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9" r:id="rId2"/>
    <p:sldId id="280" r:id="rId3"/>
    <p:sldId id="271" r:id="rId4"/>
    <p:sldId id="281" r:id="rId5"/>
    <p:sldId id="272" r:id="rId6"/>
    <p:sldId id="257" r:id="rId7"/>
    <p:sldId id="282" r:id="rId8"/>
    <p:sldId id="273" r:id="rId9"/>
    <p:sldId id="258" r:id="rId10"/>
    <p:sldId id="259" r:id="rId11"/>
    <p:sldId id="260" r:id="rId12"/>
    <p:sldId id="269" r:id="rId13"/>
    <p:sldId id="277" r:id="rId14"/>
    <p:sldId id="278" r:id="rId15"/>
    <p:sldId id="276" r:id="rId16"/>
    <p:sldId id="263" r:id="rId17"/>
    <p:sldId id="262" r:id="rId18"/>
    <p:sldId id="268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10" autoAdjust="0"/>
  </p:normalViewPr>
  <p:slideViewPr>
    <p:cSldViewPr snapToGrid="0" snapToObjects="1">
      <p:cViewPr varScale="1">
        <p:scale>
          <a:sx n="102" d="100"/>
          <a:sy n="10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6E6B-CF94-7B40-98E4-2C7B74EEE64B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FDAA4-9F48-EC40-B48C-3476997CD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73060-BE96-C14B-AE45-CDFBEC0EE61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10D-A416-534B-9810-D6882447D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8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is</a:t>
            </a:r>
            <a:r>
              <a:rPr lang="en-US" baseline="0" dirty="0" smtClean="0"/>
              <a:t> an abstract class. Some of methods have already been implemented, and others need to be overridden.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10D-A416-534B-9810-D6882447D4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Introduction</a:t>
            </a:r>
            <a:r>
              <a:rPr lang="en-US" baseline="0" dirty="0" smtClean="0"/>
              <a:t> to Java Programming by Daniel Liang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10D-A416-534B-9810-D6882447D4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38600"/>
            <a:ext cx="8382000" cy="1066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8382000" cy="762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AB0-4C88-C643-A048-B7587D4E023A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613-732B-514D-9A47-EC91507F20E5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89F4-5467-E240-BD73-DBF66C5D84F8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>
            <a:lvl1pPr marL="177800" indent="0"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E238-3B5E-6343-8920-3A85FF60C042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1414-0951-2A4C-B5FC-A136732B07F7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AE8-A877-B446-97E5-037BC5868276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13F9-A4A4-3E49-BAF5-B183C094E979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465B-B85D-B443-B5AE-278C4BB71090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4D32-8568-8649-A1BC-303FC384192B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1262-8913-B641-82D0-9ED6875228B2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3BE5-9176-BF43-B88C-E16E82C658AB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38E9-B50A-4542-B6A6-04BB17F88B8A}" type="datetime1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9FF6-834C-7A4F-9480-C6AFF297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javafx/api/javafx/event/EventHandl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java-swing-vs-java-f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7" y="470360"/>
            <a:ext cx="7663517" cy="61483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601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JavaFX Scene graph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89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FX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class is an extension of the </a:t>
            </a:r>
            <a:r>
              <a:rPr lang="en-US" dirty="0" err="1" smtClean="0"/>
              <a:t>javafx.application.Application</a:t>
            </a:r>
            <a:r>
              <a:rPr lang="en-US" dirty="0" smtClean="0"/>
              <a:t> class. Its start method is overridden and receives a Stage object (a top-level GUI container) as its only parameter.</a:t>
            </a:r>
          </a:p>
          <a:p>
            <a:r>
              <a:rPr lang="en-US" dirty="0" smtClean="0"/>
              <a:t>The root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 (in this case, an instance of the </a:t>
            </a:r>
            <a:r>
              <a:rPr lang="en-US" dirty="0" err="1" smtClean="0"/>
              <a:t>javafx.scene.Stackpane</a:t>
            </a:r>
            <a:r>
              <a:rPr lang="en-US" dirty="0" smtClean="0"/>
              <a:t> class) is created and passed to the scene's constructor, along with the scene's width, and height.</a:t>
            </a:r>
          </a:p>
          <a:p>
            <a:r>
              <a:rPr lang="en-US" dirty="0" smtClean="0"/>
              <a:t>The stage's title, scene, and visibility are all set.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17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02 at 8.0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52338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 422C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 dirty="0" smtClean="0"/>
              <a:t>Coordinates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990600"/>
            <a:ext cx="8610600" cy="685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 smtClean="0"/>
              <a:t>The Origin is at the top left in JavaFX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400" dirty="0"/>
              <a:t>EE 422C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225" name="Object 2"/>
          <p:cNvGraphicFramePr>
            <a:graphicFrameLocks noChangeAspect="1"/>
          </p:cNvGraphicFramePr>
          <p:nvPr/>
        </p:nvGraphicFramePr>
        <p:xfrm>
          <a:off x="231775" y="2133600"/>
          <a:ext cx="86074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icture" r:id="rId3" imgW="5373624" imgH="1828800" progId="Word.Picture.8">
                  <p:embed/>
                </p:oleObj>
              </mc:Choice>
              <mc:Fallback>
                <p:oleObj name="Picture" r:id="rId3" imgW="5373624" imgH="1828800" progId="Word.Pictur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133600"/>
                        <a:ext cx="8607425" cy="293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904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 smtClean="0"/>
              <a:t>Layout Panes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9906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 smtClean="0"/>
              <a:t>JavaFX provides many types of panes for organizing nodes in a container.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A4012D-2926-4F86-B2EB-8D883936B9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3915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046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paradigm where the flow of the program is driven by events such as:</a:t>
            </a:r>
          </a:p>
          <a:p>
            <a:pPr lvl="1"/>
            <a:r>
              <a:rPr lang="en-US" dirty="0" smtClean="0"/>
              <a:t>User actions (buttons, mouse clicks, etc.)</a:t>
            </a:r>
          </a:p>
          <a:p>
            <a:pPr lvl="1"/>
            <a:r>
              <a:rPr lang="en-US" dirty="0" smtClean="0"/>
              <a:t>Sensor input</a:t>
            </a:r>
          </a:p>
          <a:p>
            <a:pPr lvl="1"/>
            <a:r>
              <a:rPr lang="en-US" dirty="0" smtClean="0"/>
              <a:t>Network traffic</a:t>
            </a:r>
          </a:p>
          <a:p>
            <a:pPr lvl="1"/>
            <a:r>
              <a:rPr lang="en-US" dirty="0" smtClean="0"/>
              <a:t>Messages from other programs or threads</a:t>
            </a:r>
          </a:p>
          <a:p>
            <a:r>
              <a:rPr lang="en-US" dirty="0" smtClean="0"/>
              <a:t>Very common in software with graphical user interfaces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event handler</a:t>
            </a:r>
            <a:r>
              <a:rPr lang="en-US" dirty="0" smtClean="0"/>
              <a:t> is a callback subroutine that handles inputs received in a program (called a </a:t>
            </a:r>
            <a:r>
              <a:rPr lang="en-US" i="1" dirty="0" smtClean="0"/>
              <a:t>listener</a:t>
            </a:r>
            <a:r>
              <a:rPr lang="en-US" dirty="0" smtClean="0"/>
              <a:t> in Java). </a:t>
            </a:r>
          </a:p>
          <a:p>
            <a:r>
              <a:rPr lang="en-US" dirty="0" smtClean="0"/>
              <a:t>Each </a:t>
            </a:r>
            <a:r>
              <a:rPr lang="en-US" i="1" dirty="0" smtClean="0"/>
              <a:t>event</a:t>
            </a:r>
            <a:r>
              <a:rPr lang="en-US" dirty="0" smtClean="0"/>
              <a:t> is a piece of application-level information from the underlying framework, typically the GUI toolkit. </a:t>
            </a:r>
          </a:p>
          <a:p>
            <a:r>
              <a:rPr lang="en-US" dirty="0" smtClean="0"/>
              <a:t>GUI events include key presses, mouse movement, action selections, and timers expiring. Event handlers are a central concept in event-driven programming.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8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691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EventHandler</a:t>
            </a:r>
            <a:r>
              <a:rPr lang="en-US" dirty="0" smtClean="0"/>
              <a:t> is a class that implements</a:t>
            </a:r>
          </a:p>
          <a:p>
            <a:pPr marL="0" indent="0" algn="ctr">
              <a:buNone/>
            </a:pPr>
            <a:r>
              <a:rPr lang="en-US" dirty="0" smtClean="0"/>
              <a:t>void </a:t>
            </a:r>
            <a:r>
              <a:rPr lang="en-US" dirty="0" smtClean="0">
                <a:hlinkClick r:id="rId2"/>
              </a:rPr>
              <a:t>handle</a:t>
            </a:r>
            <a:r>
              <a:rPr lang="en-US" dirty="0" smtClean="0"/>
              <a:t>(</a:t>
            </a:r>
            <a:r>
              <a:rPr lang="en-US" dirty="0" smtClean="0">
                <a:hlinkClick r:id="rId2" tooltip="type parameter in EventHandler"/>
              </a:rPr>
              <a:t>T</a:t>
            </a:r>
            <a:r>
              <a:rPr lang="en-US" dirty="0" smtClean="0"/>
              <a:t> event) </a:t>
            </a:r>
          </a:p>
          <a:p>
            <a:pPr marL="0" indent="0">
              <a:buNone/>
            </a:pPr>
            <a:r>
              <a:rPr lang="en-US" dirty="0" smtClean="0"/>
              <a:t>Invoked when a specific event of the type for which this handler is registered happens.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btn.setOnAction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handle(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newScreen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(stage); //action for 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//We will look at a more concise version later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FX program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812"/>
            <a:ext cx="8229600" cy="48713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 Main extends Application {}</a:t>
            </a:r>
          </a:p>
          <a:p>
            <a:pPr lvl="1"/>
            <a:r>
              <a:rPr lang="en-US" dirty="0" smtClean="0"/>
              <a:t>Add method start(Stage </a:t>
            </a:r>
            <a:r>
              <a:rPr lang="en-US" dirty="0" err="1" smtClean="0"/>
              <a:t>primaryStage</a:t>
            </a:r>
            <a:r>
              <a:rPr lang="en-US" dirty="0" smtClean="0"/>
              <a:t>) that works like main (String[] </a:t>
            </a:r>
            <a:r>
              <a:rPr lang="en-US" dirty="0" err="1" smtClean="0"/>
              <a:t>args</a:t>
            </a:r>
            <a:r>
              <a:rPr lang="en-US" dirty="0" smtClean="0"/>
              <a:t>) to Main</a:t>
            </a:r>
          </a:p>
          <a:p>
            <a:r>
              <a:rPr lang="en-US" dirty="0" smtClean="0"/>
              <a:t>Add a Scene to the </a:t>
            </a:r>
            <a:r>
              <a:rPr lang="en-US" dirty="0" err="1" smtClean="0"/>
              <a:t>primaryStage</a:t>
            </a:r>
            <a:r>
              <a:rPr lang="en-US" dirty="0" smtClean="0"/>
              <a:t> in start()</a:t>
            </a:r>
          </a:p>
          <a:p>
            <a:r>
              <a:rPr lang="en-US" dirty="0" smtClean="0"/>
              <a:t>Add a JavaFX Node object (such as a grid) to the Scene</a:t>
            </a:r>
          </a:p>
          <a:p>
            <a:r>
              <a:rPr lang="en-US" dirty="0" smtClean="0"/>
              <a:t>Add button to the Node object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onAction</a:t>
            </a:r>
            <a:r>
              <a:rPr lang="en-US" dirty="0" smtClean="0"/>
              <a:t> code (event Handler) to the button</a:t>
            </a:r>
          </a:p>
          <a:p>
            <a:r>
              <a:rPr lang="en-US" dirty="0" smtClean="0"/>
              <a:t>Display the </a:t>
            </a:r>
            <a:r>
              <a:rPr lang="en-US" dirty="0" err="1" smtClean="0"/>
              <a:t>primaryStage</a:t>
            </a:r>
            <a:r>
              <a:rPr lang="en-US" dirty="0" smtClean="0"/>
              <a:t> on the computer display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Q</a:t>
            </a:r>
            <a:r>
              <a:rPr lang="en-US" dirty="0" smtClean="0"/>
              <a:t> &amp; </a:t>
            </a:r>
            <a:r>
              <a:rPr lang="en-US" sz="4000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282713"/>
            <a:ext cx="43148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103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JavaFX?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developing GUI programs</a:t>
            </a:r>
          </a:p>
          <a:p>
            <a:r>
              <a:rPr lang="en-US" dirty="0" smtClean="0"/>
              <a:t>Replaced Java Swing</a:t>
            </a:r>
            <a:endParaRPr lang="en-US" dirty="0"/>
          </a:p>
          <a:p>
            <a:r>
              <a:rPr lang="en-US" dirty="0" smtClean="0"/>
              <a:t>Similar conceptually to other graphics libraries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1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 vs.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30" y="1317634"/>
            <a:ext cx="5862735" cy="492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6563" y="6239047"/>
            <a:ext cx="47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https://www.educba.com/java-swing-vs-java-fx/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46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JavaFX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0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class for a JavaFX application </a:t>
            </a:r>
            <a:r>
              <a:rPr lang="en-US" b="1" dirty="0" smtClean="0"/>
              <a:t>extends</a:t>
            </a:r>
            <a:r>
              <a:rPr lang="en-US" dirty="0" smtClean="0"/>
              <a:t> the </a:t>
            </a:r>
            <a:r>
              <a:rPr lang="en-US" dirty="0" err="1" smtClean="0">
                <a:latin typeface="Courier New"/>
                <a:cs typeface="Courier New"/>
              </a:rPr>
              <a:t>javafx.application.Application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/>
                <a:cs typeface="Courier New"/>
              </a:rPr>
              <a:t>start()</a:t>
            </a:r>
            <a:r>
              <a:rPr lang="en-US" dirty="0" smtClean="0"/>
              <a:t> method is the main entry point for all JavaFX applications (not main(), like in other Java applications).</a:t>
            </a:r>
          </a:p>
          <a:p>
            <a:pPr lvl="1"/>
            <a:r>
              <a:rPr lang="en-US" dirty="0" smtClean="0"/>
              <a:t>The launch(</a:t>
            </a:r>
            <a:r>
              <a:rPr lang="en-US" dirty="0" err="1" smtClean="0"/>
              <a:t>args</a:t>
            </a:r>
            <a:r>
              <a:rPr lang="en-US" dirty="0" smtClean="0"/>
              <a:t>) in main</a:t>
            </a:r>
            <a:r>
              <a:rPr lang="en-US" dirty="0" smtClean="0"/>
              <a:t>() is </a:t>
            </a:r>
            <a:r>
              <a:rPr lang="en-US" b="1" dirty="0" smtClean="0"/>
              <a:t>just launching</a:t>
            </a:r>
            <a:r>
              <a:rPr lang="en-US" dirty="0" smtClean="0"/>
              <a:t> the application.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1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pic>
        <p:nvPicPr>
          <p:cNvPr id="5" name="Picture 4" descr="Screen Shot 2017-03-18 at 7.1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31" y="1899841"/>
            <a:ext cx="5746053" cy="34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73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18 at 7.1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" y="443427"/>
            <a:ext cx="8798787" cy="53886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889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Stage, Scene,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JavaFX application defines the user interface container by means of a stage and a scene.</a:t>
            </a:r>
          </a:p>
          <a:p>
            <a:r>
              <a:rPr lang="en-US" dirty="0" smtClean="0"/>
              <a:t>The JavaFX Stage class is the top-level JavaFX container.   Think of it as a stage on which a play is enacted.  It is a window on our screen.</a:t>
            </a:r>
          </a:p>
          <a:p>
            <a:r>
              <a:rPr lang="en-US" dirty="0" smtClean="0"/>
              <a:t>The JavaFX Scene class is the container for all content.  Think of it as a scene in a play.  </a:t>
            </a:r>
          </a:p>
          <a:p>
            <a:r>
              <a:rPr lang="en-US" dirty="0" smtClean="0"/>
              <a:t>Nodes are the actors to perform in the scene.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95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2582</TotalTime>
  <Words>549</Words>
  <Application>Microsoft Office PowerPoint</Application>
  <PresentationFormat>On-screen Show (4:3)</PresentationFormat>
  <Paragraphs>89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template</vt:lpstr>
      <vt:lpstr>Picture</vt:lpstr>
      <vt:lpstr>JavaFX</vt:lpstr>
      <vt:lpstr>JavaFX - Example</vt:lpstr>
      <vt:lpstr>What is JavaFX?</vt:lpstr>
      <vt:lpstr>Java Swing vs. JavaFX</vt:lpstr>
      <vt:lpstr>How to run a JavaFX program</vt:lpstr>
      <vt:lpstr>Basic Structure</vt:lpstr>
      <vt:lpstr>How to build?</vt:lpstr>
      <vt:lpstr>PowerPoint Presentation</vt:lpstr>
      <vt:lpstr>Stage, Scene, Node</vt:lpstr>
      <vt:lpstr>JavaFX Scene graph</vt:lpstr>
      <vt:lpstr>Java FX Scene</vt:lpstr>
      <vt:lpstr>PowerPoint Presentation</vt:lpstr>
      <vt:lpstr>Coordinates</vt:lpstr>
      <vt:lpstr>Layout Panes</vt:lpstr>
      <vt:lpstr>Event-Driven Programming</vt:lpstr>
      <vt:lpstr>Event Handler</vt:lpstr>
      <vt:lpstr>Event Handler</vt:lpstr>
      <vt:lpstr>Java FX program snippet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22 Java FX</dc:title>
  <dc:creator>Vallath Nandakumar</dc:creator>
  <cp:lastModifiedBy>Teamsar Muliadi Panggabean</cp:lastModifiedBy>
  <cp:revision>54</cp:revision>
  <dcterms:created xsi:type="dcterms:W3CDTF">2016-07-29T18:23:35Z</dcterms:created>
  <dcterms:modified xsi:type="dcterms:W3CDTF">2019-12-03T14:14:43Z</dcterms:modified>
</cp:coreProperties>
</file>