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 id="2147483739" r:id="rId5"/>
  </p:sldMasterIdLst>
  <p:notesMasterIdLst>
    <p:notesMasterId r:id="rId16"/>
  </p:notesMasterIdLst>
  <p:handoutMasterIdLst>
    <p:handoutMasterId r:id="rId17"/>
  </p:handoutMasterIdLst>
  <p:sldIdLst>
    <p:sldId id="1113" r:id="rId6"/>
    <p:sldId id="260" r:id="rId7"/>
    <p:sldId id="1066" r:id="rId8"/>
    <p:sldId id="996" r:id="rId9"/>
    <p:sldId id="1126" r:id="rId10"/>
    <p:sldId id="1128" r:id="rId11"/>
    <p:sldId id="1129" r:id="rId12"/>
    <p:sldId id="1127" r:id="rId13"/>
    <p:sldId id="1130" r:id="rId14"/>
    <p:sldId id="11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4B08F0-D8F5-4BF0-9446-CF8DB37C7485}">
          <p14:sldIdLst>
            <p14:sldId id="1113"/>
            <p14:sldId id="260"/>
            <p14:sldId id="1066"/>
            <p14:sldId id="996"/>
            <p14:sldId id="1126"/>
            <p14:sldId id="1128"/>
            <p14:sldId id="1129"/>
            <p14:sldId id="1127"/>
            <p14:sldId id="1130"/>
            <p14:sldId id="11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767" autoAdjust="0"/>
  </p:normalViewPr>
  <p:slideViewPr>
    <p:cSldViewPr snapToGrid="0">
      <p:cViewPr>
        <p:scale>
          <a:sx n="66" d="100"/>
          <a:sy n="66" d="100"/>
        </p:scale>
        <p:origin x="1037" y="3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B0EBEF-DC7F-43C3-932A-A171FB8F9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7EC86CB0-38C4-4DEF-A055-65AA23D52D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5B52-E270-4F5E-84D8-B0AEEE0BC0C3}" type="datetimeFigureOut">
              <a:rPr lang="en-MY" smtClean="0"/>
              <a:t>4/6/2021</a:t>
            </a:fld>
            <a:endParaRPr lang="en-MY"/>
          </a:p>
        </p:txBody>
      </p:sp>
      <p:sp>
        <p:nvSpPr>
          <p:cNvPr id="4" name="Footer Placeholder 3">
            <a:extLst>
              <a:ext uri="{FF2B5EF4-FFF2-40B4-BE49-F238E27FC236}">
                <a16:creationId xmlns:a16="http://schemas.microsoft.com/office/drawing/2014/main" id="{E072D208-9415-4BE7-B6D9-FC1CB23BA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F5F0BE4F-439F-48AE-9FA0-009FECE52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DDBA8-06A0-4891-B501-B20292ECFBC4}" type="slidenum">
              <a:rPr lang="en-MY" smtClean="0"/>
              <a:t>‹#›</a:t>
            </a:fld>
            <a:endParaRPr lang="en-MY"/>
          </a:p>
        </p:txBody>
      </p:sp>
    </p:spTree>
    <p:extLst>
      <p:ext uri="{BB962C8B-B14F-4D97-AF65-F5344CB8AC3E}">
        <p14:creationId xmlns:p14="http://schemas.microsoft.com/office/powerpoint/2010/main" val="3731795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9861-360A-4E12-B82A-56793DAB563E}" type="datetimeFigureOut">
              <a:rPr lang="en-MY" smtClean="0"/>
              <a:t>4/6/2021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E1AF-F7A9-4722-90AB-ACF988057308}" type="slidenum">
              <a:rPr lang="en-MY" smtClean="0"/>
              <a:t>‹#›</a:t>
            </a:fld>
            <a:endParaRPr lang="en-MY"/>
          </a:p>
        </p:txBody>
      </p:sp>
    </p:spTree>
    <p:extLst>
      <p:ext uri="{BB962C8B-B14F-4D97-AF65-F5344CB8AC3E}">
        <p14:creationId xmlns:p14="http://schemas.microsoft.com/office/powerpoint/2010/main" val="29728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4263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B0BE1AF-F7A9-4722-90AB-ACF988057308}" type="slidenum">
              <a:rPr lang="en-MY" smtClean="0"/>
              <a:t>8</a:t>
            </a:fld>
            <a:endParaRPr lang="en-MY"/>
          </a:p>
        </p:txBody>
      </p:sp>
    </p:spTree>
    <p:extLst>
      <p:ext uri="{BB962C8B-B14F-4D97-AF65-F5344CB8AC3E}">
        <p14:creationId xmlns:p14="http://schemas.microsoft.com/office/powerpoint/2010/main" val="45972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ctrTitle" hasCustomPrompt="1"/>
          </p:nvPr>
        </p:nvSpPr>
        <p:spPr>
          <a:xfrm>
            <a:off x="825767" y="151180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084577"/>
            <a:ext cx="2361265" cy="461665"/>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sp>
        <p:nvSpPr>
          <p:cNvPr id="6" name="Rectangle 5"/>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8460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8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68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893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268822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ogo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121910" y="6139078"/>
            <a:ext cx="2027997" cy="589707"/>
          </a:xfrm>
          <a:prstGeom prst="rect">
            <a:avLst/>
          </a:prstGeom>
          <a:noFill/>
          <a:ln>
            <a:noFill/>
          </a:ln>
        </p:spPr>
      </p:pic>
    </p:spTree>
    <p:extLst>
      <p:ext uri="{BB962C8B-B14F-4D97-AF65-F5344CB8AC3E}">
        <p14:creationId xmlns:p14="http://schemas.microsoft.com/office/powerpoint/2010/main" val="255374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372A9-9D41-47C2-A32E-6B34FC89B96E}"/>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a:xfrm>
            <a:off x="825767" y="184489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251943"/>
            <a:ext cx="2361265" cy="439031"/>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grpSp>
        <p:nvGrpSpPr>
          <p:cNvPr id="6" name="Group 5">
            <a:extLst>
              <a:ext uri="{FF2B5EF4-FFF2-40B4-BE49-F238E27FC236}">
                <a16:creationId xmlns:a16="http://schemas.microsoft.com/office/drawing/2014/main" id="{1B660726-4B81-4664-A702-A3FF02E1B349}"/>
              </a:ext>
            </a:extLst>
          </p:cNvPr>
          <p:cNvGrpSpPr/>
          <p:nvPr userDrawn="1"/>
        </p:nvGrpSpPr>
        <p:grpSpPr>
          <a:xfrm>
            <a:off x="816601" y="6358962"/>
            <a:ext cx="2333000" cy="499039"/>
            <a:chOff x="612451" y="4769221"/>
            <a:chExt cx="1749750" cy="374279"/>
          </a:xfrm>
        </p:grpSpPr>
        <p:sp>
          <p:nvSpPr>
            <p:cNvPr id="8" name="bk object 16">
              <a:extLst>
                <a:ext uri="{FF2B5EF4-FFF2-40B4-BE49-F238E27FC236}">
                  <a16:creationId xmlns:a16="http://schemas.microsoft.com/office/drawing/2014/main" id="{0CE5AC1B-B316-42B5-97BA-8D07A8244A4B}"/>
                </a:ext>
              </a:extLst>
            </p:cNvPr>
            <p:cNvSpPr/>
            <p:nvPr/>
          </p:nvSpPr>
          <p:spPr>
            <a:xfrm>
              <a:off x="612451" y="4769221"/>
              <a:ext cx="1749750" cy="37427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3CF72B34-967C-4474-913A-4998B6B27B49}"/>
                </a:ext>
              </a:extLst>
            </p:cNvPr>
            <p:cNvPicPr>
              <a:picLocks noChangeAspect="1"/>
            </p:cNvPicPr>
            <p:nvPr/>
          </p:nvPicPr>
          <p:blipFill>
            <a:blip r:embed="rId2"/>
            <a:stretch>
              <a:fillRect/>
            </a:stretch>
          </p:blipFill>
          <p:spPr>
            <a:xfrm>
              <a:off x="751636" y="4902052"/>
              <a:ext cx="1481147" cy="108617"/>
            </a:xfrm>
            <a:prstGeom prst="rect">
              <a:avLst/>
            </a:prstGeom>
          </p:spPr>
        </p:pic>
      </p:grpSp>
    </p:spTree>
    <p:extLst>
      <p:ext uri="{BB962C8B-B14F-4D97-AF65-F5344CB8AC3E}">
        <p14:creationId xmlns:p14="http://schemas.microsoft.com/office/powerpoint/2010/main" val="198522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1" y="1"/>
            <a:ext cx="12192000" cy="6327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TextBox 10"/>
          <p:cNvSpPr txBox="1"/>
          <p:nvPr userDrawn="1"/>
        </p:nvSpPr>
        <p:spPr>
          <a:xfrm>
            <a:off x="827733" y="896726"/>
            <a:ext cx="7965507" cy="492443"/>
          </a:xfrm>
          <a:prstGeom prst="rect">
            <a:avLst/>
          </a:prstGeom>
          <a:noFill/>
        </p:spPr>
        <p:txBody>
          <a:bodyPr wrap="square" lIns="0" tIns="0" rIns="0" bIns="0" rtlCol="0">
            <a:spAutoFit/>
          </a:bodyPr>
          <a:lstStyle/>
          <a:p>
            <a:pPr marL="0" marR="0" lvl="0" indent="0" algn="l" defTabSz="877011" rtl="0" eaLnBrk="1" fontAlgn="auto" latinLnBrk="0" hangingPunct="1">
              <a:lnSpc>
                <a:spcPct val="100000"/>
              </a:lnSpc>
              <a:spcBef>
                <a:spcPts val="1067"/>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Safe Harbor Statement</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9220F807-09DA-4D9B-B686-8C55BBE09AF7}"/>
              </a:ext>
            </a:extLst>
          </p:cNvPr>
          <p:cNvSpPr txBox="1"/>
          <p:nvPr userDrawn="1"/>
        </p:nvSpPr>
        <p:spPr>
          <a:xfrm>
            <a:off x="827733" y="1861492"/>
            <a:ext cx="7965507" cy="2036968"/>
          </a:xfrm>
          <a:prstGeom prst="rect">
            <a:avLst/>
          </a:prstGeom>
          <a:noFill/>
        </p:spPr>
        <p:txBody>
          <a:bodyPr wrap="square" lIns="0" tIns="0" rIns="0" bIns="0" rtlCol="0">
            <a:spAutoFit/>
          </a:bodyPr>
          <a:lstStyle/>
          <a:p>
            <a:pPr marL="0" marR="0" lvl="0" indent="0" algn="l" defTabSz="877011" rtl="0" eaLnBrk="1" fontAlgn="auto" latinLnBrk="0" hangingPunct="1">
              <a:lnSpc>
                <a:spcPct val="120000"/>
              </a:lnSpc>
              <a:spcBef>
                <a:spcPts val="1067"/>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Arial"/>
                <a:ea typeface="+mn-ea"/>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5531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3991006" y="2513758"/>
            <a:ext cx="4413189" cy="1383797"/>
          </a:xfrm>
          <a:prstGeom prst="rect">
            <a:avLst/>
          </a:prstGeom>
        </p:spPr>
      </p:pic>
    </p:spTree>
    <p:extLst>
      <p:ext uri="{BB962C8B-B14F-4D97-AF65-F5344CB8AC3E}">
        <p14:creationId xmlns:p14="http://schemas.microsoft.com/office/powerpoint/2010/main" val="31254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11" name="TextBox 10"/>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dirty="0">
                <a:solidFill>
                  <a:schemeClr val="bg1"/>
                </a:solidFill>
                <a:latin typeface="Arial" panose="020B0604020202020204" pitchFamily="34" charset="0"/>
                <a:cs typeface="Arial" panose="020B0604020202020204" pitchFamily="34" charset="0"/>
              </a:rPr>
              <a:t>Safe Harbor Statement</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a:p>
            <a:pPr>
              <a:spcBef>
                <a:spcPts val="1500"/>
              </a:spcBef>
            </a:pPr>
            <a:r>
              <a:rPr lang="en-US" sz="1867" dirty="0">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710138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Initial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5" name="Straight Connector 4">
            <a:extLst>
              <a:ext uri="{FF2B5EF4-FFF2-40B4-BE49-F238E27FC236}">
                <a16:creationId xmlns:a16="http://schemas.microsoft.com/office/drawing/2014/main" id="{8EEF5447-A744-45F9-A557-DE7F56825F3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5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6" name="Straight Connector 5">
            <a:extLst>
              <a:ext uri="{FF2B5EF4-FFF2-40B4-BE49-F238E27FC236}">
                <a16:creationId xmlns:a16="http://schemas.microsoft.com/office/drawing/2014/main" id="{EB23D636-D24E-4BF5-A6B0-D0094B6D7BDE}"/>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3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7" name="Straight Connector 6">
            <a:extLst>
              <a:ext uri="{FF2B5EF4-FFF2-40B4-BE49-F238E27FC236}">
                <a16:creationId xmlns:a16="http://schemas.microsoft.com/office/drawing/2014/main" id="{9C6A60FD-6A12-46EC-A38B-0E684CF9AF5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4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1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08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9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041"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 logo slide">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4" name="Rectangle 3"/>
          <p:cNvSpPr/>
          <p:nvPr userDrawn="1"/>
        </p:nvSpPr>
        <p:spPr>
          <a:xfrm>
            <a:off x="-1" y="6487133"/>
            <a:ext cx="12192001"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966" y="2183985"/>
            <a:ext cx="10410189" cy="1706880"/>
          </a:xfrm>
          <a:prstGeom prst="rect">
            <a:avLst/>
          </a:prstGeom>
        </p:spPr>
      </p:pic>
    </p:spTree>
    <p:extLst>
      <p:ext uri="{BB962C8B-B14F-4D97-AF65-F5344CB8AC3E}">
        <p14:creationId xmlns:p14="http://schemas.microsoft.com/office/powerpoint/2010/main" val="1042024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115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3603101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Background">
    <p:spTree>
      <p:nvGrpSpPr>
        <p:cNvPr id="1" name=""/>
        <p:cNvGrpSpPr/>
        <p:nvPr/>
      </p:nvGrpSpPr>
      <p:grpSpPr>
        <a:xfrm>
          <a:off x="0" y="0"/>
          <a:ext cx="0" cy="0"/>
          <a:chOff x="0" y="0"/>
          <a:chExt cx="0" cy="0"/>
        </a:xfrm>
      </p:grpSpPr>
      <p:sp>
        <p:nvSpPr>
          <p:cNvPr id="10" name="Rectangle 9"/>
          <p:cNvSpPr/>
          <p:nvPr userDrawn="1"/>
        </p:nvSpPr>
        <p:spPr>
          <a:xfrm>
            <a:off x="0" y="1365504"/>
            <a:ext cx="12192000" cy="4754880"/>
          </a:xfrm>
          <a:prstGeom prst="rect">
            <a:avLst/>
          </a:prstGeom>
          <a:solidFill>
            <a:srgbClr val="B9C7D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itle 1"/>
          <p:cNvSpPr>
            <a:spLocks noGrp="1"/>
          </p:cNvSpPr>
          <p:nvPr>
            <p:ph type="title"/>
          </p:nvPr>
        </p:nvSpPr>
        <p:spPr>
          <a:xfrm>
            <a:off x="670560" y="381000"/>
            <a:ext cx="10911840" cy="844296"/>
          </a:xfrm>
        </p:spPr>
        <p:txBody>
          <a:bodyPr anchor="b" anchorCtr="0"/>
          <a:lstStyle>
            <a:lvl1pPr>
              <a:defRPr/>
            </a:lvl1pPr>
          </a:lstStyle>
          <a:p>
            <a:r>
              <a:rPr lang="en-US"/>
              <a:t>Click to edit Master title style</a:t>
            </a:r>
          </a:p>
        </p:txBody>
      </p:sp>
      <p:sp>
        <p:nvSpPr>
          <p:cNvPr id="13" name="TextBox 12"/>
          <p:cNvSpPr txBox="1"/>
          <p:nvPr userDrawn="1"/>
        </p:nvSpPr>
        <p:spPr>
          <a:xfrm>
            <a:off x="959147" y="6370203"/>
            <a:ext cx="1140056" cy="21544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NetSuite Inc. 2015</a:t>
            </a:r>
          </a:p>
        </p:txBody>
      </p:sp>
    </p:spTree>
    <p:extLst>
      <p:ext uri="{BB962C8B-B14F-4D97-AF65-F5344CB8AC3E}">
        <p14:creationId xmlns:p14="http://schemas.microsoft.com/office/powerpoint/2010/main" val="4131264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84628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35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90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7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a:latin typeface="Arial" panose="020B0604020202020204" pitchFamily="34" charset="0"/>
                <a:cs typeface="Arial" panose="020B0604020202020204" pitchFamily="34" charset="0"/>
              </a:rPr>
              <a:t>Source: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ante </a:t>
            </a:r>
            <a:r>
              <a:rPr lang="en-US" sz="933" err="1">
                <a:latin typeface="Arial" panose="020B0604020202020204" pitchFamily="34" charset="0"/>
                <a:cs typeface="Arial" panose="020B0604020202020204" pitchFamily="34" charset="0"/>
              </a:rPr>
              <a:t>efficitur</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feugiat</a:t>
            </a:r>
            <a:r>
              <a:rPr lang="en-US" sz="933">
                <a:latin typeface="Arial" panose="020B0604020202020204" pitchFamily="34" charset="0"/>
                <a:cs typeface="Arial" panose="020B0604020202020204" pitchFamily="34" charset="0"/>
              </a:rPr>
              <a:t> ac </a:t>
            </a:r>
            <a:r>
              <a:rPr lang="en-US" sz="933" err="1">
                <a:latin typeface="Arial" panose="020B0604020202020204" pitchFamily="34" charset="0"/>
                <a:cs typeface="Arial" panose="020B0604020202020204" pitchFamily="34" charset="0"/>
              </a:rPr>
              <a:t>ac</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erat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Vestibulum</a:t>
            </a:r>
            <a:r>
              <a:rPr lang="en-US" sz="933">
                <a:latin typeface="Arial" panose="020B0604020202020204" pitchFamily="34" charset="0"/>
                <a:cs typeface="Arial" panose="020B0604020202020204" pitchFamily="34" charset="0"/>
              </a:rPr>
              <a:t> porta </a:t>
            </a:r>
            <a:r>
              <a:rPr lang="en-US" sz="933" err="1">
                <a:latin typeface="Arial" panose="020B0604020202020204" pitchFamily="34" charset="0"/>
                <a:cs typeface="Arial" panose="020B0604020202020204" pitchFamily="34" charset="0"/>
              </a:rPr>
              <a:t>enim</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eu</a:t>
            </a:r>
            <a:r>
              <a:rPr lang="en-US" sz="933">
                <a:latin typeface="Arial" panose="020B0604020202020204" pitchFamily="34" charset="0"/>
                <a:cs typeface="Arial" panose="020B0604020202020204" pitchFamily="34" charset="0"/>
              </a:rPr>
              <a:t> semper </a:t>
            </a:r>
            <a:r>
              <a:rPr lang="en-US" sz="933" err="1">
                <a:latin typeface="Arial" panose="020B0604020202020204" pitchFamily="34" charset="0"/>
                <a:cs typeface="Arial" panose="020B0604020202020204" pitchFamily="34" charset="0"/>
              </a:rPr>
              <a:t>hendrerit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5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ALL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4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30625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8"/>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2" y="1854928"/>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7" y="1854928"/>
            <a:ext cx="3236271" cy="4064967"/>
          </a:xfrm>
        </p:spPr>
        <p:txBody>
          <a:bodyPr>
            <a:normAutofit/>
          </a:bodyPr>
          <a:lstStyle>
            <a:lvl1pPr>
              <a:defRPr sz="1600"/>
            </a:lvl1pPr>
            <a:lvl2pPr>
              <a:defRPr sz="1333"/>
            </a:lvl2pPr>
            <a:lvl3pPr>
              <a:defRPr sz="1333"/>
            </a:lvl3pPr>
            <a:lvl4pPr>
              <a:defRPr sz="1333"/>
            </a:lvl4pPr>
            <a:lvl5pPr>
              <a:defRPr sz="1333"/>
            </a:lvl5pPr>
            <a:lvl6pPr marL="2285886"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904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ction Divider">
    <p:bg>
      <p:bgPr>
        <a:blipFill dpi="0" rotWithShape="1">
          <a:blip r:embed="rId2">
            <a:alphaModFix amt="91000"/>
            <a:extLst>
              <a:ext uri="{BEBA8EAE-BF5A-486C-A8C5-ECC9F3942E4B}">
                <a14:imgProps xmlns:a14="http://schemas.microsoft.com/office/drawing/2010/main">
                  <a14:imgLayer r:embed="rId3">
                    <a14:imgEffect>
                      <a14:brightnessContrast bright="-6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102859"/>
            <a:ext cx="10263779" cy="4064000"/>
          </a:xfrm>
        </p:spPr>
        <p:txBody>
          <a:bodyPr anchor="t" anchorCtr="0"/>
          <a:lstStyle>
            <a:lvl1pPr algn="ctr">
              <a:lnSpc>
                <a:spcPct val="80000"/>
              </a:lnSpc>
              <a:defRPr sz="6000" baseline="0">
                <a:solidFill>
                  <a:schemeClr val="bg1"/>
                </a:solidFill>
                <a:latin typeface="Arial Black" panose="020B0A04020102020204" pitchFamily="34" charset="0"/>
              </a:defRPr>
            </a:lvl1pPr>
          </a:lstStyle>
          <a:p>
            <a:r>
              <a:rPr lang="en-US"/>
              <a:t>APPENDIX:</a:t>
            </a:r>
            <a:br>
              <a:rPr lang="en-US"/>
            </a:br>
            <a:br>
              <a:rPr lang="en-US"/>
            </a:br>
            <a:r>
              <a:rPr lang="en-US"/>
              <a:t>SUITESUCCESS ADD-ONS</a:t>
            </a:r>
          </a:p>
        </p:txBody>
      </p:sp>
    </p:spTree>
    <p:extLst>
      <p:ext uri="{BB962C8B-B14F-4D97-AF65-F5344CB8AC3E}">
        <p14:creationId xmlns:p14="http://schemas.microsoft.com/office/powerpoint/2010/main" val="2383433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4056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defTabSz="876989">
              <a:spcBef>
                <a:spcPts val="1067"/>
              </a:spcBef>
            </a:pPr>
            <a:r>
              <a:rPr lang="en-US" sz="3200">
                <a:solidFill>
                  <a:prstClr val="white"/>
                </a:solidFill>
                <a:latin typeface="Arial" panose="020B0604020202020204" pitchFamily="34" charset="0"/>
                <a:cs typeface="Arial" panose="020B0604020202020204" pitchFamily="34" charset="0"/>
              </a:rPr>
              <a:t>Safe Harbor Statement</a:t>
            </a:r>
            <a:br>
              <a:rPr lang="en-US" sz="3200">
                <a:solidFill>
                  <a:prstClr val="white"/>
                </a:solidFill>
                <a:latin typeface="Arial" panose="020B0604020202020204" pitchFamily="34" charset="0"/>
                <a:cs typeface="Arial" panose="020B0604020202020204" pitchFamily="34" charset="0"/>
              </a:rPr>
            </a:br>
            <a:endParaRPr lang="en-US" sz="3200">
              <a:solidFill>
                <a:prstClr val="white"/>
              </a:solidFill>
              <a:latin typeface="Arial" panose="020B0604020202020204" pitchFamily="34" charset="0"/>
              <a:cs typeface="Arial" panose="020B0604020202020204" pitchFamily="34" charset="0"/>
            </a:endParaRPr>
          </a:p>
          <a:p>
            <a:pPr defTabSz="876989">
              <a:spcBef>
                <a:spcPts val="1500"/>
              </a:spcBef>
            </a:pPr>
            <a:r>
              <a:rPr lang="en-US" sz="1867">
                <a:solidFill>
                  <a:prstClr val="white"/>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1"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endParaRPr>
          </a:p>
        </p:txBody>
      </p:sp>
    </p:spTree>
    <p:extLst>
      <p:ext uri="{BB962C8B-B14F-4D97-AF65-F5344CB8AC3E}">
        <p14:creationId xmlns:p14="http://schemas.microsoft.com/office/powerpoint/2010/main" val="1940235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1778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7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4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1"/>
            <a:ext cx="12192000" cy="511820"/>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defTabSz="912905"/>
            <a:endParaRPr sz="933" dirty="0">
              <a:solidFill>
                <a:srgbClr val="292929"/>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1" name="Footer Placeholder 4"/>
          <p:cNvSpPr txBox="1">
            <a:spLocks/>
          </p:cNvSpPr>
          <p:nvPr userDrawn="1"/>
        </p:nvSpPr>
        <p:spPr>
          <a:xfrm>
            <a:off x="812800" y="6534417"/>
            <a:ext cx="5181600"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r>
              <a:rPr lang="en-US" sz="933" kern="1200" dirty="0">
                <a:solidFill>
                  <a:schemeClr val="bg1">
                    <a:lumMod val="50000"/>
                  </a:schemeClr>
                </a:solidFill>
                <a:latin typeface="Arial" panose="020B0604020202020204" pitchFamily="34" charset="0"/>
                <a:ea typeface="+mn-ea"/>
                <a:cs typeface="Arial" panose="020B0604020202020204" pitchFamily="34" charset="0"/>
              </a:rPr>
              <a:t>Copyright © 2017, Oracle and/or its affiliates. All rights reserved.</a:t>
            </a:r>
            <a:endParaRPr lang="en-US" sz="933" dirty="0"/>
          </a:p>
        </p:txBody>
      </p:sp>
      <p:sp>
        <p:nvSpPr>
          <p:cNvPr id="32" name="Slide Number Placeholder 5"/>
          <p:cNvSpPr txBox="1">
            <a:spLocks/>
          </p:cNvSpPr>
          <p:nvPr userDrawn="1"/>
        </p:nvSpPr>
        <p:spPr>
          <a:xfrm>
            <a:off x="307567" y="6534417"/>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fld id="{48F63A3B-78C7-47BE-AE5E-E10140E04643}" type="slidenum">
              <a:rPr lang="en-US" sz="933" smtClean="0"/>
              <a:pPr/>
              <a:t>‹#›</a:t>
            </a:fld>
            <a:endParaRPr lang="en-US" sz="933" dirty="0"/>
          </a:p>
        </p:txBody>
      </p:sp>
      <p:pic>
        <p:nvPicPr>
          <p:cNvPr id="36" name="Picture 35" descr="O+Netsuite-clrrev.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961871" y="6468850"/>
            <a:ext cx="2064283" cy="336637"/>
          </a:xfrm>
          <a:prstGeom prst="rect">
            <a:avLst/>
          </a:prstGeom>
        </p:spPr>
      </p:pic>
    </p:spTree>
    <p:extLst>
      <p:ext uri="{BB962C8B-B14F-4D97-AF65-F5344CB8AC3E}">
        <p14:creationId xmlns:p14="http://schemas.microsoft.com/office/powerpoint/2010/main" val="16665143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801" r:id="rId16"/>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2"/>
            <a:ext cx="12192000" cy="49903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userDrawn="1"/>
        </p:nvSpPr>
        <p:spPr>
          <a:xfrm>
            <a:off x="5434917" y="6402168"/>
            <a:ext cx="5849771" cy="455833"/>
          </a:xfrm>
          <a:prstGeom prst="rect">
            <a:avLst/>
          </a:prstGeom>
          <a:noFill/>
        </p:spPr>
        <p:txBody>
          <a:bodyPr vert="horz" wrap="none" lIns="0" tIns="0" rIns="0" bIns="0" rtlCol="0" anchor="ctr" anchorCtr="0">
            <a:noAutofit/>
          </a:bodyPr>
          <a:lstStyle/>
          <a:p>
            <a:pPr marL="0" marR="0" lvl="0" indent="0" algn="r" defTabSz="877011"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Copyright © 2018, Oracle and/or its affiliates. All rights reserved.</a:t>
            </a:r>
            <a:endParaRPr kumimoji="0" lang="en-US" sz="1067"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46" name="Slide Number Placeholder 5"/>
          <p:cNvSpPr txBox="1">
            <a:spLocks/>
          </p:cNvSpPr>
          <p:nvPr userDrawn="1"/>
        </p:nvSpPr>
        <p:spPr>
          <a:xfrm>
            <a:off x="11640208" y="6570192"/>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pPr marL="0" marR="0" lvl="0" indent="0" algn="r" defTabSz="877011" rtl="0" eaLnBrk="1" fontAlgn="auto" latinLnBrk="0" hangingPunct="1">
              <a:lnSpc>
                <a:spcPct val="100000"/>
              </a:lnSpc>
              <a:spcBef>
                <a:spcPts val="0"/>
              </a:spcBef>
              <a:spcAft>
                <a:spcPts val="0"/>
              </a:spcAft>
              <a:buClrTx/>
              <a:buSzTx/>
              <a:buFontTx/>
              <a:buNone/>
              <a:tabLst/>
              <a:defRPr/>
            </a:pPr>
            <a:fld id="{48F63A3B-78C7-47BE-AE5E-E10140E04643}" type="slidenum">
              <a:rPr kumimoji="0" lang="en-US" sz="933"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877011" rtl="0" eaLnBrk="1" fontAlgn="auto" latinLnBrk="0" hangingPunct="1">
                <a:lnSpc>
                  <a:spcPct val="100000"/>
                </a:lnSpc>
                <a:spcBef>
                  <a:spcPts val="0"/>
                </a:spcBef>
                <a:spcAft>
                  <a:spcPts val="0"/>
                </a:spcAft>
                <a:buClrTx/>
                <a:buSzTx/>
                <a:buFontTx/>
                <a:buNone/>
                <a:tabLst/>
                <a:defRPr/>
              </a:pPr>
              <a:t>‹#›</a:t>
            </a:fld>
            <a:endPar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32" name="Picture 31">
            <a:extLst>
              <a:ext uri="{FF2B5EF4-FFF2-40B4-BE49-F238E27FC236}">
                <a16:creationId xmlns:a16="http://schemas.microsoft.com/office/drawing/2014/main" id="{798AEE57-9505-43A6-BD5D-B4FC3A9CC428}"/>
              </a:ext>
            </a:extLst>
          </p:cNvPr>
          <p:cNvPicPr>
            <a:picLocks noChangeAspect="1"/>
          </p:cNvPicPr>
          <p:nvPr userDrawn="1"/>
        </p:nvPicPr>
        <p:blipFill>
          <a:blip r:embed="rId31"/>
          <a:stretch>
            <a:fillRect/>
          </a:stretch>
        </p:blipFill>
        <p:spPr>
          <a:xfrm>
            <a:off x="1002182" y="6536070"/>
            <a:ext cx="1974863" cy="144823"/>
          </a:xfrm>
          <a:prstGeom prst="rect">
            <a:avLst/>
          </a:prstGeom>
        </p:spPr>
      </p:pic>
    </p:spTree>
    <p:extLst>
      <p:ext uri="{BB962C8B-B14F-4D97-AF65-F5344CB8AC3E}">
        <p14:creationId xmlns:p14="http://schemas.microsoft.com/office/powerpoint/2010/main" val="2693021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3" r:id="rId23"/>
    <p:sldLayoutId id="2147483765" r:id="rId24"/>
    <p:sldLayoutId id="2147483777" r:id="rId25"/>
    <p:sldLayoutId id="2147483782" r:id="rId26"/>
    <p:sldLayoutId id="2147483791" r:id="rId27"/>
    <p:sldLayoutId id="2147483792" r:id="rId28"/>
    <p:sldLayoutId id="2147483800" r:id="rId29"/>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94824" y="1005839"/>
            <a:ext cx="9888669" cy="654035"/>
          </a:xfrm>
        </p:spPr>
        <p:txBody>
          <a:bodyPr anchor="ctr">
            <a:normAutofit/>
          </a:bodyPr>
          <a:lstStyle/>
          <a:p>
            <a:r>
              <a:rPr lang="en-US" sz="3600" dirty="0"/>
              <a:t>CTI – Button Close</a:t>
            </a:r>
          </a:p>
        </p:txBody>
      </p:sp>
      <p:sp>
        <p:nvSpPr>
          <p:cNvPr id="11" name="Title 3"/>
          <p:cNvSpPr txBox="1">
            <a:spLocks/>
          </p:cNvSpPr>
          <p:nvPr/>
        </p:nvSpPr>
        <p:spPr>
          <a:xfrm>
            <a:off x="406399" y="-33204"/>
            <a:ext cx="9136063" cy="1219200"/>
          </a:xfrm>
          <a:prstGeom prst="rect">
            <a:avLst/>
          </a:prstGeom>
        </p:spPr>
        <p:txBody>
          <a:bodyPr vert="horz" lIns="0" tIns="0" rIns="0" bIns="0" rtlCol="0" anchor="ctr" anchorCtr="0">
            <a:normAutofit/>
          </a:bodyPr>
          <a:lst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4400" dirty="0"/>
              <a:t>Solution Design Guide</a:t>
            </a:r>
          </a:p>
        </p:txBody>
      </p:sp>
      <p:graphicFrame>
        <p:nvGraphicFramePr>
          <p:cNvPr id="14" name="Table 13"/>
          <p:cNvGraphicFramePr>
            <a:graphicFrameLocks noGrp="1"/>
          </p:cNvGraphicFramePr>
          <p:nvPr>
            <p:extLst>
              <p:ext uri="{D42A27DB-BD31-4B8C-83A1-F6EECF244321}">
                <p14:modId xmlns:p14="http://schemas.microsoft.com/office/powerpoint/2010/main" val="4110832697"/>
              </p:ext>
            </p:extLst>
          </p:nvPr>
        </p:nvGraphicFramePr>
        <p:xfrm>
          <a:off x="2781653" y="1821511"/>
          <a:ext cx="5412740" cy="196511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370840">
                <a:tc>
                  <a:txBody>
                    <a:bodyPr/>
                    <a:lstStyle/>
                    <a:p>
                      <a:r>
                        <a:rPr lang="en-GB" b="0" dirty="0"/>
                        <a:t>Author</a:t>
                      </a:r>
                    </a:p>
                  </a:txBody>
                  <a:tcPr/>
                </a:tc>
                <a:tc>
                  <a:txBody>
                    <a:bodyPr/>
                    <a:lstStyle/>
                    <a:p>
                      <a:r>
                        <a:rPr lang="en-GB" b="0" dirty="0"/>
                        <a:t>Louis</a:t>
                      </a:r>
                    </a:p>
                  </a:txBody>
                  <a:tcPr/>
                </a:tc>
                <a:extLst>
                  <a:ext uri="{0D108BD9-81ED-4DB2-BD59-A6C34878D82A}">
                    <a16:rowId xmlns:a16="http://schemas.microsoft.com/office/drawing/2014/main" val="10000"/>
                  </a:ext>
                </a:extLst>
              </a:tr>
              <a:tr h="486834">
                <a:tc>
                  <a:txBody>
                    <a:bodyPr/>
                    <a:lstStyle/>
                    <a:p>
                      <a:r>
                        <a:rPr lang="en-GB" dirty="0"/>
                        <a:t>Creation Date</a:t>
                      </a:r>
                    </a:p>
                  </a:txBody>
                  <a:tcPr>
                    <a:noFill/>
                  </a:tcPr>
                </a:tc>
                <a:tc>
                  <a:txBody>
                    <a:bodyPr/>
                    <a:lstStyle/>
                    <a:p>
                      <a:r>
                        <a:rPr lang="en-GB" dirty="0"/>
                        <a:t>04-Jun-2021</a:t>
                      </a:r>
                    </a:p>
                  </a:txBody>
                  <a:tcPr>
                    <a:noFill/>
                  </a:tcPr>
                </a:tc>
                <a:extLst>
                  <a:ext uri="{0D108BD9-81ED-4DB2-BD59-A6C34878D82A}">
                    <a16:rowId xmlns:a16="http://schemas.microsoft.com/office/drawing/2014/main" val="10001"/>
                  </a:ext>
                </a:extLst>
              </a:tr>
              <a:tr h="276014">
                <a:tc>
                  <a:txBody>
                    <a:bodyPr/>
                    <a:lstStyle/>
                    <a:p>
                      <a:r>
                        <a:rPr lang="en-GB" dirty="0"/>
                        <a:t>Last Update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a:t>
                      </a:r>
                    </a:p>
                  </a:txBody>
                  <a:tcPr/>
                </a:tc>
                <a:extLst>
                  <a:ext uri="{0D108BD9-81ED-4DB2-BD59-A6C34878D82A}">
                    <a16:rowId xmlns:a16="http://schemas.microsoft.com/office/drawing/2014/main" val="10002"/>
                  </a:ext>
                </a:extLst>
              </a:tr>
              <a:tr h="370840">
                <a:tc>
                  <a:txBody>
                    <a:bodyPr/>
                    <a:lstStyle/>
                    <a:p>
                      <a:r>
                        <a:rPr lang="en-GB" dirty="0"/>
                        <a:t>Document</a:t>
                      </a:r>
                      <a:r>
                        <a:rPr lang="en-GB" baseline="0" dirty="0"/>
                        <a:t> Ref</a:t>
                      </a:r>
                      <a:endParaRPr lang="en-GB" dirty="0"/>
                    </a:p>
                  </a:txBody>
                  <a:tcPr>
                    <a:noFill/>
                  </a:tcPr>
                </a:tc>
                <a:tc>
                  <a:txBody>
                    <a:bodyPr/>
                    <a:lstStyle/>
                    <a:p>
                      <a:r>
                        <a:rPr lang="en-GB" dirty="0"/>
                        <a:t>-</a:t>
                      </a:r>
                    </a:p>
                  </a:txBody>
                  <a:tcPr>
                    <a:noFill/>
                  </a:tcPr>
                </a:tc>
                <a:extLst>
                  <a:ext uri="{0D108BD9-81ED-4DB2-BD59-A6C34878D82A}">
                    <a16:rowId xmlns:a16="http://schemas.microsoft.com/office/drawing/2014/main" val="10003"/>
                  </a:ext>
                </a:extLst>
              </a:tr>
              <a:tr h="370840">
                <a:tc>
                  <a:txBody>
                    <a:bodyPr/>
                    <a:lstStyle/>
                    <a:p>
                      <a:r>
                        <a:rPr lang="en-GB" dirty="0"/>
                        <a:t>Ver.</a:t>
                      </a:r>
                    </a:p>
                  </a:txBody>
                  <a:tcPr/>
                </a:tc>
                <a:tc>
                  <a:txBody>
                    <a:bodyPr/>
                    <a:lstStyle/>
                    <a:p>
                      <a:r>
                        <a:rPr lang="en-GB" dirty="0"/>
                        <a:t>1.0</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10778925"/>
              </p:ext>
            </p:extLst>
          </p:nvPr>
        </p:nvGraphicFramePr>
        <p:xfrm>
          <a:off x="2781653" y="3949217"/>
          <a:ext cx="5412740" cy="184050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784828">
                <a:tc>
                  <a:txBody>
                    <a:bodyPr/>
                    <a:lstStyle/>
                    <a:p>
                      <a:r>
                        <a:rPr lang="en-GB" dirty="0"/>
                        <a:t>Antonius </a:t>
                      </a:r>
                      <a:r>
                        <a:rPr lang="en-GB" dirty="0" err="1"/>
                        <a:t>Wimawan</a:t>
                      </a:r>
                      <a:endParaRPr lang="en-GB"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0000"/>
                  </a:ext>
                </a:extLst>
              </a:tr>
              <a:tr h="1055676">
                <a:tc>
                  <a:txBody>
                    <a:bodyPr/>
                    <a:lstStyle/>
                    <a:p>
                      <a:r>
                        <a:rPr lang="en-GB" b="1" dirty="0"/>
                        <a:t>Yanuar Nukhan Wijayanto</a:t>
                      </a:r>
                    </a:p>
                  </a:txBody>
                  <a:tcPr anchor="ctr">
                    <a:noFill/>
                  </a:tcPr>
                </a:tc>
                <a:tc>
                  <a:txBody>
                    <a:bodyPr/>
                    <a:lstStyle/>
                    <a:p>
                      <a:endParaRPr lang="en-GB" dirty="0"/>
                    </a:p>
                  </a:txBody>
                  <a:tcPr>
                    <a:noFill/>
                  </a:tcPr>
                </a:tc>
                <a:extLst>
                  <a:ext uri="{0D108BD9-81ED-4DB2-BD59-A6C34878D82A}">
                    <a16:rowId xmlns:a16="http://schemas.microsoft.com/office/drawing/2014/main" val="10001"/>
                  </a:ext>
                </a:extLst>
              </a:tr>
            </a:tbl>
          </a:graphicData>
        </a:graphic>
      </p:graphicFrame>
      <p:pic>
        <p:nvPicPr>
          <p:cNvPr id="18" name="Picture 11"/>
          <p:cNvPicPr>
            <a:picLocks noChangeAspect="1"/>
          </p:cNvPicPr>
          <p:nvPr/>
        </p:nvPicPr>
        <p:blipFill>
          <a:blip r:embed="rId3"/>
          <a:srcRect/>
          <a:stretch>
            <a:fillRect/>
          </a:stretch>
        </p:blipFill>
        <p:spPr>
          <a:xfrm>
            <a:off x="9260225" y="5932500"/>
            <a:ext cx="1023268" cy="925500"/>
          </a:xfrm>
          <a:prstGeom prst="rect">
            <a:avLst/>
          </a:prstGeom>
          <a:noFill/>
          <a:ln cap="flat">
            <a:noFill/>
          </a:ln>
        </p:spPr>
      </p:pic>
      <p:pic>
        <p:nvPicPr>
          <p:cNvPr id="1026" name="Picture 2" descr="citramas - PT Mumtaz Kharisma Utama">
            <a:extLst>
              <a:ext uri="{FF2B5EF4-FFF2-40B4-BE49-F238E27FC236}">
                <a16:creationId xmlns:a16="http://schemas.microsoft.com/office/drawing/2014/main" id="{D754454E-1E37-4F73-A0DA-B9E5635B4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3493" y="5842982"/>
            <a:ext cx="1152603" cy="110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4D99-C26C-477E-A2DB-DEE3753ABC70}"/>
              </a:ext>
            </a:extLst>
          </p:cNvPr>
          <p:cNvSpPr>
            <a:spLocks noGrp="1"/>
          </p:cNvSpPr>
          <p:nvPr>
            <p:ph type="title"/>
          </p:nvPr>
        </p:nvSpPr>
        <p:spPr/>
        <p:txBody>
          <a:bodyPr/>
          <a:lstStyle/>
          <a:p>
            <a:r>
              <a:rPr lang="en-ID" dirty="0"/>
              <a:t>Additional Custom Button Close </a:t>
            </a:r>
          </a:p>
        </p:txBody>
      </p:sp>
      <p:sp>
        <p:nvSpPr>
          <p:cNvPr id="3" name="Kotak Teks 14">
            <a:extLst>
              <a:ext uri="{FF2B5EF4-FFF2-40B4-BE49-F238E27FC236}">
                <a16:creationId xmlns:a16="http://schemas.microsoft.com/office/drawing/2014/main" id="{A1935AF8-BD1E-4051-9848-5A673B436532}"/>
              </a:ext>
            </a:extLst>
          </p:cNvPr>
          <p:cNvSpPr txBox="1"/>
          <p:nvPr/>
        </p:nvSpPr>
        <p:spPr>
          <a:xfrm>
            <a:off x="812800" y="1702516"/>
            <a:ext cx="10567365" cy="1415772"/>
          </a:xfrm>
          <a:prstGeom prst="rect">
            <a:avLst/>
          </a:prstGeom>
          <a:noFill/>
        </p:spPr>
        <p:txBody>
          <a:bodyPr wrap="square" lIns="0" tIns="0" rIns="0" bIns="0" rtlCol="0">
            <a:spAutoFit/>
          </a:bodyPr>
          <a:lstStyle/>
          <a:p>
            <a:pPr marL="342900" indent="-342900" algn="just">
              <a:spcBef>
                <a:spcPts val="800"/>
              </a:spcBef>
              <a:buAutoNum type="arabicPeriod"/>
            </a:pPr>
            <a:r>
              <a:rPr lang="en-US" dirty="0">
                <a:latin typeface="Arial" panose="020B0604020202020204" pitchFamily="34" charset="0"/>
                <a:cs typeface="Arial" panose="020B0604020202020204" pitchFamily="34" charset="0"/>
              </a:rPr>
              <a:t>Button Yang di </a:t>
            </a:r>
            <a:r>
              <a:rPr lang="en-US" dirty="0" err="1">
                <a:latin typeface="Arial" panose="020B0604020202020204" pitchFamily="34" charset="0"/>
                <a:cs typeface="Arial" panose="020B0604020202020204" pitchFamily="34" charset="0"/>
              </a:rPr>
              <a:t>Custome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mengikuti</a:t>
            </a:r>
            <a:r>
              <a:rPr lang="en-US" dirty="0">
                <a:latin typeface="Arial" panose="020B0604020202020204" pitchFamily="34" charset="0"/>
                <a:cs typeface="Arial" panose="020B0604020202020204" pitchFamily="34" charset="0"/>
              </a:rPr>
              <a:t> Requirement yang </a:t>
            </a:r>
            <a:r>
              <a:rPr lang="en-US" dirty="0" err="1">
                <a:latin typeface="Arial" panose="020B0604020202020204" pitchFamily="34" charset="0"/>
                <a:cs typeface="Arial" panose="020B0604020202020204" pitchFamily="34" charset="0"/>
              </a:rPr>
              <a:t>telah</a:t>
            </a:r>
            <a:r>
              <a:rPr lang="en-US" dirty="0">
                <a:latin typeface="Arial" panose="020B0604020202020204" pitchFamily="34" charset="0"/>
                <a:cs typeface="Arial" panose="020B0604020202020204" pitchFamily="34" charset="0"/>
              </a:rPr>
              <a:t> di </a:t>
            </a:r>
            <a:r>
              <a:rPr lang="en-US" dirty="0" err="1">
                <a:latin typeface="Arial" panose="020B0604020202020204" pitchFamily="34" charset="0"/>
                <a:cs typeface="Arial" panose="020B0604020202020204" pitchFamily="34" charset="0"/>
              </a:rPr>
              <a:t>sebutkan</a:t>
            </a:r>
            <a:r>
              <a:rPr lang="en-US" dirty="0">
                <a:latin typeface="Arial" panose="020B0604020202020204" pitchFamily="34" charset="0"/>
                <a:cs typeface="Arial" panose="020B0604020202020204" pitchFamily="34" charset="0"/>
              </a:rPr>
              <a:t>.</a:t>
            </a: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Budget </a:t>
            </a:r>
            <a:r>
              <a:rPr lang="en-US" dirty="0" err="1">
                <a:latin typeface="Arial" panose="020B0604020202020204" pitchFamily="34" charset="0"/>
                <a:cs typeface="Arial" panose="020B0604020202020204" pitchFamily="34" charset="0"/>
              </a:rPr>
              <a:t>sisa</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tidak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jadi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digunakan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Kembali </a:t>
            </a:r>
            <a:r>
              <a:rPr lang="en-US" dirty="0" err="1">
                <a:latin typeface="Arial" panose="020B0604020202020204" pitchFamily="34" charset="0"/>
                <a:cs typeface="Arial" panose="020B0604020202020204" pitchFamily="34" charset="0"/>
              </a:rPr>
              <a:t>ke</a:t>
            </a:r>
            <a:r>
              <a:rPr lang="en-US" dirty="0">
                <a:latin typeface="Arial" panose="020B0604020202020204" pitchFamily="34" charset="0"/>
                <a:cs typeface="Arial" panose="020B0604020202020204" pitchFamily="34" charset="0"/>
              </a:rPr>
              <a:t> budget available.</a:t>
            </a: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Journal </a:t>
            </a:r>
            <a:r>
              <a:rPr lang="en-US" dirty="0" err="1">
                <a:latin typeface="Arial" panose="020B0604020202020204" pitchFamily="34" charset="0"/>
                <a:cs typeface="Arial" panose="020B0604020202020204" pitchFamily="34" charset="0"/>
              </a:rPr>
              <a:t>Balik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otomatis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terbentuk</a:t>
            </a:r>
            <a:r>
              <a:rPr lang="en-US" dirty="0">
                <a:latin typeface="Arial" panose="020B0604020202020204" pitchFamily="34" charset="0"/>
                <a:cs typeface="Arial" panose="020B0604020202020204" pitchFamily="34" charset="0"/>
              </a:rPr>
              <a:t> </a:t>
            </a: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Pada Kolom CTI Approval Status,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muncul</a:t>
            </a:r>
            <a:r>
              <a:rPr lang="en-US" dirty="0">
                <a:latin typeface="Arial" panose="020B0604020202020204" pitchFamily="34" charset="0"/>
                <a:cs typeface="Arial" panose="020B0604020202020204" pitchFamily="34" charset="0"/>
              </a:rPr>
              <a:t> Close Jika Button Close di </a:t>
            </a:r>
            <a:r>
              <a:rPr lang="en-US" dirty="0" err="1">
                <a:latin typeface="Arial" panose="020B0604020202020204" pitchFamily="34" charset="0"/>
                <a:cs typeface="Arial" panose="020B0604020202020204" pitchFamily="34" charset="0"/>
              </a:rPr>
              <a:t>Klik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5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Calibri"/>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327140"/>
          </a:xfrm>
          <a:prstGeom prst="rect">
            <a:avLst/>
          </a:prstGeom>
        </p:spPr>
      </p:pic>
      <p:sp>
        <p:nvSpPr>
          <p:cNvPr id="13" name="Rectangle 12"/>
          <p:cNvSpPr/>
          <p:nvPr/>
        </p:nvSpPr>
        <p:spPr>
          <a:xfrm>
            <a:off x="0" y="-186025"/>
            <a:ext cx="12192000" cy="6541204"/>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Arial" panose="020B0604020202020204" pitchFamily="34" charset="0"/>
            </a:endParaRPr>
          </a:p>
        </p:txBody>
      </p:sp>
      <p:cxnSp>
        <p:nvCxnSpPr>
          <p:cNvPr id="9" name="Straight Connector 8"/>
          <p:cNvCxnSpPr/>
          <p:nvPr/>
        </p:nvCxnSpPr>
        <p:spPr>
          <a:xfrm flipV="1">
            <a:off x="812800" y="1269525"/>
            <a:ext cx="5749808" cy="26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12799" y="2873729"/>
            <a:ext cx="3382076" cy="30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825767" y="1927306"/>
            <a:ext cx="9136380" cy="498598"/>
          </a:xfrm>
        </p:spPr>
        <p:txBody>
          <a:bodyPr anchor="ctr"/>
          <a:lstStyle/>
          <a:p>
            <a:r>
              <a:rPr lang="en-US" sz="3600" dirty="0"/>
              <a:t>CTI – Button Close</a:t>
            </a:r>
          </a:p>
        </p:txBody>
      </p:sp>
      <p:cxnSp>
        <p:nvCxnSpPr>
          <p:cNvPr id="16" name="Straight Connector 15"/>
          <p:cNvCxnSpPr/>
          <p:nvPr/>
        </p:nvCxnSpPr>
        <p:spPr>
          <a:xfrm>
            <a:off x="-10601" y="6340544"/>
            <a:ext cx="122026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69080" y="6501014"/>
            <a:ext cx="0" cy="243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id="{9F88C392-A14A-45BF-AEDA-55F37F8405F8}"/>
              </a:ext>
            </a:extLst>
          </p:cNvPr>
          <p:cNvSpPr>
            <a:spLocks noGrp="1"/>
          </p:cNvSpPr>
          <p:nvPr>
            <p:ph type="subTitle" idx="1"/>
          </p:nvPr>
        </p:nvSpPr>
        <p:spPr>
          <a:xfrm>
            <a:off x="825768" y="3084577"/>
            <a:ext cx="2361265" cy="439031"/>
          </a:xfrm>
        </p:spPr>
        <p:txBody>
          <a:bodyPr/>
          <a:lstStyle/>
          <a:p>
            <a:r>
              <a:rPr lang="en-US" dirty="0"/>
              <a:t>Louis Darmawan</a:t>
            </a:r>
          </a:p>
          <a:p>
            <a:r>
              <a:rPr lang="en-US" dirty="0"/>
              <a:t>Jun 04, 2021</a:t>
            </a:r>
          </a:p>
        </p:txBody>
      </p:sp>
    </p:spTree>
    <p:extLst>
      <p:ext uri="{BB962C8B-B14F-4D97-AF65-F5344CB8AC3E}">
        <p14:creationId xmlns:p14="http://schemas.microsoft.com/office/powerpoint/2010/main" val="162556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Requirement </a:t>
            </a:r>
          </a:p>
        </p:txBody>
      </p:sp>
      <p:sp>
        <p:nvSpPr>
          <p:cNvPr id="15" name="Kotak Teks 14">
            <a:extLst>
              <a:ext uri="{FF2B5EF4-FFF2-40B4-BE49-F238E27FC236}">
                <a16:creationId xmlns:a16="http://schemas.microsoft.com/office/drawing/2014/main" id="{DCB15583-CDA1-4653-AA35-A6CBFEDBA74C}"/>
              </a:ext>
            </a:extLst>
          </p:cNvPr>
          <p:cNvSpPr txBox="1"/>
          <p:nvPr/>
        </p:nvSpPr>
        <p:spPr>
          <a:xfrm>
            <a:off x="812800" y="1702516"/>
            <a:ext cx="10567365" cy="1436291"/>
          </a:xfrm>
          <a:prstGeom prst="rect">
            <a:avLst/>
          </a:prstGeom>
          <a:noFill/>
        </p:spPr>
        <p:txBody>
          <a:bodyPr wrap="square" lIns="0" tIns="0" rIns="0" bIns="0" rtlCol="0">
            <a:spAutoFit/>
          </a:bodyPr>
          <a:lstStyle/>
          <a:p>
            <a:pPr marL="457200" indent="-457200" algn="just">
              <a:spcBef>
                <a:spcPts val="800"/>
              </a:spcBef>
              <a:buAutoNum type="arabicPeriod"/>
            </a:pPr>
            <a:r>
              <a:rPr lang="en-US" sz="1600" b="1" dirty="0">
                <a:latin typeface="Arial" panose="020B0604020202020204" pitchFamily="34" charset="0"/>
                <a:cs typeface="Arial" panose="020B0604020202020204" pitchFamily="34" charset="0"/>
              </a:rPr>
              <a:t>CTI </a:t>
            </a:r>
            <a:r>
              <a:rPr lang="en-US" sz="1600" b="1" dirty="0" err="1">
                <a:latin typeface="Arial" panose="020B0604020202020204" pitchFamily="34" charset="0"/>
                <a:cs typeface="Arial" panose="020B0604020202020204" pitchFamily="34" charset="0"/>
              </a:rPr>
              <a:t>memiliki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kebutuhan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untuk</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memiliki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fitur</a:t>
            </a:r>
            <a:r>
              <a:rPr lang="en-US" sz="1600" b="1" dirty="0">
                <a:latin typeface="Arial" panose="020B0604020202020204" pitchFamily="34" charset="0"/>
                <a:cs typeface="Arial" panose="020B0604020202020204" pitchFamily="34" charset="0"/>
              </a:rPr>
              <a:t> Button Close </a:t>
            </a:r>
            <a:r>
              <a:rPr lang="en-US" sz="1600" b="1" dirty="0" err="1">
                <a:latin typeface="Arial" panose="020B0604020202020204" pitchFamily="34" charset="0"/>
                <a:cs typeface="Arial" panose="020B0604020202020204" pitchFamily="34" charset="0"/>
              </a:rPr>
              <a:t>dimana</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hal</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tersebut</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untuk</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mengakhiri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transaksi</a:t>
            </a:r>
            <a:r>
              <a:rPr lang="en-US" sz="1600" b="1" dirty="0">
                <a:latin typeface="Arial" panose="020B0604020202020204" pitchFamily="34" charset="0"/>
                <a:cs typeface="Arial" panose="020B0604020202020204" pitchFamily="34" charset="0"/>
              </a:rPr>
              <a:t> yang </a:t>
            </a:r>
            <a:r>
              <a:rPr lang="en-US" sz="1600" b="1" dirty="0" err="1">
                <a:latin typeface="Arial" panose="020B0604020202020204" pitchFamily="34" charset="0"/>
                <a:cs typeface="Arial" panose="020B0604020202020204" pitchFamily="34" charset="0"/>
              </a:rPr>
              <a:t>tidak</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mau</a:t>
            </a:r>
            <a:r>
              <a:rPr lang="en-US" sz="1600" b="1" dirty="0">
                <a:latin typeface="Arial" panose="020B0604020202020204" pitchFamily="34" charset="0"/>
                <a:cs typeface="Arial" panose="020B0604020202020204" pitchFamily="34" charset="0"/>
              </a:rPr>
              <a:t> di </a:t>
            </a:r>
            <a:r>
              <a:rPr lang="en-US" sz="1600" b="1" dirty="0" err="1">
                <a:latin typeface="Arial" panose="020B0604020202020204" pitchFamily="34" charset="0"/>
                <a:cs typeface="Arial" panose="020B0604020202020204" pitchFamily="34" charset="0"/>
              </a:rPr>
              <a:t>lanjutkan</a:t>
            </a:r>
            <a:r>
              <a:rPr lang="en-US" sz="1600" b="1" dirty="0">
                <a:latin typeface="Arial" panose="020B0604020202020204" pitchFamily="34" charset="0"/>
                <a:cs typeface="Arial" panose="020B0604020202020204" pitchFamily="34" charset="0"/>
              </a:rPr>
              <a:t>.</a:t>
            </a:r>
          </a:p>
          <a:p>
            <a:pPr marL="457200" indent="-457200" algn="just">
              <a:spcBef>
                <a:spcPts val="800"/>
              </a:spcBef>
              <a:buAutoNum type="arabicPeriod"/>
            </a:pPr>
            <a:r>
              <a:rPr lang="en-US" sz="1600" b="1" dirty="0">
                <a:latin typeface="Arial" panose="020B0604020202020204" pitchFamily="34" charset="0"/>
                <a:cs typeface="Arial" panose="020B0604020202020204" pitchFamily="34" charset="0"/>
              </a:rPr>
              <a:t>Button Close </a:t>
            </a:r>
            <a:r>
              <a:rPr lang="en-US" sz="1600" b="1" dirty="0" err="1">
                <a:latin typeface="Arial" panose="020B0604020202020204" pitchFamily="34" charset="0"/>
                <a:cs typeface="Arial" panose="020B0604020202020204" pitchFamily="34" charset="0"/>
              </a:rPr>
              <a:t>ini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akan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ada</a:t>
            </a:r>
            <a:r>
              <a:rPr lang="en-US" sz="1600" b="1" dirty="0">
                <a:latin typeface="Arial" panose="020B0604020202020204" pitchFamily="34" charset="0"/>
                <a:cs typeface="Arial" panose="020B0604020202020204" pitchFamily="34" charset="0"/>
              </a:rPr>
              <a:t> di </a:t>
            </a:r>
            <a:r>
              <a:rPr lang="en-US" sz="1600" b="1" dirty="0" err="1">
                <a:latin typeface="Arial" panose="020B0604020202020204" pitchFamily="34" charset="0"/>
                <a:cs typeface="Arial" panose="020B0604020202020204" pitchFamily="34" charset="0"/>
              </a:rPr>
              <a:t>transaksi</a:t>
            </a:r>
            <a:r>
              <a:rPr lang="en-US" sz="1600" b="1" dirty="0">
                <a:latin typeface="Arial" panose="020B0604020202020204" pitchFamily="34" charset="0"/>
                <a:cs typeface="Arial" panose="020B0604020202020204" pitchFamily="34" charset="0"/>
              </a:rPr>
              <a:t> Vendor Bill dan Vendor Prepayment Application.</a:t>
            </a:r>
          </a:p>
          <a:p>
            <a:pPr marL="457200" indent="-457200" algn="just">
              <a:spcBef>
                <a:spcPts val="800"/>
              </a:spcBef>
              <a:buAutoNum type="arabicPeriod"/>
            </a:pPr>
            <a:r>
              <a:rPr lang="en-US" sz="1600" b="1" dirty="0">
                <a:latin typeface="Arial" panose="020B0604020202020204" pitchFamily="34" charset="0"/>
                <a:cs typeface="Arial" panose="020B0604020202020204" pitchFamily="34" charset="0"/>
              </a:rPr>
              <a:t>Button Close </a:t>
            </a:r>
            <a:r>
              <a:rPr lang="en-US" sz="1600" b="1" dirty="0" err="1">
                <a:latin typeface="Arial" panose="020B0604020202020204" pitchFamily="34" charset="0"/>
                <a:cs typeface="Arial" panose="020B0604020202020204" pitchFamily="34" charset="0"/>
              </a:rPr>
              <a:t>ini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akan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membalik</a:t>
            </a:r>
            <a:r>
              <a:rPr lang="en-US" sz="1600" b="1" dirty="0">
                <a:latin typeface="Arial" panose="020B0604020202020204" pitchFamily="34" charset="0"/>
                <a:cs typeface="Arial" panose="020B0604020202020204" pitchFamily="34" charset="0"/>
              </a:rPr>
              <a:t> journal yang </a:t>
            </a:r>
            <a:r>
              <a:rPr lang="en-US" sz="1600" b="1" dirty="0" err="1">
                <a:latin typeface="Arial" panose="020B0604020202020204" pitchFamily="34" charset="0"/>
                <a:cs typeface="Arial" panose="020B0604020202020204" pitchFamily="34" charset="0"/>
              </a:rPr>
              <a:t>telah</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terbentu</a:t>
            </a:r>
            <a:r>
              <a:rPr lang="en-US" sz="1600" b="1" dirty="0">
                <a:latin typeface="Arial" panose="020B0604020202020204" pitchFamily="34" charset="0"/>
                <a:cs typeface="Arial" panose="020B0604020202020204" pitchFamily="34" charset="0"/>
              </a:rPr>
              <a:t> dan </a:t>
            </a:r>
            <a:r>
              <a:rPr lang="en-US" sz="1600" b="1" dirty="0" err="1">
                <a:latin typeface="Arial" panose="020B0604020202020204" pitchFamily="34" charset="0"/>
                <a:cs typeface="Arial" panose="020B0604020202020204" pitchFamily="34" charset="0"/>
              </a:rPr>
              <a:t>akan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mengembalikan</a:t>
            </a:r>
            <a:r>
              <a:rPr lang="en-US" sz="1600" b="1" dirty="0">
                <a:latin typeface="Arial" panose="020B0604020202020204" pitchFamily="34" charset="0"/>
                <a:cs typeface="Arial" panose="020B0604020202020204" pitchFamily="34" charset="0"/>
              </a:rPr>
              <a:t> budget </a:t>
            </a:r>
            <a:r>
              <a:rPr lang="en-US" sz="1600" b="1" dirty="0" err="1">
                <a:latin typeface="Arial" panose="020B0604020202020204" pitchFamily="34" charset="0"/>
                <a:cs typeface="Arial" panose="020B0604020202020204" pitchFamily="34" charset="0"/>
              </a:rPr>
              <a:t>dari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transaksi</a:t>
            </a:r>
            <a:r>
              <a:rPr lang="en-US" sz="1600" b="1" dirty="0">
                <a:latin typeface="Arial" panose="020B0604020202020204" pitchFamily="34" charset="0"/>
                <a:cs typeface="Arial" panose="020B0604020202020204" pitchFamily="34" charset="0"/>
              </a:rPr>
              <a:t> yang outstanding.</a:t>
            </a:r>
          </a:p>
        </p:txBody>
      </p:sp>
    </p:spTree>
    <p:extLst>
      <p:ext uri="{BB962C8B-B14F-4D97-AF65-F5344CB8AC3E}">
        <p14:creationId xmlns:p14="http://schemas.microsoft.com/office/powerpoint/2010/main" val="98001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Standard Button Transaction Vendor Bill</a:t>
            </a:r>
          </a:p>
        </p:txBody>
      </p:sp>
      <p:pic>
        <p:nvPicPr>
          <p:cNvPr id="5" name="Picture 4">
            <a:extLst>
              <a:ext uri="{FF2B5EF4-FFF2-40B4-BE49-F238E27FC236}">
                <a16:creationId xmlns:a16="http://schemas.microsoft.com/office/drawing/2014/main" id="{E6D3E436-79A2-419B-BECD-9F6647A04E37}"/>
              </a:ext>
            </a:extLst>
          </p:cNvPr>
          <p:cNvPicPr>
            <a:picLocks noChangeAspect="1"/>
          </p:cNvPicPr>
          <p:nvPr/>
        </p:nvPicPr>
        <p:blipFill>
          <a:blip r:embed="rId2"/>
          <a:stretch>
            <a:fillRect/>
          </a:stretch>
        </p:blipFill>
        <p:spPr>
          <a:xfrm>
            <a:off x="905068" y="1476240"/>
            <a:ext cx="5677451" cy="4840584"/>
          </a:xfrm>
          <a:prstGeom prst="rect">
            <a:avLst/>
          </a:prstGeom>
        </p:spPr>
      </p:pic>
      <p:sp>
        <p:nvSpPr>
          <p:cNvPr id="6" name="Kotak Teks 14">
            <a:extLst>
              <a:ext uri="{FF2B5EF4-FFF2-40B4-BE49-F238E27FC236}">
                <a16:creationId xmlns:a16="http://schemas.microsoft.com/office/drawing/2014/main" id="{B195DC70-338F-4C35-93B3-A84FED86ED59}"/>
              </a:ext>
            </a:extLst>
          </p:cNvPr>
          <p:cNvSpPr txBox="1"/>
          <p:nvPr/>
        </p:nvSpPr>
        <p:spPr>
          <a:xfrm>
            <a:off x="6895012" y="1477749"/>
            <a:ext cx="4485153" cy="1384995"/>
          </a:xfrm>
          <a:prstGeom prst="rect">
            <a:avLst/>
          </a:prstGeom>
          <a:noFill/>
        </p:spPr>
        <p:txBody>
          <a:bodyPr wrap="square" lIns="0" tIns="0" rIns="0" bIns="0" rtlCol="0">
            <a:spAutoFit/>
          </a:bodyPr>
          <a:lstStyle/>
          <a:p>
            <a:pPr lvl="0">
              <a:tabLst>
                <a:tab pos="457200" algn="l"/>
              </a:tabLst>
            </a:pPr>
            <a:r>
              <a:rPr lang="en-US" b="1" dirty="0">
                <a:latin typeface="Times New Roman" panose="02020603050405020304" pitchFamily="18" charset="0"/>
                <a:ea typeface="Times New Roman" panose="02020603050405020304" pitchFamily="18" charset="0"/>
              </a:rPr>
              <a:t>Condition</a:t>
            </a:r>
          </a:p>
          <a:p>
            <a:pPr marL="342900" lvl="0" indent="-342900">
              <a:buFont typeface="+mj-lt"/>
              <a:buAutoNum type="arabicPeriod"/>
              <a:tabLst>
                <a:tab pos="457200" algn="l"/>
              </a:tabLst>
            </a:pP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Button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tidak</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tersedia</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secara</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Standard di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Transaksi</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Form Vendor Bill</a:t>
            </a: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8DCCB88-7F01-4420-8CF9-20C72769EF4B}"/>
              </a:ext>
            </a:extLst>
          </p:cNvPr>
          <p:cNvSpPr/>
          <p:nvPr/>
        </p:nvSpPr>
        <p:spPr>
          <a:xfrm>
            <a:off x="980598" y="2329272"/>
            <a:ext cx="3957162" cy="2478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D"/>
          </a:p>
        </p:txBody>
      </p:sp>
    </p:spTree>
    <p:extLst>
      <p:ext uri="{BB962C8B-B14F-4D97-AF65-F5344CB8AC3E}">
        <p14:creationId xmlns:p14="http://schemas.microsoft.com/office/powerpoint/2010/main" val="38419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Standard Button Transaction Vendor Prepayment</a:t>
            </a:r>
          </a:p>
        </p:txBody>
      </p:sp>
      <p:pic>
        <p:nvPicPr>
          <p:cNvPr id="4" name="Picture 3">
            <a:extLst>
              <a:ext uri="{FF2B5EF4-FFF2-40B4-BE49-F238E27FC236}">
                <a16:creationId xmlns:a16="http://schemas.microsoft.com/office/drawing/2014/main" id="{1CB7DDD8-BF45-4892-92C9-0E3A515E669B}"/>
              </a:ext>
            </a:extLst>
          </p:cNvPr>
          <p:cNvPicPr>
            <a:picLocks noChangeAspect="1"/>
          </p:cNvPicPr>
          <p:nvPr/>
        </p:nvPicPr>
        <p:blipFill>
          <a:blip r:embed="rId2"/>
          <a:stretch>
            <a:fillRect/>
          </a:stretch>
        </p:blipFill>
        <p:spPr>
          <a:xfrm>
            <a:off x="896778" y="1444668"/>
            <a:ext cx="6483739" cy="4888698"/>
          </a:xfrm>
          <a:prstGeom prst="rect">
            <a:avLst/>
          </a:prstGeom>
        </p:spPr>
      </p:pic>
      <p:sp>
        <p:nvSpPr>
          <p:cNvPr id="6" name="Kotak Teks 14">
            <a:extLst>
              <a:ext uri="{FF2B5EF4-FFF2-40B4-BE49-F238E27FC236}">
                <a16:creationId xmlns:a16="http://schemas.microsoft.com/office/drawing/2014/main" id="{BEE6D154-D3CA-489C-865D-8E4AC298973C}"/>
              </a:ext>
            </a:extLst>
          </p:cNvPr>
          <p:cNvSpPr txBox="1"/>
          <p:nvPr/>
        </p:nvSpPr>
        <p:spPr>
          <a:xfrm>
            <a:off x="7548156" y="1571055"/>
            <a:ext cx="3832010" cy="1661993"/>
          </a:xfrm>
          <a:prstGeom prst="rect">
            <a:avLst/>
          </a:prstGeom>
          <a:noFill/>
        </p:spPr>
        <p:txBody>
          <a:bodyPr wrap="square" lIns="0" tIns="0" rIns="0" bIns="0" rtlCol="0">
            <a:spAutoFit/>
          </a:bodyPr>
          <a:lstStyle/>
          <a:p>
            <a:pPr lvl="0">
              <a:tabLst>
                <a:tab pos="457200" algn="l"/>
              </a:tabLst>
            </a:pPr>
            <a:r>
              <a:rPr lang="en-US" b="1" dirty="0">
                <a:latin typeface="Times New Roman" panose="02020603050405020304" pitchFamily="18" charset="0"/>
                <a:ea typeface="Times New Roman" panose="02020603050405020304" pitchFamily="18" charset="0"/>
              </a:rPr>
              <a:t>Condition</a:t>
            </a:r>
          </a:p>
          <a:p>
            <a:pPr marL="342900" lvl="0" indent="-342900">
              <a:buFont typeface="+mj-lt"/>
              <a:buAutoNum type="arabicPeriod"/>
              <a:tabLst>
                <a:tab pos="457200" algn="l"/>
              </a:tabLst>
            </a:pP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Button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tidak</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tersedia</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secara</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Standard di </a:t>
            </a:r>
            <a:r>
              <a:rPr lang="en-ID"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Transaksi</a:t>
            </a:r>
            <a:r>
              <a:rPr lang="en-ID"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Form Vendor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Prepayment</a:t>
            </a: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2A666CA8-64CB-42C5-BA55-D716CA6791C3}"/>
              </a:ext>
            </a:extLst>
          </p:cNvPr>
          <p:cNvSpPr/>
          <p:nvPr/>
        </p:nvSpPr>
        <p:spPr>
          <a:xfrm>
            <a:off x="896778" y="2420712"/>
            <a:ext cx="1687802" cy="2478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D"/>
          </a:p>
        </p:txBody>
      </p:sp>
    </p:spTree>
    <p:extLst>
      <p:ext uri="{BB962C8B-B14F-4D97-AF65-F5344CB8AC3E}">
        <p14:creationId xmlns:p14="http://schemas.microsoft.com/office/powerpoint/2010/main" val="425385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Custom Button Transaction Vendor Bill</a:t>
            </a:r>
          </a:p>
        </p:txBody>
      </p:sp>
      <p:pic>
        <p:nvPicPr>
          <p:cNvPr id="5" name="Picture 4">
            <a:extLst>
              <a:ext uri="{FF2B5EF4-FFF2-40B4-BE49-F238E27FC236}">
                <a16:creationId xmlns:a16="http://schemas.microsoft.com/office/drawing/2014/main" id="{E6D3E436-79A2-419B-BECD-9F6647A04E37}"/>
              </a:ext>
            </a:extLst>
          </p:cNvPr>
          <p:cNvPicPr>
            <a:picLocks noChangeAspect="1"/>
          </p:cNvPicPr>
          <p:nvPr/>
        </p:nvPicPr>
        <p:blipFill>
          <a:blip r:embed="rId2"/>
          <a:stretch>
            <a:fillRect/>
          </a:stretch>
        </p:blipFill>
        <p:spPr>
          <a:xfrm>
            <a:off x="905068" y="1476240"/>
            <a:ext cx="5677451" cy="4840584"/>
          </a:xfrm>
          <a:prstGeom prst="rect">
            <a:avLst/>
          </a:prstGeom>
        </p:spPr>
      </p:pic>
      <p:pic>
        <p:nvPicPr>
          <p:cNvPr id="4" name="Picture 3">
            <a:extLst>
              <a:ext uri="{FF2B5EF4-FFF2-40B4-BE49-F238E27FC236}">
                <a16:creationId xmlns:a16="http://schemas.microsoft.com/office/drawing/2014/main" id="{17B5EC97-2DB5-4956-8600-62BE3B20D878}"/>
              </a:ext>
            </a:extLst>
          </p:cNvPr>
          <p:cNvPicPr>
            <a:picLocks noChangeAspect="1"/>
          </p:cNvPicPr>
          <p:nvPr/>
        </p:nvPicPr>
        <p:blipFill>
          <a:blip r:embed="rId3"/>
          <a:stretch>
            <a:fillRect/>
          </a:stretch>
        </p:blipFill>
        <p:spPr>
          <a:xfrm>
            <a:off x="7648318" y="1729058"/>
            <a:ext cx="888606" cy="387340"/>
          </a:xfrm>
          <a:prstGeom prst="rect">
            <a:avLst/>
          </a:prstGeom>
        </p:spPr>
      </p:pic>
      <p:cxnSp>
        <p:nvCxnSpPr>
          <p:cNvPr id="6" name="Straight Arrow Connector 5">
            <a:extLst>
              <a:ext uri="{FF2B5EF4-FFF2-40B4-BE49-F238E27FC236}">
                <a16:creationId xmlns:a16="http://schemas.microsoft.com/office/drawing/2014/main" id="{94437608-B333-4064-9F7B-936310B7BD97}"/>
              </a:ext>
            </a:extLst>
          </p:cNvPr>
          <p:cNvCxnSpPr>
            <a:cxnSpLocks/>
            <a:endCxn id="4" idx="1"/>
          </p:cNvCxnSpPr>
          <p:nvPr/>
        </p:nvCxnSpPr>
        <p:spPr>
          <a:xfrm flipV="1">
            <a:off x="1754155" y="1922728"/>
            <a:ext cx="5894163" cy="56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Kotak Teks 14">
            <a:extLst>
              <a:ext uri="{FF2B5EF4-FFF2-40B4-BE49-F238E27FC236}">
                <a16:creationId xmlns:a16="http://schemas.microsoft.com/office/drawing/2014/main" id="{4A9ED89C-8E2D-435B-857A-4E967586E9C4}"/>
              </a:ext>
            </a:extLst>
          </p:cNvPr>
          <p:cNvSpPr txBox="1"/>
          <p:nvPr/>
        </p:nvSpPr>
        <p:spPr>
          <a:xfrm>
            <a:off x="6932644" y="2289510"/>
            <a:ext cx="4485153" cy="4154984"/>
          </a:xfrm>
          <a:prstGeom prst="rect">
            <a:avLst/>
          </a:prstGeom>
          <a:noFill/>
        </p:spPr>
        <p:txBody>
          <a:bodyPr wrap="square" lIns="0" tIns="0" rIns="0" bIns="0" rtlCol="0">
            <a:spAutoFit/>
          </a:bodyPr>
          <a:lstStyle/>
          <a:p>
            <a:pPr lvl="0">
              <a:tabLst>
                <a:tab pos="457200" algn="l"/>
              </a:tabLst>
            </a:pPr>
            <a:r>
              <a:rPr lang="en-US" b="1" dirty="0">
                <a:latin typeface="Times New Roman" panose="02020603050405020304" pitchFamily="18" charset="0"/>
                <a:ea typeface="Times New Roman" panose="02020603050405020304" pitchFamily="18" charset="0"/>
              </a:rPr>
              <a:t>Condition</a:t>
            </a:r>
          </a:p>
          <a:p>
            <a:pPr marL="342900" lvl="0" indent="-342900">
              <a:buFont typeface="+mj-lt"/>
              <a:buAutoNum type="arabicPeriod"/>
              <a:tabLst>
                <a:tab pos="457200" algn="l"/>
              </a:tabLst>
            </a:pPr>
            <a:r>
              <a:rPr lang="en-ID" b="0" i="0" dirty="0">
                <a:solidFill>
                  <a:srgbClr val="000000"/>
                </a:solidFill>
                <a:effectLst/>
                <a:latin typeface="Times New Roman" panose="02020603050405020304" pitchFamily="18" charset="0"/>
                <a:cs typeface="Times New Roman" panose="02020603050405020304" pitchFamily="18" charset="0"/>
              </a:rPr>
              <a:t>Ketika button “Close“ di </a:t>
            </a:r>
            <a:r>
              <a:rPr lang="en-ID" b="0" i="0" dirty="0" err="1">
                <a:solidFill>
                  <a:srgbClr val="000000"/>
                </a:solidFill>
                <a:effectLst/>
                <a:latin typeface="Times New Roman" panose="02020603050405020304" pitchFamily="18" charset="0"/>
                <a:cs typeface="Times New Roman" panose="02020603050405020304" pitchFamily="18" charset="0"/>
              </a:rPr>
              <a:t>klik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maka</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akan</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terbentuk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jurnal</a:t>
            </a:r>
            <a:r>
              <a:rPr lang="en-ID" b="0" i="0" dirty="0">
                <a:solidFill>
                  <a:srgbClr val="000000"/>
                </a:solidFill>
                <a:effectLst/>
                <a:latin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cs typeface="Times New Roman" panose="02020603050405020304" pitchFamily="18" charset="0"/>
              </a:rPr>
              <a:t>b</a:t>
            </a:r>
            <a:r>
              <a:rPr lang="en-ID" b="0" i="0" dirty="0" err="1">
                <a:solidFill>
                  <a:srgbClr val="000000"/>
                </a:solidFill>
                <a:effectLst/>
                <a:latin typeface="Times New Roman" panose="02020603050405020304" pitchFamily="18" charset="0"/>
                <a:cs typeface="Times New Roman" panose="02020603050405020304" pitchFamily="18" charset="0"/>
              </a:rPr>
              <a:t>alik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yaitu</a:t>
            </a:r>
            <a:r>
              <a:rPr lang="en-ID" b="0" i="0" dirty="0">
                <a:solidFill>
                  <a:srgbClr val="000000"/>
                </a:solidFill>
                <a:effectLst/>
                <a:latin typeface="Times New Roman" panose="02020603050405020304" pitchFamily="18" charset="0"/>
                <a:cs typeface="Times New Roman" panose="02020603050405020304" pitchFamily="18" charset="0"/>
              </a:rPr>
              <a:t> AP (Dr) pada WIP/Expense(Cr) </a:t>
            </a:r>
            <a:r>
              <a:rPr lang="en-ID" b="0" i="0" dirty="0" err="1">
                <a:solidFill>
                  <a:srgbClr val="000000"/>
                </a:solidFill>
                <a:effectLst/>
                <a:latin typeface="Times New Roman" panose="02020603050405020304" pitchFamily="18" charset="0"/>
                <a:cs typeface="Times New Roman" panose="02020603050405020304" pitchFamily="18" charset="0"/>
              </a:rPr>
              <a:t>terhadap</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sisa</a:t>
            </a:r>
            <a:r>
              <a:rPr lang="en-ID" dirty="0">
                <a:solidFill>
                  <a:srgbClr val="000000"/>
                </a:solidFill>
                <a:latin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cs typeface="Times New Roman" panose="02020603050405020304" pitchFamily="18" charset="0"/>
              </a:rPr>
              <a:t>transaksi</a:t>
            </a:r>
            <a:r>
              <a:rPr lang="en-ID" dirty="0">
                <a:solidFill>
                  <a:srgbClr val="000000"/>
                </a:solidFill>
                <a:latin typeface="Times New Roman" panose="02020603050405020304" pitchFamily="18" charset="0"/>
                <a:cs typeface="Times New Roman" panose="02020603050405020304" pitchFamily="18" charset="0"/>
              </a:rPr>
              <a:t> yang Outstanding (</a:t>
            </a:r>
            <a:r>
              <a:rPr lang="en-ID" dirty="0" err="1">
                <a:solidFill>
                  <a:srgbClr val="000000"/>
                </a:solidFill>
                <a:latin typeface="Times New Roman" panose="02020603050405020304" pitchFamily="18" charset="0"/>
                <a:cs typeface="Times New Roman" panose="02020603050405020304" pitchFamily="18" charset="0"/>
              </a:rPr>
              <a:t>Sisa</a:t>
            </a:r>
            <a:r>
              <a:rPr lang="en-ID" dirty="0">
                <a:solidFill>
                  <a:srgbClr val="000000"/>
                </a:solidFill>
                <a:latin typeface="Times New Roman" panose="02020603050405020304" pitchFamily="18" charset="0"/>
                <a:cs typeface="Times New Roman" panose="02020603050405020304" pitchFamily="18" charset="0"/>
              </a:rPr>
              <a:t> Bill yang </a:t>
            </a:r>
            <a:r>
              <a:rPr lang="en-ID" dirty="0" err="1">
                <a:solidFill>
                  <a:srgbClr val="000000"/>
                </a:solidFill>
                <a:latin typeface="Times New Roman" panose="02020603050405020304" pitchFamily="18" charset="0"/>
                <a:cs typeface="Times New Roman" panose="02020603050405020304" pitchFamily="18" charset="0"/>
              </a:rPr>
              <a:t>belum</a:t>
            </a:r>
            <a:r>
              <a:rPr lang="en-ID" dirty="0">
                <a:solidFill>
                  <a:srgbClr val="000000"/>
                </a:solidFill>
                <a:latin typeface="Times New Roman" panose="02020603050405020304" pitchFamily="18" charset="0"/>
                <a:cs typeface="Times New Roman" panose="02020603050405020304" pitchFamily="18" charset="0"/>
              </a:rPr>
              <a:t> di Payment)</a:t>
            </a:r>
            <a:r>
              <a:rPr lang="en-ID" b="0" i="0" dirty="0">
                <a:solidFill>
                  <a:srgbClr val="000000"/>
                </a:solidFill>
                <a:effectLst/>
                <a:latin typeface="Times New Roman" panose="02020603050405020304" pitchFamily="18" charset="0"/>
                <a:cs typeface="Times New Roman" panose="02020603050405020304" pitchFamily="18" charset="0"/>
              </a:rPr>
              <a:t>. </a:t>
            </a:r>
          </a:p>
          <a:p>
            <a:pPr marL="342900" lvl="0" indent="-342900">
              <a:buFont typeface="+mj-lt"/>
              <a:buAutoNum type="arabicPeriod"/>
              <a:tabLst>
                <a:tab pos="457200" algn="l"/>
              </a:tabLst>
            </a:pPr>
            <a:r>
              <a:rPr lang="en-US" dirty="0">
                <a:latin typeface="Times New Roman" panose="02020603050405020304" pitchFamily="18" charset="0"/>
                <a:ea typeface="Times New Roman" panose="02020603050405020304" pitchFamily="18" charset="0"/>
              </a:rPr>
              <a:t>Button Close </a:t>
            </a:r>
            <a:r>
              <a:rPr lang="en-US" dirty="0" err="1">
                <a:latin typeface="Times New Roman" panose="02020603050405020304" pitchFamily="18" charset="0"/>
                <a:ea typeface="Times New Roman" panose="02020603050405020304" pitchFamily="18" charset="0"/>
              </a:rPr>
              <a:t>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muncul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ketika</a:t>
            </a:r>
            <a:r>
              <a:rPr lang="en-US" dirty="0">
                <a:latin typeface="Times New Roman" panose="02020603050405020304" pitchFamily="18" charset="0"/>
                <a:ea typeface="Times New Roman" panose="02020603050405020304" pitchFamily="18" charset="0"/>
              </a:rPr>
              <a:t> status form </a:t>
            </a:r>
            <a:r>
              <a:rPr lang="en-US" dirty="0" err="1">
                <a:latin typeface="Times New Roman" panose="02020603050405020304" pitchFamily="18" charset="0"/>
                <a:ea typeface="Times New Roman" panose="02020603050405020304" pitchFamily="18" charset="0"/>
              </a:rPr>
              <a:t>dari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transaksi</a:t>
            </a:r>
            <a:r>
              <a:rPr lang="en-US" dirty="0">
                <a:latin typeface="Times New Roman" panose="02020603050405020304" pitchFamily="18" charset="0"/>
                <a:ea typeface="Times New Roman" panose="02020603050405020304" pitchFamily="18" charset="0"/>
              </a:rPr>
              <a:t> Vendor Bill </a:t>
            </a:r>
            <a:r>
              <a:rPr lang="en-US" dirty="0" err="1">
                <a:latin typeface="Times New Roman" panose="02020603050405020304" pitchFamily="18" charset="0"/>
                <a:ea typeface="Times New Roman" panose="02020603050405020304" pitchFamily="18" charset="0"/>
              </a:rPr>
              <a:t>adalah</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Open</a:t>
            </a:r>
            <a:r>
              <a:rPr lang="en-US" dirty="0">
                <a:latin typeface="Times New Roman" panose="02020603050405020304" pitchFamily="18" charset="0"/>
                <a:ea typeface="Times New Roman" panose="02020603050405020304" pitchFamily="18" charset="0"/>
              </a:rPr>
              <a:t>.</a:t>
            </a:r>
          </a:p>
          <a:p>
            <a:pPr marL="342900" lvl="0" indent="-342900">
              <a:buFont typeface="+mj-lt"/>
              <a:buAutoNum type="arabicPeriod"/>
              <a:tabLst>
                <a:tab pos="457200" algn="l"/>
              </a:tabLst>
            </a:pPr>
            <a:r>
              <a:rPr lang="en-US" dirty="0">
                <a:latin typeface="Times New Roman" panose="02020603050405020304" pitchFamily="18" charset="0"/>
                <a:ea typeface="Times New Roman" panose="02020603050405020304" pitchFamily="18" charset="0"/>
              </a:rPr>
              <a:t>Ketika Button Close </a:t>
            </a:r>
            <a:r>
              <a:rPr lang="en-US" dirty="0" err="1">
                <a:latin typeface="Times New Roman" panose="02020603050405020304" pitchFamily="18" charset="0"/>
                <a:ea typeface="Times New Roman" panose="02020603050405020304" pitchFamily="18" charset="0"/>
              </a:rPr>
              <a:t>sudah</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Klik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Transaksi</a:t>
            </a:r>
            <a:r>
              <a:rPr lang="en-US" dirty="0">
                <a:latin typeface="Times New Roman" panose="02020603050405020304" pitchFamily="18" charset="0"/>
                <a:ea typeface="Times New Roman" panose="02020603050405020304" pitchFamily="18" charset="0"/>
              </a:rPr>
              <a:t> Vendor Bill </a:t>
            </a:r>
            <a:r>
              <a:rPr lang="en-US" dirty="0" err="1">
                <a:latin typeface="Times New Roman" panose="02020603050405020304" pitchFamily="18" charset="0"/>
                <a:ea typeface="Times New Roman" panose="02020603050405020304" pitchFamily="18" charset="0"/>
              </a:rPr>
              <a:t>tersebut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tidak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dapat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diteruskan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transaksi</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Vendor Payment </a:t>
            </a:r>
            <a:r>
              <a:rPr lang="en-US" dirty="0" err="1">
                <a:latin typeface="Times New Roman" panose="02020603050405020304" pitchFamily="18" charset="0"/>
                <a:ea typeface="Times New Roman" panose="02020603050405020304" pitchFamily="18" charset="0"/>
              </a:rPr>
              <a:t>maupun</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Credit Memo</a:t>
            </a:r>
            <a:r>
              <a:rPr lang="en-US" dirty="0">
                <a:latin typeface="Times New Roman" panose="02020603050405020304" pitchFamily="18" charset="0"/>
                <a:ea typeface="Times New Roman" panose="02020603050405020304" pitchFamily="18" charset="0"/>
              </a:rPr>
              <a:t>.</a:t>
            </a:r>
          </a:p>
          <a:p>
            <a:pPr marL="342900" lvl="0" indent="-342900">
              <a:buFont typeface="+mj-lt"/>
              <a:buAutoNum type="arabicPeriod"/>
              <a:tabLst>
                <a:tab pos="457200" algn="l"/>
              </a:tabLst>
            </a:pP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7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Custom Case Button Transaction Vendor Bill</a:t>
            </a:r>
          </a:p>
        </p:txBody>
      </p:sp>
      <p:sp>
        <p:nvSpPr>
          <p:cNvPr id="8" name="Kotak Teks 14">
            <a:extLst>
              <a:ext uri="{FF2B5EF4-FFF2-40B4-BE49-F238E27FC236}">
                <a16:creationId xmlns:a16="http://schemas.microsoft.com/office/drawing/2014/main" id="{4A9ED89C-8E2D-435B-857A-4E967586E9C4}"/>
              </a:ext>
            </a:extLst>
          </p:cNvPr>
          <p:cNvSpPr txBox="1"/>
          <p:nvPr/>
        </p:nvSpPr>
        <p:spPr>
          <a:xfrm>
            <a:off x="812317" y="1588470"/>
            <a:ext cx="10567365" cy="1938992"/>
          </a:xfrm>
          <a:prstGeom prst="rect">
            <a:avLst/>
          </a:prstGeom>
          <a:noFill/>
        </p:spPr>
        <p:txBody>
          <a:bodyPr wrap="square" lIns="0" tIns="0" rIns="0" bIns="0" rtlCol="0">
            <a:spAutoFit/>
          </a:bodyPr>
          <a:lstStyle/>
          <a:p>
            <a:pPr lvl="0">
              <a:tabLst>
                <a:tab pos="457200" algn="l"/>
              </a:tabLst>
            </a:pPr>
            <a:r>
              <a:rPr lang="en-US" b="1" dirty="0" err="1">
                <a:latin typeface="Times New Roman" panose="02020603050405020304" pitchFamily="18" charset="0"/>
                <a:ea typeface="Times New Roman" panose="02020603050405020304" pitchFamily="18" charset="0"/>
              </a:rPr>
              <a:t>Contoh</a:t>
            </a:r>
            <a:r>
              <a:rPr lang="en-US" b="1" dirty="0">
                <a:latin typeface="Times New Roman" panose="02020603050405020304" pitchFamily="18" charset="0"/>
                <a:ea typeface="Times New Roman" panose="02020603050405020304" pitchFamily="18" charset="0"/>
              </a:rPr>
              <a:t> Case</a:t>
            </a:r>
          </a:p>
          <a:p>
            <a:pPr lvl="0">
              <a:tabLst>
                <a:tab pos="457200" algn="l"/>
              </a:tabLst>
            </a:pPr>
            <a:r>
              <a:rPr lang="en-US" b="0" i="0" dirty="0" err="1">
                <a:solidFill>
                  <a:srgbClr val="000000"/>
                </a:solidFill>
                <a:effectLst/>
                <a:latin typeface="Times New Roman" panose="02020603050405020304" pitchFamily="18" charset="0"/>
                <a:cs typeface="Times New Roman" panose="02020603050405020304" pitchFamily="18" charset="0"/>
              </a:rPr>
              <a:t>Misalkan</a:t>
            </a:r>
            <a:r>
              <a:rPr lang="en-US" b="0" i="0" dirty="0">
                <a:solidFill>
                  <a:srgbClr val="000000"/>
                </a:solidFill>
                <a:effectLst/>
                <a:latin typeface="Times New Roman" panose="02020603050405020304" pitchFamily="18" charset="0"/>
                <a:cs typeface="Times New Roman" panose="02020603050405020304" pitchFamily="18" charset="0"/>
              </a:rPr>
              <a:t> pada </a:t>
            </a:r>
            <a:r>
              <a:rPr lang="en-US" b="0" i="0" dirty="0" err="1">
                <a:solidFill>
                  <a:srgbClr val="000000"/>
                </a:solidFill>
                <a:effectLst/>
                <a:latin typeface="Times New Roman" panose="02020603050405020304" pitchFamily="18" charset="0"/>
                <a:cs typeface="Times New Roman" panose="02020603050405020304" pitchFamily="18" charset="0"/>
              </a:rPr>
              <a:t>transaksi</a:t>
            </a:r>
            <a:r>
              <a:rPr lang="en-US" b="0" i="0" dirty="0">
                <a:solidFill>
                  <a:srgbClr val="000000"/>
                </a:solidFill>
                <a:effectLst/>
                <a:latin typeface="Times New Roman" panose="02020603050405020304" pitchFamily="18" charset="0"/>
                <a:cs typeface="Times New Roman" panose="02020603050405020304" pitchFamily="18" charset="0"/>
              </a:rPr>
              <a:t> Bill Vendor </a:t>
            </a:r>
            <a:r>
              <a:rPr lang="en-US" b="0" i="0" dirty="0" err="1">
                <a:solidFill>
                  <a:srgbClr val="000000"/>
                </a:solidFill>
                <a:effectLst/>
                <a:latin typeface="Times New Roman" panose="02020603050405020304" pitchFamily="18" charset="0"/>
                <a:cs typeface="Times New Roman" panose="02020603050405020304" pitchFamily="18" charset="0"/>
              </a:rPr>
              <a:t>t</a:t>
            </a:r>
            <a:r>
              <a:rPr lang="en-US" dirty="0" err="1">
                <a:solidFill>
                  <a:srgbClr val="000000"/>
                </a:solidFill>
                <a:latin typeface="Times New Roman" panose="02020603050405020304" pitchFamily="18" charset="0"/>
                <a:cs typeface="Times New Roman" panose="02020603050405020304" pitchFamily="18" charset="0"/>
              </a:rPr>
              <a:t>erdapat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tagihan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sebesar</a:t>
            </a:r>
            <a:r>
              <a:rPr lang="en-US" dirty="0">
                <a:solidFill>
                  <a:srgbClr val="000000"/>
                </a:solidFill>
                <a:latin typeface="Times New Roman" panose="02020603050405020304" pitchFamily="18" charset="0"/>
                <a:cs typeface="Times New Roman" panose="02020603050405020304" pitchFamily="18" charset="0"/>
              </a:rPr>
              <a:t> 10 Juta. </a:t>
            </a:r>
            <a:r>
              <a:rPr lang="en-US" dirty="0" err="1">
                <a:solidFill>
                  <a:srgbClr val="000000"/>
                </a:solidFill>
                <a:latin typeface="Times New Roman" panose="02020603050405020304" pitchFamily="18" charset="0"/>
                <a:cs typeface="Times New Roman" panose="02020603050405020304" pitchFamily="18" charset="0"/>
              </a:rPr>
              <a:t>Kemudian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baru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dibayarkan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sebesar</a:t>
            </a:r>
            <a:r>
              <a:rPr lang="en-US" dirty="0">
                <a:solidFill>
                  <a:srgbClr val="000000"/>
                </a:solidFill>
                <a:latin typeface="Times New Roman" panose="02020603050405020304" pitchFamily="18" charset="0"/>
                <a:cs typeface="Times New Roman" panose="02020603050405020304" pitchFamily="18" charset="0"/>
              </a:rPr>
              <a:t> 8 Juta.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ada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sisa</a:t>
            </a:r>
            <a:r>
              <a:rPr lang="en-US" dirty="0">
                <a:solidFill>
                  <a:srgbClr val="000000"/>
                </a:solidFill>
                <a:latin typeface="Times New Roman" panose="02020603050405020304" pitchFamily="18" charset="0"/>
                <a:cs typeface="Times New Roman" panose="02020603050405020304" pitchFamily="18" charset="0"/>
              </a:rPr>
              <a:t> 2 Juta </a:t>
            </a:r>
            <a:r>
              <a:rPr lang="en-US" dirty="0" err="1">
                <a:solidFill>
                  <a:srgbClr val="000000"/>
                </a:solidFill>
                <a:latin typeface="Times New Roman" panose="02020603050405020304" pitchFamily="18" charset="0"/>
                <a:cs typeface="Times New Roman" panose="02020603050405020304" pitchFamily="18" charset="0"/>
              </a:rPr>
              <a:t>lagi</a:t>
            </a:r>
            <a:r>
              <a:rPr lang="en-US" dirty="0">
                <a:solidFill>
                  <a:srgbClr val="000000"/>
                </a:solidFill>
                <a:latin typeface="Times New Roman" panose="02020603050405020304" pitchFamily="18" charset="0"/>
                <a:cs typeface="Times New Roman" panose="02020603050405020304" pitchFamily="18" charset="0"/>
              </a:rPr>
              <a:t> yang </a:t>
            </a:r>
            <a:r>
              <a:rPr lang="en-US" dirty="0" err="1">
                <a:solidFill>
                  <a:srgbClr val="000000"/>
                </a:solidFill>
                <a:latin typeface="Times New Roman" panose="02020603050405020304" pitchFamily="18" charset="0"/>
                <a:cs typeface="Times New Roman" panose="02020603050405020304" pitchFamily="18" charset="0"/>
              </a:rPr>
              <a:t>belum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dilakukan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pembayaran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Pembayaran</a:t>
            </a:r>
            <a:r>
              <a:rPr lang="en-US" dirty="0">
                <a:solidFill>
                  <a:srgbClr val="000000"/>
                </a:solidFill>
                <a:latin typeface="Times New Roman" panose="02020603050405020304" pitchFamily="18" charset="0"/>
                <a:cs typeface="Times New Roman" panose="02020603050405020304" pitchFamily="18" charset="0"/>
              </a:rPr>
              <a:t> 2 Juta </a:t>
            </a:r>
            <a:r>
              <a:rPr lang="en-US" dirty="0" err="1">
                <a:solidFill>
                  <a:srgbClr val="000000"/>
                </a:solidFill>
                <a:latin typeface="Times New Roman" panose="02020603050405020304" pitchFamily="18" charset="0"/>
                <a:cs typeface="Times New Roman" panose="02020603050405020304" pitchFamily="18" charset="0"/>
              </a:rPr>
              <a:t>tersebut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adalah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pembayaran</a:t>
            </a:r>
            <a:r>
              <a:rPr lang="en-US" dirty="0">
                <a:solidFill>
                  <a:srgbClr val="000000"/>
                </a:solidFill>
                <a:latin typeface="Times New Roman" panose="02020603050405020304" pitchFamily="18" charset="0"/>
                <a:cs typeface="Times New Roman" panose="02020603050405020304" pitchFamily="18" charset="0"/>
              </a:rPr>
              <a:t> yang </a:t>
            </a:r>
            <a:r>
              <a:rPr lang="en-US" dirty="0" err="1">
                <a:solidFill>
                  <a:srgbClr val="000000"/>
                </a:solidFill>
                <a:latin typeface="Times New Roman" panose="02020603050405020304" pitchFamily="18" charset="0"/>
                <a:cs typeface="Times New Roman" panose="02020603050405020304" pitchFamily="18" charset="0"/>
              </a:rPr>
              <a:t>biasanya</a:t>
            </a:r>
            <a:r>
              <a:rPr lang="en-US" dirty="0">
                <a:solidFill>
                  <a:srgbClr val="000000"/>
                </a:solidFill>
                <a:latin typeface="Times New Roman" panose="02020603050405020304" pitchFamily="18" charset="0"/>
                <a:cs typeface="Times New Roman" panose="02020603050405020304" pitchFamily="18" charset="0"/>
              </a:rPr>
              <a:t> di </a:t>
            </a:r>
            <a:r>
              <a:rPr lang="en-US" dirty="0" err="1">
                <a:solidFill>
                  <a:srgbClr val="000000"/>
                </a:solidFill>
                <a:latin typeface="Times New Roman" panose="02020603050405020304" pitchFamily="18" charset="0"/>
                <a:cs typeface="Times New Roman" panose="02020603050405020304" pitchFamily="18" charset="0"/>
              </a:rPr>
              <a:t>sebut</a:t>
            </a:r>
            <a:r>
              <a:rPr lang="en-US" dirty="0">
                <a:solidFill>
                  <a:srgbClr val="000000"/>
                </a:solidFill>
                <a:latin typeface="Times New Roman" panose="02020603050405020304" pitchFamily="18" charset="0"/>
                <a:cs typeface="Times New Roman" panose="02020603050405020304" pitchFamily="18" charset="0"/>
              </a:rPr>
              <a:t> Outstanding.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Jurnal</a:t>
            </a:r>
            <a:r>
              <a:rPr lang="en-US" dirty="0">
                <a:solidFill>
                  <a:srgbClr val="000000"/>
                </a:solidFill>
                <a:latin typeface="Times New Roman" panose="02020603050405020304" pitchFamily="18" charset="0"/>
                <a:cs typeface="Times New Roman" panose="02020603050405020304" pitchFamily="18" charset="0"/>
              </a:rPr>
              <a:t> yang </a:t>
            </a:r>
            <a:r>
              <a:rPr lang="en-US" dirty="0" err="1">
                <a:solidFill>
                  <a:srgbClr val="000000"/>
                </a:solidFill>
                <a:latin typeface="Times New Roman" panose="02020603050405020304" pitchFamily="18" charset="0"/>
                <a:cs typeface="Times New Roman" panose="02020603050405020304" pitchFamily="18" charset="0"/>
              </a:rPr>
              <a:t>terbentuk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sebelum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dilakukan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klik</a:t>
            </a:r>
            <a:r>
              <a:rPr lang="en-US" dirty="0">
                <a:solidFill>
                  <a:srgbClr val="000000"/>
                </a:solidFill>
                <a:latin typeface="Times New Roman" panose="02020603050405020304" pitchFamily="18" charset="0"/>
                <a:cs typeface="Times New Roman" panose="02020603050405020304" pitchFamily="18" charset="0"/>
              </a:rPr>
              <a:t> pada Button Close </a:t>
            </a:r>
            <a:r>
              <a:rPr lang="en-US" dirty="0" err="1">
                <a:solidFill>
                  <a:srgbClr val="000000"/>
                </a:solidFill>
                <a:latin typeface="Times New Roman" panose="02020603050405020304" pitchFamily="18" charset="0"/>
                <a:cs typeface="Times New Roman" panose="02020603050405020304" pitchFamily="18" charset="0"/>
              </a:rPr>
              <a:t>adalah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sbb</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5B359DB-5FD0-43CC-8F84-3FFE57DD86B4}"/>
              </a:ext>
            </a:extLst>
          </p:cNvPr>
          <p:cNvPicPr>
            <a:picLocks noChangeAspect="1"/>
          </p:cNvPicPr>
          <p:nvPr/>
        </p:nvPicPr>
        <p:blipFill>
          <a:blip r:embed="rId2"/>
          <a:stretch>
            <a:fillRect/>
          </a:stretch>
        </p:blipFill>
        <p:spPr>
          <a:xfrm>
            <a:off x="3699509" y="2899410"/>
            <a:ext cx="4301492" cy="923214"/>
          </a:xfrm>
          <a:prstGeom prst="rect">
            <a:avLst/>
          </a:prstGeom>
        </p:spPr>
      </p:pic>
      <p:sp>
        <p:nvSpPr>
          <p:cNvPr id="9" name="Kotak Teks 14">
            <a:extLst>
              <a:ext uri="{FF2B5EF4-FFF2-40B4-BE49-F238E27FC236}">
                <a16:creationId xmlns:a16="http://schemas.microsoft.com/office/drawing/2014/main" id="{1E2F489D-043D-48A9-A7B7-C24AA3265DD0}"/>
              </a:ext>
            </a:extLst>
          </p:cNvPr>
          <p:cNvSpPr txBox="1"/>
          <p:nvPr/>
        </p:nvSpPr>
        <p:spPr>
          <a:xfrm>
            <a:off x="812316" y="3990826"/>
            <a:ext cx="10567365" cy="1661993"/>
          </a:xfrm>
          <a:prstGeom prst="rect">
            <a:avLst/>
          </a:prstGeom>
          <a:noFill/>
        </p:spPr>
        <p:txBody>
          <a:bodyPr wrap="square" lIns="0" tIns="0" rIns="0" bIns="0" rtlCol="0">
            <a:spAutoFit/>
          </a:bodyPr>
          <a:lstStyle/>
          <a:p>
            <a:pPr lvl="0">
              <a:tabLst>
                <a:tab pos="457200" algn="l"/>
              </a:tabLst>
            </a:pPr>
            <a:r>
              <a:rPr lang="en-US" b="0" i="0" dirty="0" err="1">
                <a:solidFill>
                  <a:srgbClr val="000000"/>
                </a:solidFill>
                <a:effectLst/>
                <a:latin typeface="Times New Roman" panose="02020603050405020304" pitchFamily="18" charset="0"/>
                <a:cs typeface="Times New Roman" panose="02020603050405020304" pitchFamily="18" charset="0"/>
              </a:rPr>
              <a:t>Namun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jika</a:t>
            </a:r>
            <a:r>
              <a:rPr lang="en-US" b="0" i="0" dirty="0">
                <a:solidFill>
                  <a:srgbClr val="000000"/>
                </a:solidFill>
                <a:effectLst/>
                <a:latin typeface="Times New Roman" panose="02020603050405020304" pitchFamily="18" charset="0"/>
                <a:cs typeface="Times New Roman" panose="02020603050405020304" pitchFamily="18" charset="0"/>
              </a:rPr>
              <a:t> 2 </a:t>
            </a:r>
            <a:r>
              <a:rPr lang="en-US" b="0" i="0" dirty="0" err="1">
                <a:solidFill>
                  <a:srgbClr val="000000"/>
                </a:solidFill>
                <a:effectLst/>
                <a:latin typeface="Times New Roman" panose="02020603050405020304" pitchFamily="18" charset="0"/>
                <a:cs typeface="Times New Roman" panose="02020603050405020304" pitchFamily="18" charset="0"/>
              </a:rPr>
              <a:t>juta</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tersebut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tidak</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ingin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dibayarkan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tinggal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klik</a:t>
            </a:r>
            <a:r>
              <a:rPr lang="en-US" dirty="0">
                <a:solidFill>
                  <a:srgbClr val="000000"/>
                </a:solidFill>
                <a:latin typeface="Times New Roman" panose="02020603050405020304" pitchFamily="18" charset="0"/>
                <a:cs typeface="Times New Roman" panose="02020603050405020304" pitchFamily="18" charset="0"/>
              </a:rPr>
              <a:t> button Close </a:t>
            </a:r>
            <a:r>
              <a:rPr lang="en-US" dirty="0" err="1">
                <a:solidFill>
                  <a:srgbClr val="000000"/>
                </a:solidFill>
                <a:latin typeface="Times New Roman" panose="02020603050405020304" pitchFamily="18" charset="0"/>
                <a:cs typeface="Times New Roman" panose="02020603050405020304" pitchFamily="18" charset="0"/>
              </a:rPr>
              <a:t>untuk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menghilangkan</a:t>
            </a:r>
            <a:r>
              <a:rPr lang="en-US" dirty="0">
                <a:solidFill>
                  <a:srgbClr val="000000"/>
                </a:solidFill>
                <a:latin typeface="Times New Roman" panose="02020603050405020304" pitchFamily="18" charset="0"/>
                <a:cs typeface="Times New Roman" panose="02020603050405020304" pitchFamily="18" charset="0"/>
              </a:rPr>
              <a:t> 2 Juta </a:t>
            </a:r>
            <a:r>
              <a:rPr lang="en-US" dirty="0" err="1">
                <a:solidFill>
                  <a:srgbClr val="000000"/>
                </a:solidFill>
                <a:latin typeface="Times New Roman" panose="02020603050405020304" pitchFamily="18" charset="0"/>
                <a:cs typeface="Times New Roman" panose="02020603050405020304" pitchFamily="18" charset="0"/>
              </a:rPr>
              <a:t>atau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tagihan</a:t>
            </a:r>
            <a:r>
              <a:rPr lang="en-US" dirty="0">
                <a:solidFill>
                  <a:srgbClr val="000000"/>
                </a:solidFill>
                <a:latin typeface="Times New Roman" panose="02020603050405020304" pitchFamily="18" charset="0"/>
                <a:cs typeface="Times New Roman" panose="02020603050405020304" pitchFamily="18" charset="0"/>
              </a:rPr>
              <a:t> outstanding </a:t>
            </a:r>
            <a:r>
              <a:rPr lang="en-US" dirty="0" err="1">
                <a:solidFill>
                  <a:srgbClr val="000000"/>
                </a:solidFill>
                <a:latin typeface="Times New Roman" panose="02020603050405020304" pitchFamily="18" charset="0"/>
                <a:cs typeface="Times New Roman" panose="02020603050405020304" pitchFamily="18" charset="0"/>
              </a:rPr>
              <a:t>tersebut</a:t>
            </a:r>
            <a:r>
              <a:rPr lang="en-US" dirty="0">
                <a:solidFill>
                  <a:srgbClr val="000000"/>
                </a:solidFill>
                <a:latin typeface="Times New Roman" panose="02020603050405020304" pitchFamily="18" charset="0"/>
                <a:cs typeface="Times New Roman" panose="02020603050405020304" pitchFamily="18" charset="0"/>
              </a:rPr>
              <a:t>, Ketika </a:t>
            </a:r>
            <a:r>
              <a:rPr lang="en-US" dirty="0" err="1">
                <a:solidFill>
                  <a:srgbClr val="000000"/>
                </a:solidFill>
                <a:latin typeface="Times New Roman" panose="02020603050405020304" pitchFamily="18" charset="0"/>
                <a:cs typeface="Times New Roman" panose="02020603050405020304" pitchFamily="18" charset="0"/>
              </a:rPr>
              <a:t>sudah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menekan</a:t>
            </a:r>
            <a:r>
              <a:rPr lang="en-US" dirty="0">
                <a:solidFill>
                  <a:srgbClr val="000000"/>
                </a:solidFill>
                <a:latin typeface="Times New Roman" panose="02020603050405020304" pitchFamily="18" charset="0"/>
                <a:cs typeface="Times New Roman" panose="02020603050405020304" pitchFamily="18" charset="0"/>
              </a:rPr>
              <a:t> Button Close,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secara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otomatis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Jurnal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membalik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sbb</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72FA197-675E-4E3A-AE33-9B285A91C8EC}"/>
              </a:ext>
            </a:extLst>
          </p:cNvPr>
          <p:cNvPicPr>
            <a:picLocks noChangeAspect="1"/>
          </p:cNvPicPr>
          <p:nvPr/>
        </p:nvPicPr>
        <p:blipFill>
          <a:blip r:embed="rId3"/>
          <a:stretch>
            <a:fillRect/>
          </a:stretch>
        </p:blipFill>
        <p:spPr>
          <a:xfrm>
            <a:off x="3699508" y="4853642"/>
            <a:ext cx="4301493" cy="988542"/>
          </a:xfrm>
          <a:prstGeom prst="rect">
            <a:avLst/>
          </a:prstGeom>
        </p:spPr>
      </p:pic>
    </p:spTree>
    <p:extLst>
      <p:ext uri="{BB962C8B-B14F-4D97-AF65-F5344CB8AC3E}">
        <p14:creationId xmlns:p14="http://schemas.microsoft.com/office/powerpoint/2010/main" val="401623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err="1"/>
              <a:t>Custome</a:t>
            </a:r>
            <a:r>
              <a:rPr lang="en-US" dirty="0"/>
              <a:t> Button Transaction Vendor Prepayment</a:t>
            </a:r>
          </a:p>
        </p:txBody>
      </p:sp>
      <p:pic>
        <p:nvPicPr>
          <p:cNvPr id="4" name="Picture 3">
            <a:extLst>
              <a:ext uri="{FF2B5EF4-FFF2-40B4-BE49-F238E27FC236}">
                <a16:creationId xmlns:a16="http://schemas.microsoft.com/office/drawing/2014/main" id="{1CB7DDD8-BF45-4892-92C9-0E3A515E669B}"/>
              </a:ext>
            </a:extLst>
          </p:cNvPr>
          <p:cNvPicPr>
            <a:picLocks noChangeAspect="1"/>
          </p:cNvPicPr>
          <p:nvPr/>
        </p:nvPicPr>
        <p:blipFill>
          <a:blip r:embed="rId3"/>
          <a:stretch>
            <a:fillRect/>
          </a:stretch>
        </p:blipFill>
        <p:spPr>
          <a:xfrm>
            <a:off x="896778" y="1444668"/>
            <a:ext cx="6483739" cy="4888698"/>
          </a:xfrm>
          <a:prstGeom prst="rect">
            <a:avLst/>
          </a:prstGeom>
        </p:spPr>
      </p:pic>
      <p:pic>
        <p:nvPicPr>
          <p:cNvPr id="5" name="Picture 4">
            <a:extLst>
              <a:ext uri="{FF2B5EF4-FFF2-40B4-BE49-F238E27FC236}">
                <a16:creationId xmlns:a16="http://schemas.microsoft.com/office/drawing/2014/main" id="{11E1DE1C-0D17-4C4F-B9E9-88250AE82267}"/>
              </a:ext>
            </a:extLst>
          </p:cNvPr>
          <p:cNvPicPr>
            <a:picLocks noChangeAspect="1"/>
          </p:cNvPicPr>
          <p:nvPr/>
        </p:nvPicPr>
        <p:blipFill>
          <a:blip r:embed="rId4"/>
          <a:stretch>
            <a:fillRect/>
          </a:stretch>
        </p:blipFill>
        <p:spPr>
          <a:xfrm>
            <a:off x="7741624" y="1757050"/>
            <a:ext cx="888606" cy="387340"/>
          </a:xfrm>
          <a:prstGeom prst="rect">
            <a:avLst/>
          </a:prstGeom>
        </p:spPr>
      </p:pic>
      <p:cxnSp>
        <p:nvCxnSpPr>
          <p:cNvPr id="7" name="Straight Arrow Connector 6">
            <a:extLst>
              <a:ext uri="{FF2B5EF4-FFF2-40B4-BE49-F238E27FC236}">
                <a16:creationId xmlns:a16="http://schemas.microsoft.com/office/drawing/2014/main" id="{7D8FB6F4-A9F5-443B-8F9A-FA93948BEEF8}"/>
              </a:ext>
            </a:extLst>
          </p:cNvPr>
          <p:cNvCxnSpPr>
            <a:cxnSpLocks/>
            <a:endCxn id="5" idx="1"/>
          </p:cNvCxnSpPr>
          <p:nvPr/>
        </p:nvCxnSpPr>
        <p:spPr>
          <a:xfrm flipV="1">
            <a:off x="1847461" y="1950720"/>
            <a:ext cx="5894163" cy="56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Kotak Teks 14">
            <a:extLst>
              <a:ext uri="{FF2B5EF4-FFF2-40B4-BE49-F238E27FC236}">
                <a16:creationId xmlns:a16="http://schemas.microsoft.com/office/drawing/2014/main" id="{E2C0F78F-3D61-4885-94B2-AF16E6C250BF}"/>
              </a:ext>
            </a:extLst>
          </p:cNvPr>
          <p:cNvSpPr txBox="1"/>
          <p:nvPr/>
        </p:nvSpPr>
        <p:spPr>
          <a:xfrm>
            <a:off x="7741624" y="2289510"/>
            <a:ext cx="3676174" cy="4708981"/>
          </a:xfrm>
          <a:prstGeom prst="rect">
            <a:avLst/>
          </a:prstGeom>
          <a:noFill/>
        </p:spPr>
        <p:txBody>
          <a:bodyPr wrap="square" lIns="0" tIns="0" rIns="0" bIns="0" rtlCol="0">
            <a:spAutoFit/>
          </a:bodyPr>
          <a:lstStyle/>
          <a:p>
            <a:pPr lvl="0">
              <a:tabLst>
                <a:tab pos="457200" algn="l"/>
              </a:tabLst>
            </a:pPr>
            <a:r>
              <a:rPr lang="en-US" b="1" dirty="0">
                <a:latin typeface="Times New Roman" panose="02020603050405020304" pitchFamily="18" charset="0"/>
                <a:ea typeface="Times New Roman" panose="02020603050405020304" pitchFamily="18" charset="0"/>
              </a:rPr>
              <a:t>Condition</a:t>
            </a:r>
          </a:p>
          <a:p>
            <a:pPr marL="342900" lvl="0" indent="-342900">
              <a:buFont typeface="+mj-lt"/>
              <a:buAutoNum type="arabicPeriod"/>
              <a:tabLst>
                <a:tab pos="457200" algn="l"/>
              </a:tabLst>
            </a:pPr>
            <a:r>
              <a:rPr lang="en-ID" b="0" i="0" dirty="0">
                <a:solidFill>
                  <a:srgbClr val="000000"/>
                </a:solidFill>
                <a:effectLst/>
                <a:latin typeface="Times New Roman" panose="02020603050405020304" pitchFamily="18" charset="0"/>
                <a:cs typeface="Times New Roman" panose="02020603050405020304" pitchFamily="18" charset="0"/>
              </a:rPr>
              <a:t>Ketika button “Close“ di </a:t>
            </a:r>
            <a:r>
              <a:rPr lang="en-ID" b="0" i="0" dirty="0" err="1">
                <a:solidFill>
                  <a:srgbClr val="000000"/>
                </a:solidFill>
                <a:effectLst/>
                <a:latin typeface="Times New Roman" panose="02020603050405020304" pitchFamily="18" charset="0"/>
                <a:cs typeface="Times New Roman" panose="02020603050405020304" pitchFamily="18" charset="0"/>
              </a:rPr>
              <a:t>klik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maka</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akan</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terbentuk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jurnal</a:t>
            </a:r>
            <a:r>
              <a:rPr lang="en-ID" b="0" i="0" dirty="0">
                <a:solidFill>
                  <a:srgbClr val="000000"/>
                </a:solidFill>
                <a:effectLst/>
                <a:latin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cs typeface="Times New Roman" panose="02020603050405020304" pitchFamily="18" charset="0"/>
              </a:rPr>
              <a:t>b</a:t>
            </a:r>
            <a:r>
              <a:rPr lang="en-ID" b="0" i="0" dirty="0" err="1">
                <a:solidFill>
                  <a:srgbClr val="000000"/>
                </a:solidFill>
                <a:effectLst/>
                <a:latin typeface="Times New Roman" panose="02020603050405020304" pitchFamily="18" charset="0"/>
                <a:cs typeface="Times New Roman" panose="02020603050405020304" pitchFamily="18" charset="0"/>
              </a:rPr>
              <a:t>alik</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yaitu</a:t>
            </a:r>
            <a:r>
              <a:rPr lang="en-ID" b="0" i="0" dirty="0">
                <a:solidFill>
                  <a:srgbClr val="000000"/>
                </a:solidFill>
                <a:effectLst/>
                <a:latin typeface="Times New Roman" panose="02020603050405020304" pitchFamily="18" charset="0"/>
                <a:cs typeface="Times New Roman" panose="02020603050405020304" pitchFamily="18" charset="0"/>
              </a:rPr>
              <a:t> Bank (Dr) pada Uang </a:t>
            </a:r>
            <a:r>
              <a:rPr lang="en-ID" b="0" i="0" dirty="0" err="1">
                <a:solidFill>
                  <a:srgbClr val="000000"/>
                </a:solidFill>
                <a:effectLst/>
                <a:latin typeface="Times New Roman" panose="02020603050405020304" pitchFamily="18" charset="0"/>
                <a:cs typeface="Times New Roman" panose="02020603050405020304" pitchFamily="18" charset="0"/>
              </a:rPr>
              <a:t>Muka</a:t>
            </a:r>
            <a:r>
              <a:rPr lang="en-ID" b="0" i="0" dirty="0">
                <a:solidFill>
                  <a:srgbClr val="000000"/>
                </a:solidFill>
                <a:effectLst/>
                <a:latin typeface="Times New Roman" panose="02020603050405020304" pitchFamily="18" charset="0"/>
                <a:cs typeface="Times New Roman" panose="02020603050405020304" pitchFamily="18" charset="0"/>
              </a:rPr>
              <a:t> (Cr) </a:t>
            </a:r>
            <a:r>
              <a:rPr lang="en-ID" b="0" i="0" dirty="0" err="1">
                <a:solidFill>
                  <a:srgbClr val="000000"/>
                </a:solidFill>
                <a:effectLst/>
                <a:latin typeface="Times New Roman" panose="02020603050405020304" pitchFamily="18" charset="0"/>
                <a:cs typeface="Times New Roman" panose="02020603050405020304" pitchFamily="18" charset="0"/>
              </a:rPr>
              <a:t>terhadap</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000000"/>
                </a:solidFill>
                <a:effectLst/>
                <a:latin typeface="Times New Roman" panose="02020603050405020304" pitchFamily="18" charset="0"/>
                <a:cs typeface="Times New Roman" panose="02020603050405020304" pitchFamily="18" charset="0"/>
              </a:rPr>
              <a:t>sisa</a:t>
            </a:r>
            <a:r>
              <a:rPr lang="en-ID" dirty="0">
                <a:solidFill>
                  <a:srgbClr val="000000"/>
                </a:solidFill>
                <a:latin typeface="Times New Roman" panose="02020603050405020304" pitchFamily="18" charset="0"/>
                <a:cs typeface="Times New Roman" panose="02020603050405020304" pitchFamily="18" charset="0"/>
              </a:rPr>
              <a:t> </a:t>
            </a:r>
            <a:r>
              <a:rPr lang="en-ID" dirty="0" err="1">
                <a:solidFill>
                  <a:srgbClr val="000000"/>
                </a:solidFill>
                <a:latin typeface="Times New Roman" panose="02020603050405020304" pitchFamily="18" charset="0"/>
                <a:cs typeface="Times New Roman" panose="02020603050405020304" pitchFamily="18" charset="0"/>
              </a:rPr>
              <a:t>transaksi</a:t>
            </a:r>
            <a:r>
              <a:rPr lang="en-ID" dirty="0">
                <a:solidFill>
                  <a:srgbClr val="000000"/>
                </a:solidFill>
                <a:latin typeface="Times New Roman" panose="02020603050405020304" pitchFamily="18" charset="0"/>
                <a:cs typeface="Times New Roman" panose="02020603050405020304" pitchFamily="18" charset="0"/>
              </a:rPr>
              <a:t> yang Outstanding</a:t>
            </a:r>
            <a:r>
              <a:rPr lang="en-ID" b="0" i="0" dirty="0">
                <a:solidFill>
                  <a:srgbClr val="000000"/>
                </a:solidFill>
                <a:effectLst/>
                <a:latin typeface="Times New Roman" panose="02020603050405020304" pitchFamily="18" charset="0"/>
                <a:cs typeface="Times New Roman" panose="02020603050405020304" pitchFamily="18" charset="0"/>
              </a:rPr>
              <a:t>.</a:t>
            </a:r>
          </a:p>
          <a:p>
            <a:pPr marL="342900" lvl="0" indent="-342900">
              <a:buFont typeface="+mj-lt"/>
              <a:buAutoNum type="arabicPeriod"/>
              <a:tabLst>
                <a:tab pos="457200" algn="l"/>
              </a:tabLst>
            </a:pPr>
            <a:r>
              <a:rPr lang="en-US" dirty="0">
                <a:latin typeface="Times New Roman" panose="02020603050405020304" pitchFamily="18" charset="0"/>
                <a:ea typeface="Times New Roman" panose="02020603050405020304" pitchFamily="18" charset="0"/>
              </a:rPr>
              <a:t>Button Close </a:t>
            </a:r>
            <a:r>
              <a:rPr lang="en-US" dirty="0" err="1">
                <a:latin typeface="Times New Roman" panose="02020603050405020304" pitchFamily="18" charset="0"/>
                <a:ea typeface="Times New Roman" panose="02020603050405020304" pitchFamily="18" charset="0"/>
              </a:rPr>
              <a:t>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muncul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ketika</a:t>
            </a:r>
            <a:r>
              <a:rPr lang="en-US" dirty="0">
                <a:latin typeface="Times New Roman" panose="02020603050405020304" pitchFamily="18" charset="0"/>
                <a:ea typeface="Times New Roman" panose="02020603050405020304" pitchFamily="18" charset="0"/>
              </a:rPr>
              <a:t> status form </a:t>
            </a:r>
            <a:r>
              <a:rPr lang="en-US" dirty="0" err="1">
                <a:latin typeface="Times New Roman" panose="02020603050405020304" pitchFamily="18" charset="0"/>
                <a:ea typeface="Times New Roman" panose="02020603050405020304" pitchFamily="18" charset="0"/>
              </a:rPr>
              <a:t>dari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transaksi</a:t>
            </a:r>
            <a:r>
              <a:rPr lang="en-US" dirty="0">
                <a:latin typeface="Times New Roman" panose="02020603050405020304" pitchFamily="18" charset="0"/>
                <a:ea typeface="Times New Roman" panose="02020603050405020304" pitchFamily="18" charset="0"/>
              </a:rPr>
              <a:t> Vendor Prepayment </a:t>
            </a:r>
            <a:r>
              <a:rPr lang="en-US" dirty="0" err="1">
                <a:latin typeface="Times New Roman" panose="02020603050405020304" pitchFamily="18" charset="0"/>
                <a:ea typeface="Times New Roman" panose="02020603050405020304" pitchFamily="18" charset="0"/>
              </a:rPr>
              <a:t>adalah</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Paid</a:t>
            </a:r>
            <a:r>
              <a:rPr lang="en-US" dirty="0">
                <a:latin typeface="Times New Roman" panose="02020603050405020304" pitchFamily="18" charset="0"/>
                <a:ea typeface="Times New Roman" panose="02020603050405020304" pitchFamily="18" charset="0"/>
              </a:rPr>
              <a:t> dan </a:t>
            </a:r>
            <a:r>
              <a:rPr lang="en-US" b="1" dirty="0">
                <a:latin typeface="Times New Roman" panose="02020603050405020304" pitchFamily="18" charset="0"/>
                <a:ea typeface="Times New Roman" panose="02020603050405020304" pitchFamily="18" charset="0"/>
              </a:rPr>
              <a:t>Partial Applied</a:t>
            </a:r>
            <a:r>
              <a:rPr lang="en-US" dirty="0">
                <a:latin typeface="Times New Roman" panose="02020603050405020304" pitchFamily="18" charset="0"/>
                <a:ea typeface="Times New Roman" panose="02020603050405020304" pitchFamily="18" charset="0"/>
              </a:rPr>
              <a:t>.</a:t>
            </a:r>
          </a:p>
          <a:p>
            <a:pPr marL="342900" lvl="0" indent="-342900">
              <a:buFont typeface="+mj-lt"/>
              <a:buAutoNum type="arabicPeriod"/>
              <a:tabLst>
                <a:tab pos="457200" algn="l"/>
              </a:tabLst>
            </a:pPr>
            <a:r>
              <a:rPr lang="en-US" dirty="0">
                <a:latin typeface="Times New Roman" panose="02020603050405020304" pitchFamily="18" charset="0"/>
                <a:ea typeface="Times New Roman" panose="02020603050405020304" pitchFamily="18" charset="0"/>
              </a:rPr>
              <a:t>Ketika Button Close </a:t>
            </a:r>
            <a:r>
              <a:rPr lang="en-US" dirty="0" err="1">
                <a:latin typeface="Times New Roman" panose="02020603050405020304" pitchFamily="18" charset="0"/>
                <a:ea typeface="Times New Roman" panose="02020603050405020304" pitchFamily="18" charset="0"/>
              </a:rPr>
              <a:t>sudah</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Klik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Transaksi</a:t>
            </a:r>
            <a:r>
              <a:rPr lang="en-US" dirty="0">
                <a:latin typeface="Times New Roman" panose="02020603050405020304" pitchFamily="18" charset="0"/>
                <a:ea typeface="Times New Roman" panose="02020603050405020304" pitchFamily="18" charset="0"/>
              </a:rPr>
              <a:t> Vendor Prepayment </a:t>
            </a:r>
            <a:r>
              <a:rPr lang="en-US" dirty="0" err="1">
                <a:latin typeface="Times New Roman" panose="02020603050405020304" pitchFamily="18" charset="0"/>
                <a:ea typeface="Times New Roman" panose="02020603050405020304" pitchFamily="18" charset="0"/>
              </a:rPr>
              <a:t>tersebut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tidak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dapat</a:t>
            </a:r>
            <a:r>
              <a:rPr lang="en-US" dirty="0">
                <a:latin typeface="Times New Roman" panose="02020603050405020304" pitchFamily="18" charset="0"/>
                <a:ea typeface="Times New Roman" panose="02020603050405020304" pitchFamily="18" charset="0"/>
              </a:rPr>
              <a:t> di apply </a:t>
            </a:r>
            <a:r>
              <a:rPr lang="en-US" dirty="0" err="1">
                <a:latin typeface="Times New Roman" panose="02020603050405020304" pitchFamily="18" charset="0"/>
                <a:ea typeface="Times New Roman" panose="02020603050405020304" pitchFamily="18" charset="0"/>
              </a:rPr>
              <a:t>ke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Tagihan</a:t>
            </a:r>
            <a:r>
              <a:rPr lang="en-US" dirty="0">
                <a:latin typeface="Times New Roman" panose="02020603050405020304" pitchFamily="18" charset="0"/>
                <a:ea typeface="Times New Roman" panose="02020603050405020304" pitchFamily="18" charset="0"/>
              </a:rPr>
              <a:t>/Bill </a:t>
            </a:r>
            <a:r>
              <a:rPr lang="en-US" dirty="0" err="1">
                <a:latin typeface="Times New Roman" panose="02020603050405020304" pitchFamily="18" charset="0"/>
                <a:ea typeface="Times New Roman" panose="02020603050405020304" pitchFamily="18" charset="0"/>
              </a:rPr>
              <a:t>lagi</a:t>
            </a:r>
            <a:r>
              <a:rPr lang="en-US" dirty="0">
                <a:latin typeface="Times New Roman" panose="02020603050405020304" pitchFamily="18" charset="0"/>
                <a:ea typeface="Times New Roman" panose="02020603050405020304" pitchFamily="18" charset="0"/>
              </a:rPr>
              <a:t>.</a:t>
            </a:r>
          </a:p>
          <a:p>
            <a:pPr marL="342900" lvl="0" indent="-342900">
              <a:buFont typeface="+mj-lt"/>
              <a:buAutoNum type="arabicPeriod"/>
              <a:tabLst>
                <a:tab pos="457200" algn="l"/>
              </a:tabLst>
            </a:pP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23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Custom Case Button Transaction Vendor Prepayment</a:t>
            </a:r>
          </a:p>
        </p:txBody>
      </p:sp>
      <p:sp>
        <p:nvSpPr>
          <p:cNvPr id="8" name="Kotak Teks 14">
            <a:extLst>
              <a:ext uri="{FF2B5EF4-FFF2-40B4-BE49-F238E27FC236}">
                <a16:creationId xmlns:a16="http://schemas.microsoft.com/office/drawing/2014/main" id="{4A9ED89C-8E2D-435B-857A-4E967586E9C4}"/>
              </a:ext>
            </a:extLst>
          </p:cNvPr>
          <p:cNvSpPr txBox="1"/>
          <p:nvPr/>
        </p:nvSpPr>
        <p:spPr>
          <a:xfrm>
            <a:off x="812317" y="1588470"/>
            <a:ext cx="10567365" cy="1661993"/>
          </a:xfrm>
          <a:prstGeom prst="rect">
            <a:avLst/>
          </a:prstGeom>
          <a:noFill/>
        </p:spPr>
        <p:txBody>
          <a:bodyPr wrap="square" lIns="0" tIns="0" rIns="0" bIns="0" rtlCol="0">
            <a:spAutoFit/>
          </a:bodyPr>
          <a:lstStyle/>
          <a:p>
            <a:pPr lvl="0">
              <a:tabLst>
                <a:tab pos="457200" algn="l"/>
              </a:tabLst>
            </a:pPr>
            <a:r>
              <a:rPr lang="en-US" b="1" dirty="0" err="1">
                <a:latin typeface="Times New Roman" panose="02020603050405020304" pitchFamily="18" charset="0"/>
                <a:ea typeface="Times New Roman" panose="02020603050405020304" pitchFamily="18" charset="0"/>
              </a:rPr>
              <a:t>Contoh</a:t>
            </a:r>
            <a:r>
              <a:rPr lang="en-US" b="1" dirty="0">
                <a:latin typeface="Times New Roman" panose="02020603050405020304" pitchFamily="18" charset="0"/>
                <a:ea typeface="Times New Roman" panose="02020603050405020304" pitchFamily="18" charset="0"/>
              </a:rPr>
              <a:t> Case</a:t>
            </a:r>
          </a:p>
          <a:p>
            <a:pPr lvl="0">
              <a:tabLst>
                <a:tab pos="457200" algn="l"/>
              </a:tabLst>
            </a:pPr>
            <a:r>
              <a:rPr lang="en-US" b="0" i="0" dirty="0" err="1">
                <a:solidFill>
                  <a:srgbClr val="000000"/>
                </a:solidFill>
                <a:effectLst/>
                <a:latin typeface="Times New Roman" panose="02020603050405020304" pitchFamily="18" charset="0"/>
                <a:cs typeface="Times New Roman" panose="02020603050405020304" pitchFamily="18" charset="0"/>
              </a:rPr>
              <a:t>Misalkan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terdapat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permintaan</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Uang </a:t>
            </a:r>
            <a:r>
              <a:rPr lang="en-US" dirty="0" err="1">
                <a:solidFill>
                  <a:srgbClr val="000000"/>
                </a:solidFill>
                <a:latin typeface="Times New Roman" panose="02020603050405020304" pitchFamily="18" charset="0"/>
                <a:cs typeface="Times New Roman" panose="02020603050405020304" pitchFamily="18" charset="0"/>
              </a:rPr>
              <a:t>Muka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sebesar</a:t>
            </a:r>
            <a:r>
              <a:rPr lang="en-US" dirty="0">
                <a:solidFill>
                  <a:srgbClr val="000000"/>
                </a:solidFill>
                <a:latin typeface="Times New Roman" panose="02020603050405020304" pitchFamily="18" charset="0"/>
                <a:cs typeface="Times New Roman" panose="02020603050405020304" pitchFamily="18" charset="0"/>
              </a:rPr>
              <a:t> 10 Juta.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dibuatkan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transaksi</a:t>
            </a:r>
            <a:r>
              <a:rPr lang="en-US" dirty="0">
                <a:solidFill>
                  <a:srgbClr val="000000"/>
                </a:solidFill>
                <a:latin typeface="Times New Roman" panose="02020603050405020304" pitchFamily="18" charset="0"/>
                <a:cs typeface="Times New Roman" panose="02020603050405020304" pitchFamily="18" charset="0"/>
              </a:rPr>
              <a:t> Vendor Prepayment </a:t>
            </a:r>
            <a:r>
              <a:rPr lang="en-US" dirty="0" err="1">
                <a:solidFill>
                  <a:srgbClr val="000000"/>
                </a:solidFill>
                <a:latin typeface="Times New Roman" panose="02020603050405020304" pitchFamily="18" charset="0"/>
                <a:cs typeface="Times New Roman" panose="02020603050405020304" pitchFamily="18" charset="0"/>
              </a:rPr>
              <a:t>untuk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mengeluarkan</a:t>
            </a:r>
            <a:r>
              <a:rPr lang="en-US" dirty="0">
                <a:solidFill>
                  <a:srgbClr val="000000"/>
                </a:solidFill>
                <a:latin typeface="Times New Roman" panose="02020603050405020304" pitchFamily="18" charset="0"/>
                <a:cs typeface="Times New Roman" panose="02020603050405020304" pitchFamily="18" charset="0"/>
              </a:rPr>
              <a:t> uang </a:t>
            </a:r>
            <a:r>
              <a:rPr lang="en-US" dirty="0" err="1">
                <a:solidFill>
                  <a:srgbClr val="000000"/>
                </a:solidFill>
                <a:latin typeface="Times New Roman" panose="02020603050405020304" pitchFamily="18" charset="0"/>
                <a:cs typeface="Times New Roman" panose="02020603050405020304" pitchFamily="18" charset="0"/>
              </a:rPr>
              <a:t>sebesar</a:t>
            </a:r>
            <a:r>
              <a:rPr lang="en-US" dirty="0">
                <a:solidFill>
                  <a:srgbClr val="000000"/>
                </a:solidFill>
                <a:latin typeface="Times New Roman" panose="02020603050405020304" pitchFamily="18" charset="0"/>
                <a:cs typeface="Times New Roman" panose="02020603050405020304" pitchFamily="18" charset="0"/>
              </a:rPr>
              <a:t> 10 Juta </a:t>
            </a:r>
            <a:r>
              <a:rPr lang="en-US" dirty="0" err="1">
                <a:solidFill>
                  <a:srgbClr val="000000"/>
                </a:solidFill>
                <a:latin typeface="Times New Roman" panose="02020603050405020304" pitchFamily="18" charset="0"/>
                <a:cs typeface="Times New Roman" panose="02020603050405020304" pitchFamily="18" charset="0"/>
              </a:rPr>
              <a:t>Tersebut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Namun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dalam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penggunaannya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hanya</a:t>
            </a:r>
            <a:r>
              <a:rPr lang="en-US" dirty="0">
                <a:solidFill>
                  <a:srgbClr val="000000"/>
                </a:solidFill>
                <a:latin typeface="Times New Roman" panose="02020603050405020304" pitchFamily="18" charset="0"/>
                <a:cs typeface="Times New Roman" panose="02020603050405020304" pitchFamily="18" charset="0"/>
              </a:rPr>
              <a:t> 8 </a:t>
            </a:r>
            <a:r>
              <a:rPr lang="en-US" dirty="0" err="1">
                <a:solidFill>
                  <a:srgbClr val="000000"/>
                </a:solidFill>
                <a:latin typeface="Times New Roman" panose="02020603050405020304" pitchFamily="18" charset="0"/>
                <a:cs typeface="Times New Roman" panose="02020603050405020304" pitchFamily="18" charset="0"/>
              </a:rPr>
              <a:t>juta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saja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dari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terdapat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Saldo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Outsanding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sebesar</a:t>
            </a:r>
            <a:r>
              <a:rPr lang="en-US" dirty="0">
                <a:solidFill>
                  <a:srgbClr val="000000"/>
                </a:solidFill>
                <a:latin typeface="Times New Roman" panose="02020603050405020304" pitchFamily="18" charset="0"/>
                <a:cs typeface="Times New Roman" panose="02020603050405020304" pitchFamily="18" charset="0"/>
              </a:rPr>
              <a:t> 2 Juta. </a:t>
            </a:r>
            <a:r>
              <a:rPr lang="en-US" dirty="0" err="1">
                <a:solidFill>
                  <a:srgbClr val="000000"/>
                </a:solidFill>
                <a:latin typeface="Times New Roman" panose="02020603050405020304" pitchFamily="18" charset="0"/>
                <a:cs typeface="Times New Roman" panose="02020603050405020304" pitchFamily="18" charset="0"/>
              </a:rPr>
              <a:t>Transaksi</a:t>
            </a:r>
            <a:r>
              <a:rPr lang="en-US" dirty="0">
                <a:solidFill>
                  <a:srgbClr val="000000"/>
                </a:solidFill>
                <a:latin typeface="Times New Roman" panose="02020603050405020304" pitchFamily="18" charset="0"/>
                <a:cs typeface="Times New Roman" panose="02020603050405020304" pitchFamily="18" charset="0"/>
              </a:rPr>
              <a:t> Vendor Prepayment </a:t>
            </a:r>
            <a:r>
              <a:rPr lang="en-US" dirty="0" err="1">
                <a:solidFill>
                  <a:srgbClr val="000000"/>
                </a:solidFill>
                <a:latin typeface="Times New Roman" panose="02020603050405020304" pitchFamily="18" charset="0"/>
                <a:cs typeface="Times New Roman" panose="02020603050405020304" pitchFamily="18" charset="0"/>
              </a:rPr>
              <a:t>tersebut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menghasilkan</a:t>
            </a:r>
            <a:r>
              <a:rPr lang="en-US" dirty="0">
                <a:solidFill>
                  <a:srgbClr val="000000"/>
                </a:solidFill>
                <a:latin typeface="Times New Roman" panose="02020603050405020304" pitchFamily="18" charset="0"/>
                <a:cs typeface="Times New Roman" panose="02020603050405020304" pitchFamily="18" charset="0"/>
              </a:rPr>
              <a:t> Journal </a:t>
            </a:r>
            <a:r>
              <a:rPr lang="en-US" dirty="0" err="1">
                <a:solidFill>
                  <a:srgbClr val="000000"/>
                </a:solidFill>
                <a:latin typeface="Times New Roman" panose="02020603050405020304" pitchFamily="18" charset="0"/>
                <a:cs typeface="Times New Roman" panose="02020603050405020304" pitchFamily="18" charset="0"/>
              </a:rPr>
              <a:t>sebagai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berikut</a:t>
            </a:r>
            <a:r>
              <a:rPr lang="en-US" b="0" i="0" dirty="0">
                <a:solidFill>
                  <a:srgbClr val="000000"/>
                </a:solidFill>
                <a:effectLst/>
                <a:latin typeface="Times New Roman" panose="02020603050405020304" pitchFamily="18" charset="0"/>
                <a:cs typeface="Times New Roman" panose="02020603050405020304" pitchFamily="18" charset="0"/>
              </a:rPr>
              <a:t>;</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Kotak Teks 14">
            <a:extLst>
              <a:ext uri="{FF2B5EF4-FFF2-40B4-BE49-F238E27FC236}">
                <a16:creationId xmlns:a16="http://schemas.microsoft.com/office/drawing/2014/main" id="{1E2F489D-043D-48A9-A7B7-C24AA3265DD0}"/>
              </a:ext>
            </a:extLst>
          </p:cNvPr>
          <p:cNvSpPr txBox="1"/>
          <p:nvPr/>
        </p:nvSpPr>
        <p:spPr>
          <a:xfrm>
            <a:off x="812316" y="4022645"/>
            <a:ext cx="10567365" cy="1661993"/>
          </a:xfrm>
          <a:prstGeom prst="rect">
            <a:avLst/>
          </a:prstGeom>
          <a:noFill/>
        </p:spPr>
        <p:txBody>
          <a:bodyPr wrap="square" lIns="0" tIns="0" rIns="0" bIns="0" rtlCol="0">
            <a:spAutoFit/>
          </a:bodyPr>
          <a:lstStyle/>
          <a:p>
            <a:pPr lvl="0">
              <a:tabLst>
                <a:tab pos="457200" algn="l"/>
              </a:tabLst>
            </a:pPr>
            <a:r>
              <a:rPr lang="en-US" b="0" i="0" dirty="0">
                <a:solidFill>
                  <a:srgbClr val="000000"/>
                </a:solidFill>
                <a:effectLst/>
                <a:latin typeface="Times New Roman" panose="02020603050405020304" pitchFamily="18" charset="0"/>
                <a:cs typeface="Times New Roman" panose="02020603050405020304" pitchFamily="18" charset="0"/>
              </a:rPr>
              <a:t>Agar 2 </a:t>
            </a:r>
            <a:r>
              <a:rPr lang="en-US" b="0" i="0" dirty="0" err="1">
                <a:solidFill>
                  <a:srgbClr val="000000"/>
                </a:solidFill>
                <a:effectLst/>
                <a:latin typeface="Times New Roman" panose="02020603050405020304" pitchFamily="18" charset="0"/>
                <a:cs typeface="Times New Roman" panose="02020603050405020304" pitchFamily="18" charset="0"/>
              </a:rPr>
              <a:t>juta</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tersebut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tidak</a:t>
            </a:r>
            <a:r>
              <a:rPr lang="en-US" b="0" i="0" dirty="0">
                <a:solidFill>
                  <a:srgbClr val="000000"/>
                </a:solidFill>
                <a:effectLst/>
                <a:latin typeface="Times New Roman" panose="02020603050405020304" pitchFamily="18" charset="0"/>
                <a:cs typeface="Times New Roman" panose="02020603050405020304" pitchFamily="18" charset="0"/>
              </a:rPr>
              <a:t> di salah </a:t>
            </a:r>
            <a:r>
              <a:rPr lang="en-US" b="0" i="0" dirty="0" err="1">
                <a:solidFill>
                  <a:srgbClr val="000000"/>
                </a:solidFill>
                <a:effectLst/>
                <a:latin typeface="Times New Roman" panose="02020603050405020304" pitchFamily="18" charset="0"/>
                <a:cs typeface="Times New Roman" panose="02020603050405020304" pitchFamily="18" charset="0"/>
              </a:rPr>
              <a:t>gunakan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ataupun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menjadi</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transaksi</a:t>
            </a:r>
            <a:r>
              <a:rPr lang="en-US" b="0" i="0" dirty="0">
                <a:solidFill>
                  <a:srgbClr val="000000"/>
                </a:solidFill>
                <a:effectLst/>
                <a:latin typeface="Times New Roman" panose="02020603050405020304" pitchFamily="18" charset="0"/>
                <a:cs typeface="Times New Roman" panose="02020603050405020304" pitchFamily="18" charset="0"/>
              </a:rPr>
              <a:t> yang Outstanding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klik</a:t>
            </a:r>
            <a:r>
              <a:rPr lang="en-US" dirty="0">
                <a:solidFill>
                  <a:srgbClr val="000000"/>
                </a:solidFill>
                <a:latin typeface="Times New Roman" panose="02020603050405020304" pitchFamily="18" charset="0"/>
                <a:cs typeface="Times New Roman" panose="02020603050405020304" pitchFamily="18" charset="0"/>
              </a:rPr>
              <a:t> button Close </a:t>
            </a:r>
            <a:r>
              <a:rPr lang="en-US" dirty="0" err="1">
                <a:solidFill>
                  <a:srgbClr val="000000"/>
                </a:solidFill>
                <a:latin typeface="Times New Roman" panose="02020603050405020304" pitchFamily="18" charset="0"/>
                <a:cs typeface="Times New Roman" panose="02020603050405020304" pitchFamily="18" charset="0"/>
              </a:rPr>
              <a:t>untuk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mengunci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transaksi</a:t>
            </a:r>
            <a:r>
              <a:rPr lang="en-US" dirty="0">
                <a:solidFill>
                  <a:srgbClr val="000000"/>
                </a:solidFill>
                <a:latin typeface="Times New Roman" panose="02020603050405020304" pitchFamily="18" charset="0"/>
                <a:cs typeface="Times New Roman" panose="02020603050405020304" pitchFamily="18" charset="0"/>
              </a:rPr>
              <a:t> yang Outstanding </a:t>
            </a:r>
            <a:r>
              <a:rPr lang="en-US" dirty="0" err="1">
                <a:solidFill>
                  <a:srgbClr val="000000"/>
                </a:solidFill>
                <a:latin typeface="Times New Roman" panose="02020603050405020304" pitchFamily="18" charset="0"/>
                <a:cs typeface="Times New Roman" panose="02020603050405020304" pitchFamily="18" charset="0"/>
              </a:rPr>
              <a:t>tersebut</a:t>
            </a:r>
            <a:r>
              <a:rPr lang="en-US" dirty="0">
                <a:solidFill>
                  <a:srgbClr val="000000"/>
                </a:solidFill>
                <a:latin typeface="Times New Roman" panose="02020603050405020304" pitchFamily="18" charset="0"/>
                <a:cs typeface="Times New Roman" panose="02020603050405020304" pitchFamily="18" charset="0"/>
              </a:rPr>
              <a:t>. Ketika </a:t>
            </a:r>
            <a:r>
              <a:rPr lang="en-US" dirty="0" err="1">
                <a:solidFill>
                  <a:srgbClr val="000000"/>
                </a:solidFill>
                <a:latin typeface="Times New Roman" panose="02020603050405020304" pitchFamily="18" charset="0"/>
                <a:cs typeface="Times New Roman" panose="02020603050405020304" pitchFamily="18" charset="0"/>
              </a:rPr>
              <a:t>sudah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menekan</a:t>
            </a:r>
            <a:r>
              <a:rPr lang="en-US" dirty="0">
                <a:solidFill>
                  <a:srgbClr val="000000"/>
                </a:solidFill>
                <a:latin typeface="Times New Roman" panose="02020603050405020304" pitchFamily="18" charset="0"/>
                <a:cs typeface="Times New Roman" panose="02020603050405020304" pitchFamily="18" charset="0"/>
              </a:rPr>
              <a:t> Button Close, </a:t>
            </a:r>
            <a:r>
              <a:rPr lang="en-US" dirty="0" err="1">
                <a:solidFill>
                  <a:srgbClr val="000000"/>
                </a:solidFill>
                <a:latin typeface="Times New Roman" panose="02020603050405020304" pitchFamily="18" charset="0"/>
                <a:cs typeface="Times New Roman" panose="02020603050405020304" pitchFamily="18" charset="0"/>
              </a:rPr>
              <a:t>maka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akan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secara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otomatis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Jurnal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membalik</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sbb</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endParaRPr lang="en-US" dirty="0">
              <a:latin typeface="Times New Roman" panose="02020603050405020304" pitchFamily="18" charset="0"/>
              <a:ea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lvl="1">
              <a:tabLst>
                <a:tab pos="457200" algn="l"/>
              </a:tabLs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FAE82C0-3885-4C78-BBC3-B0D9362782E7}"/>
              </a:ext>
            </a:extLst>
          </p:cNvPr>
          <p:cNvPicPr>
            <a:picLocks noChangeAspect="1"/>
          </p:cNvPicPr>
          <p:nvPr/>
        </p:nvPicPr>
        <p:blipFill>
          <a:blip r:embed="rId2"/>
          <a:stretch>
            <a:fillRect/>
          </a:stretch>
        </p:blipFill>
        <p:spPr>
          <a:xfrm>
            <a:off x="3544954" y="2894128"/>
            <a:ext cx="4610601" cy="890821"/>
          </a:xfrm>
          <a:prstGeom prst="rect">
            <a:avLst/>
          </a:prstGeom>
        </p:spPr>
      </p:pic>
      <p:pic>
        <p:nvPicPr>
          <p:cNvPr id="10" name="Picture 9">
            <a:extLst>
              <a:ext uri="{FF2B5EF4-FFF2-40B4-BE49-F238E27FC236}">
                <a16:creationId xmlns:a16="http://schemas.microsoft.com/office/drawing/2014/main" id="{28FF67C0-E70C-4E62-ADB0-472C1012D576}"/>
              </a:ext>
            </a:extLst>
          </p:cNvPr>
          <p:cNvPicPr>
            <a:picLocks noChangeAspect="1"/>
          </p:cNvPicPr>
          <p:nvPr/>
        </p:nvPicPr>
        <p:blipFill>
          <a:blip r:embed="rId3"/>
          <a:stretch>
            <a:fillRect/>
          </a:stretch>
        </p:blipFill>
        <p:spPr>
          <a:xfrm>
            <a:off x="3544953" y="5031513"/>
            <a:ext cx="4610602" cy="890821"/>
          </a:xfrm>
          <a:prstGeom prst="rect">
            <a:avLst/>
          </a:prstGeom>
        </p:spPr>
      </p:pic>
    </p:spTree>
    <p:extLst>
      <p:ext uri="{BB962C8B-B14F-4D97-AF65-F5344CB8AC3E}">
        <p14:creationId xmlns:p14="http://schemas.microsoft.com/office/powerpoint/2010/main" val="2087568636"/>
      </p:ext>
    </p:extLst>
  </p:cSld>
  <p:clrMapOvr>
    <a:masterClrMapping/>
  </p:clrMapOvr>
</p:sld>
</file>

<file path=ppt/theme/theme1.xml><?xml version="1.0" encoding="utf-8"?>
<a:theme xmlns:a="http://schemas.openxmlformats.org/drawingml/2006/main" name="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ECA52E9465B4DBC25D63C936DF229" ma:contentTypeVersion="11" ma:contentTypeDescription="Create a new document." ma:contentTypeScope="" ma:versionID="9ad05a427c55ac7b0ef0df099d49a5ca">
  <xsd:schema xmlns:xsd="http://www.w3.org/2001/XMLSchema" xmlns:xs="http://www.w3.org/2001/XMLSchema" xmlns:p="http://schemas.microsoft.com/office/2006/metadata/properties" xmlns:ns2="997c8e07-6917-41d7-8c4e-37a6a782cee5" xmlns:ns3="050fa9b6-313d-446e-bd92-44a4df0991d1" targetNamespace="http://schemas.microsoft.com/office/2006/metadata/properties" ma:root="true" ma:fieldsID="f998cbf1db348b10c0d7299638ecd130" ns2:_="" ns3:_="">
    <xsd:import namespace="997c8e07-6917-41d7-8c4e-37a6a782cee5"/>
    <xsd:import namespace="050fa9b6-313d-446e-bd92-44a4df099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c8e07-6917-41d7-8c4e-37a6a782c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0fa9b6-313d-446e-bd92-44a4df099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2E2F6E-F9E7-44D0-BCAF-6311309F2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c8e07-6917-41d7-8c4e-37a6a782cee5"/>
    <ds:schemaRef ds:uri="050fa9b6-313d-446e-bd92-44a4df099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9A951F-BC9C-48C8-A58E-1E7F4D1CD8E4}">
  <ds:schemaRefs>
    <ds:schemaRef ds:uri="http://schemas.microsoft.com/sharepoint/v3/contenttype/forms"/>
  </ds:schemaRefs>
</ds:datastoreItem>
</file>

<file path=customXml/itemProps3.xml><?xml version="1.0" encoding="utf-8"?>
<ds:datastoreItem xmlns:ds="http://schemas.openxmlformats.org/officeDocument/2006/customXml" ds:itemID="{16B4722B-A2CB-40C7-9B7A-510E769069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19391</TotalTime>
  <Words>519</Words>
  <Application>Microsoft Office PowerPoint</Application>
  <PresentationFormat>Widescreen</PresentationFormat>
  <Paragraphs>58</Paragraphs>
  <Slides>10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Black</vt:lpstr>
      <vt:lpstr>Calibri</vt:lpstr>
      <vt:lpstr>Times New Roman</vt:lpstr>
      <vt:lpstr>Office Theme</vt:lpstr>
      <vt:lpstr>6_Office Theme</vt:lpstr>
      <vt:lpstr>CTI – Button Close</vt:lpstr>
      <vt:lpstr>CTI – Button Close</vt:lpstr>
      <vt:lpstr>Requirement </vt:lpstr>
      <vt:lpstr>Standard Button Transaction Vendor Bill</vt:lpstr>
      <vt:lpstr>Standard Button Transaction Vendor Prepayment</vt:lpstr>
      <vt:lpstr>Custom Button Transaction Vendor Bill</vt:lpstr>
      <vt:lpstr>Custom Case Button Transaction Vendor Bill</vt:lpstr>
      <vt:lpstr>Custome Button Transaction Vendor Prepayment</vt:lpstr>
      <vt:lpstr>Custom Case Button Transaction Vendor Prepayment</vt:lpstr>
      <vt:lpstr>Additional Custom Button Close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OVERVIEW</dc:title>
  <dc:creator>Cheong, Bee Yen</dc:creator>
  <cp:lastModifiedBy>Louis Caesar Darmawan</cp:lastModifiedBy>
  <cp:revision>449</cp:revision>
  <cp:lastPrinted>2017-12-06T09:50:13Z</cp:lastPrinted>
  <dcterms:created xsi:type="dcterms:W3CDTF">2017-11-30T07:02:42Z</dcterms:created>
  <dcterms:modified xsi:type="dcterms:W3CDTF">2021-06-04T13:11:29Z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0x010100037ECA52E9465B4DBC25D63C936DF229</vt:lpwstr>
  </property>
</Properties>
</file>