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39" r:id="rId2"/>
  </p:sldMasterIdLst>
  <p:notesMasterIdLst>
    <p:notesMasterId r:id="rId21"/>
  </p:notesMasterIdLst>
  <p:handoutMasterIdLst>
    <p:handoutMasterId r:id="rId22"/>
  </p:handoutMasterIdLst>
  <p:sldIdLst>
    <p:sldId id="1078" r:id="rId3"/>
    <p:sldId id="260" r:id="rId4"/>
    <p:sldId id="1065" r:id="rId5"/>
    <p:sldId id="1094" r:id="rId6"/>
    <p:sldId id="1095" r:id="rId7"/>
    <p:sldId id="1097" r:id="rId8"/>
    <p:sldId id="1048" r:id="rId9"/>
    <p:sldId id="1086" r:id="rId10"/>
    <p:sldId id="1074" r:id="rId11"/>
    <p:sldId id="1085" r:id="rId12"/>
    <p:sldId id="1087" r:id="rId13"/>
    <p:sldId id="1088" r:id="rId14"/>
    <p:sldId id="1049" r:id="rId15"/>
    <p:sldId id="1076" r:id="rId16"/>
    <p:sldId id="1089" r:id="rId17"/>
    <p:sldId id="1090" r:id="rId18"/>
    <p:sldId id="1091" r:id="rId19"/>
    <p:sldId id="10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4B08F0-D8F5-4BF0-9446-CF8DB37C7485}">
          <p14:sldIdLst>
            <p14:sldId id="1078"/>
            <p14:sldId id="260"/>
            <p14:sldId id="1065"/>
            <p14:sldId id="1094"/>
            <p14:sldId id="1095"/>
            <p14:sldId id="1097"/>
            <p14:sldId id="1048"/>
            <p14:sldId id="1086"/>
            <p14:sldId id="1074"/>
            <p14:sldId id="1085"/>
            <p14:sldId id="1087"/>
            <p14:sldId id="1088"/>
            <p14:sldId id="1049"/>
            <p14:sldId id="1076"/>
            <p14:sldId id="1089"/>
            <p14:sldId id="1090"/>
            <p14:sldId id="1091"/>
            <p14:sldId id="10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00" autoAdjust="0"/>
    <p:restoredTop sz="94364" autoAdjust="0"/>
  </p:normalViewPr>
  <p:slideViewPr>
    <p:cSldViewPr snapToGrid="0">
      <p:cViewPr varScale="1">
        <p:scale>
          <a:sx n="69" d="100"/>
          <a:sy n="69"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B0EBEF-DC7F-43C3-932A-A171FB8F9E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a:extLst>
              <a:ext uri="{FF2B5EF4-FFF2-40B4-BE49-F238E27FC236}">
                <a16:creationId xmlns:a16="http://schemas.microsoft.com/office/drawing/2014/main" id="{7EC86CB0-38C4-4DEF-A055-65AA23D52D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75B52-E270-4F5E-84D8-B0AEEE0BC0C3}" type="datetimeFigureOut">
              <a:rPr lang="en-MY" smtClean="0"/>
              <a:t>23/3/2021</a:t>
            </a:fld>
            <a:endParaRPr lang="en-MY"/>
          </a:p>
        </p:txBody>
      </p:sp>
      <p:sp>
        <p:nvSpPr>
          <p:cNvPr id="4" name="Footer Placeholder 3">
            <a:extLst>
              <a:ext uri="{FF2B5EF4-FFF2-40B4-BE49-F238E27FC236}">
                <a16:creationId xmlns:a16="http://schemas.microsoft.com/office/drawing/2014/main" id="{E072D208-9415-4BE7-B6D9-FC1CB23BA3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a16="http://schemas.microsoft.com/office/drawing/2014/main" id="{F5F0BE4F-439F-48AE-9FA0-009FECE525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9DDBA8-06A0-4891-B501-B20292ECFBC4}" type="slidenum">
              <a:rPr lang="en-MY" smtClean="0"/>
              <a:t>‹#›</a:t>
            </a:fld>
            <a:endParaRPr lang="en-MY"/>
          </a:p>
        </p:txBody>
      </p:sp>
    </p:spTree>
    <p:extLst>
      <p:ext uri="{BB962C8B-B14F-4D97-AF65-F5344CB8AC3E}">
        <p14:creationId xmlns:p14="http://schemas.microsoft.com/office/powerpoint/2010/main" val="3731795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19861-360A-4E12-B82A-56793DAB563E}" type="datetimeFigureOut">
              <a:rPr lang="en-MY" smtClean="0"/>
              <a:t>23/3/2021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E1AF-F7A9-4722-90AB-ACF988057308}" type="slidenum">
              <a:rPr lang="en-MY" smtClean="0"/>
              <a:t>‹#›</a:t>
            </a:fld>
            <a:endParaRPr lang="en-MY"/>
          </a:p>
        </p:txBody>
      </p:sp>
    </p:spTree>
    <p:extLst>
      <p:ext uri="{BB962C8B-B14F-4D97-AF65-F5344CB8AC3E}">
        <p14:creationId xmlns:p14="http://schemas.microsoft.com/office/powerpoint/2010/main" val="29728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https://system.netsuite.com/app/common/search/searchresults.nl?saverun=T&amp;scrollid=2327&amp;searchid=2327&amp;refresh=&amp;whence= </a:t>
            </a:r>
          </a:p>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256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https://system.netsuite.com/app/common/search/searchresults.nl?saverun=T&amp;scrollid=2327&amp;searchid=2327&amp;refresh=&amp;whence= </a:t>
            </a:r>
          </a:p>
          <a:p>
            <a:endParaRPr lang="en-US" dirty="0"/>
          </a:p>
        </p:txBody>
      </p:sp>
      <p:sp>
        <p:nvSpPr>
          <p:cNvPr id="4" name="Slide Number Placeholder 3"/>
          <p:cNvSpPr>
            <a:spLocks noGrp="1"/>
          </p:cNvSpPr>
          <p:nvPr>
            <p:ph type="sldNum" sz="quarter" idx="10"/>
          </p:nvPr>
        </p:nvSpPr>
        <p:spPr/>
        <p:txBody>
          <a:bodyPr/>
          <a:lstStyle/>
          <a:p>
            <a:pPr marL="0" marR="0" lvl="0" indent="0" algn="r" defTabSz="657775" rtl="0" eaLnBrk="1" fontAlgn="auto" latinLnBrk="0" hangingPunct="1">
              <a:lnSpc>
                <a:spcPct val="100000"/>
              </a:lnSpc>
              <a:spcBef>
                <a:spcPts val="0"/>
              </a:spcBef>
              <a:spcAft>
                <a:spcPts val="0"/>
              </a:spcAft>
              <a:buClrTx/>
              <a:buSzTx/>
              <a:buFontTx/>
              <a:buNone/>
              <a:tabLst/>
              <a:defRPr/>
            </a:pPr>
            <a:fld id="{F7677457-DED6-2A4E-9D9E-23AEE620B852}"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65777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9184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0BE1AF-F7A9-4722-90AB-ACF988057308}" type="slidenum">
              <a:rPr lang="en-MY" smtClean="0"/>
              <a:t>14</a:t>
            </a:fld>
            <a:endParaRPr lang="en-MY"/>
          </a:p>
        </p:txBody>
      </p:sp>
    </p:spTree>
    <p:extLst>
      <p:ext uri="{BB962C8B-B14F-4D97-AF65-F5344CB8AC3E}">
        <p14:creationId xmlns:p14="http://schemas.microsoft.com/office/powerpoint/2010/main" val="4226004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ctrTitle" hasCustomPrompt="1"/>
          </p:nvPr>
        </p:nvSpPr>
        <p:spPr>
          <a:xfrm>
            <a:off x="825767" y="151180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084577"/>
            <a:ext cx="2361265" cy="461665"/>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sp>
        <p:nvSpPr>
          <p:cNvPr id="6" name="Rectangle 5"/>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8460259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547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3890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6876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9249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8938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26882250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ogo slide">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65815E5-305D-49A6-A41C-09622BE6E9EB}"/>
              </a:ext>
            </a:extLst>
          </p:cNvPr>
          <p:cNvPicPr>
            <a:picLocks noChangeAspect="1"/>
          </p:cNvPicPr>
          <p:nvPr userDrawn="1"/>
        </p:nvPicPr>
        <p:blipFill>
          <a:blip r:embed="rId2"/>
          <a:stretch>
            <a:fillRect/>
          </a:stretch>
        </p:blipFill>
        <p:spPr>
          <a:xfrm>
            <a:off x="121910" y="6139078"/>
            <a:ext cx="2027997" cy="589707"/>
          </a:xfrm>
          <a:prstGeom prst="rect">
            <a:avLst/>
          </a:prstGeom>
          <a:noFill/>
          <a:ln>
            <a:noFill/>
          </a:ln>
        </p:spPr>
      </p:pic>
    </p:spTree>
    <p:extLst>
      <p:ext uri="{BB962C8B-B14F-4D97-AF65-F5344CB8AC3E}">
        <p14:creationId xmlns:p14="http://schemas.microsoft.com/office/powerpoint/2010/main" val="708283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option 2-solid blu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372A9-9D41-47C2-A32E-6B34FC89B96E}"/>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a:xfrm>
            <a:off x="825767" y="1844898"/>
            <a:ext cx="7815072" cy="1380205"/>
          </a:xfrm>
        </p:spPr>
        <p:txBody>
          <a:bodyPr wrap="square" anchor="t" anchorCtr="0">
            <a:spAutoFit/>
          </a:bodyPr>
          <a:lstStyle>
            <a:lvl1pPr algn="l">
              <a:defRPr sz="4800">
                <a:solidFill>
                  <a:schemeClr val="bg1"/>
                </a:solidFill>
                <a:latin typeface="Arial Black" panose="020B0A04020102020204" pitchFamily="34" charset="0"/>
              </a:defRPr>
            </a:lvl1pPr>
          </a:lstStyle>
          <a:p>
            <a:r>
              <a:rPr lang="en-US" dirty="0"/>
              <a:t>ENTER COVER SLIDE TITLE HERE.</a:t>
            </a:r>
          </a:p>
        </p:txBody>
      </p:sp>
      <p:sp>
        <p:nvSpPr>
          <p:cNvPr id="3" name="Subtitle 2"/>
          <p:cNvSpPr>
            <a:spLocks noGrp="1"/>
          </p:cNvSpPr>
          <p:nvPr>
            <p:ph type="subTitle" idx="1" hasCustomPrompt="1"/>
          </p:nvPr>
        </p:nvSpPr>
        <p:spPr>
          <a:xfrm>
            <a:off x="825768" y="3251943"/>
            <a:ext cx="2361265" cy="439031"/>
          </a:xfrm>
        </p:spPr>
        <p:txBody>
          <a:bodyPr wrap="square">
            <a:spAutoFit/>
          </a:bodyPr>
          <a:lstStyle>
            <a:lvl1pPr marL="0" indent="0" algn="l">
              <a:lnSpc>
                <a:spcPct val="125000"/>
              </a:lnSpc>
              <a:spcBef>
                <a:spcPts val="0"/>
              </a:spcBef>
              <a:buNone/>
              <a:defRPr sz="12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First Last Name, Title Goes Here Oct 17, 2015</a:t>
            </a:r>
          </a:p>
        </p:txBody>
      </p:sp>
      <p:grpSp>
        <p:nvGrpSpPr>
          <p:cNvPr id="6" name="Group 5">
            <a:extLst>
              <a:ext uri="{FF2B5EF4-FFF2-40B4-BE49-F238E27FC236}">
                <a16:creationId xmlns:a16="http://schemas.microsoft.com/office/drawing/2014/main" id="{1B660726-4B81-4664-A702-A3FF02E1B349}"/>
              </a:ext>
            </a:extLst>
          </p:cNvPr>
          <p:cNvGrpSpPr/>
          <p:nvPr userDrawn="1"/>
        </p:nvGrpSpPr>
        <p:grpSpPr>
          <a:xfrm>
            <a:off x="816601" y="6358962"/>
            <a:ext cx="2333000" cy="499039"/>
            <a:chOff x="612451" y="4769221"/>
            <a:chExt cx="1749750" cy="374279"/>
          </a:xfrm>
        </p:grpSpPr>
        <p:sp>
          <p:nvSpPr>
            <p:cNvPr id="8" name="bk object 16">
              <a:extLst>
                <a:ext uri="{FF2B5EF4-FFF2-40B4-BE49-F238E27FC236}">
                  <a16:creationId xmlns:a16="http://schemas.microsoft.com/office/drawing/2014/main" id="{0CE5AC1B-B316-42B5-97BA-8D07A8244A4B}"/>
                </a:ext>
              </a:extLst>
            </p:cNvPr>
            <p:cNvSpPr/>
            <p:nvPr/>
          </p:nvSpPr>
          <p:spPr>
            <a:xfrm>
              <a:off x="612451" y="4769221"/>
              <a:ext cx="1749750" cy="37427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pic>
          <p:nvPicPr>
            <p:cNvPr id="9" name="Picture 8">
              <a:extLst>
                <a:ext uri="{FF2B5EF4-FFF2-40B4-BE49-F238E27FC236}">
                  <a16:creationId xmlns:a16="http://schemas.microsoft.com/office/drawing/2014/main" id="{3CF72B34-967C-4474-913A-4998B6B27B49}"/>
                </a:ext>
              </a:extLst>
            </p:cNvPr>
            <p:cNvPicPr>
              <a:picLocks noChangeAspect="1"/>
            </p:cNvPicPr>
            <p:nvPr/>
          </p:nvPicPr>
          <p:blipFill>
            <a:blip r:embed="rId2"/>
            <a:stretch>
              <a:fillRect/>
            </a:stretch>
          </p:blipFill>
          <p:spPr>
            <a:xfrm>
              <a:off x="751636" y="4902052"/>
              <a:ext cx="1481147" cy="108617"/>
            </a:xfrm>
            <a:prstGeom prst="rect">
              <a:avLst/>
            </a:prstGeom>
          </p:spPr>
        </p:pic>
      </p:grpSp>
    </p:spTree>
    <p:extLst>
      <p:ext uri="{BB962C8B-B14F-4D97-AF65-F5344CB8AC3E}">
        <p14:creationId xmlns:p14="http://schemas.microsoft.com/office/powerpoint/2010/main" val="19852254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1" y="1"/>
            <a:ext cx="12192000" cy="6327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1" name="TextBox 10"/>
          <p:cNvSpPr txBox="1"/>
          <p:nvPr userDrawn="1"/>
        </p:nvSpPr>
        <p:spPr>
          <a:xfrm>
            <a:off x="827733" y="896726"/>
            <a:ext cx="7965507" cy="492443"/>
          </a:xfrm>
          <a:prstGeom prst="rect">
            <a:avLst/>
          </a:prstGeom>
          <a:noFill/>
        </p:spPr>
        <p:txBody>
          <a:bodyPr wrap="square" lIns="0" tIns="0" rIns="0" bIns="0" rtlCol="0">
            <a:spAutoFit/>
          </a:bodyPr>
          <a:lstStyle/>
          <a:p>
            <a:pPr marL="0" marR="0" lvl="0" indent="0" algn="l" defTabSz="877011" rtl="0" eaLnBrk="1" fontAlgn="auto" latinLnBrk="0" hangingPunct="1">
              <a:lnSpc>
                <a:spcPct val="100000"/>
              </a:lnSpc>
              <a:spcBef>
                <a:spcPts val="1067"/>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Safe Harbor Statement</a:t>
            </a:r>
            <a:endParaRPr kumimoji="0" lang="en-US" sz="3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9220F807-09DA-4D9B-B686-8C55BBE09AF7}"/>
              </a:ext>
            </a:extLst>
          </p:cNvPr>
          <p:cNvSpPr txBox="1"/>
          <p:nvPr userDrawn="1"/>
        </p:nvSpPr>
        <p:spPr>
          <a:xfrm>
            <a:off x="827733" y="1861492"/>
            <a:ext cx="7965507" cy="2036968"/>
          </a:xfrm>
          <a:prstGeom prst="rect">
            <a:avLst/>
          </a:prstGeom>
          <a:noFill/>
        </p:spPr>
        <p:txBody>
          <a:bodyPr wrap="square" lIns="0" tIns="0" rIns="0" bIns="0" rtlCol="0">
            <a:spAutoFit/>
          </a:bodyPr>
          <a:lstStyle/>
          <a:p>
            <a:pPr marL="0" marR="0" lvl="0" indent="0" algn="l" defTabSz="877011" rtl="0" eaLnBrk="1" fontAlgn="auto" latinLnBrk="0" hangingPunct="1">
              <a:lnSpc>
                <a:spcPct val="120000"/>
              </a:lnSpc>
              <a:spcBef>
                <a:spcPts val="1067"/>
              </a:spcBef>
              <a:spcAft>
                <a:spcPts val="0"/>
              </a:spcAft>
              <a:buClrTx/>
              <a:buSzTx/>
              <a:buFontTx/>
              <a:buNone/>
              <a:tabLst/>
              <a:defRPr/>
            </a:pPr>
            <a:r>
              <a:rPr kumimoji="0" lang="en-US" sz="1867" b="0" i="0" u="none" strike="noStrike" kern="1200" cap="none" spc="0" normalizeH="0" baseline="0" noProof="0" dirty="0">
                <a:ln>
                  <a:noFill/>
                </a:ln>
                <a:solidFill>
                  <a:prstClr val="white"/>
                </a:solidFill>
                <a:effectLst/>
                <a:uLnTx/>
                <a:uFillTx/>
                <a:latin typeface="Arial"/>
                <a:ea typeface="+mn-ea"/>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11553195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77011" rtl="0" eaLnBrk="1" fontAlgn="auto" latinLnBrk="0" hangingPunct="1">
              <a:lnSpc>
                <a:spcPct val="100000"/>
              </a:lnSpc>
              <a:spcBef>
                <a:spcPts val="0"/>
              </a:spcBef>
              <a:spcAft>
                <a:spcPts val="0"/>
              </a:spcAft>
              <a:buClrTx/>
              <a:buSzTx/>
              <a:buFontTx/>
              <a:buNone/>
              <a:tabLst/>
              <a:defRPr/>
            </a:pPr>
            <a:endParaRPr kumimoji="0" lang="en-US" sz="1727"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A65815E5-305D-49A6-A41C-09622BE6E9EB}"/>
              </a:ext>
            </a:extLst>
          </p:cNvPr>
          <p:cNvPicPr>
            <a:picLocks noChangeAspect="1"/>
          </p:cNvPicPr>
          <p:nvPr userDrawn="1"/>
        </p:nvPicPr>
        <p:blipFill>
          <a:blip r:embed="rId2"/>
          <a:stretch>
            <a:fillRect/>
          </a:stretch>
        </p:blipFill>
        <p:spPr>
          <a:xfrm>
            <a:off x="3991006" y="2513758"/>
            <a:ext cx="4413189" cy="1383797"/>
          </a:xfrm>
          <a:prstGeom prst="rect">
            <a:avLst/>
          </a:prstGeom>
        </p:spPr>
      </p:pic>
    </p:spTree>
    <p:extLst>
      <p:ext uri="{BB962C8B-B14F-4D97-AF65-F5344CB8AC3E}">
        <p14:creationId xmlns:p14="http://schemas.microsoft.com/office/powerpoint/2010/main" val="31254815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11" name="TextBox 10"/>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dirty="0">
                <a:solidFill>
                  <a:schemeClr val="bg1"/>
                </a:solidFill>
                <a:latin typeface="Arial" panose="020B0604020202020204" pitchFamily="34" charset="0"/>
                <a:cs typeface="Arial" panose="020B0604020202020204" pitchFamily="34" charset="0"/>
              </a:rPr>
              <a:t>Safe Harbor Statement</a:t>
            </a:r>
            <a:br>
              <a:rPr lang="en-US" sz="3200" dirty="0">
                <a:solidFill>
                  <a:schemeClr val="bg1"/>
                </a:solidFill>
                <a:latin typeface="Arial" panose="020B0604020202020204" pitchFamily="34" charset="0"/>
                <a:cs typeface="Arial" panose="020B0604020202020204" pitchFamily="34" charset="0"/>
              </a:rPr>
            </a:br>
            <a:endParaRPr lang="en-US" sz="3200" dirty="0">
              <a:solidFill>
                <a:schemeClr val="bg1"/>
              </a:solidFill>
              <a:latin typeface="Arial" panose="020B0604020202020204" pitchFamily="34" charset="0"/>
              <a:cs typeface="Arial" panose="020B0604020202020204" pitchFamily="34" charset="0"/>
            </a:endParaRPr>
          </a:p>
          <a:p>
            <a:pPr>
              <a:spcBef>
                <a:spcPts val="1500"/>
              </a:spcBef>
            </a:pPr>
            <a:r>
              <a:rPr lang="en-US" sz="1867" dirty="0">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7101386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Initial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5" name="Straight Connector 4">
            <a:extLst>
              <a:ext uri="{FF2B5EF4-FFF2-40B4-BE49-F238E27FC236}">
                <a16:creationId xmlns:a16="http://schemas.microsoft.com/office/drawing/2014/main" id="{8EEF5447-A744-45F9-A557-DE7F56825F3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55662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6" name="Straight Connector 5">
            <a:extLst>
              <a:ext uri="{FF2B5EF4-FFF2-40B4-BE49-F238E27FC236}">
                <a16:creationId xmlns:a16="http://schemas.microsoft.com/office/drawing/2014/main" id="{EB23D636-D24E-4BF5-A6B0-D0094B6D7BDE}"/>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232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7" name="Straight Connector 6">
            <a:extLst>
              <a:ext uri="{FF2B5EF4-FFF2-40B4-BE49-F238E27FC236}">
                <a16:creationId xmlns:a16="http://schemas.microsoft.com/office/drawing/2014/main" id="{9C6A60FD-6A12-46EC-A38B-0E684CF9AF58}"/>
              </a:ext>
            </a:extLst>
          </p:cNvPr>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570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649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010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208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60884"/>
            <a:ext cx="7818664" cy="4064000"/>
          </a:xfrm>
        </p:spPr>
        <p:txBody>
          <a:bodyPr anchor="t" anchorCtr="0"/>
          <a:lstStyle>
            <a:lvl1pPr>
              <a:lnSpc>
                <a:spcPct val="80000"/>
              </a:lnSpc>
              <a:defRPr sz="6000" baseline="0">
                <a:latin typeface="Arial Black" panose="020B0A04020102020204" pitchFamily="34" charset="0"/>
              </a:defRPr>
            </a:lvl1pPr>
          </a:lstStyle>
          <a:p>
            <a:r>
              <a:rPr lang="en-US" dirty="0"/>
              <a:t>BIG HEADLINE ARIAL BLACK 45PT GOES HERE.</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181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Regular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860884"/>
            <a:ext cx="7808988" cy="2701592"/>
          </a:xfrm>
        </p:spPr>
        <p:txBody>
          <a:bodyPr anchor="t" anchorCtr="0">
            <a:normAutofit/>
          </a:bodyPr>
          <a:lstStyle>
            <a:lvl1pPr>
              <a:lnSpc>
                <a:spcPct val="100000"/>
              </a:lnSpc>
              <a:defRPr sz="2933" b="0"/>
            </a:lvl1pPr>
          </a:lstStyle>
          <a:p>
            <a:r>
              <a:rPr lang="en-US" dirty="0"/>
              <a:t>“Regular quote goes here. Arial regular 22pt single. Regular quote goes here. Arial regular 22pt single. Regular quote goes here. Arial regular 22pt single.”</a:t>
            </a:r>
          </a:p>
        </p:txBody>
      </p:sp>
      <p:sp>
        <p:nvSpPr>
          <p:cNvPr id="3" name="Text Placeholder 2"/>
          <p:cNvSpPr>
            <a:spLocks noGrp="1"/>
          </p:cNvSpPr>
          <p:nvPr>
            <p:ph type="body" idx="1" hasCustomPrompt="1"/>
          </p:nvPr>
        </p:nvSpPr>
        <p:spPr>
          <a:xfrm>
            <a:off x="6318552" y="5646821"/>
            <a:ext cx="5061613" cy="432135"/>
          </a:xfrm>
        </p:spPr>
        <p:txBody>
          <a:bodyPr/>
          <a:lstStyle>
            <a:lvl1pPr marL="0" indent="0">
              <a:spcBef>
                <a:spcPts val="1067"/>
              </a:spcBef>
              <a:buNone/>
              <a:defRPr sz="1067" b="0"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59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041" y="5646821"/>
            <a:ext cx="5071291" cy="432135"/>
          </a:xfrm>
        </p:spPr>
        <p:txBody>
          <a:bodyPr/>
          <a:lstStyle>
            <a:lvl1pPr marL="0" indent="0">
              <a:spcBef>
                <a:spcPts val="1067"/>
              </a:spcBef>
              <a:buNone/>
              <a:defRPr sz="1067"/>
            </a:lvl1pPr>
          </a:lstStyle>
          <a:p>
            <a:pPr>
              <a:spcBef>
                <a:spcPts val="800"/>
              </a:spcBef>
            </a:pPr>
            <a:r>
              <a:rPr lang="en-US" sz="933" b="1" dirty="0">
                <a:latin typeface="Arial" panose="020B0604020202020204" pitchFamily="34" charset="0"/>
                <a:cs typeface="Arial" panose="020B0604020202020204" pitchFamily="34" charset="0"/>
              </a:rPr>
              <a:t>Source: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ante </a:t>
            </a:r>
            <a:r>
              <a:rPr lang="en-US" sz="933" dirty="0" err="1">
                <a:latin typeface="Arial" panose="020B0604020202020204" pitchFamily="34" charset="0"/>
                <a:cs typeface="Arial" panose="020B0604020202020204" pitchFamily="34" charset="0"/>
              </a:rPr>
              <a:t>efficitur</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feugiat</a:t>
            </a:r>
            <a:r>
              <a:rPr lang="en-US" sz="933" dirty="0">
                <a:latin typeface="Arial" panose="020B0604020202020204" pitchFamily="34" charset="0"/>
                <a:cs typeface="Arial" panose="020B0604020202020204" pitchFamily="34" charset="0"/>
              </a:rPr>
              <a:t> ac </a:t>
            </a:r>
            <a:r>
              <a:rPr lang="en-US" sz="933" dirty="0" err="1">
                <a:latin typeface="Arial" panose="020B0604020202020204" pitchFamily="34" charset="0"/>
                <a:cs typeface="Arial" panose="020B0604020202020204" pitchFamily="34" charset="0"/>
              </a:rPr>
              <a:t>ac</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erat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Vestibulum</a:t>
            </a:r>
            <a:r>
              <a:rPr lang="en-US" sz="933" dirty="0">
                <a:latin typeface="Arial" panose="020B0604020202020204" pitchFamily="34" charset="0"/>
                <a:cs typeface="Arial" panose="020B0604020202020204" pitchFamily="34" charset="0"/>
              </a:rPr>
              <a:t> porta </a:t>
            </a:r>
            <a:r>
              <a:rPr lang="en-US" sz="933" dirty="0" err="1">
                <a:latin typeface="Arial" panose="020B0604020202020204" pitchFamily="34" charset="0"/>
                <a:cs typeface="Arial" panose="020B0604020202020204" pitchFamily="34" charset="0"/>
              </a:rPr>
              <a:t>enim</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eu</a:t>
            </a:r>
            <a:r>
              <a:rPr lang="en-US" sz="933" dirty="0">
                <a:latin typeface="Arial" panose="020B0604020202020204" pitchFamily="34" charset="0"/>
                <a:cs typeface="Arial" panose="020B0604020202020204" pitchFamily="34" charset="0"/>
              </a:rPr>
              <a:t> semper </a:t>
            </a:r>
            <a:r>
              <a:rPr lang="en-US" sz="933" dirty="0" err="1">
                <a:latin typeface="Arial" panose="020B0604020202020204" pitchFamily="34" charset="0"/>
                <a:cs typeface="Arial" panose="020B0604020202020204" pitchFamily="34" charset="0"/>
              </a:rPr>
              <a:t>hendrerit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Aenean</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ut</a:t>
            </a:r>
            <a:r>
              <a:rPr lang="en-US" sz="933" dirty="0">
                <a:latin typeface="Arial" panose="020B0604020202020204" pitchFamily="34" charset="0"/>
                <a:cs typeface="Arial" panose="020B0604020202020204" pitchFamily="34" charset="0"/>
              </a:rPr>
              <a:t> </a:t>
            </a:r>
            <a:r>
              <a:rPr lang="en-US" sz="933" dirty="0" err="1">
                <a:latin typeface="Arial" panose="020B0604020202020204" pitchFamily="34" charset="0"/>
                <a:cs typeface="Arial" panose="020B0604020202020204" pitchFamily="34" charset="0"/>
              </a:rPr>
              <a:t>metus</a:t>
            </a:r>
            <a:r>
              <a:rPr lang="en-US" sz="933" dirty="0">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lvl1pPr>
              <a:defRPr/>
            </a:lvl1pPr>
          </a:lstStyle>
          <a:p>
            <a:r>
              <a:rPr lang="en-US" dirty="0"/>
              <a:t>Title – Initial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1869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 Initial Caps Arial Bold 24pt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80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brand logo slide">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ndParaRPr>
          </a:p>
        </p:txBody>
      </p:sp>
      <p:sp>
        <p:nvSpPr>
          <p:cNvPr id="4" name="Rectangle 3"/>
          <p:cNvSpPr/>
          <p:nvPr userDrawn="1"/>
        </p:nvSpPr>
        <p:spPr>
          <a:xfrm>
            <a:off x="-1" y="6487133"/>
            <a:ext cx="12192001"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5966" y="2183985"/>
            <a:ext cx="10410189" cy="1706880"/>
          </a:xfrm>
          <a:prstGeom prst="rect">
            <a:avLst/>
          </a:prstGeom>
        </p:spPr>
      </p:pic>
    </p:spTree>
    <p:extLst>
      <p:ext uri="{BB962C8B-B14F-4D97-AF65-F5344CB8AC3E}">
        <p14:creationId xmlns:p14="http://schemas.microsoft.com/office/powerpoint/2010/main" val="104202440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115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dirty="0"/>
              <a:t>ARIAL BLACK 45PT. SECTION DIVIDER</a:t>
            </a:r>
          </a:p>
        </p:txBody>
      </p:sp>
    </p:spTree>
    <p:extLst>
      <p:ext uri="{BB962C8B-B14F-4D97-AF65-F5344CB8AC3E}">
        <p14:creationId xmlns:p14="http://schemas.microsoft.com/office/powerpoint/2010/main" val="3603101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hart Background">
    <p:spTree>
      <p:nvGrpSpPr>
        <p:cNvPr id="1" name=""/>
        <p:cNvGrpSpPr/>
        <p:nvPr/>
      </p:nvGrpSpPr>
      <p:grpSpPr>
        <a:xfrm>
          <a:off x="0" y="0"/>
          <a:ext cx="0" cy="0"/>
          <a:chOff x="0" y="0"/>
          <a:chExt cx="0" cy="0"/>
        </a:xfrm>
      </p:grpSpPr>
      <p:sp>
        <p:nvSpPr>
          <p:cNvPr id="10" name="Rectangle 9"/>
          <p:cNvSpPr/>
          <p:nvPr userDrawn="1"/>
        </p:nvSpPr>
        <p:spPr>
          <a:xfrm>
            <a:off x="0" y="1365504"/>
            <a:ext cx="12192000" cy="4754880"/>
          </a:xfrm>
          <a:prstGeom prst="rect">
            <a:avLst/>
          </a:prstGeom>
          <a:solidFill>
            <a:srgbClr val="B9C7D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itle 1"/>
          <p:cNvSpPr>
            <a:spLocks noGrp="1"/>
          </p:cNvSpPr>
          <p:nvPr>
            <p:ph type="title"/>
          </p:nvPr>
        </p:nvSpPr>
        <p:spPr>
          <a:xfrm>
            <a:off x="670560" y="381000"/>
            <a:ext cx="10911840" cy="844296"/>
          </a:xfrm>
        </p:spPr>
        <p:txBody>
          <a:bodyPr anchor="b" anchorCtr="0"/>
          <a:lstStyle>
            <a:lvl1pPr>
              <a:defRPr/>
            </a:lvl1pPr>
          </a:lstStyle>
          <a:p>
            <a:r>
              <a:rPr lang="en-US"/>
              <a:t>Click to edit Master title style</a:t>
            </a:r>
          </a:p>
        </p:txBody>
      </p:sp>
      <p:sp>
        <p:nvSpPr>
          <p:cNvPr id="13" name="TextBox 12"/>
          <p:cNvSpPr txBox="1"/>
          <p:nvPr userDrawn="1"/>
        </p:nvSpPr>
        <p:spPr>
          <a:xfrm>
            <a:off x="959147" y="6370203"/>
            <a:ext cx="1140056" cy="21544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NetSuite Inc. 2015</a:t>
            </a:r>
          </a:p>
        </p:txBody>
      </p:sp>
    </p:spTree>
    <p:extLst>
      <p:ext uri="{BB962C8B-B14F-4D97-AF65-F5344CB8AC3E}">
        <p14:creationId xmlns:p14="http://schemas.microsoft.com/office/powerpoint/2010/main" val="41312648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7846289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78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a:t>Bullet point Arial regular 14pt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835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8648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0904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272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 +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5646821"/>
            <a:ext cx="5071291" cy="432135"/>
          </a:xfrm>
        </p:spPr>
        <p:txBody>
          <a:bodyPr/>
          <a:lstStyle>
            <a:lvl1pPr marL="0" indent="0">
              <a:spcBef>
                <a:spcPts val="1067"/>
              </a:spcBef>
              <a:buNone/>
              <a:defRPr sz="1067"/>
            </a:lvl1pPr>
          </a:lstStyle>
          <a:p>
            <a:pPr>
              <a:spcBef>
                <a:spcPts val="800"/>
              </a:spcBef>
            </a:pPr>
            <a:r>
              <a:rPr lang="en-US" sz="933" b="1">
                <a:latin typeface="Arial" panose="020B0604020202020204" pitchFamily="34" charset="0"/>
                <a:cs typeface="Arial" panose="020B0604020202020204" pitchFamily="34" charset="0"/>
              </a:rPr>
              <a:t>Source: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ante </a:t>
            </a:r>
            <a:r>
              <a:rPr lang="en-US" sz="933" err="1">
                <a:latin typeface="Arial" panose="020B0604020202020204" pitchFamily="34" charset="0"/>
                <a:cs typeface="Arial" panose="020B0604020202020204" pitchFamily="34" charset="0"/>
              </a:rPr>
              <a:t>efficitur</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feugiat</a:t>
            </a:r>
            <a:r>
              <a:rPr lang="en-US" sz="933">
                <a:latin typeface="Arial" panose="020B0604020202020204" pitchFamily="34" charset="0"/>
                <a:cs typeface="Arial" panose="020B0604020202020204" pitchFamily="34" charset="0"/>
              </a:rPr>
              <a:t> ac </a:t>
            </a:r>
            <a:r>
              <a:rPr lang="en-US" sz="933" err="1">
                <a:latin typeface="Arial" panose="020B0604020202020204" pitchFamily="34" charset="0"/>
                <a:cs typeface="Arial" panose="020B0604020202020204" pitchFamily="34" charset="0"/>
              </a:rPr>
              <a:t>ac</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erat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Vestibulum</a:t>
            </a:r>
            <a:r>
              <a:rPr lang="en-US" sz="933">
                <a:latin typeface="Arial" panose="020B0604020202020204" pitchFamily="34" charset="0"/>
                <a:cs typeface="Arial" panose="020B0604020202020204" pitchFamily="34" charset="0"/>
              </a:rPr>
              <a:t> porta </a:t>
            </a:r>
            <a:r>
              <a:rPr lang="en-US" sz="933" err="1">
                <a:latin typeface="Arial" panose="020B0604020202020204" pitchFamily="34" charset="0"/>
                <a:cs typeface="Arial" panose="020B0604020202020204" pitchFamily="34" charset="0"/>
              </a:rPr>
              <a:t>enim</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eu</a:t>
            </a:r>
            <a:r>
              <a:rPr lang="en-US" sz="933">
                <a:latin typeface="Arial" panose="020B0604020202020204" pitchFamily="34" charset="0"/>
                <a:cs typeface="Arial" panose="020B0604020202020204" pitchFamily="34" charset="0"/>
              </a:rPr>
              <a:t> semper </a:t>
            </a:r>
            <a:r>
              <a:rPr lang="en-US" sz="933" err="1">
                <a:latin typeface="Arial" panose="020B0604020202020204" pitchFamily="34" charset="0"/>
                <a:cs typeface="Arial" panose="020B0604020202020204" pitchFamily="34" charset="0"/>
              </a:rPr>
              <a:t>hendrerit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Aenean</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ut</a:t>
            </a:r>
            <a:r>
              <a:rPr lang="en-US" sz="933">
                <a:latin typeface="Arial" panose="020B0604020202020204" pitchFamily="34" charset="0"/>
                <a:cs typeface="Arial" panose="020B0604020202020204" pitchFamily="34" charset="0"/>
              </a:rPr>
              <a:t> </a:t>
            </a:r>
            <a:r>
              <a:rPr lang="en-US" sz="933" err="1">
                <a:latin typeface="Arial" panose="020B0604020202020204" pitchFamily="34" charset="0"/>
                <a:cs typeface="Arial" panose="020B0604020202020204" pitchFamily="34" charset="0"/>
              </a:rPr>
              <a:t>metus</a:t>
            </a:r>
            <a:r>
              <a:rPr lang="en-US" sz="933">
                <a:latin typeface="Arial" panose="020B0604020202020204" pitchFamily="34" charset="0"/>
                <a:cs typeface="Arial" panose="020B0604020202020204" pitchFamily="34" charset="0"/>
              </a:rPr>
              <a:t> vitae. </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35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ALL CAPS ARIAL BOLD 24PT</a:t>
            </a:r>
          </a:p>
        </p:txBody>
      </p:sp>
      <p:sp>
        <p:nvSpPr>
          <p:cNvPr id="3" name="Content Placeholder 2"/>
          <p:cNvSpPr>
            <a:spLocks noGrp="1"/>
          </p:cNvSpPr>
          <p:nvPr>
            <p:ph idx="1" hasCustomPrompt="1"/>
          </p:nvPr>
        </p:nvSpPr>
        <p:spPr/>
        <p:txBody>
          <a:bodyPr/>
          <a:lstStyle>
            <a:lvl1pPr>
              <a:defRPr/>
            </a:lvl1pPr>
          </a:lstStyle>
          <a:p>
            <a:pPr lvl="0"/>
            <a:r>
              <a:rPr lang="en-US" dirty="0"/>
              <a:t>Bullet point Arial regular 14pt</a:t>
            </a:r>
          </a:p>
        </p:txBody>
      </p:sp>
      <p:cxnSp>
        <p:nvCxnSpPr>
          <p:cNvPr id="7" name="Straight Connector 6"/>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4074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a:spcBef>
                <a:spcPts val="1067"/>
              </a:spcBef>
            </a:pPr>
            <a:r>
              <a:rPr lang="en-US" sz="3200">
                <a:solidFill>
                  <a:schemeClr val="bg1"/>
                </a:solidFill>
                <a:latin typeface="Arial" panose="020B0604020202020204" pitchFamily="34" charset="0"/>
                <a:cs typeface="Arial" panose="020B0604020202020204" pitchFamily="34" charset="0"/>
              </a:rPr>
              <a:t>Safe Harbor Statement</a:t>
            </a:r>
            <a:br>
              <a:rPr lang="en-US" sz="3200">
                <a:solidFill>
                  <a:schemeClr val="bg1"/>
                </a:solidFill>
                <a:latin typeface="Arial" panose="020B0604020202020204" pitchFamily="34" charset="0"/>
                <a:cs typeface="Arial" panose="020B0604020202020204" pitchFamily="34" charset="0"/>
              </a:rPr>
            </a:br>
            <a:endParaRPr lang="en-US" sz="3200">
              <a:solidFill>
                <a:schemeClr val="bg1"/>
              </a:solidFill>
              <a:latin typeface="Arial" panose="020B0604020202020204" pitchFamily="34" charset="0"/>
              <a:cs typeface="Arial" panose="020B0604020202020204" pitchFamily="34" charset="0"/>
            </a:endParaRPr>
          </a:p>
          <a:p>
            <a:pPr>
              <a:spcBef>
                <a:spcPts val="1500"/>
              </a:spcBef>
            </a:pPr>
            <a:r>
              <a:rPr lang="en-US" sz="1867">
                <a:solidFill>
                  <a:schemeClr val="bg1"/>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306252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8"/>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a:t>Bullet point Arial regular 12pt</a:t>
            </a:r>
          </a:p>
        </p:txBody>
      </p:sp>
      <p:sp>
        <p:nvSpPr>
          <p:cNvPr id="2" name="Title 1"/>
          <p:cNvSpPr>
            <a:spLocks noGrp="1"/>
          </p:cNvSpPr>
          <p:nvPr>
            <p:ph type="title" hasCustomPrompt="1"/>
          </p:nvPr>
        </p:nvSpPr>
        <p:spPr/>
        <p:txBody>
          <a:bodyPr/>
          <a:lstStyle/>
          <a:p>
            <a:r>
              <a:rPr lang="en-US"/>
              <a:t>TITLE - ALL CAPS ARIAL BOLD 24PT</a:t>
            </a:r>
          </a:p>
        </p:txBody>
      </p:sp>
      <p:sp>
        <p:nvSpPr>
          <p:cNvPr id="3" name="Content Placeholder 2"/>
          <p:cNvSpPr>
            <a:spLocks noGrp="1"/>
          </p:cNvSpPr>
          <p:nvPr>
            <p:ph sz="half" idx="1" hasCustomPrompt="1"/>
          </p:nvPr>
        </p:nvSpPr>
        <p:spPr>
          <a:xfrm>
            <a:off x="812802" y="1854928"/>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a:t>Bullet point Arial regular 12pt</a:t>
            </a:r>
          </a:p>
        </p:txBody>
      </p:sp>
      <p:sp>
        <p:nvSpPr>
          <p:cNvPr id="8" name="Content Placeholder 3"/>
          <p:cNvSpPr>
            <a:spLocks noGrp="1"/>
          </p:cNvSpPr>
          <p:nvPr>
            <p:ph sz="half" idx="13" hasCustomPrompt="1"/>
          </p:nvPr>
        </p:nvSpPr>
        <p:spPr>
          <a:xfrm>
            <a:off x="8143897" y="1854928"/>
            <a:ext cx="3236271" cy="4064967"/>
          </a:xfrm>
        </p:spPr>
        <p:txBody>
          <a:bodyPr>
            <a:normAutofit/>
          </a:bodyPr>
          <a:lstStyle>
            <a:lvl1pPr>
              <a:defRPr sz="1600"/>
            </a:lvl1pPr>
            <a:lvl2pPr>
              <a:defRPr sz="1333"/>
            </a:lvl2pPr>
            <a:lvl3pPr>
              <a:defRPr sz="1333"/>
            </a:lvl3pPr>
            <a:lvl4pPr>
              <a:defRPr sz="1333"/>
            </a:lvl4pPr>
            <a:lvl5pPr>
              <a:defRPr sz="1333"/>
            </a:lvl5pPr>
            <a:lvl6pPr marL="2285886" indent="0">
              <a:buNone/>
              <a:defRPr/>
            </a:lvl6pPr>
          </a:lstStyle>
          <a:p>
            <a:pPr lvl="0"/>
            <a:r>
              <a:rPr lang="en-US"/>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7904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Section Divider">
    <p:bg>
      <p:bgPr>
        <a:blipFill dpi="0" rotWithShape="1">
          <a:blip r:embed="rId2">
            <a:alphaModFix amt="91000"/>
            <a:extLst>
              <a:ext uri="{BEBA8EAE-BF5A-486C-A8C5-ECC9F3942E4B}">
                <a14:imgProps xmlns:a14="http://schemas.microsoft.com/office/drawing/2010/main">
                  <a14:imgLayer r:embed="rId3">
                    <a14:imgEffect>
                      <a14:brightnessContrast bright="-6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102859"/>
            <a:ext cx="10263779" cy="4064000"/>
          </a:xfrm>
        </p:spPr>
        <p:txBody>
          <a:bodyPr anchor="t" anchorCtr="0"/>
          <a:lstStyle>
            <a:lvl1pPr algn="ctr">
              <a:lnSpc>
                <a:spcPct val="80000"/>
              </a:lnSpc>
              <a:defRPr sz="6000" baseline="0">
                <a:solidFill>
                  <a:schemeClr val="bg1"/>
                </a:solidFill>
                <a:latin typeface="Arial Black" panose="020B0A04020102020204" pitchFamily="34" charset="0"/>
              </a:defRPr>
            </a:lvl1pPr>
          </a:lstStyle>
          <a:p>
            <a:r>
              <a:rPr lang="en-US"/>
              <a:t>APPENDIX:</a:t>
            </a:r>
            <a:br>
              <a:rPr lang="en-US"/>
            </a:br>
            <a:r>
              <a:rPr lang="en-US"/>
              <a:t/>
            </a:r>
            <a:br>
              <a:rPr lang="en-US"/>
            </a:br>
            <a:r>
              <a:rPr lang="en-US"/>
              <a:t>SUITESUCCESS ADD-ONS</a:t>
            </a:r>
          </a:p>
        </p:txBody>
      </p:sp>
    </p:spTree>
    <p:extLst>
      <p:ext uri="{BB962C8B-B14F-4D97-AF65-F5344CB8AC3E}">
        <p14:creationId xmlns:p14="http://schemas.microsoft.com/office/powerpoint/2010/main" val="2383433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4056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Disclaimer">
    <p:spTree>
      <p:nvGrpSpPr>
        <p:cNvPr id="1" name=""/>
        <p:cNvGrpSpPr/>
        <p:nvPr/>
      </p:nvGrpSpPr>
      <p:grpSpPr>
        <a:xfrm>
          <a:off x="0" y="0"/>
          <a:ext cx="0" cy="0"/>
          <a:chOff x="0" y="0"/>
          <a:chExt cx="0" cy="0"/>
        </a:xfrm>
      </p:grpSpPr>
      <p:sp>
        <p:nvSpPr>
          <p:cNvPr id="9" name="Rectangle 8"/>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4" name="TextBox 3"/>
          <p:cNvSpPr txBox="1"/>
          <p:nvPr userDrawn="1"/>
        </p:nvSpPr>
        <p:spPr>
          <a:xfrm>
            <a:off x="827733" y="955909"/>
            <a:ext cx="7965507" cy="2901179"/>
          </a:xfrm>
          <a:prstGeom prst="rect">
            <a:avLst/>
          </a:prstGeom>
          <a:noFill/>
        </p:spPr>
        <p:txBody>
          <a:bodyPr wrap="square" lIns="0" tIns="0" rIns="0" bIns="0" rtlCol="0">
            <a:spAutoFit/>
          </a:bodyPr>
          <a:lstStyle/>
          <a:p>
            <a:pPr defTabSz="876989">
              <a:spcBef>
                <a:spcPts val="1067"/>
              </a:spcBef>
            </a:pPr>
            <a:r>
              <a:rPr lang="en-US" sz="3200">
                <a:solidFill>
                  <a:prstClr val="white"/>
                </a:solidFill>
                <a:latin typeface="Arial" panose="020B0604020202020204" pitchFamily="34" charset="0"/>
                <a:cs typeface="Arial" panose="020B0604020202020204" pitchFamily="34" charset="0"/>
              </a:rPr>
              <a:t>Safe Harbor Statement</a:t>
            </a:r>
            <a:br>
              <a:rPr lang="en-US" sz="3200">
                <a:solidFill>
                  <a:prstClr val="white"/>
                </a:solidFill>
                <a:latin typeface="Arial" panose="020B0604020202020204" pitchFamily="34" charset="0"/>
                <a:cs typeface="Arial" panose="020B0604020202020204" pitchFamily="34" charset="0"/>
              </a:rPr>
            </a:br>
            <a:endParaRPr lang="en-US" sz="3200">
              <a:solidFill>
                <a:prstClr val="white"/>
              </a:solidFill>
              <a:latin typeface="Arial" panose="020B0604020202020204" pitchFamily="34" charset="0"/>
              <a:cs typeface="Arial" panose="020B0604020202020204" pitchFamily="34" charset="0"/>
            </a:endParaRPr>
          </a:p>
          <a:p>
            <a:pPr defTabSz="876989">
              <a:spcBef>
                <a:spcPts val="1500"/>
              </a:spcBef>
            </a:pPr>
            <a:r>
              <a:rPr lang="en-US" sz="1867">
                <a:solidFill>
                  <a:prstClr val="white"/>
                </a:solidFill>
                <a:latin typeface="Arial"/>
                <a:cs typeface="Aria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Rectangle 4"/>
          <p:cNvSpPr/>
          <p:nvPr userDrawn="1"/>
        </p:nvSpPr>
        <p:spPr>
          <a:xfrm>
            <a:off x="1"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endParaRPr>
          </a:p>
        </p:txBody>
      </p:sp>
    </p:spTree>
    <p:extLst>
      <p:ext uri="{BB962C8B-B14F-4D97-AF65-F5344CB8AC3E}">
        <p14:creationId xmlns:p14="http://schemas.microsoft.com/office/powerpoint/2010/main" val="19402359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Section Divider">
    <p:spTree>
      <p:nvGrpSpPr>
        <p:cNvPr id="1" name=""/>
        <p:cNvGrpSpPr/>
        <p:nvPr/>
      </p:nvGrpSpPr>
      <p:grpSpPr>
        <a:xfrm>
          <a:off x="0" y="0"/>
          <a:ext cx="0" cy="0"/>
          <a:chOff x="0" y="0"/>
          <a:chExt cx="0" cy="0"/>
        </a:xfrm>
      </p:grpSpPr>
      <p:sp>
        <p:nvSpPr>
          <p:cNvPr id="8" name="Rectangle 7"/>
          <p:cNvSpPr/>
          <p:nvPr userDrawn="1"/>
        </p:nvSpPr>
        <p:spPr>
          <a:xfrm>
            <a:off x="1" y="-21205"/>
            <a:ext cx="12192000" cy="6348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6989"/>
            <a:endParaRPr lang="en-US" sz="1727">
              <a:solidFill>
                <a:prstClr val="white"/>
              </a:solidFill>
              <a:latin typeface="Arial" panose="020B0604020202020204" pitchFamily="34" charset="0"/>
            </a:endParaRPr>
          </a:p>
        </p:txBody>
      </p:sp>
      <p:sp>
        <p:nvSpPr>
          <p:cNvPr id="2" name="Title 1"/>
          <p:cNvSpPr>
            <a:spLocks noGrp="1"/>
          </p:cNvSpPr>
          <p:nvPr>
            <p:ph type="title" hasCustomPrompt="1"/>
          </p:nvPr>
        </p:nvSpPr>
        <p:spPr>
          <a:xfrm>
            <a:off x="831851" y="1853491"/>
            <a:ext cx="7808988" cy="4064000"/>
          </a:xfrm>
        </p:spPr>
        <p:txBody>
          <a:bodyPr anchor="t" anchorCtr="0"/>
          <a:lstStyle>
            <a:lvl1pPr>
              <a:lnSpc>
                <a:spcPct val="80000"/>
              </a:lnSpc>
              <a:defRPr sz="6000" baseline="0">
                <a:solidFill>
                  <a:schemeClr val="bg1"/>
                </a:solidFill>
                <a:latin typeface="Arial Black" panose="020B0A04020102020204" pitchFamily="34" charset="0"/>
              </a:defRPr>
            </a:lvl1pPr>
          </a:lstStyle>
          <a:p>
            <a:r>
              <a:rPr lang="en-US"/>
              <a:t>ARIAL BLACK 45PT. SECTION DIVIDER</a:t>
            </a:r>
          </a:p>
        </p:txBody>
      </p:sp>
    </p:spTree>
    <p:extLst>
      <p:ext uri="{BB962C8B-B14F-4D97-AF65-F5344CB8AC3E}">
        <p14:creationId xmlns:p14="http://schemas.microsoft.com/office/powerpoint/2010/main" val="1778960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08875" y="1854927"/>
            <a:ext cx="5071291"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89675"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7772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6318552" y="1854927"/>
            <a:ext cx="5061613" cy="4064967"/>
          </a:xfrm>
        </p:spPr>
        <p:txBody>
          <a:bodyPr/>
          <a:lstStyle>
            <a:lvl1pPr>
              <a:defRPr/>
            </a:lvl1pPr>
          </a:lstStyle>
          <a:p>
            <a:pPr lvl="0"/>
            <a:r>
              <a:rPr lang="en-US" dirty="0"/>
              <a:t>Bullet point Arial regular 14pt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4925180" cy="4064967"/>
          </a:xfrm>
        </p:spPr>
        <p:txBody>
          <a:bodyPr rIns="137160">
            <a:normAutofit/>
          </a:bodyPr>
          <a:lstStyle>
            <a:lvl1pPr marL="0" indent="0">
              <a:lnSpc>
                <a:spcPct val="80000"/>
              </a:lnSpc>
              <a:spcBef>
                <a:spcPts val="0"/>
              </a:spcBef>
              <a:buNone/>
              <a:defRPr sz="6000" b="0">
                <a:latin typeface="Arial Black" panose="020B0A04020102020204" pitchFamily="34" charset="0"/>
              </a:defRPr>
            </a:lvl1pPr>
            <a:lvl5pPr>
              <a:defRPr/>
            </a:lvl5pPr>
          </a:lstStyle>
          <a:p>
            <a:pPr lvl="0"/>
            <a:r>
              <a:rPr lang="en-US" dirty="0"/>
              <a:t>ARIAL BLACK 45PT HEADLINE</a:t>
            </a:r>
          </a:p>
        </p:txBody>
      </p:sp>
      <p:cxnSp>
        <p:nvCxnSpPr>
          <p:cNvPr id="10" name="Straight Connector 9"/>
          <p:cNvCxnSpPr/>
          <p:nvPr userDrawn="1"/>
        </p:nvCxnSpPr>
        <p:spPr>
          <a:xfrm>
            <a:off x="5890381" y="1854927"/>
            <a:ext cx="0" cy="35299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18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477837" y="1854927"/>
            <a:ext cx="3243763" cy="4064967"/>
          </a:xfrm>
        </p:spPr>
        <p:txBody>
          <a:bodyPr>
            <a:normAutofit/>
          </a:bodyPr>
          <a:lstStyle>
            <a:lvl1pPr>
              <a:defRPr sz="1600"/>
            </a:lvl1pPr>
            <a:lvl2pPr>
              <a:defRPr sz="1333"/>
            </a:lvl2pPr>
            <a:lvl3pPr>
              <a:defRPr sz="1333"/>
            </a:lvl3pPr>
            <a:lvl4pPr>
              <a:defRPr sz="1333"/>
            </a:lvl4pPr>
            <a:lvl5pPr>
              <a:defRPr sz="1333"/>
            </a:lvl5pPr>
          </a:lstStyle>
          <a:p>
            <a:pPr lvl="0"/>
            <a:r>
              <a:rPr lang="en-US" dirty="0"/>
              <a:t>Bullet point Arial regular 12pt</a:t>
            </a:r>
          </a:p>
        </p:txBody>
      </p:sp>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3251199" cy="4064967"/>
          </a:xfrm>
        </p:spPr>
        <p:txBody>
          <a:bodyPr>
            <a:normAutofit/>
          </a:bodyPr>
          <a:lstStyle>
            <a:lvl1pPr>
              <a:defRPr sz="1600" baseline="0"/>
            </a:lvl1pPr>
            <a:lvl2pPr>
              <a:defRPr sz="1333"/>
            </a:lvl2pPr>
            <a:lvl3pPr>
              <a:defRPr sz="1333"/>
            </a:lvl3pPr>
            <a:lvl4pPr>
              <a:defRPr sz="1333"/>
            </a:lvl4pPr>
            <a:lvl5pPr>
              <a:defRPr sz="1333"/>
            </a:lvl5pPr>
          </a:lstStyle>
          <a:p>
            <a:pPr lvl="0"/>
            <a:r>
              <a:rPr lang="en-US" dirty="0"/>
              <a:t>Bullet point Arial regular 12pt</a:t>
            </a:r>
          </a:p>
        </p:txBody>
      </p:sp>
      <p:sp>
        <p:nvSpPr>
          <p:cNvPr id="8" name="Content Placeholder 3"/>
          <p:cNvSpPr>
            <a:spLocks noGrp="1"/>
          </p:cNvSpPr>
          <p:nvPr>
            <p:ph sz="half" idx="13" hasCustomPrompt="1"/>
          </p:nvPr>
        </p:nvSpPr>
        <p:spPr>
          <a:xfrm>
            <a:off x="8143895" y="1854927"/>
            <a:ext cx="3236271" cy="4064967"/>
          </a:xfrm>
        </p:spPr>
        <p:txBody>
          <a:bodyPr>
            <a:normAutofit/>
          </a:bodyPr>
          <a:lstStyle>
            <a:lvl1pPr>
              <a:defRPr sz="1600"/>
            </a:lvl1pPr>
            <a:lvl2pPr>
              <a:defRPr sz="1333"/>
            </a:lvl2pPr>
            <a:lvl3pPr>
              <a:defRPr sz="1333"/>
            </a:lvl3pPr>
            <a:lvl4pPr>
              <a:defRPr sz="1333"/>
            </a:lvl4pPr>
            <a:lvl5pPr>
              <a:defRPr sz="1333"/>
            </a:lvl5pPr>
            <a:lvl6pPr marL="2285943" indent="0">
              <a:buNone/>
              <a:defRPr/>
            </a:lvl6pPr>
          </a:lstStyle>
          <a:p>
            <a:pPr lvl="0"/>
            <a:r>
              <a:rPr lang="en-US" dirty="0"/>
              <a:t>Bullet point Arial regular 12pt</a:t>
            </a:r>
          </a:p>
        </p:txBody>
      </p:sp>
      <p:cxnSp>
        <p:nvCxnSpPr>
          <p:cNvPr id="10" name="Straight Connector 9"/>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596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0" y="1854927"/>
            <a:ext cx="2351315"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9" name="Content Placeholder 2"/>
          <p:cNvSpPr>
            <a:spLocks noGrp="1"/>
          </p:cNvSpPr>
          <p:nvPr>
            <p:ph sz="half" idx="13" hasCustomPrompt="1"/>
          </p:nvPr>
        </p:nvSpPr>
        <p:spPr>
          <a:xfrm>
            <a:off x="3565557" y="1854927"/>
            <a:ext cx="2346596"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0" name="Content Placeholder 2"/>
          <p:cNvSpPr>
            <a:spLocks noGrp="1"/>
          </p:cNvSpPr>
          <p:nvPr>
            <p:ph sz="half" idx="14" hasCustomPrompt="1"/>
          </p:nvPr>
        </p:nvSpPr>
        <p:spPr>
          <a:xfrm>
            <a:off x="6320974" y="1854927"/>
            <a:ext cx="2329541" cy="4064967"/>
          </a:xfrm>
        </p:spPr>
        <p:txBody>
          <a:bodyPr>
            <a:normAutofit/>
          </a:bodyPr>
          <a:lstStyle>
            <a:lvl1pPr>
              <a:defRPr sz="1600" baseline="0"/>
            </a:lvl1pPr>
            <a:lvl2pPr>
              <a:defRPr sz="1333"/>
            </a:lvl2pPr>
            <a:lvl5pPr>
              <a:defRPr/>
            </a:lvl5pPr>
          </a:lstStyle>
          <a:p>
            <a:pPr lvl="0"/>
            <a:r>
              <a:rPr lang="en-US" dirty="0"/>
              <a:t>Bullet point Arial12pt</a:t>
            </a:r>
          </a:p>
        </p:txBody>
      </p:sp>
      <p:sp>
        <p:nvSpPr>
          <p:cNvPr id="11" name="Content Placeholder 2"/>
          <p:cNvSpPr>
            <a:spLocks noGrp="1"/>
          </p:cNvSpPr>
          <p:nvPr>
            <p:ph sz="half" idx="15" hasCustomPrompt="1"/>
          </p:nvPr>
        </p:nvSpPr>
        <p:spPr>
          <a:xfrm>
            <a:off x="9049658" y="1854927"/>
            <a:ext cx="2330508" cy="4064967"/>
          </a:xfrm>
        </p:spPr>
        <p:txBody>
          <a:bodyPr>
            <a:normAutofit/>
          </a:bodyPr>
          <a:lstStyle>
            <a:lvl1pPr>
              <a:defRPr sz="1600" baseline="0"/>
            </a:lvl1pPr>
            <a:lvl2pPr>
              <a:defRPr sz="1333"/>
            </a:lvl2pPr>
            <a:lvl5pPr>
              <a:defRPr/>
            </a:lvl5pPr>
          </a:lstStyle>
          <a:p>
            <a:pPr lvl="0"/>
            <a:r>
              <a:rPr lang="en-US" dirty="0"/>
              <a:t>Bullet point Arial12pt</a:t>
            </a:r>
          </a:p>
        </p:txBody>
      </p:sp>
      <p:cxnSp>
        <p:nvCxnSpPr>
          <p:cNvPr id="13" name="Straight Connector 12"/>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22497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TITLE - ALL CAPS ARIAL BOLD 24PT</a:t>
            </a:r>
          </a:p>
        </p:txBody>
      </p:sp>
      <p:sp>
        <p:nvSpPr>
          <p:cNvPr id="3" name="Content Placeholder 2"/>
          <p:cNvSpPr>
            <a:spLocks noGrp="1"/>
          </p:cNvSpPr>
          <p:nvPr>
            <p:ph sz="half" idx="1" hasCustomPrompt="1"/>
          </p:nvPr>
        </p:nvSpPr>
        <p:spPr>
          <a:xfrm>
            <a:off x="812801" y="1854927"/>
            <a:ext cx="5079999" cy="4064967"/>
          </a:xfrm>
        </p:spPr>
        <p:txBody>
          <a:bodyPr/>
          <a:lstStyle>
            <a:lvl1pPr>
              <a:defRPr/>
            </a:lvl1pPr>
            <a:lvl5pPr>
              <a:defRPr/>
            </a:lvl5pPr>
          </a:lstStyle>
          <a:p>
            <a:pPr lvl="0"/>
            <a:r>
              <a:rPr lang="en-US" dirty="0"/>
              <a:t>Bullet point Arial regular 14pt</a:t>
            </a:r>
          </a:p>
        </p:txBody>
      </p:sp>
      <p:cxnSp>
        <p:nvCxnSpPr>
          <p:cNvPr id="8" name="Straight Connector 7"/>
          <p:cNvCxnSpPr/>
          <p:nvPr userDrawn="1"/>
        </p:nvCxnSpPr>
        <p:spPr>
          <a:xfrm>
            <a:off x="812800" y="1428064"/>
            <a:ext cx="1056736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0419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image" Target="../media/image4.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1"/>
            <a:ext cx="12192000" cy="511820"/>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defTabSz="912905"/>
            <a:endParaRPr sz="933" dirty="0">
              <a:solidFill>
                <a:srgbClr val="292929"/>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1" name="Footer Placeholder 4"/>
          <p:cNvSpPr txBox="1">
            <a:spLocks/>
          </p:cNvSpPr>
          <p:nvPr userDrawn="1"/>
        </p:nvSpPr>
        <p:spPr>
          <a:xfrm>
            <a:off x="812800" y="6534417"/>
            <a:ext cx="5181600"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r>
              <a:rPr lang="en-US" sz="933" kern="1200" dirty="0">
                <a:solidFill>
                  <a:schemeClr val="bg1">
                    <a:lumMod val="50000"/>
                  </a:schemeClr>
                </a:solidFill>
                <a:latin typeface="Arial" panose="020B0604020202020204" pitchFamily="34" charset="0"/>
                <a:ea typeface="+mn-ea"/>
                <a:cs typeface="Arial" panose="020B0604020202020204" pitchFamily="34" charset="0"/>
              </a:rPr>
              <a:t>Copyright © </a:t>
            </a:r>
            <a:r>
              <a:rPr lang="en-US" sz="933" kern="1200" dirty="0" smtClean="0">
                <a:solidFill>
                  <a:schemeClr val="bg1">
                    <a:lumMod val="50000"/>
                  </a:schemeClr>
                </a:solidFill>
                <a:latin typeface="Arial" panose="020B0604020202020204" pitchFamily="34" charset="0"/>
                <a:ea typeface="+mn-ea"/>
                <a:cs typeface="Arial" panose="020B0604020202020204" pitchFamily="34" charset="0"/>
              </a:rPr>
              <a:t>2020,</a:t>
            </a:r>
            <a:r>
              <a:rPr lang="en-US" sz="933" kern="1200" dirty="0">
                <a:solidFill>
                  <a:schemeClr val="bg1">
                    <a:lumMod val="50000"/>
                  </a:schemeClr>
                </a:solidFill>
                <a:latin typeface="Arial" panose="020B0604020202020204" pitchFamily="34" charset="0"/>
                <a:ea typeface="+mn-ea"/>
                <a:cs typeface="Arial" panose="020B0604020202020204" pitchFamily="34" charset="0"/>
              </a:rPr>
              <a:t> Oracle and/or its affiliates. All rights reserved.</a:t>
            </a:r>
            <a:endParaRPr lang="en-US" sz="933" dirty="0"/>
          </a:p>
        </p:txBody>
      </p:sp>
      <p:sp>
        <p:nvSpPr>
          <p:cNvPr id="32" name="Slide Number Placeholder 5"/>
          <p:cNvSpPr txBox="1">
            <a:spLocks/>
          </p:cNvSpPr>
          <p:nvPr userDrawn="1"/>
        </p:nvSpPr>
        <p:spPr>
          <a:xfrm>
            <a:off x="307567" y="6534417"/>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fld id="{48F63A3B-78C7-47BE-AE5E-E10140E04643}" type="slidenum">
              <a:rPr lang="en-US" sz="933" smtClean="0"/>
              <a:pPr/>
              <a:t>‹#›</a:t>
            </a:fld>
            <a:endParaRPr lang="en-US" sz="933" dirty="0"/>
          </a:p>
        </p:txBody>
      </p:sp>
      <p:pic>
        <p:nvPicPr>
          <p:cNvPr id="36" name="Picture 35" descr="O+Netsuite-clrrev.png"/>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a:off x="9961871" y="6468850"/>
            <a:ext cx="2064283" cy="336637"/>
          </a:xfrm>
          <a:prstGeom prst="rect">
            <a:avLst/>
          </a:prstGeom>
        </p:spPr>
      </p:pic>
    </p:spTree>
    <p:extLst>
      <p:ext uri="{BB962C8B-B14F-4D97-AF65-F5344CB8AC3E}">
        <p14:creationId xmlns:p14="http://schemas.microsoft.com/office/powerpoint/2010/main" val="166651434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801" r:id="rId16"/>
  </p:sldLayoutIdLst>
  <p:timing>
    <p:tnLst>
      <p:par>
        <p:cTn id="1" dur="indefinite" restart="never" nodeType="tmRoot"/>
      </p:par>
    </p:tnLst>
  </p:timing>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k object 16"/>
          <p:cNvSpPr/>
          <p:nvPr userDrawn="1"/>
        </p:nvSpPr>
        <p:spPr>
          <a:xfrm>
            <a:off x="0" y="6358962"/>
            <a:ext cx="12192000" cy="499039"/>
          </a:xfrm>
          <a:custGeom>
            <a:avLst/>
            <a:gdLst/>
            <a:ahLst/>
            <a:cxnLst/>
            <a:rect l="l" t="t" r="r" b="b"/>
            <a:pathLst>
              <a:path w="20104100" h="10890250">
                <a:moveTo>
                  <a:pt x="0" y="10889720"/>
                </a:moveTo>
                <a:lnTo>
                  <a:pt x="20104100" y="10889720"/>
                </a:lnTo>
                <a:lnTo>
                  <a:pt x="20104100" y="0"/>
                </a:lnTo>
                <a:lnTo>
                  <a:pt x="0" y="0"/>
                </a:lnTo>
                <a:lnTo>
                  <a:pt x="0" y="10889720"/>
                </a:lnTo>
              </a:path>
            </a:pathLst>
          </a:custGeom>
          <a:solidFill>
            <a:srgbClr val="000000"/>
          </a:solidFill>
        </p:spPr>
        <p:txBody>
          <a:bodyPr wrap="square" lIns="0" tIns="0" rIns="0" bIns="0" rtlCol="0"/>
          <a:lstStyle/>
          <a:p>
            <a:pPr marL="0" marR="0" lvl="0" indent="0" algn="l" defTabSz="912905" rtl="0" eaLnBrk="1" fontAlgn="auto" latinLnBrk="0" hangingPunct="1">
              <a:lnSpc>
                <a:spcPct val="100000"/>
              </a:lnSpc>
              <a:spcBef>
                <a:spcPts val="0"/>
              </a:spcBef>
              <a:spcAft>
                <a:spcPts val="0"/>
              </a:spcAft>
              <a:buClrTx/>
              <a:buSzTx/>
              <a:buFontTx/>
              <a:buNone/>
              <a:tabLst/>
              <a:defRPr/>
            </a:pPr>
            <a:endParaRPr kumimoji="0" sz="933" b="0" i="0" u="none" strike="noStrike" kern="1200" cap="none" spc="0" normalizeH="0" baseline="0" noProof="0" dirty="0">
              <a:ln>
                <a:noFill/>
              </a:ln>
              <a:solidFill>
                <a:srgbClr val="292929"/>
              </a:solidFill>
              <a:effectLst/>
              <a:uLnTx/>
              <a:uFillTx/>
              <a:latin typeface="Arial" panose="020B0604020202020204" pitchFamily="34" charset="0"/>
              <a:ea typeface="+mn-ea"/>
              <a:cs typeface="Arial" panose="020B0604020202020204" pitchFamily="34" charset="0"/>
            </a:endParaRPr>
          </a:p>
        </p:txBody>
      </p:sp>
      <p:sp>
        <p:nvSpPr>
          <p:cNvPr id="2" name="Title Placeholder 1"/>
          <p:cNvSpPr>
            <a:spLocks noGrp="1"/>
          </p:cNvSpPr>
          <p:nvPr>
            <p:ph type="title"/>
          </p:nvPr>
        </p:nvSpPr>
        <p:spPr>
          <a:xfrm>
            <a:off x="812800" y="470567"/>
            <a:ext cx="10567365" cy="917404"/>
          </a:xfrm>
          <a:prstGeom prst="rect">
            <a:avLst/>
          </a:prstGeom>
        </p:spPr>
        <p:txBody>
          <a:bodyPr vert="horz" lIns="0" tIns="0" rIns="0" bIns="0" rtlCol="0" anchor="b" anchorCtr="0">
            <a:normAutofit/>
          </a:bodyPr>
          <a:lstStyle/>
          <a:p>
            <a:r>
              <a:rPr lang="en-US" dirty="0"/>
              <a:t>CLICK TO ENTER SLIDE TITLE</a:t>
            </a:r>
          </a:p>
        </p:txBody>
      </p:sp>
      <p:sp>
        <p:nvSpPr>
          <p:cNvPr id="3" name="Text Placeholder 2"/>
          <p:cNvSpPr>
            <a:spLocks noGrp="1"/>
          </p:cNvSpPr>
          <p:nvPr>
            <p:ph type="body" idx="1"/>
          </p:nvPr>
        </p:nvSpPr>
        <p:spPr>
          <a:xfrm>
            <a:off x="812800" y="1854928"/>
            <a:ext cx="7823200" cy="4063273"/>
          </a:xfrm>
          <a:prstGeom prst="rect">
            <a:avLst/>
          </a:prstGeom>
        </p:spPr>
        <p:txBody>
          <a:bodyPr vert="horz" lIns="0" tIns="0" rIns="0" bIns="0" rtlCol="0">
            <a:normAutofit/>
          </a:bodyPr>
          <a:lstStyle/>
          <a:p>
            <a:pPr lvl="0"/>
            <a:r>
              <a:rPr lang="en-US" dirty="0"/>
              <a:t>Bullet point Arial regular 14pt</a:t>
            </a:r>
          </a:p>
          <a:p>
            <a:pPr lvl="0"/>
            <a:endParaRPr lang="en-US" dirty="0"/>
          </a:p>
          <a:p>
            <a:pPr lvl="0"/>
            <a:endParaRPr lang="en-US" dirty="0"/>
          </a:p>
        </p:txBody>
      </p:sp>
      <p:grpSp>
        <p:nvGrpSpPr>
          <p:cNvPr id="4" name="Group 3"/>
          <p:cNvGrpSpPr/>
          <p:nvPr userDrawn="1"/>
        </p:nvGrpSpPr>
        <p:grpSpPr>
          <a:xfrm>
            <a:off x="-383894" y="1701801"/>
            <a:ext cx="313225" cy="4656071"/>
            <a:chOff x="-287921" y="1276350"/>
            <a:chExt cx="234919" cy="3492053"/>
          </a:xfrm>
        </p:grpSpPr>
        <p:cxnSp>
          <p:nvCxnSpPr>
            <p:cNvPr id="22" name="Straight Connector 21"/>
            <p:cNvCxnSpPr/>
            <p:nvPr userDrawn="1"/>
          </p:nvCxnSpPr>
          <p:spPr>
            <a:xfrm>
              <a:off x="-287810" y="443865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287810" y="1389290"/>
              <a:ext cx="234808"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87921" y="1276350"/>
              <a:ext cx="233825" cy="0"/>
            </a:xfrm>
            <a:prstGeom prst="line">
              <a:avLst/>
            </a:prstGeom>
            <a:ln w="127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287921" y="4768403"/>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87921" y="4743450"/>
              <a:ext cx="234919" cy="0"/>
            </a:xfrm>
            <a:prstGeom prst="line">
              <a:avLst/>
            </a:prstGeom>
            <a:ln w="127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812800" y="-271215"/>
            <a:ext cx="10567365" cy="240987"/>
            <a:chOff x="609600" y="-180741"/>
            <a:chExt cx="7925524" cy="4949961"/>
          </a:xfrm>
        </p:grpSpPr>
        <p:cxnSp>
          <p:nvCxnSpPr>
            <p:cNvPr id="34" name="Straight Connector 33"/>
            <p:cNvCxnSpPr/>
            <p:nvPr userDrawn="1"/>
          </p:nvCxnSpPr>
          <p:spPr>
            <a:xfrm>
              <a:off x="6096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442036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72868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4770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781800"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8535124"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304175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3354178"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2362471"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668905" y="-180741"/>
              <a:ext cx="0" cy="4949961"/>
            </a:xfrm>
            <a:prstGeom prst="line">
              <a:avLst/>
            </a:prstGeom>
            <a:ln w="127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8796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100384"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66769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80111"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715898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7471403" y="-180741"/>
              <a:ext cx="0" cy="4949961"/>
            </a:xfrm>
            <a:prstGeom prst="line">
              <a:avLst/>
            </a:prstGeom>
            <a:ln w="127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userDrawn="1"/>
        </p:nvSpPr>
        <p:spPr>
          <a:xfrm>
            <a:off x="5434917" y="6402168"/>
            <a:ext cx="5849771" cy="455833"/>
          </a:xfrm>
          <a:prstGeom prst="rect">
            <a:avLst/>
          </a:prstGeom>
          <a:noFill/>
        </p:spPr>
        <p:txBody>
          <a:bodyPr vert="horz" wrap="none" lIns="0" tIns="0" rIns="0" bIns="0" rtlCol="0" anchor="ctr" anchorCtr="0">
            <a:noAutofit/>
          </a:bodyPr>
          <a:lstStyle/>
          <a:p>
            <a:pPr marL="0" marR="0" lvl="0" indent="0" algn="r" defTabSz="877011"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Copyright © </a:t>
            </a:r>
            <a:r>
              <a:rPr kumimoji="0" lang="en-US" sz="933" b="0" i="0" u="none" strike="noStrike" kern="1200" cap="none" spc="0" normalizeH="0" baseline="0" noProof="0" dirty="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t>2020,</a:t>
            </a:r>
            <a:r>
              <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 Oracle and/or its affiliates. All rights reserved.</a:t>
            </a:r>
            <a:endParaRPr kumimoji="0" lang="en-US" sz="1067"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sp>
        <p:nvSpPr>
          <p:cNvPr id="46" name="Slide Number Placeholder 5"/>
          <p:cNvSpPr txBox="1">
            <a:spLocks/>
          </p:cNvSpPr>
          <p:nvPr userDrawn="1"/>
        </p:nvSpPr>
        <p:spPr>
          <a:xfrm>
            <a:off x="11640208" y="6570192"/>
            <a:ext cx="367765" cy="143565"/>
          </a:xfrm>
          <a:prstGeom prst="rect">
            <a:avLst/>
          </a:prstGeom>
        </p:spPr>
        <p:txBody>
          <a:bodyPr vert="horz" wrap="square" lIns="0" tIns="0" rIns="0" bIns="0" rtlCol="0" anchor="ctr">
            <a:spAutoFit/>
          </a:bodyPr>
          <a:lstStyle>
            <a:defPPr>
              <a:defRPr lang="en-US"/>
            </a:defPPr>
            <a:lvl1pPr marL="0" algn="l" defTabSz="657775" rtl="0" eaLnBrk="1" latinLnBrk="0" hangingPunct="1">
              <a:defRPr sz="700" kern="1200">
                <a:solidFill>
                  <a:schemeClr val="bg1">
                    <a:lumMod val="50000"/>
                  </a:schemeClr>
                </a:solidFill>
                <a:latin typeface="Arial" panose="020B0604020202020204" pitchFamily="34" charset="0"/>
                <a:ea typeface="+mn-ea"/>
                <a:cs typeface="Arial" panose="020B0604020202020204" pitchFamily="34" charset="0"/>
              </a:defRPr>
            </a:lvl1pPr>
            <a:lvl2pPr marL="328888" algn="l" defTabSz="657775" rtl="0" eaLnBrk="1" latinLnBrk="0" hangingPunct="1">
              <a:defRPr sz="1295" kern="1200">
                <a:solidFill>
                  <a:schemeClr val="tx1"/>
                </a:solidFill>
                <a:latin typeface="+mn-lt"/>
                <a:ea typeface="+mn-ea"/>
                <a:cs typeface="+mn-cs"/>
              </a:defRPr>
            </a:lvl2pPr>
            <a:lvl3pPr marL="657775" algn="l" defTabSz="657775" rtl="0" eaLnBrk="1" latinLnBrk="0" hangingPunct="1">
              <a:defRPr sz="1295" kern="1200">
                <a:solidFill>
                  <a:schemeClr val="tx1"/>
                </a:solidFill>
                <a:latin typeface="+mn-lt"/>
                <a:ea typeface="+mn-ea"/>
                <a:cs typeface="+mn-cs"/>
              </a:defRPr>
            </a:lvl3pPr>
            <a:lvl4pPr marL="986663" algn="l" defTabSz="657775" rtl="0" eaLnBrk="1" latinLnBrk="0" hangingPunct="1">
              <a:defRPr sz="1295" kern="1200">
                <a:solidFill>
                  <a:schemeClr val="tx1"/>
                </a:solidFill>
                <a:latin typeface="+mn-lt"/>
                <a:ea typeface="+mn-ea"/>
                <a:cs typeface="+mn-cs"/>
              </a:defRPr>
            </a:lvl4pPr>
            <a:lvl5pPr marL="1315551" algn="l" defTabSz="657775" rtl="0" eaLnBrk="1" latinLnBrk="0" hangingPunct="1">
              <a:defRPr sz="1295" kern="1200">
                <a:solidFill>
                  <a:schemeClr val="tx1"/>
                </a:solidFill>
                <a:latin typeface="+mn-lt"/>
                <a:ea typeface="+mn-ea"/>
                <a:cs typeface="+mn-cs"/>
              </a:defRPr>
            </a:lvl5pPr>
            <a:lvl6pPr marL="1644439" algn="l" defTabSz="657775" rtl="0" eaLnBrk="1" latinLnBrk="0" hangingPunct="1">
              <a:defRPr sz="1295" kern="1200">
                <a:solidFill>
                  <a:schemeClr val="tx1"/>
                </a:solidFill>
                <a:latin typeface="+mn-lt"/>
                <a:ea typeface="+mn-ea"/>
                <a:cs typeface="+mn-cs"/>
              </a:defRPr>
            </a:lvl6pPr>
            <a:lvl7pPr marL="1973326" algn="l" defTabSz="657775" rtl="0" eaLnBrk="1" latinLnBrk="0" hangingPunct="1">
              <a:defRPr sz="1295" kern="1200">
                <a:solidFill>
                  <a:schemeClr val="tx1"/>
                </a:solidFill>
                <a:latin typeface="+mn-lt"/>
                <a:ea typeface="+mn-ea"/>
                <a:cs typeface="+mn-cs"/>
              </a:defRPr>
            </a:lvl7pPr>
            <a:lvl8pPr marL="2302214" algn="l" defTabSz="657775" rtl="0" eaLnBrk="1" latinLnBrk="0" hangingPunct="1">
              <a:defRPr sz="1295" kern="1200">
                <a:solidFill>
                  <a:schemeClr val="tx1"/>
                </a:solidFill>
                <a:latin typeface="+mn-lt"/>
                <a:ea typeface="+mn-ea"/>
                <a:cs typeface="+mn-cs"/>
              </a:defRPr>
            </a:lvl8pPr>
            <a:lvl9pPr marL="2631102" algn="l" defTabSz="657775" rtl="0" eaLnBrk="1" latinLnBrk="0" hangingPunct="1">
              <a:defRPr sz="1295" kern="1200">
                <a:solidFill>
                  <a:schemeClr val="tx1"/>
                </a:solidFill>
                <a:latin typeface="+mn-lt"/>
                <a:ea typeface="+mn-ea"/>
                <a:cs typeface="+mn-cs"/>
              </a:defRPr>
            </a:lvl9pPr>
          </a:lstStyle>
          <a:p>
            <a:pPr marL="0" marR="0" lvl="0" indent="0" algn="r" defTabSz="877011" rtl="0" eaLnBrk="1" fontAlgn="auto" latinLnBrk="0" hangingPunct="1">
              <a:lnSpc>
                <a:spcPct val="100000"/>
              </a:lnSpc>
              <a:spcBef>
                <a:spcPts val="0"/>
              </a:spcBef>
              <a:spcAft>
                <a:spcPts val="0"/>
              </a:spcAft>
              <a:buClrTx/>
              <a:buSzTx/>
              <a:buFontTx/>
              <a:buNone/>
              <a:tabLst/>
              <a:defRPr/>
            </a:pPr>
            <a:fld id="{48F63A3B-78C7-47BE-AE5E-E10140E04643}" type="slidenum">
              <a:rPr kumimoji="0" lang="en-US" sz="933"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877011" rtl="0" eaLnBrk="1" fontAlgn="auto" latinLnBrk="0" hangingPunct="1">
                <a:lnSpc>
                  <a:spcPct val="100000"/>
                </a:lnSpc>
                <a:spcBef>
                  <a:spcPts val="0"/>
                </a:spcBef>
                <a:spcAft>
                  <a:spcPts val="0"/>
                </a:spcAft>
                <a:buClrTx/>
                <a:buSzTx/>
                <a:buFontTx/>
                <a:buNone/>
                <a:tabLst/>
                <a:defRPr/>
              </a:pPr>
              <a:t>‹#›</a:t>
            </a:fld>
            <a:endParaRPr kumimoji="0" lang="en-US" sz="933"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pic>
        <p:nvPicPr>
          <p:cNvPr id="32" name="Picture 31">
            <a:extLst>
              <a:ext uri="{FF2B5EF4-FFF2-40B4-BE49-F238E27FC236}">
                <a16:creationId xmlns:a16="http://schemas.microsoft.com/office/drawing/2014/main" id="{798AEE57-9505-43A6-BD5D-B4FC3A9CC428}"/>
              </a:ext>
            </a:extLst>
          </p:cNvPr>
          <p:cNvPicPr>
            <a:picLocks noChangeAspect="1"/>
          </p:cNvPicPr>
          <p:nvPr userDrawn="1"/>
        </p:nvPicPr>
        <p:blipFill>
          <a:blip r:embed="rId31"/>
          <a:stretch>
            <a:fillRect/>
          </a:stretch>
        </p:blipFill>
        <p:spPr>
          <a:xfrm>
            <a:off x="1002182" y="6536070"/>
            <a:ext cx="1974863" cy="144823"/>
          </a:xfrm>
          <a:prstGeom prst="rect">
            <a:avLst/>
          </a:prstGeom>
        </p:spPr>
      </p:pic>
    </p:spTree>
    <p:extLst>
      <p:ext uri="{BB962C8B-B14F-4D97-AF65-F5344CB8AC3E}">
        <p14:creationId xmlns:p14="http://schemas.microsoft.com/office/powerpoint/2010/main" val="26930217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3" r:id="rId23"/>
    <p:sldLayoutId id="2147483765" r:id="rId24"/>
    <p:sldLayoutId id="2147483777" r:id="rId25"/>
    <p:sldLayoutId id="2147483782" r:id="rId26"/>
    <p:sldLayoutId id="2147483791" r:id="rId27"/>
    <p:sldLayoutId id="2147483792" r:id="rId28"/>
    <p:sldLayoutId id="2147483800" r:id="rId29"/>
  </p:sldLayoutIdLst>
  <p:timing>
    <p:tnLst>
      <p:par>
        <p:cTn id="1" dur="indefinite" restart="never" nodeType="tmRoot"/>
      </p:par>
    </p:tnLst>
  </p:timing>
  <p:hf sldNum="0" hdr="0" ftr="0" dt="0"/>
  <p:txStyles>
    <p:title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150280" marR="0" indent="-150280" algn="l" defTabSz="914377" rtl="0" eaLnBrk="1" fontAlgn="auto" latinLnBrk="0" hangingPunct="1">
        <a:lnSpc>
          <a:spcPct val="100000"/>
        </a:lnSpc>
        <a:spcBef>
          <a:spcPts val="1333"/>
        </a:spcBef>
        <a:spcAft>
          <a:spcPts val="0"/>
        </a:spcAft>
        <a:buClrTx/>
        <a:buSzTx/>
        <a:buFont typeface="Arial" panose="020B0604020202020204" pitchFamily="34" charset="0"/>
        <a:buChar char="•"/>
        <a:tabLst/>
        <a:defRPr sz="1867" kern="1200">
          <a:solidFill>
            <a:schemeClr val="tx1"/>
          </a:solidFill>
          <a:latin typeface="Arial" panose="020B0604020202020204" pitchFamily="34" charset="0"/>
          <a:ea typeface="+mn-ea"/>
          <a:cs typeface="Arial" panose="020B0604020202020204" pitchFamily="34" charset="0"/>
        </a:defRPr>
      </a:lvl1pPr>
      <a:lvl2pPr marL="304792" indent="-150280"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5089" indent="-230712"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4393" indent="-232828"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100000"/>
        </a:lnSpc>
        <a:spcBef>
          <a:spcPts val="267"/>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394824" y="1005839"/>
            <a:ext cx="11617067" cy="654035"/>
          </a:xfrm>
        </p:spPr>
        <p:txBody>
          <a:bodyPr anchor="ctr">
            <a:normAutofit/>
          </a:bodyPr>
          <a:lstStyle/>
          <a:p>
            <a:r>
              <a:rPr lang="en-US" sz="3600" dirty="0" smtClean="0"/>
              <a:t>GAG – Employee Cash Advance</a:t>
            </a:r>
            <a:endParaRPr lang="en-US" sz="3600" dirty="0"/>
          </a:p>
        </p:txBody>
      </p:sp>
      <p:sp>
        <p:nvSpPr>
          <p:cNvPr id="11" name="Title 3"/>
          <p:cNvSpPr txBox="1">
            <a:spLocks/>
          </p:cNvSpPr>
          <p:nvPr/>
        </p:nvSpPr>
        <p:spPr>
          <a:xfrm>
            <a:off x="406399" y="-33204"/>
            <a:ext cx="9136063" cy="1219200"/>
          </a:xfrm>
          <a:prstGeom prst="rect">
            <a:avLst/>
          </a:prstGeom>
        </p:spPr>
        <p:txBody>
          <a:bodyPr vert="horz" lIns="0" tIns="0" rIns="0" bIns="0" rtlCol="0" anchor="ctr" anchorCtr="0">
            <a:normAutofit/>
          </a:bodyPr>
          <a:lstStyle>
            <a:lvl1pPr algn="l" defTabSz="914377"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a:lstStyle>
          <a:p>
            <a:r>
              <a:rPr lang="en-US" sz="4400" dirty="0"/>
              <a:t>Solution Design Guide</a:t>
            </a:r>
          </a:p>
        </p:txBody>
      </p:sp>
      <p:graphicFrame>
        <p:nvGraphicFramePr>
          <p:cNvPr id="14" name="Table 13"/>
          <p:cNvGraphicFramePr>
            <a:graphicFrameLocks noGrp="1"/>
          </p:cNvGraphicFramePr>
          <p:nvPr>
            <p:extLst>
              <p:ext uri="{D42A27DB-BD31-4B8C-83A1-F6EECF244321}">
                <p14:modId xmlns:p14="http://schemas.microsoft.com/office/powerpoint/2010/main" val="2603247471"/>
              </p:ext>
            </p:extLst>
          </p:nvPr>
        </p:nvGraphicFramePr>
        <p:xfrm>
          <a:off x="2781653" y="1821511"/>
          <a:ext cx="5412740" cy="1965114"/>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20000"/>
                    </a:ext>
                  </a:extLst>
                </a:gridCol>
                <a:gridCol w="2703407">
                  <a:extLst>
                    <a:ext uri="{9D8B030D-6E8A-4147-A177-3AD203B41FA5}">
                      <a16:colId xmlns:a16="http://schemas.microsoft.com/office/drawing/2014/main" val="20001"/>
                    </a:ext>
                  </a:extLst>
                </a:gridCol>
              </a:tblGrid>
              <a:tr h="370840">
                <a:tc>
                  <a:txBody>
                    <a:bodyPr/>
                    <a:lstStyle/>
                    <a:p>
                      <a:r>
                        <a:rPr lang="en-GB" b="0" dirty="0"/>
                        <a:t>Author</a:t>
                      </a:r>
                    </a:p>
                  </a:txBody>
                  <a:tcPr/>
                </a:tc>
                <a:tc>
                  <a:txBody>
                    <a:bodyPr/>
                    <a:lstStyle/>
                    <a:p>
                      <a:r>
                        <a:rPr lang="en-GB" b="0" dirty="0" smtClean="0"/>
                        <a:t>Steven</a:t>
                      </a:r>
                      <a:r>
                        <a:rPr lang="en-GB" b="0" baseline="0" dirty="0" smtClean="0"/>
                        <a:t> Winoto</a:t>
                      </a:r>
                      <a:endParaRPr lang="en-GB" b="0" dirty="0"/>
                    </a:p>
                  </a:txBody>
                  <a:tcPr/>
                </a:tc>
                <a:extLst>
                  <a:ext uri="{0D108BD9-81ED-4DB2-BD59-A6C34878D82A}">
                    <a16:rowId xmlns:a16="http://schemas.microsoft.com/office/drawing/2014/main" val="10000"/>
                  </a:ext>
                </a:extLst>
              </a:tr>
              <a:tr h="486834">
                <a:tc>
                  <a:txBody>
                    <a:bodyPr/>
                    <a:lstStyle/>
                    <a:p>
                      <a:r>
                        <a:rPr lang="en-GB" dirty="0"/>
                        <a:t>Creation Date</a:t>
                      </a:r>
                    </a:p>
                  </a:txBody>
                  <a:tcPr>
                    <a:noFill/>
                  </a:tcPr>
                </a:tc>
                <a:tc>
                  <a:txBody>
                    <a:bodyPr/>
                    <a:lstStyle/>
                    <a:p>
                      <a:r>
                        <a:rPr lang="en-GB" dirty="0" smtClean="0"/>
                        <a:t>3-Feb-2021</a:t>
                      </a:r>
                      <a:endParaRPr lang="en-GB" dirty="0"/>
                    </a:p>
                  </a:txBody>
                  <a:tcPr>
                    <a:noFill/>
                  </a:tcPr>
                </a:tc>
                <a:extLst>
                  <a:ext uri="{0D108BD9-81ED-4DB2-BD59-A6C34878D82A}">
                    <a16:rowId xmlns:a16="http://schemas.microsoft.com/office/drawing/2014/main" val="10001"/>
                  </a:ext>
                </a:extLst>
              </a:tr>
              <a:tr h="276014">
                <a:tc>
                  <a:txBody>
                    <a:bodyPr/>
                    <a:lstStyle/>
                    <a:p>
                      <a:r>
                        <a:rPr lang="en-GB" dirty="0"/>
                        <a:t>Last Update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dirty="0" smtClean="0"/>
                        <a:t>-</a:t>
                      </a:r>
                      <a:endParaRPr lang="en-GB" dirty="0"/>
                    </a:p>
                  </a:txBody>
                  <a:tcPr/>
                </a:tc>
                <a:extLst>
                  <a:ext uri="{0D108BD9-81ED-4DB2-BD59-A6C34878D82A}">
                    <a16:rowId xmlns:a16="http://schemas.microsoft.com/office/drawing/2014/main" val="10002"/>
                  </a:ext>
                </a:extLst>
              </a:tr>
              <a:tr h="370840">
                <a:tc>
                  <a:txBody>
                    <a:bodyPr/>
                    <a:lstStyle/>
                    <a:p>
                      <a:r>
                        <a:rPr lang="en-GB" dirty="0"/>
                        <a:t>Document</a:t>
                      </a:r>
                      <a:r>
                        <a:rPr lang="en-GB" baseline="0" dirty="0"/>
                        <a:t> Ref</a:t>
                      </a:r>
                      <a:endParaRPr lang="en-GB" dirty="0"/>
                    </a:p>
                  </a:txBody>
                  <a:tcPr>
                    <a:noFill/>
                  </a:tcPr>
                </a:tc>
                <a:tc>
                  <a:txBody>
                    <a:bodyPr/>
                    <a:lstStyle/>
                    <a:p>
                      <a:r>
                        <a:rPr lang="en-GB" dirty="0"/>
                        <a:t>-</a:t>
                      </a:r>
                    </a:p>
                  </a:txBody>
                  <a:tcPr>
                    <a:noFill/>
                  </a:tcPr>
                </a:tc>
                <a:extLst>
                  <a:ext uri="{0D108BD9-81ED-4DB2-BD59-A6C34878D82A}">
                    <a16:rowId xmlns:a16="http://schemas.microsoft.com/office/drawing/2014/main" val="10003"/>
                  </a:ext>
                </a:extLst>
              </a:tr>
              <a:tr h="370840">
                <a:tc>
                  <a:txBody>
                    <a:bodyPr/>
                    <a:lstStyle/>
                    <a:p>
                      <a:r>
                        <a:rPr lang="en-GB" dirty="0"/>
                        <a:t>Ver.</a:t>
                      </a:r>
                    </a:p>
                  </a:txBody>
                  <a:tcPr/>
                </a:tc>
                <a:tc>
                  <a:txBody>
                    <a:bodyPr/>
                    <a:lstStyle/>
                    <a:p>
                      <a:r>
                        <a:rPr lang="en-GB" dirty="0"/>
                        <a:t>1.0</a:t>
                      </a:r>
                    </a:p>
                  </a:txBody>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81184189"/>
              </p:ext>
            </p:extLst>
          </p:nvPr>
        </p:nvGraphicFramePr>
        <p:xfrm>
          <a:off x="2781653" y="3949217"/>
          <a:ext cx="5412740" cy="1840504"/>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20000"/>
                    </a:ext>
                  </a:extLst>
                </a:gridCol>
                <a:gridCol w="2703407">
                  <a:extLst>
                    <a:ext uri="{9D8B030D-6E8A-4147-A177-3AD203B41FA5}">
                      <a16:colId xmlns:a16="http://schemas.microsoft.com/office/drawing/2014/main" val="20001"/>
                    </a:ext>
                  </a:extLst>
                </a:gridCol>
              </a:tblGrid>
              <a:tr h="784828">
                <a:tc>
                  <a:txBody>
                    <a:bodyPr/>
                    <a:lstStyle/>
                    <a:p>
                      <a:r>
                        <a:rPr lang="en-GB" dirty="0" smtClean="0"/>
                        <a:t>Farida</a:t>
                      </a:r>
                      <a:r>
                        <a:rPr lang="en-GB" baseline="0" dirty="0" smtClean="0"/>
                        <a:t> Osckar</a:t>
                      </a:r>
                      <a:endParaRPr lang="en-GB" dirty="0"/>
                    </a:p>
                  </a:txBody>
                  <a:tcPr anchor="ct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10000"/>
                  </a:ext>
                </a:extLst>
              </a:tr>
              <a:tr h="1055676">
                <a:tc>
                  <a:txBody>
                    <a:bodyPr/>
                    <a:lstStyle/>
                    <a:p>
                      <a:r>
                        <a:rPr lang="en-GB" b="1" dirty="0" smtClean="0"/>
                        <a:t>Yanuar Nukhan Wijayanto</a:t>
                      </a:r>
                      <a:endParaRPr lang="en-GB" b="1" dirty="0"/>
                    </a:p>
                  </a:txBody>
                  <a:tcPr anchor="ctr">
                    <a:noFill/>
                  </a:tcPr>
                </a:tc>
                <a:tc>
                  <a:txBody>
                    <a:bodyPr/>
                    <a:lstStyle/>
                    <a:p>
                      <a:endParaRPr lang="en-GB" dirty="0"/>
                    </a:p>
                  </a:txBody>
                  <a:tcPr>
                    <a:noFill/>
                  </a:tcPr>
                </a:tc>
                <a:extLst>
                  <a:ext uri="{0D108BD9-81ED-4DB2-BD59-A6C34878D82A}">
                    <a16:rowId xmlns:a16="http://schemas.microsoft.com/office/drawing/2014/main" val="10001"/>
                  </a:ext>
                </a:extLst>
              </a:tr>
            </a:tbl>
          </a:graphicData>
        </a:graphic>
      </p:graphicFrame>
      <p:pic>
        <p:nvPicPr>
          <p:cNvPr id="18" name="Picture 11"/>
          <p:cNvPicPr>
            <a:picLocks noChangeAspect="1"/>
          </p:cNvPicPr>
          <p:nvPr/>
        </p:nvPicPr>
        <p:blipFill>
          <a:blip r:embed="rId3"/>
          <a:srcRect/>
          <a:stretch>
            <a:fillRect/>
          </a:stretch>
        </p:blipFill>
        <p:spPr>
          <a:xfrm>
            <a:off x="8494905" y="5953392"/>
            <a:ext cx="1023268" cy="925500"/>
          </a:xfrm>
          <a:prstGeom prst="rect">
            <a:avLst/>
          </a:prstGeom>
          <a:noFill/>
          <a:ln cap="flat">
            <a:noFill/>
          </a:ln>
        </p:spPr>
      </p:pic>
      <p:pic>
        <p:nvPicPr>
          <p:cNvPr id="2" name="Picture 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610292" y="5953392"/>
            <a:ext cx="2581708" cy="668712"/>
          </a:xfrm>
          <a:prstGeom prst="rect">
            <a:avLst/>
          </a:prstGeom>
        </p:spPr>
      </p:pic>
    </p:spTree>
    <p:extLst>
      <p:ext uri="{BB962C8B-B14F-4D97-AF65-F5344CB8AC3E}">
        <p14:creationId xmlns:p14="http://schemas.microsoft.com/office/powerpoint/2010/main" val="3710304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Deposit</a:t>
            </a:r>
            <a:endParaRPr lang="en-US" dirty="0"/>
          </a:p>
        </p:txBody>
      </p:sp>
      <p:pic>
        <p:nvPicPr>
          <p:cNvPr id="4" name="Picture 3"/>
          <p:cNvPicPr>
            <a:picLocks noChangeAspect="1"/>
          </p:cNvPicPr>
          <p:nvPr/>
        </p:nvPicPr>
        <p:blipFill>
          <a:blip r:embed="rId2"/>
          <a:stretch>
            <a:fillRect/>
          </a:stretch>
        </p:blipFill>
        <p:spPr>
          <a:xfrm>
            <a:off x="812800" y="1603671"/>
            <a:ext cx="10567365" cy="4411799"/>
          </a:xfrm>
          <a:prstGeom prst="rect">
            <a:avLst/>
          </a:prstGeom>
        </p:spPr>
      </p:pic>
    </p:spTree>
    <p:extLst>
      <p:ext uri="{BB962C8B-B14F-4D97-AF65-F5344CB8AC3E}">
        <p14:creationId xmlns:p14="http://schemas.microsoft.com/office/powerpoint/2010/main" val="3335093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Journal Entry</a:t>
            </a:r>
            <a:endParaRPr lang="en-US" dirty="0"/>
          </a:p>
        </p:txBody>
      </p:sp>
      <p:pic>
        <p:nvPicPr>
          <p:cNvPr id="3" name="Picture 2"/>
          <p:cNvPicPr>
            <a:picLocks noChangeAspect="1"/>
          </p:cNvPicPr>
          <p:nvPr/>
        </p:nvPicPr>
        <p:blipFill>
          <a:blip r:embed="rId2"/>
          <a:stretch>
            <a:fillRect/>
          </a:stretch>
        </p:blipFill>
        <p:spPr>
          <a:xfrm>
            <a:off x="812800" y="1593272"/>
            <a:ext cx="10567365" cy="4407043"/>
          </a:xfrm>
          <a:prstGeom prst="rect">
            <a:avLst/>
          </a:prstGeom>
        </p:spPr>
      </p:pic>
    </p:spTree>
    <p:extLst>
      <p:ext uri="{BB962C8B-B14F-4D97-AF65-F5344CB8AC3E}">
        <p14:creationId xmlns:p14="http://schemas.microsoft.com/office/powerpoint/2010/main" val="191945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Vendor Payment</a:t>
            </a:r>
            <a:endParaRPr lang="en-US" dirty="0"/>
          </a:p>
        </p:txBody>
      </p:sp>
      <p:pic>
        <p:nvPicPr>
          <p:cNvPr id="3" name="Picture 2"/>
          <p:cNvPicPr>
            <a:picLocks noChangeAspect="1"/>
          </p:cNvPicPr>
          <p:nvPr/>
        </p:nvPicPr>
        <p:blipFill>
          <a:blip r:embed="rId2"/>
          <a:stretch>
            <a:fillRect/>
          </a:stretch>
        </p:blipFill>
        <p:spPr>
          <a:xfrm>
            <a:off x="812800" y="1677000"/>
            <a:ext cx="10567365" cy="4489571"/>
          </a:xfrm>
          <a:prstGeom prst="rect">
            <a:avLst/>
          </a:prstGeom>
        </p:spPr>
      </p:pic>
    </p:spTree>
    <p:extLst>
      <p:ext uri="{BB962C8B-B14F-4D97-AF65-F5344CB8AC3E}">
        <p14:creationId xmlns:p14="http://schemas.microsoft.com/office/powerpoint/2010/main" val="843971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248E-7F9F-4EF3-AFE5-1AF6803F4A75}"/>
              </a:ext>
            </a:extLst>
          </p:cNvPr>
          <p:cNvSpPr>
            <a:spLocks noGrp="1"/>
          </p:cNvSpPr>
          <p:nvPr>
            <p:ph type="title"/>
          </p:nvPr>
        </p:nvSpPr>
        <p:spPr>
          <a:xfrm>
            <a:off x="831851" y="2598821"/>
            <a:ext cx="10850812" cy="3318670"/>
          </a:xfrm>
        </p:spPr>
        <p:txBody>
          <a:bodyPr/>
          <a:lstStyle/>
          <a:p>
            <a:r>
              <a:rPr lang="en-US" dirty="0"/>
              <a:t>Requirement to SDG</a:t>
            </a:r>
            <a:endParaRPr lang="en-MY" dirty="0"/>
          </a:p>
        </p:txBody>
      </p:sp>
    </p:spTree>
    <p:extLst>
      <p:ext uri="{BB962C8B-B14F-4D97-AF65-F5344CB8AC3E}">
        <p14:creationId xmlns:p14="http://schemas.microsoft.com/office/powerpoint/2010/main" val="3539103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Requirement</a:t>
            </a:r>
          </a:p>
        </p:txBody>
      </p:sp>
      <p:sp>
        <p:nvSpPr>
          <p:cNvPr id="53" name="Kotak Teks 52">
            <a:extLst>
              <a:ext uri="{FF2B5EF4-FFF2-40B4-BE49-F238E27FC236}">
                <a16:creationId xmlns:a16="http://schemas.microsoft.com/office/drawing/2014/main" id="{8CF0D9B1-ECF6-43AB-A1B7-7626B6E34C52}"/>
              </a:ext>
            </a:extLst>
          </p:cNvPr>
          <p:cNvSpPr txBox="1"/>
          <p:nvPr/>
        </p:nvSpPr>
        <p:spPr>
          <a:xfrm>
            <a:off x="660398" y="1528093"/>
            <a:ext cx="10567365" cy="5170646"/>
          </a:xfrm>
          <a:prstGeom prst="rect">
            <a:avLst/>
          </a:prstGeom>
          <a:noFill/>
        </p:spPr>
        <p:txBody>
          <a:bodyPr wrap="square" lIns="0" tIns="0" rIns="0" bIns="0" rtlCol="0">
            <a:spAutoFit/>
          </a:bodyPr>
          <a:lstStyle/>
          <a:p>
            <a:pPr algn="just"/>
            <a:r>
              <a:rPr lang="en-US" sz="1600" dirty="0">
                <a:latin typeface="Arial" panose="020B0604020202020204" pitchFamily="34" charset="0"/>
                <a:cs typeface="Arial" panose="020B0604020202020204" pitchFamily="34" charset="0"/>
              </a:rPr>
              <a:t>To Design </a:t>
            </a:r>
            <a:r>
              <a:rPr lang="en-US" sz="1600" dirty="0" smtClean="0">
                <a:latin typeface="Arial" panose="020B0604020202020204" pitchFamily="34" charset="0"/>
                <a:cs typeface="Arial" panose="020B0604020202020204" pitchFamily="34" charset="0"/>
              </a:rPr>
              <a:t>Employee Cash advance flow like below:</a:t>
            </a:r>
          </a:p>
          <a:p>
            <a:pPr marL="457200" indent="-457200" algn="just">
              <a:buAutoNum type="arabicPeriod"/>
            </a:pPr>
            <a:r>
              <a:rPr lang="en-US" sz="1600" dirty="0" smtClean="0">
                <a:latin typeface="Arial" panose="020B0604020202020204" pitchFamily="34" charset="0"/>
                <a:cs typeface="Arial" panose="020B0604020202020204" pitchFamily="34" charset="0"/>
              </a:rPr>
              <a:t>Create new custom form for records:</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Write Check : ME – Cash Advance</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Expense Report : ME – Expense Report</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Deposit : ME – Cash Advance Refund</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Journal Entries : ME – Charge Cash Advance</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Bill Payment : ME – Settlement Cash Advance</a:t>
            </a:r>
          </a:p>
          <a:p>
            <a:pPr marL="457200" indent="-457200" algn="just">
              <a:buFont typeface="+mj-lt"/>
              <a:buAutoNum type="arabicPeriod"/>
            </a:pPr>
            <a:r>
              <a:rPr lang="en-US" sz="1600" dirty="0" smtClean="0">
                <a:latin typeface="Arial" panose="020B0604020202020204" pitchFamily="34" charset="0"/>
                <a:cs typeface="Arial" panose="020B0604020202020204" pitchFamily="34" charset="0"/>
              </a:rPr>
              <a:t>For every custom forms that already defined in number 1, add custom transaction body fields:</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Named “Cash Advance No.” (except Write Check and bill payment), normal, filtered by transaction check, custom form ME – Cash Advance and outstanding amount greater than 0</a:t>
            </a:r>
          </a:p>
          <a:p>
            <a:pPr marL="914400" lvl="1" indent="-457200" algn="just">
              <a:buFont typeface="Arial" panose="020B0604020202020204" pitchFamily="34" charset="0"/>
              <a:buChar char="•"/>
            </a:pPr>
            <a:r>
              <a:rPr lang="en-US" sz="1600" dirty="0">
                <a:latin typeface="Arial" panose="020B0604020202020204" pitchFamily="34" charset="0"/>
                <a:cs typeface="Arial" panose="020B0604020202020204" pitchFamily="34" charset="0"/>
              </a:rPr>
              <a:t>Named “Cash Advance No.” </a:t>
            </a:r>
            <a:r>
              <a:rPr lang="en-US" sz="1600" dirty="0" smtClean="0">
                <a:latin typeface="Arial" panose="020B0604020202020204" pitchFamily="34" charset="0"/>
                <a:cs typeface="Arial" panose="020B0604020202020204" pitchFamily="34" charset="0"/>
              </a:rPr>
              <a:t>(only Bill Payment), </a:t>
            </a:r>
            <a:r>
              <a:rPr lang="en-US" sz="1600" dirty="0">
                <a:latin typeface="Arial" panose="020B0604020202020204" pitchFamily="34" charset="0"/>
                <a:cs typeface="Arial" panose="020B0604020202020204" pitchFamily="34" charset="0"/>
              </a:rPr>
              <a:t>normal, filtered by transaction check, custom form ME – </a:t>
            </a:r>
            <a:r>
              <a:rPr lang="en-US" sz="1600">
                <a:latin typeface="Arial" panose="020B0604020202020204" pitchFamily="34" charset="0"/>
                <a:cs typeface="Arial" panose="020B0604020202020204" pitchFamily="34" charset="0"/>
              </a:rPr>
              <a:t>Cash </a:t>
            </a:r>
            <a:r>
              <a:rPr lang="en-US" sz="1600" smtClean="0">
                <a:latin typeface="Arial" panose="020B0604020202020204" pitchFamily="34" charset="0"/>
                <a:cs typeface="Arial" panose="020B0604020202020204" pitchFamily="34" charset="0"/>
              </a:rPr>
              <a:t>Advance</a:t>
            </a:r>
          </a:p>
          <a:p>
            <a:pPr marL="914400" lvl="1" indent="-457200" algn="just">
              <a:buFont typeface="Arial" panose="020B0604020202020204" pitchFamily="34" charset="0"/>
              <a:buChar char="•"/>
            </a:pPr>
            <a:r>
              <a:rPr lang="en-US" sz="1600" smtClean="0">
                <a:latin typeface="Arial" panose="020B0604020202020204" pitchFamily="34" charset="0"/>
                <a:cs typeface="Arial" panose="020B0604020202020204" pitchFamily="34" charset="0"/>
              </a:rPr>
              <a:t>Named </a:t>
            </a:r>
            <a:r>
              <a:rPr lang="en-US" sz="1600" dirty="0" smtClean="0">
                <a:latin typeface="Arial" panose="020B0604020202020204" pitchFamily="34" charset="0"/>
                <a:cs typeface="Arial" panose="020B0604020202020204" pitchFamily="34" charset="0"/>
              </a:rPr>
              <a:t>“Cash Advance No. Report”, disable</a:t>
            </a:r>
          </a:p>
          <a:p>
            <a:pPr marL="457200" indent="-457200" algn="just">
              <a:buAutoNum type="arabicPeriod"/>
            </a:pPr>
            <a:r>
              <a:rPr lang="en-US" sz="1600" dirty="0" smtClean="0">
                <a:latin typeface="Arial" panose="020B0604020202020204" pitchFamily="34" charset="0"/>
                <a:cs typeface="Arial" panose="020B0604020202020204" pitchFamily="34" charset="0"/>
              </a:rPr>
              <a:t>Add transaction body fields “Total Advance” in </a:t>
            </a:r>
            <a:r>
              <a:rPr lang="en-US" sz="1600" b="1" dirty="0" smtClean="0">
                <a:latin typeface="Arial" panose="020B0604020202020204" pitchFamily="34" charset="0"/>
                <a:cs typeface="Arial" panose="020B0604020202020204" pitchFamily="34" charset="0"/>
              </a:rPr>
              <a:t>ME – Cash Advance, ME – Expense Report, ME – Deposit and ME – Charge Cash Advance</a:t>
            </a:r>
            <a:r>
              <a:rPr lang="en-US" sz="1600" dirty="0" smtClean="0">
                <a:latin typeface="Arial" panose="020B0604020202020204" pitchFamily="34" charset="0"/>
                <a:cs typeface="Arial" panose="020B0604020202020204" pitchFamily="34" charset="0"/>
              </a:rPr>
              <a:t>, display type = inline and value will be auto calculated based on </a:t>
            </a:r>
            <a:r>
              <a:rPr lang="en-US" sz="1600" b="1" dirty="0" smtClean="0">
                <a:latin typeface="Arial" panose="020B0604020202020204" pitchFamily="34" charset="0"/>
                <a:cs typeface="Arial" panose="020B0604020202020204" pitchFamily="34" charset="0"/>
              </a:rPr>
              <a:t>Advances Paid </a:t>
            </a:r>
            <a:r>
              <a:rPr lang="en-US" sz="1600" dirty="0" smtClean="0">
                <a:latin typeface="Arial" panose="020B0604020202020204" pitchFamily="34" charset="0"/>
                <a:cs typeface="Arial" panose="020B0604020202020204" pitchFamily="34" charset="0"/>
              </a:rPr>
              <a:t>COA only in these records.</a:t>
            </a:r>
          </a:p>
          <a:p>
            <a:pPr marL="457200" indent="-457200" algn="just">
              <a:buAutoNum type="arabicPeriod"/>
            </a:pPr>
            <a:r>
              <a:rPr lang="en-US" sz="1600" dirty="0" smtClean="0">
                <a:latin typeface="Arial" panose="020B0604020202020204" pitchFamily="34" charset="0"/>
                <a:cs typeface="Arial" panose="020B0604020202020204" pitchFamily="34" charset="0"/>
              </a:rPr>
              <a:t>Auto generate cash advance no. report based on selected cash advance no. (applied only to all custom forms that already defined in number 1), and remove/substring “Check #”</a:t>
            </a:r>
          </a:p>
          <a:p>
            <a:pPr lvl="1" algn="just"/>
            <a:r>
              <a:rPr lang="en-US" sz="1600" dirty="0" smtClean="0">
                <a:latin typeface="Arial" panose="020B0604020202020204" pitchFamily="34" charset="0"/>
                <a:cs typeface="Arial" panose="020B0604020202020204" pitchFamily="34" charset="0"/>
              </a:rPr>
              <a:t>Ex : </a:t>
            </a:r>
            <a:r>
              <a:rPr lang="en-US" sz="1600" b="1" dirty="0" smtClean="0">
                <a:latin typeface="Arial" panose="020B0604020202020204" pitchFamily="34" charset="0"/>
                <a:cs typeface="Arial" panose="020B0604020202020204" pitchFamily="34" charset="0"/>
              </a:rPr>
              <a:t>Cash Advance No</a:t>
            </a:r>
            <a:r>
              <a:rPr lang="en-US" sz="1600" dirty="0" smtClean="0">
                <a:latin typeface="Arial" panose="020B0604020202020204" pitchFamily="34" charset="0"/>
                <a:cs typeface="Arial" panose="020B0604020202020204" pitchFamily="34" charset="0"/>
              </a:rPr>
              <a:t>. = Check # Advance 001, then </a:t>
            </a:r>
            <a:r>
              <a:rPr lang="en-US" sz="1600" b="1" dirty="0" smtClean="0">
                <a:latin typeface="Arial" panose="020B0604020202020204" pitchFamily="34" charset="0"/>
                <a:cs typeface="Arial" panose="020B0604020202020204" pitchFamily="34" charset="0"/>
              </a:rPr>
              <a:t>Cash Advance No. Report </a:t>
            </a:r>
            <a:r>
              <a:rPr lang="en-US" sz="1600" dirty="0" smtClean="0">
                <a:latin typeface="Arial" panose="020B0604020202020204" pitchFamily="34" charset="0"/>
                <a:cs typeface="Arial" panose="020B0604020202020204" pitchFamily="34" charset="0"/>
              </a:rPr>
              <a:t>is Advance 001</a:t>
            </a:r>
          </a:p>
          <a:p>
            <a:pPr marL="457200" indent="-457200" algn="just">
              <a:buAutoNum type="arabicPeriod"/>
            </a:pPr>
            <a:endParaRPr lang="en-US" sz="1600" dirty="0" smtClean="0">
              <a:latin typeface="Arial" panose="020B0604020202020204" pitchFamily="34" charset="0"/>
              <a:cs typeface="Arial" panose="020B0604020202020204" pitchFamily="34" charset="0"/>
            </a:endParaRPr>
          </a:p>
          <a:p>
            <a:pPr marL="457200" indent="-457200" algn="just">
              <a:buAutoNum type="arabicPeriod"/>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3503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Requirement</a:t>
            </a:r>
          </a:p>
        </p:txBody>
      </p:sp>
      <p:sp>
        <p:nvSpPr>
          <p:cNvPr id="53" name="Kotak Teks 52">
            <a:extLst>
              <a:ext uri="{FF2B5EF4-FFF2-40B4-BE49-F238E27FC236}">
                <a16:creationId xmlns:a16="http://schemas.microsoft.com/office/drawing/2014/main" id="{8CF0D9B1-ECF6-43AB-A1B7-7626B6E34C52}"/>
              </a:ext>
            </a:extLst>
          </p:cNvPr>
          <p:cNvSpPr txBox="1"/>
          <p:nvPr/>
        </p:nvSpPr>
        <p:spPr>
          <a:xfrm>
            <a:off x="660398" y="1528093"/>
            <a:ext cx="10567365" cy="4678204"/>
          </a:xfrm>
          <a:prstGeom prst="rect">
            <a:avLst/>
          </a:prstGeom>
          <a:noFill/>
        </p:spPr>
        <p:txBody>
          <a:bodyPr wrap="square" lIns="0" tIns="0" rIns="0" bIns="0" rtlCol="0">
            <a:spAutoFit/>
          </a:bodyPr>
          <a:lstStyle/>
          <a:p>
            <a:pPr marL="342900" indent="-342900" algn="just">
              <a:buFont typeface="+mj-lt"/>
              <a:buAutoNum type="arabicPeriod" startAt="5"/>
            </a:pPr>
            <a:r>
              <a:rPr lang="en-US" sz="1600" dirty="0" smtClean="0">
                <a:latin typeface="Arial" panose="020B0604020202020204" pitchFamily="34" charset="0"/>
                <a:cs typeface="Arial" panose="020B0604020202020204" pitchFamily="34" charset="0"/>
              </a:rPr>
              <a:t>Disable and Check Supervisor Approval,  Accounting Approval, Complete fields on ME – Expense Report. (workflow)</a:t>
            </a:r>
          </a:p>
          <a:p>
            <a:pPr marL="457200" indent="-457200" algn="just">
              <a:buFont typeface="+mj-lt"/>
              <a:buAutoNum type="arabicPeriod" startAt="5"/>
            </a:pPr>
            <a:r>
              <a:rPr lang="en-US" sz="1600" dirty="0" smtClean="0">
                <a:latin typeface="Arial" panose="020B0604020202020204" pitchFamily="34" charset="0"/>
                <a:cs typeface="Arial" panose="020B0604020202020204" pitchFamily="34" charset="0"/>
              </a:rPr>
              <a:t>Add transaction body fields in Write Check record only (in ME – Cash Advance Form):</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“Consumed Advance”, disabled, formula = total advance – outstanding advance</a:t>
            </a:r>
            <a:endParaRPr lang="en-US" sz="1600" b="1" dirty="0" smtClean="0">
              <a:latin typeface="Arial" panose="020B0604020202020204" pitchFamily="34" charset="0"/>
              <a:cs typeface="Arial" panose="020B0604020202020204" pitchFamily="34" charset="0"/>
            </a:endParaRP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“Outstanding Advance”, disabled, get amount value from saved search (sample can see “ME – Outstanding Cash Advance”)</a:t>
            </a:r>
          </a:p>
          <a:p>
            <a:pPr marL="342900" indent="-342900" algn="just">
              <a:buFont typeface="+mj-lt"/>
              <a:buAutoNum type="arabicPeriod" startAt="5"/>
            </a:pPr>
            <a:r>
              <a:rPr lang="en-US" sz="1600" dirty="0" smtClean="0">
                <a:latin typeface="Arial" panose="020B0604020202020204" pitchFamily="34" charset="0"/>
                <a:cs typeface="Arial" panose="020B0604020202020204" pitchFamily="34" charset="0"/>
              </a:rPr>
              <a:t>For these selected form and record:</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Write Check : ME – Cash Advance</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Expense Report : ME – Expense Report</a:t>
            </a:r>
          </a:p>
          <a:p>
            <a:pPr marL="914400" lvl="1" indent="-4572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Deposit </a:t>
            </a:r>
            <a:r>
              <a:rPr lang="en-US" sz="1600" dirty="0">
                <a:latin typeface="Arial" panose="020B0604020202020204" pitchFamily="34" charset="0"/>
                <a:cs typeface="Arial" panose="020B0604020202020204" pitchFamily="34" charset="0"/>
              </a:rPr>
              <a:t>: ME – Deposit</a:t>
            </a:r>
          </a:p>
          <a:p>
            <a:pPr marL="914400" lvl="1" indent="-457200" algn="just">
              <a:buFont typeface="Arial" panose="020B0604020202020204" pitchFamily="34" charset="0"/>
              <a:buChar char="•"/>
            </a:pPr>
            <a:r>
              <a:rPr lang="en-US" sz="1600" dirty="0">
                <a:latin typeface="Arial" panose="020B0604020202020204" pitchFamily="34" charset="0"/>
                <a:cs typeface="Arial" panose="020B0604020202020204" pitchFamily="34" charset="0"/>
              </a:rPr>
              <a:t>Journal Entries : ME – Charge Cash Advance</a:t>
            </a:r>
          </a:p>
          <a:p>
            <a:pPr marL="1257300" lvl="2" indent="-342900" algn="just">
              <a:buFont typeface="Courier New" panose="02070309020205020404" pitchFamily="49" charset="0"/>
              <a:buChar char="o"/>
            </a:pPr>
            <a:r>
              <a:rPr lang="en-US" sz="1600" dirty="0" smtClean="0">
                <a:latin typeface="Arial" panose="020B0604020202020204" pitchFamily="34" charset="0"/>
                <a:cs typeface="Arial" panose="020B0604020202020204" pitchFamily="34" charset="0"/>
              </a:rPr>
              <a:t>Before </a:t>
            </a:r>
            <a:r>
              <a:rPr lang="en-US" sz="1600" dirty="0">
                <a:latin typeface="Arial" panose="020B0604020202020204" pitchFamily="34" charset="0"/>
                <a:cs typeface="Arial" panose="020B0604020202020204" pitchFamily="34" charset="0"/>
              </a:rPr>
              <a:t>these record and form (Show list above), is submitted, trigger to </a:t>
            </a:r>
            <a:r>
              <a:rPr lang="en-US" sz="1600" dirty="0" smtClean="0">
                <a:latin typeface="Arial" panose="020B0604020202020204" pitchFamily="34" charset="0"/>
                <a:cs typeface="Arial" panose="020B0604020202020204" pitchFamily="34" charset="0"/>
              </a:rPr>
              <a:t>check:</a:t>
            </a:r>
          </a:p>
          <a:p>
            <a:pPr marL="1714500" lvl="3" indent="-342900" algn="just">
              <a:buFont typeface="Wingdings" panose="05000000000000000000" pitchFamily="2" charset="2"/>
              <a:buChar char="ü"/>
            </a:pPr>
            <a:r>
              <a:rPr lang="en-US" sz="1600" dirty="0" smtClean="0">
                <a:latin typeface="Arial" panose="020B0604020202020204" pitchFamily="34" charset="0"/>
                <a:cs typeface="Arial" panose="020B0604020202020204" pitchFamily="34" charset="0"/>
              </a:rPr>
              <a:t>If </a:t>
            </a:r>
            <a:r>
              <a:rPr lang="en-US" sz="1600" b="1" dirty="0" smtClean="0">
                <a:latin typeface="Arial" panose="020B0604020202020204" pitchFamily="34" charset="0"/>
                <a:cs typeface="Arial" panose="020B0604020202020204" pitchFamily="34" charset="0"/>
              </a:rPr>
              <a:t>outstanding advance fields in Write Check </a:t>
            </a:r>
            <a:r>
              <a:rPr lang="en-US" sz="1600" dirty="0" smtClean="0">
                <a:latin typeface="Arial" panose="020B0604020202020204" pitchFamily="34" charset="0"/>
                <a:cs typeface="Arial" panose="020B0604020202020204" pitchFamily="34" charset="0"/>
              </a:rPr>
              <a:t>amount of selected </a:t>
            </a:r>
            <a:r>
              <a:rPr lang="en-US" sz="1600" b="1" dirty="0" smtClean="0">
                <a:latin typeface="Arial" panose="020B0604020202020204" pitchFamily="34" charset="0"/>
                <a:cs typeface="Arial" panose="020B0604020202020204" pitchFamily="34" charset="0"/>
              </a:rPr>
              <a:t>Cash Advance No</a:t>
            </a:r>
            <a:r>
              <a:rPr lang="en-US" sz="1600" dirty="0" smtClean="0">
                <a:latin typeface="Arial" panose="020B0604020202020204" pitchFamily="34" charset="0"/>
                <a:cs typeface="Arial" panose="020B0604020202020204" pitchFamily="34" charset="0"/>
              </a:rPr>
              <a:t>. is &lt; than </a:t>
            </a:r>
            <a:r>
              <a:rPr lang="en-US" sz="1600" b="1" dirty="0" smtClean="0">
                <a:latin typeface="Arial" panose="020B0604020202020204" pitchFamily="34" charset="0"/>
                <a:cs typeface="Arial" panose="020B0604020202020204" pitchFamily="34" charset="0"/>
              </a:rPr>
              <a:t>total advance for every form (2 transactions above, EXCEPT ME-CASH ADVANCE, ME – EXPENSE REPORT)</a:t>
            </a:r>
            <a:r>
              <a:rPr lang="en-US" sz="1600" dirty="0" smtClean="0">
                <a:latin typeface="Arial" panose="020B0604020202020204" pitchFamily="34" charset="0"/>
                <a:cs typeface="Arial" panose="020B0604020202020204" pitchFamily="34" charset="0"/>
              </a:rPr>
              <a:t>, return user error “</a:t>
            </a:r>
            <a:r>
              <a:rPr lang="en-US" sz="1600" dirty="0">
                <a:latin typeface="Arial" panose="020B0604020202020204" pitchFamily="34" charset="0"/>
                <a:cs typeface="Arial" panose="020B0604020202020204" pitchFamily="34" charset="0"/>
              </a:rPr>
              <a:t>O</a:t>
            </a:r>
            <a:r>
              <a:rPr lang="en-US" sz="1600" dirty="0" smtClean="0">
                <a:latin typeface="Arial" panose="020B0604020202020204" pitchFamily="34" charset="0"/>
                <a:cs typeface="Arial" panose="020B0604020202020204" pitchFamily="34" charset="0"/>
              </a:rPr>
              <a:t>utstanding advance must be greater or equal than total advance that your submitted”</a:t>
            </a:r>
          </a:p>
          <a:p>
            <a:pPr marL="1714500" lvl="3" indent="-342900" algn="just">
              <a:buFont typeface="Wingdings" panose="05000000000000000000" pitchFamily="2" charset="2"/>
              <a:buChar char="ü"/>
            </a:pPr>
            <a:r>
              <a:rPr lang="en-US" sz="1600" dirty="0" smtClean="0">
                <a:latin typeface="Arial" panose="020B0604020202020204" pitchFamily="34" charset="0"/>
                <a:cs typeface="Arial" panose="020B0604020202020204" pitchFamily="34" charset="0"/>
              </a:rPr>
              <a:t>If </a:t>
            </a:r>
            <a:r>
              <a:rPr lang="en-US" sz="1600" b="1" dirty="0" smtClean="0">
                <a:latin typeface="Arial" panose="020B0604020202020204" pitchFamily="34" charset="0"/>
                <a:cs typeface="Arial" panose="020B0604020202020204" pitchFamily="34" charset="0"/>
              </a:rPr>
              <a:t>total </a:t>
            </a:r>
            <a:r>
              <a:rPr lang="en-US" sz="1600" b="1" dirty="0">
                <a:latin typeface="Arial" panose="020B0604020202020204" pitchFamily="34" charset="0"/>
                <a:cs typeface="Arial" panose="020B0604020202020204" pitchFamily="34" charset="0"/>
              </a:rPr>
              <a:t>advance fields in Write Check </a:t>
            </a:r>
            <a:r>
              <a:rPr lang="en-US" sz="1600" dirty="0" smtClean="0">
                <a:latin typeface="Arial" panose="020B0604020202020204" pitchFamily="34" charset="0"/>
                <a:cs typeface="Arial" panose="020B0604020202020204" pitchFamily="34" charset="0"/>
              </a:rPr>
              <a:t>amount. </a:t>
            </a:r>
            <a:r>
              <a:rPr lang="en-US" sz="1600" dirty="0">
                <a:latin typeface="Arial" panose="020B0604020202020204" pitchFamily="34" charset="0"/>
                <a:cs typeface="Arial" panose="020B0604020202020204" pitchFamily="34" charset="0"/>
              </a:rPr>
              <a:t>is &lt;</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than </a:t>
            </a:r>
            <a:r>
              <a:rPr lang="en-US" sz="1600" b="1" dirty="0" smtClean="0">
                <a:latin typeface="Arial" panose="020B0604020202020204" pitchFamily="34" charset="0"/>
                <a:cs typeface="Arial" panose="020B0604020202020204" pitchFamily="34" charset="0"/>
              </a:rPr>
              <a:t>consumed advance fields (ONLY FOR ME-CASH </a:t>
            </a:r>
            <a:r>
              <a:rPr lang="en-US" sz="1600" b="1" dirty="0">
                <a:latin typeface="Arial" panose="020B0604020202020204" pitchFamily="34" charset="0"/>
                <a:cs typeface="Arial" panose="020B0604020202020204" pitchFamily="34" charset="0"/>
              </a:rPr>
              <a:t>ADVANCE)</a:t>
            </a:r>
            <a:r>
              <a:rPr lang="en-US" sz="1600" dirty="0">
                <a:latin typeface="Arial" panose="020B0604020202020204" pitchFamily="34" charset="0"/>
                <a:cs typeface="Arial" panose="020B0604020202020204" pitchFamily="34" charset="0"/>
              </a:rPr>
              <a:t>, return user error </a:t>
            </a:r>
            <a:r>
              <a:rPr lang="en-US" sz="1600" dirty="0" smtClean="0">
                <a:latin typeface="Arial" panose="020B0604020202020204" pitchFamily="34" charset="0"/>
                <a:cs typeface="Arial" panose="020B0604020202020204" pitchFamily="34" charset="0"/>
              </a:rPr>
              <a:t>“Total advance </a:t>
            </a:r>
            <a:r>
              <a:rPr lang="en-US" sz="1600" dirty="0">
                <a:latin typeface="Arial" panose="020B0604020202020204" pitchFamily="34" charset="0"/>
                <a:cs typeface="Arial" panose="020B0604020202020204" pitchFamily="34" charset="0"/>
              </a:rPr>
              <a:t>amount </a:t>
            </a:r>
            <a:r>
              <a:rPr lang="en-US" sz="1600" dirty="0" smtClean="0">
                <a:latin typeface="Arial" panose="020B0604020202020204" pitchFamily="34" charset="0"/>
                <a:cs typeface="Arial" panose="020B0604020202020204" pitchFamily="34" charset="0"/>
              </a:rPr>
              <a:t>must be greater or equal than consumed advance amount”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4761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Requirement</a:t>
            </a:r>
          </a:p>
        </p:txBody>
      </p:sp>
      <p:sp>
        <p:nvSpPr>
          <p:cNvPr id="53" name="Kotak Teks 52">
            <a:extLst>
              <a:ext uri="{FF2B5EF4-FFF2-40B4-BE49-F238E27FC236}">
                <a16:creationId xmlns:a16="http://schemas.microsoft.com/office/drawing/2014/main" id="{8CF0D9B1-ECF6-43AB-A1B7-7626B6E34C52}"/>
              </a:ext>
            </a:extLst>
          </p:cNvPr>
          <p:cNvSpPr txBox="1"/>
          <p:nvPr/>
        </p:nvSpPr>
        <p:spPr>
          <a:xfrm>
            <a:off x="660398" y="1528093"/>
            <a:ext cx="10567365" cy="4431983"/>
          </a:xfrm>
          <a:prstGeom prst="rect">
            <a:avLst/>
          </a:prstGeom>
          <a:noFill/>
        </p:spPr>
        <p:txBody>
          <a:bodyPr wrap="square" lIns="0" tIns="0" rIns="0" bIns="0" rtlCol="0">
            <a:spAutoFit/>
          </a:bodyPr>
          <a:lstStyle/>
          <a:p>
            <a:pPr marL="1257300" lvl="2" indent="-342900" algn="just">
              <a:buFont typeface="Courier New" panose="02070309020205020404" pitchFamily="49" charset="0"/>
              <a:buChar char="o"/>
            </a:pPr>
            <a:r>
              <a:rPr lang="en-US" sz="1600" dirty="0" smtClean="0">
                <a:latin typeface="Arial" panose="020B0604020202020204" pitchFamily="34" charset="0"/>
                <a:cs typeface="Arial" panose="020B0604020202020204" pitchFamily="34" charset="0"/>
              </a:rPr>
              <a:t>After these record and form (Show list above for 4 records), is submitted, trigger to update consumed advance and outstanding advance fields in write check record based on selected </a:t>
            </a:r>
            <a:r>
              <a:rPr lang="en-US" sz="1600" b="1" dirty="0" smtClean="0">
                <a:latin typeface="Arial" panose="020B0604020202020204" pitchFamily="34" charset="0"/>
                <a:cs typeface="Arial" panose="020B0604020202020204" pitchFamily="34" charset="0"/>
              </a:rPr>
              <a:t>Cash Advance No</a:t>
            </a:r>
            <a:r>
              <a:rPr lang="en-US" sz="1600" dirty="0" smtClean="0">
                <a:latin typeface="Arial" panose="020B0604020202020204" pitchFamily="34" charset="0"/>
                <a:cs typeface="Arial" panose="020B0604020202020204" pitchFamily="34" charset="0"/>
              </a:rPr>
              <a:t>. for all records except write check /CHECK # for Write Check. </a:t>
            </a:r>
          </a:p>
          <a:p>
            <a:pPr lvl="2" algn="just"/>
            <a:r>
              <a:rPr lang="en-US" sz="1600" dirty="0" smtClean="0">
                <a:latin typeface="Arial" panose="020B0604020202020204" pitchFamily="34" charset="0"/>
                <a:cs typeface="Arial" panose="020B0604020202020204" pitchFamily="34" charset="0"/>
              </a:rPr>
              <a:t>	Notes : Update after submit only for Journal when the state is approved</a:t>
            </a:r>
          </a:p>
          <a:p>
            <a:pPr marL="342900" indent="-342900" algn="just">
              <a:buFont typeface="+mj-lt"/>
              <a:buAutoNum type="arabicPeriod" startAt="8"/>
            </a:pPr>
            <a:r>
              <a:rPr lang="en-US" sz="1600" dirty="0" smtClean="0">
                <a:latin typeface="Arial" panose="020B0604020202020204" pitchFamily="34" charset="0"/>
                <a:cs typeface="Arial" panose="020B0604020202020204" pitchFamily="34" charset="0"/>
              </a:rPr>
              <a:t>Add transaction body fields, named “Name Report”, display type = hidden (for reporting purposes) in (trigger on after submit), if form and records:</a:t>
            </a:r>
          </a:p>
          <a:p>
            <a:pPr marL="800100" lvl="1" indent="-34290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  Write Check (ME – Cash Advance) = generated from Payee fields </a:t>
            </a:r>
          </a:p>
          <a:p>
            <a:pPr marL="914400" lvl="1" indent="-457200" algn="just">
              <a:buFont typeface="Arial" panose="020B0604020202020204" pitchFamily="34" charset="0"/>
              <a:buChar char="•"/>
            </a:pPr>
            <a:r>
              <a:rPr lang="en-US" sz="1600" dirty="0">
                <a:latin typeface="Arial" panose="020B0604020202020204" pitchFamily="34" charset="0"/>
                <a:cs typeface="Arial" panose="020B0604020202020204" pitchFamily="34" charset="0"/>
              </a:rPr>
              <a:t>Expense Report (</a:t>
            </a:r>
            <a:r>
              <a:rPr lang="en-US" sz="1600" dirty="0" smtClean="0">
                <a:latin typeface="Arial" panose="020B0604020202020204" pitchFamily="34" charset="0"/>
                <a:cs typeface="Arial" panose="020B0604020202020204" pitchFamily="34" charset="0"/>
              </a:rPr>
              <a:t>ME </a:t>
            </a:r>
            <a:r>
              <a:rPr lang="en-US" sz="1600" dirty="0">
                <a:latin typeface="Arial" panose="020B0604020202020204" pitchFamily="34" charset="0"/>
                <a:cs typeface="Arial" panose="020B0604020202020204" pitchFamily="34" charset="0"/>
              </a:rPr>
              <a:t>– Expense </a:t>
            </a:r>
            <a:r>
              <a:rPr lang="en-US" sz="1600" dirty="0" smtClean="0">
                <a:latin typeface="Arial" panose="020B0604020202020204" pitchFamily="34" charset="0"/>
                <a:cs typeface="Arial" panose="020B0604020202020204" pitchFamily="34" charset="0"/>
              </a:rPr>
              <a:t>Report) = generated from name report fields based on selected cash advance no.</a:t>
            </a:r>
            <a:endParaRPr lang="en-US" sz="1600" dirty="0">
              <a:latin typeface="Arial" panose="020B0604020202020204" pitchFamily="34" charset="0"/>
              <a:cs typeface="Arial" panose="020B0604020202020204" pitchFamily="34" charset="0"/>
            </a:endParaRPr>
          </a:p>
          <a:p>
            <a:pPr marL="914400" lvl="1" indent="-457200" algn="just">
              <a:buFont typeface="Arial" panose="020B0604020202020204" pitchFamily="34" charset="0"/>
              <a:buChar char="•"/>
            </a:pPr>
            <a:r>
              <a:rPr lang="en-US" sz="1600" dirty="0">
                <a:latin typeface="Arial" panose="020B0604020202020204" pitchFamily="34" charset="0"/>
                <a:cs typeface="Arial" panose="020B0604020202020204" pitchFamily="34" charset="0"/>
              </a:rPr>
              <a:t>Deposit : ME – Cash Advance </a:t>
            </a:r>
            <a:r>
              <a:rPr lang="en-US" sz="1600" dirty="0" smtClean="0">
                <a:latin typeface="Arial" panose="020B0604020202020204" pitchFamily="34" charset="0"/>
                <a:cs typeface="Arial" panose="020B0604020202020204" pitchFamily="34" charset="0"/>
              </a:rPr>
              <a:t>Refund = </a:t>
            </a:r>
            <a:r>
              <a:rPr lang="en-US" sz="1600" dirty="0">
                <a:latin typeface="Arial" panose="020B0604020202020204" pitchFamily="34" charset="0"/>
                <a:cs typeface="Arial" panose="020B0604020202020204" pitchFamily="34" charset="0"/>
              </a:rPr>
              <a:t>generated from name report fields based on selected cash advance no</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914400" lvl="1" indent="-457200" algn="just">
              <a:buFont typeface="Arial" panose="020B0604020202020204" pitchFamily="34" charset="0"/>
              <a:buChar char="•"/>
            </a:pPr>
            <a:r>
              <a:rPr lang="en-US" sz="1600" dirty="0">
                <a:latin typeface="Arial" panose="020B0604020202020204" pitchFamily="34" charset="0"/>
                <a:cs typeface="Arial" panose="020B0604020202020204" pitchFamily="34" charset="0"/>
              </a:rPr>
              <a:t>Journal Entries : ME – Charge Cash </a:t>
            </a:r>
            <a:r>
              <a:rPr lang="en-US" sz="1600" dirty="0" smtClean="0">
                <a:latin typeface="Arial" panose="020B0604020202020204" pitchFamily="34" charset="0"/>
                <a:cs typeface="Arial" panose="020B0604020202020204" pitchFamily="34" charset="0"/>
              </a:rPr>
              <a:t>Advance = </a:t>
            </a:r>
            <a:r>
              <a:rPr lang="en-US" sz="1600" dirty="0">
                <a:latin typeface="Arial" panose="020B0604020202020204" pitchFamily="34" charset="0"/>
                <a:cs typeface="Arial" panose="020B0604020202020204" pitchFamily="34" charset="0"/>
              </a:rPr>
              <a:t>generated from name report fields based on selected cash advance no</a:t>
            </a:r>
            <a:r>
              <a:rPr lang="en-US" sz="1600" dirty="0" smtClean="0">
                <a:latin typeface="Arial" panose="020B0604020202020204" pitchFamily="34" charset="0"/>
                <a:cs typeface="Arial" panose="020B0604020202020204" pitchFamily="34" charset="0"/>
              </a:rPr>
              <a:t>.</a:t>
            </a:r>
          </a:p>
          <a:p>
            <a:pPr marL="914400" lvl="1" indent="-457200" algn="just">
              <a:buFont typeface="Arial" panose="020B0604020202020204" pitchFamily="34" charset="0"/>
              <a:buChar char="•"/>
            </a:pPr>
            <a:r>
              <a:rPr lang="en-US" sz="1600" dirty="0">
                <a:latin typeface="Arial" panose="020B0604020202020204" pitchFamily="34" charset="0"/>
                <a:cs typeface="Arial" panose="020B0604020202020204" pitchFamily="34" charset="0"/>
              </a:rPr>
              <a:t>Bill Payment : ME – Settlement Cash </a:t>
            </a:r>
            <a:r>
              <a:rPr lang="en-US" sz="1600" dirty="0" smtClean="0">
                <a:latin typeface="Arial" panose="020B0604020202020204" pitchFamily="34" charset="0"/>
                <a:cs typeface="Arial" panose="020B0604020202020204" pitchFamily="34" charset="0"/>
              </a:rPr>
              <a:t>Advance </a:t>
            </a:r>
            <a:r>
              <a:rPr lang="en-US" sz="1600" dirty="0">
                <a:latin typeface="Arial" panose="020B0604020202020204" pitchFamily="34" charset="0"/>
                <a:cs typeface="Arial" panose="020B0604020202020204" pitchFamily="34" charset="0"/>
              </a:rPr>
              <a:t>= generated from name report fields based on selected cash advance no</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457200" indent="-457200" algn="just">
              <a:buFont typeface="+mj-lt"/>
              <a:buAutoNum type="arabicPeriod" startAt="9"/>
            </a:pPr>
            <a:r>
              <a:rPr lang="en-US" sz="1600" dirty="0" smtClean="0">
                <a:latin typeface="Arial" panose="020B0604020202020204" pitchFamily="34" charset="0"/>
                <a:cs typeface="Arial" panose="020B0604020202020204" pitchFamily="34" charset="0"/>
              </a:rPr>
              <a:t>Before Expense Report (only using ME – Expense Report form) is submitted, if advance to apply fields &gt; outstanding advance of selected cash advance no. then return user error “You can’t apply advance more than selected outstanding cash advance”</a:t>
            </a:r>
          </a:p>
        </p:txBody>
      </p:sp>
    </p:spTree>
    <p:extLst>
      <p:ext uri="{BB962C8B-B14F-4D97-AF65-F5344CB8AC3E}">
        <p14:creationId xmlns:p14="http://schemas.microsoft.com/office/powerpoint/2010/main" val="2705684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a:t>Requirement</a:t>
            </a:r>
          </a:p>
        </p:txBody>
      </p:sp>
      <p:sp>
        <p:nvSpPr>
          <p:cNvPr id="53" name="Kotak Teks 52">
            <a:extLst>
              <a:ext uri="{FF2B5EF4-FFF2-40B4-BE49-F238E27FC236}">
                <a16:creationId xmlns:a16="http://schemas.microsoft.com/office/drawing/2014/main" id="{8CF0D9B1-ECF6-43AB-A1B7-7626B6E34C52}"/>
              </a:ext>
            </a:extLst>
          </p:cNvPr>
          <p:cNvSpPr txBox="1"/>
          <p:nvPr/>
        </p:nvSpPr>
        <p:spPr>
          <a:xfrm>
            <a:off x="660398" y="1528093"/>
            <a:ext cx="10567365" cy="2708434"/>
          </a:xfrm>
          <a:prstGeom prst="rect">
            <a:avLst/>
          </a:prstGeom>
          <a:noFill/>
        </p:spPr>
        <p:txBody>
          <a:bodyPr wrap="square" lIns="0" tIns="0" rIns="0" bIns="0" rtlCol="0">
            <a:spAutoFit/>
          </a:bodyPr>
          <a:lstStyle/>
          <a:p>
            <a:pPr marL="457200" indent="-457200" algn="just">
              <a:buFont typeface="+mj-lt"/>
              <a:buAutoNum type="arabicPeriod" startAt="10"/>
            </a:pPr>
            <a:r>
              <a:rPr lang="en-US" sz="1600" dirty="0" smtClean="0">
                <a:latin typeface="Arial" panose="020B0604020202020204" pitchFamily="34" charset="0"/>
                <a:cs typeface="Arial" panose="020B0604020202020204" pitchFamily="34" charset="0"/>
              </a:rPr>
              <a:t>Before Deposit </a:t>
            </a:r>
            <a:r>
              <a:rPr lang="en-US" sz="1600" dirty="0">
                <a:latin typeface="Arial" panose="020B0604020202020204" pitchFamily="34" charset="0"/>
                <a:cs typeface="Arial" panose="020B0604020202020204" pitchFamily="34" charset="0"/>
              </a:rPr>
              <a:t>and Journal (with their form) is saved, check amount, if total advance is &lt; 0 then return user error “You can’t add advance amount through this </a:t>
            </a:r>
            <a:r>
              <a:rPr lang="en-US" sz="1600" dirty="0" smtClean="0">
                <a:latin typeface="Arial" panose="020B0604020202020204" pitchFamily="34" charset="0"/>
                <a:cs typeface="Arial" panose="020B0604020202020204" pitchFamily="34" charset="0"/>
              </a:rPr>
              <a:t>transactions”</a:t>
            </a:r>
          </a:p>
          <a:p>
            <a:pPr marL="457200" indent="-457200" algn="just">
              <a:buFont typeface="+mj-lt"/>
              <a:buAutoNum type="arabicPeriod" startAt="10"/>
            </a:pPr>
            <a:r>
              <a:rPr lang="en-US" sz="1600" dirty="0" smtClean="0">
                <a:latin typeface="Arial" panose="020B0604020202020204" pitchFamily="34" charset="0"/>
                <a:cs typeface="Arial" panose="020B0604020202020204" pitchFamily="34" charset="0"/>
              </a:rPr>
              <a:t>When user change cash advance no. in Deposit/Journal/Expense report then release previous selected cash advance no. and deduct latest selected cash advance no.</a:t>
            </a:r>
          </a:p>
          <a:p>
            <a:pPr marL="457200" indent="-457200" algn="just">
              <a:buFont typeface="+mj-lt"/>
              <a:buAutoNum type="arabicPeriod" startAt="10"/>
            </a:pPr>
            <a:r>
              <a:rPr lang="en-US" sz="1600" dirty="0" smtClean="0">
                <a:latin typeface="Arial" panose="020B0604020202020204" pitchFamily="34" charset="0"/>
                <a:cs typeface="Arial" panose="020B0604020202020204" pitchFamily="34" charset="0"/>
              </a:rPr>
              <a:t>If Journal/Deposit/Expense Report is voided, then release outstanding amount based on selected cash advance no.</a:t>
            </a:r>
          </a:p>
          <a:p>
            <a:pPr marL="457200" indent="-457200" algn="just">
              <a:buFont typeface="+mj-lt"/>
              <a:buAutoNum type="arabicPeriod" startAt="10"/>
            </a:pPr>
            <a:r>
              <a:rPr lang="en-US" sz="1600" dirty="0" smtClean="0">
                <a:latin typeface="Arial" panose="020B0604020202020204" pitchFamily="34" charset="0"/>
                <a:cs typeface="Arial" panose="020B0604020202020204" pitchFamily="34" charset="0"/>
              </a:rPr>
              <a:t>For opening balance purposes, update outstanding and total advance in Write Check record (only ME – CASH advance form) when data is imported using CSV.</a:t>
            </a:r>
          </a:p>
          <a:p>
            <a:pPr marL="457200" indent="-457200" algn="just">
              <a:buFont typeface="+mj-lt"/>
              <a:buAutoNum type="arabicPeriod" startAt="10"/>
            </a:pPr>
            <a:r>
              <a:rPr lang="en-US" sz="1600" dirty="0" smtClean="0">
                <a:latin typeface="Arial" panose="020B0604020202020204" pitchFamily="34" charset="0"/>
                <a:cs typeface="Arial" panose="020B0604020202020204" pitchFamily="34" charset="0"/>
              </a:rPr>
              <a:t>Validate Check# must be unique</a:t>
            </a:r>
          </a:p>
          <a:p>
            <a:pPr marL="457200" indent="-457200" algn="just">
              <a:buFont typeface="+mj-lt"/>
              <a:buAutoNum type="arabicPeriod" startAt="10"/>
            </a:pPr>
            <a:endParaRPr lang="en-US" sz="1600" dirty="0" smtClean="0">
              <a:latin typeface="Arial" panose="020B0604020202020204" pitchFamily="34" charset="0"/>
              <a:cs typeface="Arial" panose="020B0604020202020204" pitchFamily="34" charset="0"/>
            </a:endParaRPr>
          </a:p>
          <a:p>
            <a:pPr marL="457200" indent="-457200" algn="just">
              <a:buFont typeface="+mj-lt"/>
              <a:buAutoNum type="arabicPeriod" startAt="10"/>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336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B103-96B1-4DEF-A446-B9556BBB4CAD}"/>
              </a:ext>
            </a:extLst>
          </p:cNvPr>
          <p:cNvSpPr>
            <a:spLocks noGrp="1"/>
          </p:cNvSpPr>
          <p:nvPr>
            <p:ph type="title"/>
          </p:nvPr>
        </p:nvSpPr>
        <p:spPr/>
        <p:txBody>
          <a:bodyPr/>
          <a:lstStyle/>
          <a:p>
            <a:r>
              <a:rPr lang="en-US" dirty="0"/>
              <a:t>Notes</a:t>
            </a:r>
            <a:endParaRPr lang="id-ID" dirty="0"/>
          </a:p>
        </p:txBody>
      </p:sp>
      <p:sp>
        <p:nvSpPr>
          <p:cNvPr id="3" name="TextBox 2">
            <a:extLst>
              <a:ext uri="{FF2B5EF4-FFF2-40B4-BE49-F238E27FC236}">
                <a16:creationId xmlns:a16="http://schemas.microsoft.com/office/drawing/2014/main" id="{4D6C7403-7581-4430-8373-3C64BAA54889}"/>
              </a:ext>
            </a:extLst>
          </p:cNvPr>
          <p:cNvSpPr txBox="1"/>
          <p:nvPr/>
        </p:nvSpPr>
        <p:spPr>
          <a:xfrm>
            <a:off x="964096" y="2236304"/>
            <a:ext cx="10316817" cy="1867178"/>
          </a:xfrm>
          <a:prstGeom prst="rect">
            <a:avLst/>
          </a:prstGeom>
          <a:noFill/>
        </p:spPr>
        <p:txBody>
          <a:bodyPr wrap="square" lIns="0" tIns="0" rIns="0" bIns="0" rtlCol="0">
            <a:spAutoFit/>
          </a:bodyPr>
          <a:lstStyle/>
          <a:p>
            <a:pPr marL="228600" indent="-228600">
              <a:spcBef>
                <a:spcPts val="800"/>
              </a:spcBef>
              <a:buFont typeface="+mj-lt"/>
              <a:buAutoNum type="arabicPeriod"/>
            </a:pPr>
            <a:r>
              <a:rPr lang="en-US" dirty="0" smtClean="0">
                <a:latin typeface="Arial" panose="020B0604020202020204" pitchFamily="34" charset="0"/>
                <a:cs typeface="Arial" panose="020B0604020202020204" pitchFamily="34" charset="0"/>
              </a:rPr>
              <a:t>User who create item only given Create access, while approver will have only approve access. If created item is rejected, then user needs to create new </a:t>
            </a:r>
            <a:r>
              <a:rPr lang="en-US" smtClean="0">
                <a:latin typeface="Arial" panose="020B0604020202020204" pitchFamily="34" charset="0"/>
                <a:cs typeface="Arial" panose="020B0604020202020204" pitchFamily="34" charset="0"/>
              </a:rPr>
              <a:t>requested item </a:t>
            </a:r>
            <a:r>
              <a:rPr lang="en-US" dirty="0" smtClean="0">
                <a:latin typeface="Arial" panose="020B0604020202020204" pitchFamily="34" charset="0"/>
                <a:cs typeface="Arial" panose="020B0604020202020204" pitchFamily="34" charset="0"/>
              </a:rPr>
              <a:t>record.</a:t>
            </a:r>
          </a:p>
          <a:p>
            <a:pPr marL="228600" indent="-228600">
              <a:spcBef>
                <a:spcPts val="800"/>
              </a:spcBef>
              <a:buFont typeface="+mj-lt"/>
              <a:buAutoNum type="arabicPeriod"/>
            </a:pPr>
            <a:r>
              <a:rPr lang="en-US" dirty="0" smtClean="0">
                <a:latin typeface="Arial" panose="020B0604020202020204" pitchFamily="34" charset="0"/>
                <a:cs typeface="Arial" panose="020B0604020202020204" pitchFamily="34" charset="0"/>
              </a:rPr>
              <a:t>Please </a:t>
            </a:r>
            <a:r>
              <a:rPr lang="en-US" dirty="0">
                <a:latin typeface="Arial" panose="020B0604020202020204" pitchFamily="34" charset="0"/>
                <a:cs typeface="Arial" panose="020B0604020202020204" pitchFamily="34" charset="0"/>
              </a:rPr>
              <a:t>advice the possibility to develop this prototype scenario and possibility to be demonstrated to customer</a:t>
            </a:r>
          </a:p>
          <a:p>
            <a:pPr marL="228600" indent="-228600">
              <a:spcBef>
                <a:spcPts val="800"/>
              </a:spcBef>
              <a:buFont typeface="+mj-lt"/>
              <a:buAutoNum type="arabicPeriod"/>
            </a:pPr>
            <a:r>
              <a:rPr lang="en-US" dirty="0">
                <a:latin typeface="Arial" panose="020B0604020202020204" pitchFamily="34" charset="0"/>
                <a:cs typeface="Arial" panose="020B0604020202020204" pitchFamily="34" charset="0"/>
              </a:rPr>
              <a:t>Please advice that other item transaction will not be impacted or I should provide separate demo account</a:t>
            </a:r>
            <a:endParaRPr lang="id-ID"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7236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87133"/>
            <a:ext cx="4194875" cy="3708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Calibri"/>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
            <a:ext cx="12192000" cy="6327140"/>
          </a:xfrm>
          <a:prstGeom prst="rect">
            <a:avLst/>
          </a:prstGeom>
        </p:spPr>
      </p:pic>
      <p:sp>
        <p:nvSpPr>
          <p:cNvPr id="13" name="Rectangle 12"/>
          <p:cNvSpPr/>
          <p:nvPr/>
        </p:nvSpPr>
        <p:spPr>
          <a:xfrm>
            <a:off x="0" y="-186025"/>
            <a:ext cx="12192000" cy="6541204"/>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7011"/>
            <a:endParaRPr lang="en-US" sz="1727" dirty="0">
              <a:solidFill>
                <a:prstClr val="white"/>
              </a:solidFill>
              <a:latin typeface="Arial" panose="020B0604020202020204" pitchFamily="34" charset="0"/>
            </a:endParaRPr>
          </a:p>
        </p:txBody>
      </p:sp>
      <p:cxnSp>
        <p:nvCxnSpPr>
          <p:cNvPr id="9" name="Straight Connector 8"/>
          <p:cNvCxnSpPr/>
          <p:nvPr/>
        </p:nvCxnSpPr>
        <p:spPr>
          <a:xfrm flipV="1">
            <a:off x="812800" y="1269525"/>
            <a:ext cx="5749808" cy="26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12799" y="2873729"/>
            <a:ext cx="3382076" cy="305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ctrTitle"/>
          </p:nvPr>
        </p:nvSpPr>
        <p:spPr>
          <a:xfrm>
            <a:off x="825766" y="1871906"/>
            <a:ext cx="10340997" cy="609398"/>
          </a:xfrm>
        </p:spPr>
        <p:txBody>
          <a:bodyPr anchor="ctr"/>
          <a:lstStyle/>
          <a:p>
            <a:r>
              <a:rPr lang="en-US" sz="4400" dirty="0" smtClean="0"/>
              <a:t>GAG – Employee Cash Advance</a:t>
            </a:r>
            <a:endParaRPr lang="en-US" sz="4400" dirty="0"/>
          </a:p>
        </p:txBody>
      </p:sp>
      <p:cxnSp>
        <p:nvCxnSpPr>
          <p:cNvPr id="16" name="Straight Connector 15"/>
          <p:cNvCxnSpPr/>
          <p:nvPr/>
        </p:nvCxnSpPr>
        <p:spPr>
          <a:xfrm>
            <a:off x="-10601" y="6340544"/>
            <a:ext cx="1220260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869080" y="6501014"/>
            <a:ext cx="0" cy="2436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56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smtClean="0"/>
              <a:t>Requirement</a:t>
            </a:r>
            <a:endParaRPr lang="en-US" dirty="0"/>
          </a:p>
        </p:txBody>
      </p:sp>
      <p:sp>
        <p:nvSpPr>
          <p:cNvPr id="15" name="Kotak Teks 14">
            <a:extLst>
              <a:ext uri="{FF2B5EF4-FFF2-40B4-BE49-F238E27FC236}">
                <a16:creationId xmlns:a16="http://schemas.microsoft.com/office/drawing/2014/main" id="{DCB15583-CDA1-4653-AA35-A6CBFEDBA74C}"/>
              </a:ext>
            </a:extLst>
          </p:cNvPr>
          <p:cNvSpPr txBox="1"/>
          <p:nvPr/>
        </p:nvSpPr>
        <p:spPr>
          <a:xfrm>
            <a:off x="812800" y="1677203"/>
            <a:ext cx="10567365" cy="4883388"/>
          </a:xfrm>
          <a:prstGeom prst="rect">
            <a:avLst/>
          </a:prstGeom>
          <a:noFill/>
        </p:spPr>
        <p:txBody>
          <a:bodyPr wrap="square" lIns="0" tIns="0" rIns="0" bIns="0" rtlCol="0">
            <a:spAutoFit/>
          </a:bodyPr>
          <a:lstStyle/>
          <a:p>
            <a:pPr marL="342900" indent="-342900" algn="just">
              <a:spcBef>
                <a:spcPts val="800"/>
              </a:spcBef>
              <a:buAutoNum type="arabicPeriod"/>
            </a:pPr>
            <a:r>
              <a:rPr lang="en-US" sz="2400" dirty="0" smtClean="0">
                <a:latin typeface="Arial" panose="020B0604020202020204" pitchFamily="34" charset="0"/>
                <a:cs typeface="Arial" panose="020B0604020202020204" pitchFamily="34" charset="0"/>
              </a:rPr>
              <a:t>GAG wants to maintain employee cash advance flow with:</a:t>
            </a:r>
          </a:p>
          <a:p>
            <a:pPr marL="800100" lvl="1" indent="-342900" algn="just">
              <a:spcBef>
                <a:spcPts val="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Cash advance to Employee</a:t>
            </a:r>
          </a:p>
          <a:p>
            <a:pPr marL="800100" lvl="1" indent="-342900" algn="just">
              <a:spcBef>
                <a:spcPts val="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Employee Reimbursement (without using Cash Advance No.)</a:t>
            </a:r>
          </a:p>
          <a:p>
            <a:pPr marL="800100" lvl="1" indent="-342900" algn="just">
              <a:spcBef>
                <a:spcPts val="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Employee </a:t>
            </a:r>
            <a:r>
              <a:rPr lang="en-US" sz="2400" dirty="0" smtClean="0">
                <a:latin typeface="Arial" panose="020B0604020202020204" pitchFamily="34" charset="0"/>
                <a:cs typeface="Arial" panose="020B0604020202020204" pitchFamily="34" charset="0"/>
              </a:rPr>
              <a:t>Settlement (with using Cash Advance No.)</a:t>
            </a:r>
          </a:p>
          <a:p>
            <a:pPr marL="800100" lvl="1" indent="-342900" algn="just">
              <a:spcBef>
                <a:spcPts val="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Cash Advance Refund from Employee</a:t>
            </a:r>
          </a:p>
          <a:p>
            <a:pPr marL="800100" lvl="1" indent="-342900" algn="just">
              <a:spcBef>
                <a:spcPts val="8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Cash Advance Expired and Charge to Employee </a:t>
            </a:r>
            <a:r>
              <a:rPr lang="en-US" sz="2400" dirty="0" smtClean="0">
                <a:latin typeface="Arial" panose="020B0604020202020204" pitchFamily="34" charset="0"/>
                <a:cs typeface="Arial" panose="020B0604020202020204" pitchFamily="34" charset="0"/>
              </a:rPr>
              <a:t>Payroll</a:t>
            </a:r>
          </a:p>
          <a:p>
            <a:pPr marL="457200" indent="-457200" algn="just">
              <a:spcBef>
                <a:spcPts val="800"/>
              </a:spcBef>
              <a:buFont typeface="+mj-lt"/>
              <a:buAutoNum type="arabicPeriod" startAt="2"/>
            </a:pPr>
            <a:r>
              <a:rPr lang="en-US" sz="2400" dirty="0">
                <a:latin typeface="Arial" panose="020B0604020202020204" pitchFamily="34" charset="0"/>
                <a:cs typeface="Arial" panose="020B0604020202020204" pitchFamily="34" charset="0"/>
              </a:rPr>
              <a:t>For every settlement using Expense Report, there will be no approval.</a:t>
            </a:r>
          </a:p>
          <a:p>
            <a:pPr marL="457200" indent="-457200" algn="just">
              <a:spcBef>
                <a:spcPts val="800"/>
              </a:spcBef>
              <a:buFont typeface="+mj-lt"/>
              <a:buAutoNum type="arabicPeriod" startAt="2"/>
            </a:pPr>
            <a:r>
              <a:rPr lang="en-US" sz="2400" dirty="0">
                <a:latin typeface="Arial" panose="020B0604020202020204" pitchFamily="34" charset="0"/>
                <a:cs typeface="Arial" panose="020B0604020202020204" pitchFamily="34" charset="0"/>
              </a:rPr>
              <a:t>User can’t submit settlement Cash Advance (Settlement, Refund from Employee and Charge to employee payroll) if submitted amount more than outstanding cash advance amount of selected cash advance number</a:t>
            </a:r>
            <a:endParaRPr lang="en-US" sz="2400" dirty="0" smtClean="0">
              <a:latin typeface="Arial" panose="020B0604020202020204" pitchFamily="34" charset="0"/>
              <a:cs typeface="Arial" panose="020B0604020202020204" pitchFamily="34" charset="0"/>
            </a:endParaRPr>
          </a:p>
          <a:p>
            <a:pPr marL="342900" indent="-342900">
              <a:spcBef>
                <a:spcPts val="800"/>
              </a:spcBef>
              <a:buAutoNum type="arabicPeriod"/>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4356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smtClean="0"/>
              <a:t>Requirement</a:t>
            </a:r>
            <a:endParaRPr lang="en-US" dirty="0"/>
          </a:p>
        </p:txBody>
      </p:sp>
      <p:sp>
        <p:nvSpPr>
          <p:cNvPr id="15" name="Kotak Teks 14">
            <a:extLst>
              <a:ext uri="{FF2B5EF4-FFF2-40B4-BE49-F238E27FC236}">
                <a16:creationId xmlns:a16="http://schemas.microsoft.com/office/drawing/2014/main" id="{DCB15583-CDA1-4653-AA35-A6CBFEDBA74C}"/>
              </a:ext>
            </a:extLst>
          </p:cNvPr>
          <p:cNvSpPr txBox="1"/>
          <p:nvPr/>
        </p:nvSpPr>
        <p:spPr>
          <a:xfrm>
            <a:off x="812799" y="1663349"/>
            <a:ext cx="10567365" cy="3631763"/>
          </a:xfrm>
          <a:prstGeom prst="rect">
            <a:avLst/>
          </a:prstGeom>
          <a:noFill/>
        </p:spPr>
        <p:txBody>
          <a:bodyPr wrap="square" lIns="0" tIns="0" rIns="0" bIns="0" rtlCol="0">
            <a:spAutoFit/>
          </a:bodyPr>
          <a:lstStyle/>
          <a:p>
            <a:pPr marL="457200" indent="-457200" algn="just">
              <a:spcBef>
                <a:spcPts val="800"/>
              </a:spcBef>
              <a:buFont typeface="+mj-lt"/>
              <a:buAutoNum type="arabicPeriod" startAt="4"/>
            </a:pPr>
            <a:r>
              <a:rPr lang="en-US" sz="2400" dirty="0" smtClean="0">
                <a:latin typeface="Arial" panose="020B0604020202020204" pitchFamily="34" charset="0"/>
                <a:cs typeface="Arial" panose="020B0604020202020204" pitchFamily="34" charset="0"/>
              </a:rPr>
              <a:t>User can only create cash advance through write check transaction only using standard COA </a:t>
            </a:r>
            <a:r>
              <a:rPr lang="en-US" sz="2400" dirty="0" err="1" smtClean="0">
                <a:latin typeface="Arial" panose="020B0604020202020204" pitchFamily="34" charset="0"/>
                <a:cs typeface="Arial" panose="020B0604020202020204" pitchFamily="34" charset="0"/>
              </a:rPr>
              <a:t>netsuite</a:t>
            </a:r>
            <a:r>
              <a:rPr lang="en-US" sz="2400" dirty="0" smtClean="0">
                <a:latin typeface="Arial" panose="020B0604020202020204" pitchFamily="34" charset="0"/>
                <a:cs typeface="Arial" panose="020B0604020202020204" pitchFamily="34" charset="0"/>
              </a:rPr>
              <a:t> “Advances Paid” that will be edited </a:t>
            </a:r>
            <a:r>
              <a:rPr lang="en-US" sz="2400" dirty="0">
                <a:latin typeface="Arial" panose="020B0604020202020204" pitchFamily="34" charset="0"/>
                <a:cs typeface="Arial" panose="020B0604020202020204" pitchFamily="34" charset="0"/>
              </a:rPr>
              <a:t>to GAG COA “11330001 Other Receivables - Cash </a:t>
            </a:r>
            <a:r>
              <a:rPr lang="en-US" sz="2400" dirty="0" smtClean="0">
                <a:latin typeface="Arial" panose="020B0604020202020204" pitchFamily="34" charset="0"/>
                <a:cs typeface="Arial" panose="020B0604020202020204" pitchFamily="34" charset="0"/>
              </a:rPr>
              <a:t>Advance”</a:t>
            </a:r>
            <a:endParaRPr lang="en-US" sz="2400" dirty="0" smtClean="0">
              <a:latin typeface="Arial" panose="020B0604020202020204" pitchFamily="34" charset="0"/>
              <a:cs typeface="Arial" panose="020B0604020202020204" pitchFamily="34" charset="0"/>
            </a:endParaRPr>
          </a:p>
          <a:p>
            <a:pPr marL="457200" indent="-457200" algn="just">
              <a:spcBef>
                <a:spcPts val="800"/>
              </a:spcBef>
              <a:buFont typeface="+mj-lt"/>
              <a:buAutoNum type="arabicPeriod" startAt="4"/>
            </a:pPr>
            <a:r>
              <a:rPr lang="en-US" sz="2400" dirty="0" smtClean="0">
                <a:latin typeface="Arial" panose="020B0604020202020204" pitchFamily="34" charset="0"/>
                <a:cs typeface="Arial" panose="020B0604020202020204" pitchFamily="34" charset="0"/>
              </a:rPr>
              <a:t>If there is additional cash advance with same cash advance number, user can add additional cash advance after its created as long as edited amount is not less than Consumed amount.</a:t>
            </a:r>
          </a:p>
          <a:p>
            <a:pPr marL="457200" indent="-457200" algn="just">
              <a:spcBef>
                <a:spcPts val="800"/>
              </a:spcBef>
              <a:buFont typeface="+mj-lt"/>
              <a:buAutoNum type="arabicPeriod" startAt="4"/>
            </a:pPr>
            <a:r>
              <a:rPr lang="en-US" sz="2400" dirty="0" smtClean="0">
                <a:latin typeface="Arial" panose="020B0604020202020204" pitchFamily="34" charset="0"/>
                <a:cs typeface="Arial" panose="020B0604020202020204" pitchFamily="34" charset="0"/>
              </a:rPr>
              <a:t>There are two reports of cash advances, layout detail will be in the next slide</a:t>
            </a:r>
            <a:endParaRPr lang="en-US" sz="2400" dirty="0" smtClean="0">
              <a:latin typeface="Arial" panose="020B0604020202020204" pitchFamily="34" charset="0"/>
              <a:cs typeface="Arial" panose="020B0604020202020204" pitchFamily="34" charset="0"/>
            </a:endParaRPr>
          </a:p>
          <a:p>
            <a:pPr marL="457200" indent="-457200" algn="just">
              <a:spcBef>
                <a:spcPts val="800"/>
              </a:spcBef>
              <a:buFont typeface="+mj-lt"/>
              <a:buAutoNum type="arabicPeriod" startAt="4"/>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25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smtClean="0"/>
              <a:t>1</a:t>
            </a:r>
            <a:r>
              <a:rPr lang="en-US" baseline="30000" dirty="0" smtClean="0"/>
              <a:t>st</a:t>
            </a:r>
            <a:r>
              <a:rPr lang="en-US" dirty="0" smtClean="0"/>
              <a:t> Report Layout (Employee Cash Advance per Cash Advance Number)</a:t>
            </a:r>
            <a:endParaRPr lang="en-US" dirty="0"/>
          </a:p>
        </p:txBody>
      </p:sp>
      <p:pic>
        <p:nvPicPr>
          <p:cNvPr id="3" name="Picture 2"/>
          <p:cNvPicPr>
            <a:picLocks noChangeAspect="1"/>
          </p:cNvPicPr>
          <p:nvPr/>
        </p:nvPicPr>
        <p:blipFill>
          <a:blip r:embed="rId2"/>
          <a:stretch>
            <a:fillRect/>
          </a:stretch>
        </p:blipFill>
        <p:spPr>
          <a:xfrm>
            <a:off x="635577" y="1674235"/>
            <a:ext cx="10559359" cy="4075402"/>
          </a:xfrm>
          <a:prstGeom prst="rect">
            <a:avLst/>
          </a:prstGeom>
        </p:spPr>
      </p:pic>
    </p:spTree>
    <p:extLst>
      <p:ext uri="{BB962C8B-B14F-4D97-AF65-F5344CB8AC3E}">
        <p14:creationId xmlns:p14="http://schemas.microsoft.com/office/powerpoint/2010/main" val="4053451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6D32EC-7730-4474-808C-8B253056401D}"/>
              </a:ext>
            </a:extLst>
          </p:cNvPr>
          <p:cNvSpPr>
            <a:spLocks noGrp="1"/>
          </p:cNvSpPr>
          <p:nvPr>
            <p:ph type="title"/>
          </p:nvPr>
        </p:nvSpPr>
        <p:spPr/>
        <p:txBody>
          <a:bodyPr/>
          <a:lstStyle/>
          <a:p>
            <a:r>
              <a:rPr lang="en-US" dirty="0" smtClean="0"/>
              <a:t>2</a:t>
            </a:r>
            <a:r>
              <a:rPr lang="en-US" baseline="30000" dirty="0" smtClean="0"/>
              <a:t>nd</a:t>
            </a:r>
            <a:r>
              <a:rPr lang="en-US" dirty="0" smtClean="0"/>
              <a:t> Report Layout (Tracking COA Cash Advance Only per Employee)</a:t>
            </a:r>
            <a:endParaRPr lang="en-US" dirty="0"/>
          </a:p>
        </p:txBody>
      </p:sp>
      <p:pic>
        <p:nvPicPr>
          <p:cNvPr id="4" name="Picture 3"/>
          <p:cNvPicPr>
            <a:picLocks noChangeAspect="1"/>
          </p:cNvPicPr>
          <p:nvPr/>
        </p:nvPicPr>
        <p:blipFill>
          <a:blip r:embed="rId2"/>
          <a:stretch>
            <a:fillRect/>
          </a:stretch>
        </p:blipFill>
        <p:spPr>
          <a:xfrm>
            <a:off x="329286" y="1539587"/>
            <a:ext cx="11534392" cy="4610100"/>
          </a:xfrm>
          <a:prstGeom prst="rect">
            <a:avLst/>
          </a:prstGeom>
        </p:spPr>
      </p:pic>
    </p:spTree>
    <p:extLst>
      <p:ext uri="{BB962C8B-B14F-4D97-AF65-F5344CB8AC3E}">
        <p14:creationId xmlns:p14="http://schemas.microsoft.com/office/powerpoint/2010/main" val="673348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248E-7F9F-4EF3-AFE5-1AF6803F4A75}"/>
              </a:ext>
            </a:extLst>
          </p:cNvPr>
          <p:cNvSpPr>
            <a:spLocks noGrp="1"/>
          </p:cNvSpPr>
          <p:nvPr>
            <p:ph type="title"/>
          </p:nvPr>
        </p:nvSpPr>
        <p:spPr>
          <a:xfrm>
            <a:off x="831851" y="2598821"/>
            <a:ext cx="10850812" cy="3318670"/>
          </a:xfrm>
        </p:spPr>
        <p:txBody>
          <a:bodyPr/>
          <a:lstStyle/>
          <a:p>
            <a:r>
              <a:rPr lang="en-US" altLang="zh-CN" dirty="0"/>
              <a:t>Standard NetSuite </a:t>
            </a:r>
            <a:r>
              <a:rPr lang="en-US" altLang="zh-CN" dirty="0" smtClean="0"/>
              <a:t>Record for Employee Cash Advance</a:t>
            </a:r>
            <a:endParaRPr lang="en-MY" dirty="0"/>
          </a:p>
        </p:txBody>
      </p:sp>
    </p:spTree>
    <p:extLst>
      <p:ext uri="{BB962C8B-B14F-4D97-AF65-F5344CB8AC3E}">
        <p14:creationId xmlns:p14="http://schemas.microsoft.com/office/powerpoint/2010/main" val="4234043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Write Check</a:t>
            </a:r>
            <a:endParaRPr lang="en-US" dirty="0"/>
          </a:p>
        </p:txBody>
      </p:sp>
      <p:pic>
        <p:nvPicPr>
          <p:cNvPr id="4" name="Picture 3"/>
          <p:cNvPicPr>
            <a:picLocks noChangeAspect="1"/>
          </p:cNvPicPr>
          <p:nvPr/>
        </p:nvPicPr>
        <p:blipFill>
          <a:blip r:embed="rId2"/>
          <a:stretch>
            <a:fillRect/>
          </a:stretch>
        </p:blipFill>
        <p:spPr>
          <a:xfrm>
            <a:off x="812800" y="1671935"/>
            <a:ext cx="10567365" cy="4294611"/>
          </a:xfrm>
          <a:prstGeom prst="rect">
            <a:avLst/>
          </a:prstGeom>
        </p:spPr>
      </p:pic>
    </p:spTree>
    <p:extLst>
      <p:ext uri="{BB962C8B-B14F-4D97-AF65-F5344CB8AC3E}">
        <p14:creationId xmlns:p14="http://schemas.microsoft.com/office/powerpoint/2010/main" val="3703106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Expense Report</a:t>
            </a:r>
            <a:endParaRPr lang="en-US" dirty="0"/>
          </a:p>
        </p:txBody>
      </p:sp>
      <p:pic>
        <p:nvPicPr>
          <p:cNvPr id="4" name="Picture 3"/>
          <p:cNvPicPr>
            <a:picLocks noChangeAspect="1"/>
          </p:cNvPicPr>
          <p:nvPr/>
        </p:nvPicPr>
        <p:blipFill>
          <a:blip r:embed="rId2"/>
          <a:stretch>
            <a:fillRect/>
          </a:stretch>
        </p:blipFill>
        <p:spPr>
          <a:xfrm>
            <a:off x="812800" y="1614649"/>
            <a:ext cx="10567365" cy="4548025"/>
          </a:xfrm>
          <a:prstGeom prst="rect">
            <a:avLst/>
          </a:prstGeom>
        </p:spPr>
      </p:pic>
    </p:spTree>
    <p:extLst>
      <p:ext uri="{BB962C8B-B14F-4D97-AF65-F5344CB8AC3E}">
        <p14:creationId xmlns:p14="http://schemas.microsoft.com/office/powerpoint/2010/main" val="3169957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NetSuite Color 2016">
      <a:dk1>
        <a:sysClr val="windowText" lastClr="000000"/>
      </a:dk1>
      <a:lt1>
        <a:sysClr val="window" lastClr="FFFFFF"/>
      </a:lt1>
      <a:dk2>
        <a:srgbClr val="000000"/>
      </a:dk2>
      <a:lt2>
        <a:srgbClr val="FFFFFF"/>
      </a:lt2>
      <a:accent1>
        <a:srgbClr val="0082CA"/>
      </a:accent1>
      <a:accent2>
        <a:srgbClr val="FF8F1C"/>
      </a:accent2>
      <a:accent3>
        <a:srgbClr val="FFCD00"/>
      </a:accent3>
      <a:accent4>
        <a:srgbClr val="EE275D"/>
      </a:accent4>
      <a:accent5>
        <a:srgbClr val="9B26B6"/>
      </a:accent5>
      <a:accent6>
        <a:srgbClr val="97D700"/>
      </a:accent6>
      <a:hlink>
        <a:srgbClr val="000000"/>
      </a:hlink>
      <a:folHlink>
        <a:srgbClr val="0000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spcBef>
            <a:spcPts val="800"/>
          </a:spcBef>
          <a:defRPr sz="12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19069</TotalTime>
  <Words>964</Words>
  <Application>Microsoft Office PowerPoint</Application>
  <PresentationFormat>Widescreen</PresentationFormat>
  <Paragraphs>90</Paragraphs>
  <Slides>18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宋体</vt:lpstr>
      <vt:lpstr>Arial</vt:lpstr>
      <vt:lpstr>Arial Black</vt:lpstr>
      <vt:lpstr>Calibri</vt:lpstr>
      <vt:lpstr>Courier New</vt:lpstr>
      <vt:lpstr>Wingdings</vt:lpstr>
      <vt:lpstr>Office Theme</vt:lpstr>
      <vt:lpstr>6_Office Theme</vt:lpstr>
      <vt:lpstr>GAG – Employee Cash Advance</vt:lpstr>
      <vt:lpstr>GAG – Employee Cash Advance</vt:lpstr>
      <vt:lpstr>Requirement</vt:lpstr>
      <vt:lpstr>Requirement</vt:lpstr>
      <vt:lpstr>1st Report Layout (Employee Cash Advance per Cash Advance Number)</vt:lpstr>
      <vt:lpstr>2nd Report Layout (Tracking COA Cash Advance Only per Employee)</vt:lpstr>
      <vt:lpstr>Standard NetSuite Record for Employee Cash Advance</vt:lpstr>
      <vt:lpstr>1. Write Check</vt:lpstr>
      <vt:lpstr>2. Expense Report</vt:lpstr>
      <vt:lpstr>3. Deposit</vt:lpstr>
      <vt:lpstr>4. Journal Entry</vt:lpstr>
      <vt:lpstr>5. Vendor Payment</vt:lpstr>
      <vt:lpstr>Requirement to SDG</vt:lpstr>
      <vt:lpstr>Requirement</vt:lpstr>
      <vt:lpstr>Requirement</vt:lpstr>
      <vt:lpstr>Requirement</vt:lpstr>
      <vt:lpstr>Requirement</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OVERVIEW</dc:title>
  <dc:creator>Cheong, Bee Yen</dc:creator>
  <cp:lastModifiedBy>Steven Winoto</cp:lastModifiedBy>
  <cp:revision>455</cp:revision>
  <cp:lastPrinted>2017-12-06T09:50:13Z</cp:lastPrinted>
  <dcterms:created xsi:type="dcterms:W3CDTF">2017-11-30T07:02:42Z</dcterms:created>
  <dcterms:modified xsi:type="dcterms:W3CDTF">2021-03-23T06:04:37Z</dcterms:modified>
</cp:coreProperties>
</file>