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74" r:id="rId6"/>
    <p:sldId id="259" r:id="rId7"/>
    <p:sldId id="27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68" r:id="rId19"/>
    <p:sldId id="272" r:id="rId20"/>
    <p:sldId id="273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https://3d.bk.tudelft.nl/projects/geobim-benchmark/img/amsterdam-1.gi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s://www.gplates.org/screenshots/2.0.0/NAM_strain_rate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Plates" TargetMode="External"/><Relationship Id="rId13" Type="http://schemas.openxmlformats.org/officeDocument/2006/relationships/hyperlink" Target="https://www.bgs.ac.uk/news/geosciml-data-standard-becomes-official/" TargetMode="External"/><Relationship Id="rId3" Type="http://schemas.openxmlformats.org/officeDocument/2006/relationships/hyperlink" Target="https://en.wikipedia.org/wiki/Geography_Markup_Language" TargetMode="External"/><Relationship Id="rId7" Type="http://schemas.openxmlformats.org/officeDocument/2006/relationships/hyperlink" Target="https://en.wikipedia.org/wiki/Vector_Markup_Language" TargetMode="External"/><Relationship Id="rId12" Type="http://schemas.openxmlformats.org/officeDocument/2006/relationships/hyperlink" Target="https://en.wikipedia.org/wiki/GeoJSON" TargetMode="External"/><Relationship Id="rId17" Type="http://schemas.openxmlformats.org/officeDocument/2006/relationships/hyperlink" Target="https://twitter.com/KirkDBorne/status/544215389538750464/photo/2" TargetMode="External"/><Relationship Id="rId2" Type="http://schemas.openxmlformats.org/officeDocument/2006/relationships/hyperlink" Target="https://www.w3.org/Mobile/posdep/GMLIntroduction.html" TargetMode="External"/><Relationship Id="rId16" Type="http://schemas.openxmlformats.org/officeDocument/2006/relationships/hyperlink" Target="https://www.gplates.org/screensho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Keyhole_Markup_Language" TargetMode="External"/><Relationship Id="rId11" Type="http://schemas.openxmlformats.org/officeDocument/2006/relationships/hyperlink" Target="https://en.wikipedia.org/wiki/CityGML" TargetMode="External"/><Relationship Id="rId5" Type="http://schemas.openxmlformats.org/officeDocument/2006/relationships/hyperlink" Target="https://bg.wikipedia.org/wiki/SVG" TargetMode="External"/><Relationship Id="rId15" Type="http://schemas.openxmlformats.org/officeDocument/2006/relationships/hyperlink" Target="https://3d.bk.tudelft.nl/projects/geobim-benchmark/amsterdamgml.html" TargetMode="External"/><Relationship Id="rId10" Type="http://schemas.openxmlformats.org/officeDocument/2006/relationships/hyperlink" Target="https://en.wikipedia.org/wiki/GeoSciML" TargetMode="External"/><Relationship Id="rId4" Type="http://schemas.openxmlformats.org/officeDocument/2006/relationships/hyperlink" Target="https://www.opengeospatial.org/standards/gml" TargetMode="External"/><Relationship Id="rId9" Type="http://schemas.openxmlformats.org/officeDocument/2006/relationships/hyperlink" Target="https://www.gplates.org/" TargetMode="External"/><Relationship Id="rId14" Type="http://schemas.openxmlformats.org/officeDocument/2006/relationships/hyperlink" Target="https://www.ogc.org/blog/2196?utm_source=twitterfeed&amp;utm_medium=twit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5440" y="2008414"/>
            <a:ext cx="9699172" cy="168184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cs typeface="Calibri" panose="020F0502020204030204" pitchFamily="34" charset="0"/>
              </a:rPr>
              <a:t>GEOGRAPHY MARKUP LANGUAGE </a:t>
            </a:r>
            <a:r>
              <a:rPr lang="en-GB" sz="4400" b="1" dirty="0">
                <a:cs typeface="Calibri" panose="020F0502020204030204" pitchFamily="34" charset="0"/>
              </a:rPr>
              <a:t>(GML)</a:t>
            </a:r>
            <a:endParaRPr lang="bg-BG" sz="4400" dirty="0"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1370" y="5731717"/>
            <a:ext cx="5950630" cy="1126283"/>
          </a:xfrm>
        </p:spPr>
        <p:txBody>
          <a:bodyPr>
            <a:normAutofit/>
          </a:bodyPr>
          <a:lstStyle/>
          <a:p>
            <a:r>
              <a:rPr lang="bg-BG" sz="2400" dirty="0"/>
              <a:t>Изготвили: Павлина Тодорова 62324</a:t>
            </a:r>
          </a:p>
          <a:p>
            <a:r>
              <a:rPr lang="bg-BG" sz="2400" dirty="0"/>
              <a:t>			   Янислав Янков 62357</a:t>
            </a:r>
          </a:p>
        </p:txBody>
      </p:sp>
    </p:spTree>
    <p:extLst>
      <p:ext uri="{BB962C8B-B14F-4D97-AF65-F5344CB8AC3E}">
        <p14:creationId xmlns:p14="http://schemas.microsoft.com/office/powerpoint/2010/main" val="376696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3325" y="0"/>
            <a:ext cx="8854008" cy="1272423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Сравнение с</a:t>
            </a:r>
            <a:r>
              <a:rPr lang="en-US" dirty="0"/>
              <a:t> KML</a:t>
            </a:r>
            <a:br>
              <a:rPr lang="en-US" dirty="0"/>
            </a:br>
            <a:r>
              <a:rPr lang="en-US" dirty="0"/>
              <a:t>(</a:t>
            </a:r>
            <a:r>
              <a:rPr lang="bg-BG" dirty="0" err="1"/>
              <a:t>Keyhole</a:t>
            </a:r>
            <a:r>
              <a:rPr lang="bg-BG" dirty="0"/>
              <a:t> </a:t>
            </a:r>
            <a:r>
              <a:rPr lang="bg-BG" dirty="0" err="1"/>
              <a:t>Markup</a:t>
            </a:r>
            <a:r>
              <a:rPr lang="bg-BG" dirty="0"/>
              <a:t> </a:t>
            </a:r>
            <a:r>
              <a:rPr lang="bg-BG" dirty="0" err="1"/>
              <a:t>Language</a:t>
            </a:r>
            <a:r>
              <a:rPr lang="en-US" dirty="0"/>
              <a:t>)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5861"/>
              </p:ext>
            </p:extLst>
          </p:nvPr>
        </p:nvGraphicFramePr>
        <p:xfrm>
          <a:off x="3335868" y="1405467"/>
          <a:ext cx="6146800" cy="5181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0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60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0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95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100">
                          <a:effectLst/>
                        </a:rPr>
                        <a:t>Критерий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100">
                          <a:effectLst/>
                        </a:rPr>
                        <a:t>GML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100">
                          <a:effectLst/>
                        </a:rPr>
                        <a:t>KML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000">
                          <a:effectLst/>
                        </a:rPr>
                        <a:t>Базиран на: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XML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XML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000">
                          <a:effectLst/>
                        </a:rPr>
                        <a:t>Създаден от: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Open Geospatial Consortium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Keyhole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0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000">
                          <a:effectLst/>
                        </a:rPr>
                        <a:t>Година на създаване: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1998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2008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8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000">
                          <a:effectLst/>
                        </a:rPr>
                        <a:t>Разширение: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.xml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.gml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.kml</a:t>
                      </a:r>
                      <a:endParaRPr lang="bg-BG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.kmz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8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000">
                          <a:effectLst/>
                        </a:rPr>
                        <a:t>Пространство: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2D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2.5D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3D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2D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3D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9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000">
                          <a:effectLst/>
                        </a:rPr>
                        <a:t>Основни форми: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Точка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Линия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Многоъгълник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Отбелязване на място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Снимка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Многоъгълник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Описание на текстури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4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000">
                          <a:effectLst/>
                        </a:rPr>
                        <a:t>Стандарт: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ISO 19136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OGC KML 2.3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58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000">
                          <a:effectLst/>
                        </a:rPr>
                        <a:t>Приложение: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GeoSciML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GPlate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>
                          <a:effectLst/>
                        </a:rPr>
                        <a:t>CityGML</a:t>
                      </a:r>
                      <a:endParaRPr lang="bg-B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 dirty="0" err="1">
                          <a:effectLst/>
                        </a:rPr>
                        <a:t>Google</a:t>
                      </a:r>
                      <a:r>
                        <a:rPr lang="bg-BG" sz="1000" dirty="0">
                          <a:effectLst/>
                        </a:rPr>
                        <a:t> </a:t>
                      </a:r>
                      <a:r>
                        <a:rPr lang="bg-BG" sz="1000" dirty="0" err="1">
                          <a:effectLst/>
                        </a:rPr>
                        <a:t>Earth</a:t>
                      </a:r>
                      <a:endParaRPr lang="bg-BG" sz="900" dirty="0">
                        <a:effectLst/>
                      </a:endParaRP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1000" dirty="0" err="1">
                          <a:effectLst/>
                        </a:rPr>
                        <a:t>Marble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475" marR="63475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95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3325" y="0"/>
            <a:ext cx="8854008" cy="1272423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Сравнение с</a:t>
            </a:r>
            <a:r>
              <a:rPr lang="en-US" dirty="0"/>
              <a:t> VML</a:t>
            </a:r>
            <a:br>
              <a:rPr lang="en-US" dirty="0"/>
            </a:br>
            <a:r>
              <a:rPr lang="en-US" dirty="0"/>
              <a:t>(</a:t>
            </a:r>
            <a:r>
              <a:rPr lang="bg-BG" dirty="0" err="1"/>
              <a:t>Vector</a:t>
            </a:r>
            <a:r>
              <a:rPr lang="bg-BG" dirty="0"/>
              <a:t> </a:t>
            </a:r>
            <a:r>
              <a:rPr lang="bg-BG" dirty="0" err="1"/>
              <a:t>Markup</a:t>
            </a:r>
            <a:r>
              <a:rPr lang="bg-BG" dirty="0"/>
              <a:t> </a:t>
            </a:r>
            <a:r>
              <a:rPr lang="bg-BG" dirty="0" err="1"/>
              <a:t>Language</a:t>
            </a:r>
            <a:r>
              <a:rPr lang="en-US" dirty="0"/>
              <a:t>)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00974"/>
              </p:ext>
            </p:extLst>
          </p:nvPr>
        </p:nvGraphicFramePr>
        <p:xfrm>
          <a:off x="3536134" y="1422400"/>
          <a:ext cx="5607866" cy="518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7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22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76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1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900">
                          <a:effectLst/>
                        </a:rPr>
                        <a:t>Критерий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900">
                          <a:effectLst/>
                        </a:rPr>
                        <a:t>GML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VML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7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Базиран на: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XML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XML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77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Създаден от: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Open Geospatial Consortium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Autodesk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Microsoft Corporation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Hewlett-Parker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Macromedia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Vision</a:t>
                      </a:r>
                      <a:endParaRPr lang="bg-BG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Година на създаване: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1998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1999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Разширение: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.xml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.gml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.htm</a:t>
                      </a:r>
                      <a:endParaRPr lang="bg-BG" sz="8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.html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8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Пространство: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2D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2.5D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3D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2D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24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Основни форми: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Точка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Линия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Многоъгълник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Форма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Тип на формата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Запълване на форма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Път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Сянка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Текстово поле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19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Стандарт: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ISO 19136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ISO/IEC29500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1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Приложение: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GeoSciML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GPlate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CityGML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 dirty="0">
                          <a:effectLst/>
                        </a:rPr>
                        <a:t>MS Office 2007: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 dirty="0">
                          <a:effectLst/>
                        </a:rPr>
                        <a:t>MS Word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 dirty="0">
                          <a:effectLst/>
                        </a:rPr>
                        <a:t>MS PowerPoint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 dirty="0">
                          <a:effectLst/>
                        </a:rPr>
                        <a:t>MS Excel</a:t>
                      </a:r>
                      <a:endParaRPr lang="bg-BG" sz="800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942" marR="50942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05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3325" y="0"/>
            <a:ext cx="8854008" cy="1272423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Сравнение с </a:t>
            </a:r>
            <a:r>
              <a:rPr lang="en-US" dirty="0" err="1"/>
              <a:t>GeoJSON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47218"/>
              </p:ext>
            </p:extLst>
          </p:nvPr>
        </p:nvGraphicFramePr>
        <p:xfrm>
          <a:off x="3554536" y="1449079"/>
          <a:ext cx="5420130" cy="5171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6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82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41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18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700">
                          <a:effectLst/>
                        </a:rPr>
                        <a:t>Критерий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700">
                          <a:effectLst/>
                        </a:rPr>
                        <a:t>GML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700">
                          <a:effectLst/>
                        </a:rPr>
                        <a:t>GeoJSON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700">
                          <a:effectLst/>
                        </a:rPr>
                        <a:t>Базиран на: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>
                          <a:effectLst/>
                        </a:rPr>
                        <a:t>XML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700">
                          <a:effectLst/>
                        </a:rPr>
                        <a:t>JSON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700">
                          <a:effectLst/>
                        </a:rPr>
                        <a:t>Създаден от: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Open Geospatial Consortium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Geograpic JSON working group</a:t>
                      </a:r>
                      <a:endParaRPr lang="bg-BG" sz="7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700">
                          <a:effectLst/>
                        </a:rPr>
                        <a:t>Година на създаване: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>
                          <a:effectLst/>
                        </a:rPr>
                        <a:t>1998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>
                          <a:effectLst/>
                        </a:rPr>
                        <a:t>2016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700">
                          <a:effectLst/>
                        </a:rPr>
                        <a:t>Разширение: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.xml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.gml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>
                          <a:effectLst/>
                        </a:rPr>
                        <a:t>.json</a:t>
                      </a:r>
                      <a:endParaRPr lang="bg-BG" sz="7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700">
                          <a:effectLst/>
                        </a:rPr>
                        <a:t>.geojson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3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700">
                          <a:effectLst/>
                        </a:rPr>
                        <a:t>Пространство: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2D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2.5D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3D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2D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168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700">
                          <a:effectLst/>
                        </a:rPr>
                        <a:t>Основни форми: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Точка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Линия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Многоъгълник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Точки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Прави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Многоъгълници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Множества от точки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Множества от прави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Множества от многоъгълници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Геометрични колекции</a:t>
                      </a:r>
                      <a:endParaRPr lang="bg-BG" sz="7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6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700">
                          <a:effectLst/>
                        </a:rPr>
                        <a:t>Стандарт: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ISO 19136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RFC 7946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555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700">
                          <a:effectLst/>
                        </a:rPr>
                        <a:t>Приложение: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GeoSciML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GPlate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>
                          <a:effectLst/>
                        </a:rPr>
                        <a:t>CityGML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 dirty="0" err="1">
                          <a:effectLst/>
                        </a:rPr>
                        <a:t>ArcGIS</a:t>
                      </a:r>
                      <a:endParaRPr lang="bg-BG" sz="700" dirty="0">
                        <a:effectLst/>
                      </a:endParaRP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 dirty="0" err="1">
                          <a:effectLst/>
                        </a:rPr>
                        <a:t>OpenLayers</a:t>
                      </a:r>
                      <a:endParaRPr lang="bg-BG" sz="700" dirty="0">
                        <a:effectLst/>
                      </a:endParaRP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 dirty="0" err="1">
                          <a:effectLst/>
                        </a:rPr>
                        <a:t>Leaflet</a:t>
                      </a:r>
                      <a:endParaRPr lang="bg-BG" sz="700" dirty="0">
                        <a:effectLst/>
                      </a:endParaRP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 dirty="0" err="1">
                          <a:effectLst/>
                        </a:rPr>
                        <a:t>MapServer</a:t>
                      </a:r>
                      <a:endParaRPr lang="bg-BG" sz="700" dirty="0">
                        <a:effectLst/>
                      </a:endParaRP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 dirty="0" err="1">
                          <a:effectLst/>
                        </a:rPr>
                        <a:t>Geoforge</a:t>
                      </a:r>
                      <a:r>
                        <a:rPr lang="bg-BG" sz="700" dirty="0">
                          <a:effectLst/>
                        </a:rPr>
                        <a:t> </a:t>
                      </a:r>
                      <a:r>
                        <a:rPr lang="bg-BG" sz="700" dirty="0" err="1">
                          <a:effectLst/>
                        </a:rPr>
                        <a:t>software</a:t>
                      </a:r>
                      <a:endParaRPr lang="bg-BG" sz="700" dirty="0">
                        <a:effectLst/>
                      </a:endParaRP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 dirty="0" err="1">
                          <a:effectLst/>
                        </a:rPr>
                        <a:t>GeoServer</a:t>
                      </a:r>
                      <a:endParaRPr lang="bg-BG" sz="700" dirty="0">
                        <a:effectLst/>
                      </a:endParaRP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 dirty="0" err="1">
                          <a:effectLst/>
                        </a:rPr>
                        <a:t>GeoDjango</a:t>
                      </a:r>
                      <a:endParaRPr lang="bg-BG" sz="700" dirty="0">
                        <a:effectLst/>
                      </a:endParaRP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 dirty="0">
                          <a:effectLst/>
                        </a:rPr>
                        <a:t>GDAL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 dirty="0" err="1">
                          <a:effectLst/>
                        </a:rPr>
                        <a:t>Safe</a:t>
                      </a:r>
                      <a:r>
                        <a:rPr lang="bg-BG" sz="700" dirty="0">
                          <a:effectLst/>
                        </a:rPr>
                        <a:t> Software FME</a:t>
                      </a:r>
                    </a:p>
                    <a:p>
                      <a:pPr marL="342900" lvl="0" indent="-342900" fontAlgn="base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700" dirty="0" err="1">
                          <a:effectLst/>
                        </a:rPr>
                        <a:t>CartoDB</a:t>
                      </a:r>
                      <a:endParaRPr lang="bg-BG" sz="700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174" marR="42174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9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658" y="16601"/>
            <a:ext cx="8911687" cy="861790"/>
          </a:xfrm>
        </p:spPr>
        <p:txBody>
          <a:bodyPr/>
          <a:lstStyle/>
          <a:p>
            <a:pPr algn="ctr"/>
            <a:r>
              <a:rPr lang="bg-BG" dirty="0"/>
              <a:t>Примери за използване на </a:t>
            </a:r>
            <a:r>
              <a:rPr lang="en-US" dirty="0"/>
              <a:t>GML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02945" y="1151467"/>
            <a:ext cx="8915400" cy="5706533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Кодиране на геометрични обекти в </a:t>
            </a:r>
            <a:r>
              <a:rPr lang="en-US" dirty="0"/>
              <a:t>GML 1.0 </a:t>
            </a:r>
            <a:r>
              <a:rPr lang="bg-BG" dirty="0"/>
              <a:t>и 2.0</a:t>
            </a:r>
            <a:r>
              <a:rPr lang="en-US" dirty="0"/>
              <a:t>:</a:t>
            </a:r>
            <a:endParaRPr lang="bg-BG" dirty="0"/>
          </a:p>
          <a:p>
            <a:r>
              <a:rPr lang="bg-BG" dirty="0"/>
              <a:t>Многоъгълник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Точка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r>
              <a:rPr lang="bg-BG" dirty="0"/>
              <a:t>Линия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1972786"/>
            <a:ext cx="6050280" cy="1211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004734"/>
            <a:ext cx="5606522" cy="894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5750222"/>
            <a:ext cx="5606522" cy="8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6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412" y="1049867"/>
            <a:ext cx="8915400" cy="4944533"/>
          </a:xfrm>
        </p:spPr>
        <p:txBody>
          <a:bodyPr>
            <a:normAutofit/>
          </a:bodyPr>
          <a:lstStyle/>
          <a:p>
            <a:r>
              <a:rPr lang="bg-BG" dirty="0"/>
              <a:t>Представяне на сграда без свойства</a:t>
            </a:r>
          </a:p>
          <a:p>
            <a:pPr marL="0" indent="0">
              <a:buNone/>
            </a:pPr>
            <a:endParaRPr lang="bg-BG" sz="1800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sz="1800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Представяне на сграда със свойства</a:t>
            </a:r>
          </a:p>
          <a:p>
            <a:pPr marL="0" indent="0">
              <a:buNone/>
            </a:pPr>
            <a:endParaRPr lang="bg-BG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06658" y="16601"/>
            <a:ext cx="8911687" cy="861790"/>
          </a:xfrm>
        </p:spPr>
        <p:txBody>
          <a:bodyPr/>
          <a:lstStyle/>
          <a:p>
            <a:pPr algn="ctr"/>
            <a:r>
              <a:rPr lang="bg-BG" dirty="0"/>
              <a:t>Примери за използване на </a:t>
            </a:r>
            <a:r>
              <a:rPr lang="en-US" dirty="0"/>
              <a:t>GML</a:t>
            </a:r>
            <a:endParaRPr lang="bg-BG" dirty="0"/>
          </a:p>
        </p:txBody>
      </p:sp>
      <p:pic>
        <p:nvPicPr>
          <p:cNvPr id="6147" name="Picture 3" descr="mVoVyruSCBqh9hF4aSm1dm6nUAysQ9_GRLux8S9Qt8Q-U3NF_ruRow9RrpO02_3yuKOdtk0_GZ5kRZqPiygQZecT50dc9tXjFrk3v7n-LDtFbHI8KMwEuDVok2D6QfVBMqVeM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035" y="1600200"/>
            <a:ext cx="4818062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8UWg9YKkbW_AEwlrRqgFBoVUDLKgJj32FZSxRNQZ_UQLUAWyjJLO5m_lVOKnl8lxHh4bW9JzJ81cgBcDGEQHKo11UNaTQQRs-2o7ytvnvtAdQoCam5-SdbX4O6OSNDeS2upUud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035" y="4373563"/>
            <a:ext cx="457200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90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145" y="1146149"/>
            <a:ext cx="8915400" cy="564118"/>
          </a:xfrm>
        </p:spPr>
        <p:txBody>
          <a:bodyPr>
            <a:normAutofit/>
          </a:bodyPr>
          <a:lstStyle/>
          <a:p>
            <a:r>
              <a:rPr lang="bg-BG" sz="1800" dirty="0"/>
              <a:t>Изображение, илюстрирано с </a:t>
            </a:r>
            <a:r>
              <a:rPr lang="en-US" sz="1800" dirty="0" err="1"/>
              <a:t>GeoSciML</a:t>
            </a:r>
            <a:endParaRPr lang="en-US" sz="1800" dirty="0"/>
          </a:p>
          <a:p>
            <a:pPr marL="0" indent="0">
              <a:buNone/>
            </a:pPr>
            <a:endParaRPr lang="bg-BG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49458" y="0"/>
            <a:ext cx="8911687" cy="861790"/>
          </a:xfrm>
        </p:spPr>
        <p:txBody>
          <a:bodyPr/>
          <a:lstStyle/>
          <a:p>
            <a:pPr algn="ctr"/>
            <a:r>
              <a:rPr lang="bg-BG" dirty="0"/>
              <a:t>Примери за използване на </a:t>
            </a:r>
            <a:r>
              <a:rPr lang="en-US" dirty="0"/>
              <a:t>GML</a:t>
            </a:r>
            <a:endParaRPr lang="bg-BG" dirty="0"/>
          </a:p>
        </p:txBody>
      </p:sp>
      <p:pic>
        <p:nvPicPr>
          <p:cNvPr id="7170" name="Picture 2" descr="GeoSciML data standard becomes official - British Geological Surv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710267"/>
            <a:ext cx="6096000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61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145" y="1146149"/>
            <a:ext cx="8915400" cy="564118"/>
          </a:xfrm>
        </p:spPr>
        <p:txBody>
          <a:bodyPr>
            <a:normAutofit/>
          </a:bodyPr>
          <a:lstStyle/>
          <a:p>
            <a:r>
              <a:rPr lang="bg-BG" sz="1800" dirty="0"/>
              <a:t>Изображения, илюстрирани с</a:t>
            </a:r>
            <a:r>
              <a:rPr lang="bg-BG" dirty="0"/>
              <a:t>ъс</a:t>
            </a:r>
            <a:r>
              <a:rPr lang="bg-BG" sz="1800" dirty="0"/>
              <a:t> </a:t>
            </a:r>
            <a:r>
              <a:rPr lang="en-US" dirty="0" err="1"/>
              <a:t>CityGML</a:t>
            </a:r>
            <a:endParaRPr lang="en-US" sz="1800" dirty="0"/>
          </a:p>
          <a:p>
            <a:pPr marL="0" indent="0">
              <a:buNone/>
            </a:pPr>
            <a:endParaRPr lang="bg-BG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64013" y="0"/>
            <a:ext cx="8911687" cy="861790"/>
          </a:xfrm>
        </p:spPr>
        <p:txBody>
          <a:bodyPr/>
          <a:lstStyle/>
          <a:p>
            <a:pPr algn="ctr"/>
            <a:r>
              <a:rPr lang="bg-BG" dirty="0"/>
              <a:t>Примери за използване на </a:t>
            </a:r>
            <a:r>
              <a:rPr lang="en-US" dirty="0"/>
              <a:t>GML</a:t>
            </a:r>
            <a:endParaRPr lang="bg-BG" dirty="0"/>
          </a:p>
        </p:txBody>
      </p:sp>
      <p:pic>
        <p:nvPicPr>
          <p:cNvPr id="8194" name="Picture 2" descr="Berlin's 3D city model is available as open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45" y="1978025"/>
            <a:ext cx="4783138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Amsterdam CityGML model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7" y="1980167"/>
            <a:ext cx="5457886" cy="363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33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145" y="1146149"/>
            <a:ext cx="8915400" cy="564118"/>
          </a:xfrm>
        </p:spPr>
        <p:txBody>
          <a:bodyPr>
            <a:normAutofit/>
          </a:bodyPr>
          <a:lstStyle/>
          <a:p>
            <a:r>
              <a:rPr lang="bg-BG" sz="1800" dirty="0"/>
              <a:t>Изображения, </a:t>
            </a:r>
            <a:r>
              <a:rPr lang="bg-BG" dirty="0"/>
              <a:t>илюстрирани</a:t>
            </a:r>
            <a:r>
              <a:rPr lang="bg-BG" sz="1800" dirty="0"/>
              <a:t> с </a:t>
            </a:r>
            <a:r>
              <a:rPr lang="en-US" dirty="0" err="1"/>
              <a:t>GPlates</a:t>
            </a:r>
            <a:endParaRPr lang="bg-BG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64013" y="14459"/>
            <a:ext cx="8911687" cy="861790"/>
          </a:xfrm>
        </p:spPr>
        <p:txBody>
          <a:bodyPr/>
          <a:lstStyle/>
          <a:p>
            <a:pPr algn="ctr"/>
            <a:r>
              <a:rPr lang="bg-BG" dirty="0"/>
              <a:t>Примери за използване на </a:t>
            </a:r>
            <a:r>
              <a:rPr lang="en-US" dirty="0"/>
              <a:t>GML</a:t>
            </a:r>
            <a:endParaRPr lang="bg-BG" dirty="0"/>
          </a:p>
        </p:txBody>
      </p:sp>
      <p:pic>
        <p:nvPicPr>
          <p:cNvPr id="9219" name="Picture 3" descr="https://www.gplates.org/screenshots/2.0.0/NAM_strain_rate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41" y="2067718"/>
            <a:ext cx="3965575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65" y="2546349"/>
            <a:ext cx="5584825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89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674910"/>
            <a:ext cx="9574212" cy="1120023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Добри практики и методи при работа с </a:t>
            </a:r>
            <a:r>
              <a:rPr lang="en-US" dirty="0"/>
              <a:t>GML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4933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Използването на референции, с което се избягва повтарянето на код</a:t>
            </a:r>
          </a:p>
          <a:p>
            <a:pPr lvl="0"/>
            <a:r>
              <a:rPr lang="bg-BG" dirty="0"/>
              <a:t>Добро и систематизирано описание на обектите</a:t>
            </a:r>
          </a:p>
          <a:p>
            <a:pPr lvl="0"/>
            <a:r>
              <a:rPr lang="bg-BG" dirty="0"/>
              <a:t>Изготвяне на план преди да бъдат описани обектите</a:t>
            </a:r>
          </a:p>
          <a:p>
            <a:pPr lvl="0"/>
            <a:r>
              <a:rPr lang="bg-BG" dirty="0"/>
              <a:t>Оформяне на текст:</a:t>
            </a:r>
          </a:p>
          <a:p>
            <a:pPr marL="0" lvl="0" indent="0" fontAlgn="base">
              <a:buNone/>
            </a:pPr>
            <a:r>
              <a:rPr lang="bg-BG" dirty="0"/>
              <a:t>Всеки нов таг да бъде на нов ред</a:t>
            </a:r>
          </a:p>
          <a:p>
            <a:pPr marL="0" lvl="0" indent="0" fontAlgn="base">
              <a:buNone/>
            </a:pPr>
            <a:r>
              <a:rPr lang="bg-BG" dirty="0"/>
              <a:t>Всеки таг да бъде с нужния отстъп, за да бъде четим кода</a:t>
            </a:r>
          </a:p>
          <a:p>
            <a:r>
              <a:rPr lang="bg-BG" dirty="0"/>
              <a:t>Редактиране на атрибути:</a:t>
            </a:r>
          </a:p>
          <a:p>
            <a:pPr marL="0" lvl="1" indent="0">
              <a:buNone/>
            </a:pPr>
            <a:r>
              <a:rPr lang="bg-BG" dirty="0"/>
              <a:t>Предварително подробно планиране на съдържанието на документа</a:t>
            </a:r>
          </a:p>
          <a:p>
            <a:r>
              <a:rPr lang="bg-BG" dirty="0"/>
              <a:t>Важно е да се пише и поддържа документацията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9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974" y="625034"/>
            <a:ext cx="9574212" cy="747490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Заключение и очаквано бъдещо развитие</a:t>
            </a:r>
          </a:p>
        </p:txBody>
      </p:sp>
      <p:pic>
        <p:nvPicPr>
          <p:cNvPr id="4" name="Picture 3" descr="GML – Geography Markup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56" y="1517318"/>
            <a:ext cx="8469049" cy="498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1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A7503-1DC3-40C6-A36E-BA9C6160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Съдържание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9E0F73-A661-41DE-AEF6-8BE2EBDAE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Какво е </a:t>
            </a:r>
            <a:r>
              <a:rPr lang="en-US" sz="2400" dirty="0"/>
              <a:t>GML?</a:t>
            </a:r>
          </a:p>
          <a:p>
            <a:r>
              <a:rPr lang="bg-BG" sz="2400" dirty="0"/>
              <a:t>Основни Характеристики</a:t>
            </a:r>
            <a:endParaRPr lang="en-US" sz="2400" dirty="0"/>
          </a:p>
          <a:p>
            <a:r>
              <a:rPr lang="bg-BG" sz="2400" dirty="0">
                <a:latin typeface="+mj-lt"/>
              </a:rPr>
              <a:t>Ограничения при използването на езика</a:t>
            </a:r>
            <a:endParaRPr lang="en-US" sz="2400" dirty="0">
              <a:latin typeface="+mj-lt"/>
            </a:endParaRPr>
          </a:p>
          <a:p>
            <a:r>
              <a:rPr lang="bg-BG" sz="2400" dirty="0"/>
              <a:t>Сравнителен анализ</a:t>
            </a:r>
            <a:endParaRPr lang="en-US" sz="2400" dirty="0"/>
          </a:p>
          <a:p>
            <a:r>
              <a:rPr lang="bg-BG" sz="2400" dirty="0"/>
              <a:t>Примери за използване на </a:t>
            </a:r>
            <a:r>
              <a:rPr lang="en-US" sz="2400" dirty="0"/>
              <a:t>GML</a:t>
            </a:r>
          </a:p>
          <a:p>
            <a:r>
              <a:rPr lang="bg-BG" sz="2400" dirty="0"/>
              <a:t>Добри практики и методи при работа с </a:t>
            </a:r>
            <a:r>
              <a:rPr lang="en-US" sz="2400" dirty="0"/>
              <a:t>GML</a:t>
            </a:r>
          </a:p>
          <a:p>
            <a:r>
              <a:rPr lang="bg-BG" sz="2400" dirty="0"/>
              <a:t>Заключение и очаквано бъдещо развитие</a:t>
            </a:r>
          </a:p>
        </p:txBody>
      </p:sp>
    </p:spTree>
    <p:extLst>
      <p:ext uri="{BB962C8B-B14F-4D97-AF65-F5344CB8AC3E}">
        <p14:creationId xmlns:p14="http://schemas.microsoft.com/office/powerpoint/2010/main" val="2262581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740" y="2808510"/>
            <a:ext cx="8001793" cy="747490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Весели Празници! 🎄🎅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39560" y="1995709"/>
            <a:ext cx="10276151" cy="812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bg-BG" dirty="0"/>
              <a:t>Благодарим за Вниманието! </a:t>
            </a:r>
            <a:r>
              <a:rPr lang="bg-BG" dirty="0">
                <a:sym typeface="Wingdings" panose="05000000000000000000" pitchFamily="2" charset="2"/>
              </a:rPr>
              <a:t>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5087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37844"/>
            <a:ext cx="6844232" cy="861790"/>
          </a:xfrm>
        </p:spPr>
        <p:txBody>
          <a:bodyPr/>
          <a:lstStyle/>
          <a:p>
            <a:pPr algn="ctr"/>
            <a:r>
              <a:rPr lang="bg-BG" dirty="0"/>
              <a:t>Използвани източници: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5118100"/>
          </a:xfrm>
        </p:spPr>
        <p:txBody>
          <a:bodyPr>
            <a:normAutofit fontScale="85000" lnSpcReduction="20000"/>
          </a:bodyPr>
          <a:lstStyle/>
          <a:p>
            <a:pPr lvl="0">
              <a:buFont typeface="+mj-lt"/>
              <a:buAutoNum type="arabicParenR"/>
            </a:pPr>
            <a:r>
              <a:rPr lang="bg-BG" u="sng" dirty="0">
                <a:hlinkClick r:id="rId2"/>
              </a:rPr>
              <a:t>https://www.w3.org/Mobile/posdep/GMLIntroduction.html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3"/>
              </a:rPr>
              <a:t>https://en.wikipedia.org/wiki/Geography_Markup_Language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4"/>
              </a:rPr>
              <a:t>https://www.opengeospatial.org/standards/gml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5"/>
              </a:rPr>
              <a:t>https://bg.wikipedia.org/wiki/SVG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6"/>
              </a:rPr>
              <a:t>https://en.wikipedia.org/wiki/Keyhole_Markup_Language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7"/>
              </a:rPr>
              <a:t>https://en.wikipedia.org/wiki/Vector_Markup_Language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8"/>
              </a:rPr>
              <a:t>https://en.wikipedia.org/wiki/GPlates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9"/>
              </a:rPr>
              <a:t>https://www.gplates.org/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10"/>
              </a:rPr>
              <a:t>https://en.wikipedia.org/wiki/GeoSciML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11"/>
              </a:rPr>
              <a:t>https://en.wikipedia.org/wiki/CityGML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12"/>
              </a:rPr>
              <a:t>https://en.wikipedia.org/wiki/GeoJSON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13"/>
              </a:rPr>
              <a:t>https://www.bgs.ac.uk/news/geosciml-data-standard-becomes-official/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14"/>
              </a:rPr>
              <a:t>https://www.ogc.org/blog/2196?utm_source=twitterfeed&amp;utm_medium=twitter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15"/>
              </a:rPr>
              <a:t>https://3d.bk.tudelft.nl/projects/geobim-benchmark/amsterdamgml.html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16"/>
              </a:rPr>
              <a:t>https://www.gplates.org/screenshots.html</a:t>
            </a:r>
            <a:endParaRPr lang="bg-BG" dirty="0"/>
          </a:p>
          <a:p>
            <a:pPr lvl="0">
              <a:buFont typeface="+mj-lt"/>
              <a:buAutoNum type="arabicParenR"/>
            </a:pPr>
            <a:r>
              <a:rPr lang="bg-BG" u="sng" dirty="0">
                <a:hlinkClick r:id="rId17"/>
              </a:rPr>
              <a:t>https://twitter.com/KirkDBorne/status/544215389538750464/photo/2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445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036975" cy="731161"/>
          </a:xfrm>
        </p:spPr>
        <p:txBody>
          <a:bodyPr/>
          <a:lstStyle/>
          <a:p>
            <a:pPr algn="ctr"/>
            <a:r>
              <a:rPr lang="bg-BG" dirty="0"/>
              <a:t>Какво представлява </a:t>
            </a:r>
            <a:r>
              <a:rPr lang="en-GB" dirty="0"/>
              <a:t>GML</a:t>
            </a:r>
            <a:r>
              <a:rPr lang="bg-BG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XML базиран програмен език за кодиране на географска информация, разработен от </a:t>
            </a:r>
            <a:r>
              <a:rPr lang="en-US" sz="2400" dirty="0"/>
              <a:t>OGC</a:t>
            </a:r>
            <a:endParaRPr lang="bg-BG" sz="2400" dirty="0"/>
          </a:p>
          <a:p>
            <a:r>
              <a:rPr lang="bg-BG" sz="2400" dirty="0"/>
              <a:t>Използва се за моделиране на географски системи</a:t>
            </a:r>
            <a:endParaRPr lang="ru-RU" sz="2400" dirty="0"/>
          </a:p>
          <a:p>
            <a:r>
              <a:rPr lang="bg-BG" sz="2400" dirty="0"/>
              <a:t>Създателят на </a:t>
            </a:r>
            <a:r>
              <a:rPr lang="en-US" sz="2400" dirty="0"/>
              <a:t>GML</a:t>
            </a:r>
            <a:r>
              <a:rPr lang="bg-BG" sz="2400" dirty="0"/>
              <a:t>- </a:t>
            </a:r>
            <a:r>
              <a:rPr lang="bg-BG" sz="2400" dirty="0" err="1"/>
              <a:t>Рон</a:t>
            </a:r>
            <a:r>
              <a:rPr lang="bg-BG" sz="2400" dirty="0"/>
              <a:t> </a:t>
            </a:r>
            <a:r>
              <a:rPr lang="bg-BG" sz="2400" dirty="0" err="1"/>
              <a:t>Лейк</a:t>
            </a:r>
            <a:endParaRPr lang="bg-BG" sz="2400" dirty="0"/>
          </a:p>
          <a:p>
            <a:r>
              <a:rPr lang="bg-BG" sz="2400" dirty="0"/>
              <a:t>Програмни език, способен да интегрира най-различни форми на географска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9589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pPr algn="ctr"/>
            <a:r>
              <a:rPr lang="bg-BG" dirty="0"/>
              <a:t>Основни Характеристики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26822"/>
            <a:ext cx="8915400" cy="3284400"/>
          </a:xfrm>
        </p:spPr>
        <p:txBody>
          <a:bodyPr>
            <a:normAutofit/>
          </a:bodyPr>
          <a:lstStyle/>
          <a:p>
            <a:r>
              <a:rPr lang="bg-BG" sz="2400" dirty="0"/>
              <a:t>Графично представяне</a:t>
            </a:r>
            <a:endParaRPr lang="en-US" sz="2400" dirty="0"/>
          </a:p>
          <a:p>
            <a:r>
              <a:rPr lang="en-US" sz="2400" dirty="0"/>
              <a:t>RDF -&gt; XML </a:t>
            </a:r>
            <a:r>
              <a:rPr lang="bg-BG" sz="2400" dirty="0"/>
              <a:t>схема</a:t>
            </a:r>
          </a:p>
          <a:p>
            <a:r>
              <a:rPr lang="en-US" sz="2400" dirty="0"/>
              <a:t>GML </a:t>
            </a:r>
            <a:r>
              <a:rPr lang="bg-BG" sz="2400" dirty="0"/>
              <a:t>профили</a:t>
            </a:r>
          </a:p>
          <a:p>
            <a:pPr marL="342900" lvl="2" indent="-342900"/>
            <a:r>
              <a:rPr lang="bg-BG" sz="2400" dirty="0"/>
              <a:t>Схеми на употреба</a:t>
            </a:r>
          </a:p>
          <a:p>
            <a:pPr marL="342900" lvl="2" indent="-342900"/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71239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pPr algn="ctr"/>
            <a:r>
              <a:rPr lang="bg-BG" dirty="0"/>
              <a:t>Основни Характеристики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10938"/>
            <a:ext cx="8915400" cy="3600284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2400" dirty="0"/>
              <a:t>GML </a:t>
            </a:r>
            <a:r>
              <a:rPr lang="bg-BG" sz="2400" dirty="0"/>
              <a:t>текст</a:t>
            </a:r>
          </a:p>
          <a:p>
            <a:pPr marL="342900" lvl="2" indent="-342900"/>
            <a:r>
              <a:rPr lang="en-US" sz="2400" dirty="0"/>
              <a:t>GML </a:t>
            </a:r>
            <a:r>
              <a:rPr lang="bg-BG" sz="2400" dirty="0"/>
              <a:t>геометрия</a:t>
            </a:r>
          </a:p>
          <a:p>
            <a:pPr marL="342900" lvl="2" indent="-342900"/>
            <a:r>
              <a:rPr lang="en-US" sz="2400" dirty="0"/>
              <a:t>GML </a:t>
            </a:r>
            <a:r>
              <a:rPr lang="bg-BG" sz="2400" dirty="0"/>
              <a:t>Координати</a:t>
            </a:r>
          </a:p>
          <a:p>
            <a:pPr marL="800100" lvl="3" indent="-342900"/>
            <a:r>
              <a:rPr lang="bg-BG" sz="2000" dirty="0"/>
              <a:t>&lt;</a:t>
            </a:r>
            <a:r>
              <a:rPr lang="en-US" sz="2000" dirty="0" err="1"/>
              <a:t>gml:coordinates</a:t>
            </a:r>
            <a:r>
              <a:rPr lang="en-US" sz="2000" dirty="0"/>
              <a:t>&gt;</a:t>
            </a:r>
          </a:p>
          <a:p>
            <a:pPr marL="800100" lvl="3" indent="-342900"/>
            <a:r>
              <a:rPr lang="en-US" sz="2000" dirty="0"/>
              <a:t>&lt;</a:t>
            </a:r>
            <a:r>
              <a:rPr lang="en-US" sz="2000" dirty="0" err="1"/>
              <a:t>gml:pos</a:t>
            </a:r>
            <a:r>
              <a:rPr lang="en-US" sz="2000" dirty="0"/>
              <a:t>&gt;</a:t>
            </a:r>
          </a:p>
          <a:p>
            <a:pPr marL="800100" lvl="3" indent="-342900"/>
            <a:r>
              <a:rPr lang="en-US" sz="2000" dirty="0"/>
              <a:t>&lt;</a:t>
            </a:r>
            <a:r>
              <a:rPr lang="en-US" sz="2000" dirty="0" err="1"/>
              <a:t>gml:posList</a:t>
            </a:r>
            <a:r>
              <a:rPr lang="en-US" sz="2000" dirty="0"/>
              <a:t>&gt;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6250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0949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bg-BG" sz="3600" dirty="0">
                <a:solidFill>
                  <a:schemeClr val="tx1"/>
                </a:solidFill>
                <a:latin typeface="+mj-lt"/>
              </a:rPr>
              <a:t>Ограничения при използването на езика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93818"/>
            <a:ext cx="8180388" cy="3417404"/>
          </a:xfrm>
        </p:spPr>
        <p:txBody>
          <a:bodyPr>
            <a:normAutofit/>
          </a:bodyPr>
          <a:lstStyle/>
          <a:p>
            <a:r>
              <a:rPr lang="en-US" sz="2400" dirty="0"/>
              <a:t>GML</a:t>
            </a:r>
            <a:r>
              <a:rPr lang="bg-BG" sz="2400" dirty="0"/>
              <a:t> описва света около нас чрез географските обекти, наречени функции</a:t>
            </a:r>
          </a:p>
          <a:p>
            <a:r>
              <a:rPr lang="bg-BG" sz="2400" dirty="0"/>
              <a:t>Функцията представлява списък от свойства и геометрии</a:t>
            </a:r>
          </a:p>
          <a:p>
            <a:r>
              <a:rPr lang="bg-BG" sz="2400" dirty="0"/>
              <a:t>Свойства – име, тип и стойност</a:t>
            </a:r>
          </a:p>
          <a:p>
            <a:r>
              <a:rPr lang="bg-BG" sz="2400" dirty="0"/>
              <a:t>Геометрии – точни, линии, многоъгълници, криви и др.</a:t>
            </a:r>
          </a:p>
        </p:txBody>
      </p:sp>
    </p:spTree>
    <p:extLst>
      <p:ext uri="{BB962C8B-B14F-4D97-AF65-F5344CB8AC3E}">
        <p14:creationId xmlns:p14="http://schemas.microsoft.com/office/powerpoint/2010/main" val="382499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09490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bg-BG" sz="3600" dirty="0">
                <a:latin typeface="+mj-lt"/>
              </a:rPr>
              <a:t>Ограничения при използването на езика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10196"/>
            <a:ext cx="7552315" cy="3301026"/>
          </a:xfrm>
        </p:spPr>
        <p:txBody>
          <a:bodyPr>
            <a:normAutofit/>
          </a:bodyPr>
          <a:lstStyle/>
          <a:p>
            <a:r>
              <a:rPr lang="bg-BG" sz="2400" dirty="0"/>
              <a:t>Първоначално ограничение до </a:t>
            </a:r>
            <a:r>
              <a:rPr lang="en-US" sz="2400" dirty="0"/>
              <a:t>2D</a:t>
            </a:r>
            <a:r>
              <a:rPr lang="bg-BG" sz="2400" dirty="0"/>
              <a:t>, по-късно се появява </a:t>
            </a:r>
            <a:r>
              <a:rPr lang="en-US" sz="2400" dirty="0"/>
              <a:t>2,5</a:t>
            </a:r>
            <a:r>
              <a:rPr lang="bg-BG" sz="2400" dirty="0"/>
              <a:t> и 3</a:t>
            </a:r>
            <a:r>
              <a:rPr lang="en-US" sz="2400" dirty="0"/>
              <a:t>D</a:t>
            </a:r>
            <a:endParaRPr lang="bg-BG" sz="2400" dirty="0"/>
          </a:p>
          <a:p>
            <a:r>
              <a:rPr lang="bg-BG" sz="2400" dirty="0"/>
              <a:t>Валидиране чрез </a:t>
            </a:r>
            <a:r>
              <a:rPr lang="en-US" sz="2400" dirty="0"/>
              <a:t>XML Schema</a:t>
            </a:r>
            <a:endParaRPr lang="bg-BG" sz="2400" dirty="0"/>
          </a:p>
          <a:p>
            <a:r>
              <a:rPr lang="bg-BG" sz="2400" dirty="0"/>
              <a:t>Всички изчисления в </a:t>
            </a:r>
            <a:r>
              <a:rPr lang="en-US" sz="2400" dirty="0"/>
              <a:t>GML </a:t>
            </a:r>
            <a:r>
              <a:rPr lang="bg-BG" sz="2400" dirty="0"/>
              <a:t>се извършват от </a:t>
            </a:r>
            <a:r>
              <a:rPr lang="en-US" sz="2400" dirty="0"/>
              <a:t>Java </a:t>
            </a:r>
            <a:r>
              <a:rPr lang="bg-BG" sz="2400" dirty="0"/>
              <a:t>и </a:t>
            </a:r>
            <a:r>
              <a:rPr lang="en-US" sz="2400" dirty="0"/>
              <a:t>C++</a:t>
            </a:r>
            <a:endParaRPr lang="bg-BG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BD8ED51-422B-4EDD-8188-849D60EEFB85}"/>
              </a:ext>
            </a:extLst>
          </p:cNvPr>
          <p:cNvSpPr txBox="1">
            <a:spLocks/>
          </p:cNvSpPr>
          <p:nvPr/>
        </p:nvSpPr>
        <p:spPr>
          <a:xfrm>
            <a:off x="2589212" y="624110"/>
            <a:ext cx="8911687" cy="15094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algn="ctr" defTabSz="457200" rtl="0">
              <a:spcBef>
                <a:spcPct val="0"/>
              </a:spcBef>
            </a:pPr>
            <a:r>
              <a:rPr lang="bg-BG" sz="3600" kern="0" dirty="0">
                <a:solidFill>
                  <a:schemeClr val="tx1"/>
                </a:solidFill>
                <a:latin typeface="+mj-lt"/>
              </a:rPr>
              <a:t>Ограничения при използването на езика</a:t>
            </a:r>
          </a:p>
        </p:txBody>
      </p:sp>
    </p:spTree>
    <p:extLst>
      <p:ext uri="{BB962C8B-B14F-4D97-AF65-F5344CB8AC3E}">
        <p14:creationId xmlns:p14="http://schemas.microsoft.com/office/powerpoint/2010/main" val="345972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325" y="590244"/>
            <a:ext cx="8911687" cy="861790"/>
          </a:xfrm>
        </p:spPr>
        <p:txBody>
          <a:bodyPr/>
          <a:lstStyle/>
          <a:p>
            <a:pPr algn="ctr"/>
            <a:r>
              <a:rPr lang="bg-BG" dirty="0"/>
              <a:t>Сравнителен анализ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279" y="1828800"/>
            <a:ext cx="8915400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sz="2000" dirty="0"/>
              <a:t>Критерии за сравнение:</a:t>
            </a:r>
          </a:p>
          <a:p>
            <a:pPr lvl="0"/>
            <a:r>
              <a:rPr lang="bg-BG" sz="2000" dirty="0"/>
              <a:t>На кой език са базирани разглежданите от нас езици;</a:t>
            </a:r>
          </a:p>
          <a:p>
            <a:pPr lvl="0"/>
            <a:r>
              <a:rPr lang="bg-BG" sz="2000" dirty="0"/>
              <a:t>Кой е създателят на съответният език;</a:t>
            </a:r>
          </a:p>
          <a:p>
            <a:pPr lvl="0"/>
            <a:r>
              <a:rPr lang="bg-BG" sz="2000" dirty="0"/>
              <a:t>Година на създаване;</a:t>
            </a:r>
          </a:p>
          <a:p>
            <a:pPr lvl="0"/>
            <a:r>
              <a:rPr lang="bg-BG" sz="2000" dirty="0"/>
              <a:t>Какво е разширението на файловете за тези езици;</a:t>
            </a:r>
          </a:p>
          <a:p>
            <a:pPr lvl="0"/>
            <a:r>
              <a:rPr lang="bg-BG" sz="2000" dirty="0"/>
              <a:t>С какви пространства работи езикът;</a:t>
            </a:r>
          </a:p>
          <a:p>
            <a:pPr lvl="0"/>
            <a:r>
              <a:rPr lang="bg-BG" sz="2000" dirty="0"/>
              <a:t>Под каква форма се представя информацията от съответният език;</a:t>
            </a:r>
          </a:p>
          <a:p>
            <a:pPr lvl="0"/>
            <a:r>
              <a:rPr lang="bg-BG" sz="2000" dirty="0"/>
              <a:t>Стандарт, на който отговаря дадения език;</a:t>
            </a:r>
          </a:p>
          <a:p>
            <a:pPr lvl="0"/>
            <a:r>
              <a:rPr lang="bg-BG" sz="2000" dirty="0"/>
              <a:t>Приложения на дадения език.</a:t>
            </a:r>
          </a:p>
          <a:p>
            <a:pPr>
              <a:buFont typeface="+mj-lt"/>
              <a:buAutoNum type="arabicPeriod"/>
            </a:pP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30173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24870"/>
              </p:ext>
            </p:extLst>
          </p:nvPr>
        </p:nvGraphicFramePr>
        <p:xfrm>
          <a:off x="3414235" y="1473197"/>
          <a:ext cx="6026056" cy="519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4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92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80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900" dirty="0">
                          <a:effectLst/>
                        </a:rPr>
                        <a:t>Критерий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900">
                          <a:effectLst/>
                        </a:rPr>
                        <a:t>GML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900">
                          <a:effectLst/>
                        </a:rPr>
                        <a:t>SVG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Базиран на: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XML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 dirty="0">
                          <a:effectLst/>
                        </a:rPr>
                        <a:t>XML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Създаден от: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Open Geospatial Consortium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World Wide Web Consortium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Година на създаване: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1998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1999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33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Разширение: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.xml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.gml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.svg  </a:t>
                      </a:r>
                      <a:endParaRPr lang="bg-BG" sz="8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800">
                          <a:effectLst/>
                        </a:rPr>
                        <a:t>.svgz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93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 dirty="0">
                          <a:effectLst/>
                        </a:rPr>
                        <a:t>Пространство: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2D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2.5D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3D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2D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445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Основни форми: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 dirty="0">
                          <a:effectLst/>
                        </a:rPr>
                        <a:t>Точка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 dirty="0">
                          <a:effectLst/>
                        </a:rPr>
                        <a:t>Линия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 dirty="0">
                          <a:effectLst/>
                        </a:rPr>
                        <a:t>Многоъгълник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Пътеки (прави линии, многосегментни линии)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Правоъгълници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Окръжности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Елипси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Многоъгълници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Изображения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Текст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7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Стандарт: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ISO 19136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W3C SVG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93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800">
                          <a:effectLst/>
                        </a:rPr>
                        <a:t>Приложение: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GeoSciML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GPlate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>
                          <a:effectLst/>
                        </a:rPr>
                        <a:t>CityGML</a:t>
                      </a:r>
                      <a:endParaRPr lang="bg-BG" sz="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 dirty="0">
                          <a:effectLst/>
                        </a:rPr>
                        <a:t>Съхранение на 2D изображения</a:t>
                      </a:r>
                    </a:p>
                    <a:p>
                      <a:pPr marL="342900" lvl="0" indent="-342900" fontAlgn="base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bg-BG" sz="800" dirty="0">
                          <a:effectLst/>
                        </a:rPr>
                        <a:t>2D анимации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10" marR="5201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3325" y="0"/>
            <a:ext cx="8854008" cy="1272423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Сравнение със </a:t>
            </a:r>
            <a:r>
              <a:rPr lang="en-US" dirty="0"/>
              <a:t>SVG </a:t>
            </a:r>
            <a:br>
              <a:rPr lang="en-US" dirty="0"/>
            </a:br>
            <a:r>
              <a:rPr lang="en-US" dirty="0"/>
              <a:t>(</a:t>
            </a:r>
            <a:r>
              <a:rPr lang="bg-BG" dirty="0" err="1"/>
              <a:t>Scalable</a:t>
            </a:r>
            <a:r>
              <a:rPr lang="bg-BG" dirty="0"/>
              <a:t> </a:t>
            </a:r>
            <a:r>
              <a:rPr lang="bg-BG" dirty="0" err="1"/>
              <a:t>Vector</a:t>
            </a:r>
            <a:r>
              <a:rPr lang="bg-BG" dirty="0"/>
              <a:t> Graphics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71707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1727</TotalTime>
  <Words>784</Words>
  <Application>Microsoft Office PowerPoint</Application>
  <PresentationFormat>Widescreen</PresentationFormat>
  <Paragraphs>288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GEOGRAPHY MARKUP LANGUAGE (GML)</vt:lpstr>
      <vt:lpstr>Съдържание</vt:lpstr>
      <vt:lpstr>Какво представлява GML?</vt:lpstr>
      <vt:lpstr>Основни Характеристики</vt:lpstr>
      <vt:lpstr>Основни Характеристики</vt:lpstr>
      <vt:lpstr>Ограничения при използването на езика</vt:lpstr>
      <vt:lpstr>Ограничения при използването на езика</vt:lpstr>
      <vt:lpstr>Сравнителен анализ</vt:lpstr>
      <vt:lpstr>Сравнение със SVG  (Scalable Vector Graphics)</vt:lpstr>
      <vt:lpstr>Сравнение с KML (Keyhole Markup Language)</vt:lpstr>
      <vt:lpstr>Сравнение с VML (Vector Markup Language)</vt:lpstr>
      <vt:lpstr>Сравнение с GeoJSON</vt:lpstr>
      <vt:lpstr>Примери за използване на GML</vt:lpstr>
      <vt:lpstr>Примери за използване на GML</vt:lpstr>
      <vt:lpstr>Примери за използване на GML</vt:lpstr>
      <vt:lpstr>Примери за използване на GML</vt:lpstr>
      <vt:lpstr>Примери за използване на GML</vt:lpstr>
      <vt:lpstr>Добри практики и методи при работа с GML</vt:lpstr>
      <vt:lpstr>Заключение и очаквано бъдещо развитие</vt:lpstr>
      <vt:lpstr>Весели Празници! 🎄🎅</vt:lpstr>
      <vt:lpstr>Използвани източници: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2020-12-15T11:11:44Z</dcterms:created>
  <dcterms:modified xsi:type="dcterms:W3CDTF">2020-12-17T00:13:23Z</dcterms:modified>
</cp:coreProperties>
</file>