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d576b9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d576b96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45d576b96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5d576b969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5d576b969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45d576b969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5d576b96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5d576b969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45d576b969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5d576b969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5d576b969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45d576b969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5d576b969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5d576b969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45d576b969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5d576b96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5d576b969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45d576b969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5d576b96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5d576b969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45d576b969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5d576b969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5d576b969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45d576b969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5d576b96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5d576b969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45d576b969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5d576b96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5d576b969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45d576b969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5d576b969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5d576b969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45d576b969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5d576b969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5d576b969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45d576b969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5d576b969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5d576b969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45d576b969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5d576b969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5d576b969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45d576b969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5d576b969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5d576b969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45d576b969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5dca7436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5dca74364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45dca74364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lstStyle>
            <a:lvl1pPr lvl="0" algn="ctr">
              <a:lnSpc>
                <a:spcPct val="89000"/>
              </a:lnSpc>
              <a:spcBef>
                <a:spcPts val="0"/>
              </a:spcBef>
              <a:spcAft>
                <a:spcPts val="0"/>
              </a:spcAft>
              <a:buClr>
                <a:schemeClr val="dk2"/>
              </a:buClr>
              <a:buSzPts val="7200"/>
              <a:buFont typeface="Source Sans Pro"/>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
          <p:cNvGrpSpPr/>
          <p:nvPr/>
        </p:nvGrpSpPr>
        <p:grpSpPr>
          <a:xfrm>
            <a:off x="752858" y="744469"/>
            <a:ext cx="10674116" cy="5349671"/>
            <a:chOff x="752858" y="744469"/>
            <a:chExt cx="10674116"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lstStyle>
            <a:lvl1pPr lvl="0" algn="r">
              <a:lnSpc>
                <a:spcPct val="89000"/>
              </a:lnSpc>
              <a:spcBef>
                <a:spcPts val="0"/>
              </a:spcBef>
              <a:spcAft>
                <a:spcPts val="0"/>
              </a:spcAft>
              <a:buClr>
                <a:schemeClr val="lt2"/>
              </a:buClr>
              <a:buSzPts val="7200"/>
              <a:buFont typeface="Source Sans Pro"/>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lt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lt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lt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lt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lt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lt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lt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4400"/>
              <a:buFont typeface="Source Sans Pro"/>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4400"/>
              <a:buFont typeface="Source Sans Pro"/>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4800"/>
              <a:buFont typeface="Source Sans Pro"/>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4800"/>
              <a:buFont typeface="Source Sans Pr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txBody>
          <a:bodyPr anchorCtr="0" anchor="t" bIns="45700" lIns="91425" spcFirstLastPara="1" rIns="91425" wrap="square" tIns="45700"/>
          <a:lstStyle>
            <a:lvl1pPr lvl="0" marR="0" rtl="0" algn="l">
              <a:lnSpc>
                <a:spcPct val="94000"/>
              </a:lnSpc>
              <a:spcBef>
                <a:spcPts val="10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Source Sans Pro"/>
              <a:buNone/>
            </a:pPr>
            <a:r>
              <a:rPr lang="en-US"/>
              <a:t>CODE STYLING AND CONVENTIONS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Comment Examples</a:t>
            </a:r>
            <a:endParaRPr/>
          </a:p>
        </p:txBody>
      </p:sp>
      <p:sp>
        <p:nvSpPr>
          <p:cNvPr id="154" name="Google Shape;154;p2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74000"/>
              </a:lnSpc>
              <a:spcBef>
                <a:spcPts val="0"/>
              </a:spcBef>
              <a:spcAft>
                <a:spcPts val="0"/>
              </a:spcAft>
              <a:buClr>
                <a:schemeClr val="dk2"/>
              </a:buClr>
              <a:buSzPts val="1700"/>
              <a:buNone/>
            </a:pPr>
            <a:r>
              <a:rPr lang="en-US" sz="1700"/>
              <a:t># This slide will be an example of comments in python. This comment is a</a:t>
            </a:r>
            <a:endParaRPr/>
          </a:p>
          <a:p>
            <a:pPr indent="0" lvl="0" marL="0" rtl="0" algn="l">
              <a:lnSpc>
                <a:spcPct val="74000"/>
              </a:lnSpc>
              <a:spcBef>
                <a:spcPts val="1200"/>
              </a:spcBef>
              <a:spcAft>
                <a:spcPts val="0"/>
              </a:spcAft>
              <a:buClr>
                <a:schemeClr val="dk2"/>
              </a:buClr>
              <a:buSzPts val="1700"/>
              <a:buNone/>
            </a:pPr>
            <a:r>
              <a:rPr lang="en-US" sz="1700"/>
              <a:t># documentation of the program: The program in this</a:t>
            </a:r>
            <a:endParaRPr/>
          </a:p>
          <a:p>
            <a:pPr indent="0" lvl="0" marL="0" rtl="0" algn="l">
              <a:lnSpc>
                <a:spcPct val="74000"/>
              </a:lnSpc>
              <a:spcBef>
                <a:spcPts val="1200"/>
              </a:spcBef>
              <a:spcAft>
                <a:spcPts val="0"/>
              </a:spcAft>
              <a:buClr>
                <a:schemeClr val="dk2"/>
              </a:buClr>
              <a:buSzPts val="1700"/>
              <a:buNone/>
            </a:pPr>
            <a:r>
              <a:rPr lang="en-US" sz="1700"/>
              <a:t># slide prints “example”</a:t>
            </a:r>
            <a:endParaRPr/>
          </a:p>
          <a:p>
            <a:pPr indent="0" lvl="0" marL="0" rtl="0" algn="l">
              <a:lnSpc>
                <a:spcPct val="74000"/>
              </a:lnSpc>
              <a:spcBef>
                <a:spcPts val="1200"/>
              </a:spcBef>
              <a:spcAft>
                <a:spcPts val="0"/>
              </a:spcAft>
              <a:buClr>
                <a:schemeClr val="dk2"/>
              </a:buClr>
              <a:buSzPts val="1700"/>
              <a:buNone/>
            </a:pPr>
            <a:r>
              <a:t/>
            </a:r>
            <a:endParaRPr sz="1700"/>
          </a:p>
          <a:p>
            <a:pPr indent="0" lvl="0" marL="0" rtl="0" algn="l">
              <a:lnSpc>
                <a:spcPct val="74000"/>
              </a:lnSpc>
              <a:spcBef>
                <a:spcPts val="1200"/>
              </a:spcBef>
              <a:spcAft>
                <a:spcPts val="0"/>
              </a:spcAft>
              <a:buClr>
                <a:schemeClr val="dk2"/>
              </a:buClr>
              <a:buSzPts val="1700"/>
              <a:buNone/>
            </a:pPr>
            <a:r>
              <a:rPr lang="en-US" sz="1700"/>
              <a:t># This comment details what a segment of a code does:</a:t>
            </a:r>
            <a:endParaRPr/>
          </a:p>
          <a:p>
            <a:pPr indent="0" lvl="0" marL="0" rtl="0" algn="l">
              <a:lnSpc>
                <a:spcPct val="74000"/>
              </a:lnSpc>
              <a:spcBef>
                <a:spcPts val="1200"/>
              </a:spcBef>
              <a:spcAft>
                <a:spcPts val="0"/>
              </a:spcAft>
              <a:buClr>
                <a:schemeClr val="dk2"/>
              </a:buClr>
              <a:buSzPts val="1700"/>
              <a:buNone/>
            </a:pPr>
            <a:r>
              <a:rPr lang="en-US" sz="1700"/>
              <a:t># This function prints ’example’</a:t>
            </a:r>
            <a:endParaRPr/>
          </a:p>
          <a:p>
            <a:pPr indent="0" lvl="0" marL="0" rtl="0" algn="l">
              <a:lnSpc>
                <a:spcPct val="74000"/>
              </a:lnSpc>
              <a:spcBef>
                <a:spcPts val="1200"/>
              </a:spcBef>
              <a:spcAft>
                <a:spcPts val="0"/>
              </a:spcAft>
              <a:buClr>
                <a:schemeClr val="dk2"/>
              </a:buClr>
              <a:buSzPts val="1700"/>
              <a:buNone/>
            </a:pPr>
            <a:r>
              <a:rPr lang="en-US" sz="1700"/>
              <a:t>def fun():</a:t>
            </a:r>
            <a:endParaRPr/>
          </a:p>
          <a:p>
            <a:pPr indent="0" lvl="0" marL="0" rtl="0" algn="l">
              <a:lnSpc>
                <a:spcPct val="74000"/>
              </a:lnSpc>
              <a:spcBef>
                <a:spcPts val="1200"/>
              </a:spcBef>
              <a:spcAft>
                <a:spcPts val="0"/>
              </a:spcAft>
              <a:buClr>
                <a:schemeClr val="dk2"/>
              </a:buClr>
              <a:buSzPts val="1700"/>
              <a:buNone/>
            </a:pPr>
            <a:r>
              <a:rPr lang="en-US" sz="1700"/>
              <a:t>       print(‘example’)</a:t>
            </a:r>
            <a:endParaRPr/>
          </a:p>
          <a:p>
            <a:pPr indent="0" lvl="0" marL="0" rtl="0" algn="l">
              <a:lnSpc>
                <a:spcPct val="74000"/>
              </a:lnSpc>
              <a:spcBef>
                <a:spcPts val="1200"/>
              </a:spcBef>
              <a:spcAft>
                <a:spcPts val="0"/>
              </a:spcAft>
              <a:buClr>
                <a:schemeClr val="dk2"/>
              </a:buClr>
              <a:buSzPts val="1700"/>
              <a:buNone/>
            </a:pPr>
            <a:r>
              <a:t/>
            </a:r>
            <a:endParaRPr sz="1700"/>
          </a:p>
          <a:p>
            <a:pPr indent="0" lvl="0" marL="0" rtl="0" algn="l">
              <a:lnSpc>
                <a:spcPct val="74000"/>
              </a:lnSpc>
              <a:spcBef>
                <a:spcPts val="1200"/>
              </a:spcBef>
              <a:spcAft>
                <a:spcPts val="0"/>
              </a:spcAft>
              <a:buClr>
                <a:schemeClr val="dk2"/>
              </a:buClr>
              <a:buSzPts val="1700"/>
              <a:buNone/>
            </a:pPr>
            <a:r>
              <a:rPr lang="en-US" sz="1700"/>
              <a:t>fun()</a:t>
            </a:r>
            <a:br>
              <a:rPr lang="en-US" sz="1700"/>
            </a:b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371600" y="4572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Magic Numbers</a:t>
            </a:r>
            <a:endParaRPr/>
          </a:p>
        </p:txBody>
      </p:sp>
      <p:sp>
        <p:nvSpPr>
          <p:cNvPr id="161" name="Google Shape;161;p23"/>
          <p:cNvSpPr txBox="1"/>
          <p:nvPr>
            <p:ph idx="1" type="body"/>
          </p:nvPr>
        </p:nvSpPr>
        <p:spPr>
          <a:xfrm>
            <a:off x="1295400" y="1333500"/>
            <a:ext cx="9601200" cy="35814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Sa</a:t>
            </a:r>
            <a:r>
              <a:rPr lang="en-US" sz="2400"/>
              <a:t>y we need to calculate a person's salary. They worked for 40 hours a week and earn 35 Shekels per hour:</a:t>
            </a:r>
            <a:endParaRPr sz="2400"/>
          </a:p>
          <a:p>
            <a:pPr indent="0" lvl="0" marL="457200" rtl="0" algn="l">
              <a:spcBef>
                <a:spcPts val="1000"/>
              </a:spcBef>
              <a:spcAft>
                <a:spcPts val="0"/>
              </a:spcAft>
              <a:buNone/>
            </a:pPr>
            <a:r>
              <a:rPr lang="en-US" sz="2400">
                <a:latin typeface="Courier New"/>
                <a:ea typeface="Courier New"/>
                <a:cs typeface="Courier New"/>
                <a:sym typeface="Courier New"/>
              </a:rPr>
              <a:t>salary = 40 * 35</a:t>
            </a:r>
            <a:endParaRPr sz="2400">
              <a:latin typeface="Courier New"/>
              <a:ea typeface="Courier New"/>
              <a:cs typeface="Courier New"/>
              <a:sym typeface="Courier New"/>
            </a:endParaRPr>
          </a:p>
          <a:p>
            <a:pPr indent="-381000" lvl="0" marL="457200" rtl="0" algn="l">
              <a:spcBef>
                <a:spcPts val="1000"/>
              </a:spcBef>
              <a:spcAft>
                <a:spcPts val="0"/>
              </a:spcAft>
              <a:buSzPts val="2400"/>
              <a:buFont typeface="Arial"/>
              <a:buChar char="●"/>
            </a:pPr>
            <a:r>
              <a:rPr b="1" lang="en-US" sz="2400">
                <a:latin typeface="Arial"/>
                <a:ea typeface="Arial"/>
                <a:cs typeface="Arial"/>
                <a:sym typeface="Arial"/>
              </a:rPr>
              <a:t>What is wrong with this Code?</a:t>
            </a:r>
            <a:endParaRPr b="1" sz="2400">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When we get back to this code after some time, we can't remember what each number indicates.</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One of these numbers might appear again:</a:t>
            </a:r>
            <a:endParaRPr sz="2400">
              <a:latin typeface="Arial"/>
              <a:ea typeface="Arial"/>
              <a:cs typeface="Arial"/>
              <a:sym typeface="Arial"/>
            </a:endParaRPr>
          </a:p>
          <a:p>
            <a:pPr indent="0" lvl="0" marL="914400" rtl="0" algn="l">
              <a:spcBef>
                <a:spcPts val="1000"/>
              </a:spcBef>
              <a:spcAft>
                <a:spcPts val="0"/>
              </a:spcAft>
              <a:buNone/>
            </a:pPr>
            <a:r>
              <a:rPr lang="en-US"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914400" rtl="0" algn="l">
              <a:spcBef>
                <a:spcPts val="1000"/>
              </a:spcBef>
              <a:spcAft>
                <a:spcPts val="0"/>
              </a:spcAft>
              <a:buNone/>
            </a:pPr>
            <a:r>
              <a:rPr lang="en-US" sz="2400">
                <a:latin typeface="Courier New"/>
                <a:ea typeface="Courier New"/>
                <a:cs typeface="Courier New"/>
                <a:sym typeface="Courier New"/>
              </a:rPr>
              <a:t>bonus = 1.2 * 35</a:t>
            </a:r>
            <a:endParaRPr sz="2400">
              <a:latin typeface="Courier New"/>
              <a:ea typeface="Courier New"/>
              <a:cs typeface="Courier New"/>
              <a:sym typeface="Courier New"/>
            </a:endParaRPr>
          </a:p>
          <a:p>
            <a:pPr indent="0" lvl="0" marL="0" rtl="0" algn="l">
              <a:spcBef>
                <a:spcPts val="1000"/>
              </a:spcBef>
              <a:spcAft>
                <a:spcPts val="0"/>
              </a:spcAft>
              <a:buNone/>
            </a:pPr>
            <a:r>
              <a:rPr lang="en-US" sz="2400">
                <a:latin typeface="Arial"/>
                <a:ea typeface="Arial"/>
                <a:cs typeface="Arial"/>
                <a:sym typeface="Arial"/>
              </a:rPr>
              <a:t>      If our worker gets a raise next month to 40 Shekels per hour, we will want to change the code accordingly. If this number is hidden in all sorts of places in the code, we are more likely to miss it.</a:t>
            </a:r>
            <a:endParaRPr sz="2400">
              <a:latin typeface="Arial"/>
              <a:ea typeface="Arial"/>
              <a:cs typeface="Arial"/>
              <a:sym typeface="Arial"/>
            </a:endParaRPr>
          </a:p>
          <a:p>
            <a:pPr indent="0" lvl="0" marL="914400" rtl="0" algn="l">
              <a:spcBef>
                <a:spcPts val="1000"/>
              </a:spcBef>
              <a:spcAft>
                <a:spcPts val="200"/>
              </a:spcAft>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1371600" y="685800"/>
            <a:ext cx="9601200" cy="127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Magic Numbers</a:t>
            </a:r>
            <a:endParaRPr/>
          </a:p>
        </p:txBody>
      </p:sp>
      <p:sp>
        <p:nvSpPr>
          <p:cNvPr id="168" name="Google Shape;168;p24"/>
          <p:cNvSpPr txBox="1"/>
          <p:nvPr>
            <p:ph idx="1" type="body"/>
          </p:nvPr>
        </p:nvSpPr>
        <p:spPr>
          <a:xfrm>
            <a:off x="1371600" y="1600200"/>
            <a:ext cx="9601200" cy="35814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The right way:</a:t>
            </a:r>
            <a:endParaRPr sz="2400"/>
          </a:p>
          <a:p>
            <a:pPr indent="0" lvl="0" marL="0" rtl="0" algn="l">
              <a:spcBef>
                <a:spcPts val="200"/>
              </a:spcBef>
              <a:spcAft>
                <a:spcPts val="0"/>
              </a:spcAft>
              <a:buNone/>
            </a:pPr>
            <a:r>
              <a:rPr lang="en-US" sz="2400">
                <a:latin typeface="Courier New"/>
                <a:ea typeface="Courier New"/>
                <a:cs typeface="Courier New"/>
                <a:sym typeface="Courier New"/>
              </a:rPr>
              <a:t>    weeklyHours = 40</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    hourlyPay = 35</a:t>
            </a:r>
            <a:endParaRPr sz="2400">
              <a:latin typeface="Courier New"/>
              <a:ea typeface="Courier New"/>
              <a:cs typeface="Courier New"/>
              <a:sym typeface="Courier New"/>
            </a:endParaRPr>
          </a:p>
          <a:p>
            <a:pPr indent="0" lvl="0" marL="0" rtl="0" algn="l">
              <a:spcBef>
                <a:spcPts val="0"/>
              </a:spcBef>
              <a:spcAft>
                <a:spcPts val="0"/>
              </a:spcAft>
              <a:buNone/>
            </a:pPr>
            <a:r>
              <a:rPr lang="en-US" sz="2400">
                <a:latin typeface="Courier New"/>
                <a:ea typeface="Courier New"/>
                <a:cs typeface="Courier New"/>
                <a:sym typeface="Courier New"/>
              </a:rPr>
              <a:t>    salary = weeklyHours * hourlyPay</a:t>
            </a:r>
            <a:endParaRPr sz="2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2400">
                <a:latin typeface="Courier New"/>
                <a:ea typeface="Courier New"/>
                <a:cs typeface="Courier New"/>
                <a:sym typeface="Courier New"/>
              </a:rPr>
              <a:t>    bonusPrecentage = 1.2</a:t>
            </a:r>
            <a:endParaRPr sz="2400">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2400">
                <a:latin typeface="Courier New"/>
                <a:ea typeface="Courier New"/>
                <a:cs typeface="Courier New"/>
                <a:sym typeface="Courier New"/>
              </a:rPr>
              <a:t>    bonus = bonusPrecentage * hourlyPay</a:t>
            </a:r>
            <a:endParaRPr sz="2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2400"/>
          </a:p>
          <a:p>
            <a:pPr indent="-381000" lvl="0" marL="457200" rtl="0" algn="l">
              <a:spcBef>
                <a:spcPts val="1000"/>
              </a:spcBef>
              <a:spcAft>
                <a:spcPts val="0"/>
              </a:spcAft>
              <a:buSzPts val="2400"/>
              <a:buChar char="●"/>
            </a:pPr>
            <a:r>
              <a:rPr lang="en-US" sz="2400"/>
              <a:t>Now we understand what these numbers mean</a:t>
            </a:r>
            <a:endParaRPr sz="2400"/>
          </a:p>
          <a:p>
            <a:pPr indent="-381000" lvl="0" marL="457200" rtl="0" algn="l">
              <a:spcBef>
                <a:spcPts val="0"/>
              </a:spcBef>
              <a:spcAft>
                <a:spcPts val="0"/>
              </a:spcAft>
              <a:buSzPts val="2400"/>
              <a:buChar char="●"/>
            </a:pPr>
            <a:r>
              <a:rPr lang="en-US" sz="2400"/>
              <a:t>If we want to change one of them, it is done in a single place in the code.</a:t>
            </a:r>
            <a:endParaRPr sz="2400"/>
          </a:p>
          <a:p>
            <a:pPr indent="0" lvl="0" marL="0" rtl="0" algn="l">
              <a:spcBef>
                <a:spcPts val="1000"/>
              </a:spcBef>
              <a:spcAft>
                <a:spcPts val="0"/>
              </a:spcAft>
              <a:buClr>
                <a:schemeClr val="dk1"/>
              </a:buClr>
              <a:buSzPts val="1100"/>
              <a:buFont typeface="Arial"/>
              <a:buNone/>
            </a:pPr>
            <a:r>
              <a:rPr lang="en-US" sz="2400">
                <a:solidFill>
                  <a:srgbClr val="CC0000"/>
                </a:solidFill>
              </a:rPr>
              <a:t>* in while and for loops it is acceptable that we still use 'i' and 'j' variables.</a:t>
            </a:r>
            <a:endParaRPr sz="2400">
              <a:solidFill>
                <a:srgbClr val="CC0000"/>
              </a:solidFill>
            </a:endParaRPr>
          </a:p>
          <a:p>
            <a:pPr indent="0" lvl="0" marL="0" rtl="0" algn="l">
              <a:spcBef>
                <a:spcPts val="1000"/>
              </a:spcBef>
              <a:spcAft>
                <a:spcPts val="2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 Copying and Pasting of Code</a:t>
            </a:r>
            <a:endParaRPr/>
          </a:p>
        </p:txBody>
      </p:sp>
      <p:sp>
        <p:nvSpPr>
          <p:cNvPr id="175" name="Google Shape;175;p25"/>
          <p:cNvSpPr txBox="1"/>
          <p:nvPr>
            <p:ph idx="1" type="body"/>
          </p:nvPr>
        </p:nvSpPr>
        <p:spPr>
          <a:xfrm>
            <a:off x="1371600" y="1447800"/>
            <a:ext cx="9601200" cy="35814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Back to our salary calculator:</a:t>
            </a:r>
            <a:endParaRPr sz="2400"/>
          </a:p>
          <a:p>
            <a:pPr indent="0" lvl="0" marL="457200" rtl="0" algn="l">
              <a:spcBef>
                <a:spcPts val="200"/>
              </a:spcBef>
              <a:spcAft>
                <a:spcPts val="0"/>
              </a:spcAft>
              <a:buClr>
                <a:schemeClr val="dk1"/>
              </a:buClr>
              <a:buSzPts val="1100"/>
              <a:buFont typeface="Arial"/>
              <a:buNone/>
            </a:pPr>
            <a:r>
              <a:rPr lang="en-US" sz="2400">
                <a:solidFill>
                  <a:srgbClr val="A64D79"/>
                </a:solidFill>
                <a:latin typeface="Courier New"/>
                <a:ea typeface="Courier New"/>
                <a:cs typeface="Courier New"/>
                <a:sym typeface="Courier New"/>
              </a:rPr>
              <a:t>if</a:t>
            </a:r>
            <a:r>
              <a:rPr lang="en-US" sz="2400">
                <a:latin typeface="Courier New"/>
                <a:ea typeface="Courier New"/>
                <a:cs typeface="Courier New"/>
                <a:sym typeface="Courier New"/>
              </a:rPr>
              <a:t> worker.position == "manager":</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hourlyPay = 100</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weeklyHours = 45</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salary = hourlyPay * weeklyHours</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solidFill>
                  <a:srgbClr val="A64D79"/>
                </a:solidFill>
                <a:latin typeface="Courier New"/>
                <a:ea typeface="Courier New"/>
                <a:cs typeface="Courier New"/>
                <a:sym typeface="Courier New"/>
              </a:rPr>
              <a:t>elif</a:t>
            </a:r>
            <a:r>
              <a:rPr lang="en-US" sz="2400">
                <a:latin typeface="Courier New"/>
                <a:ea typeface="Courier New"/>
                <a:cs typeface="Courier New"/>
                <a:sym typeface="Courier New"/>
              </a:rPr>
              <a:t> worker.position == "secratary":</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hourlyPay = 50</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weeklyHours = 40</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salary = hourlyPay * weeklyHours</a:t>
            </a:r>
            <a:endParaRPr/>
          </a:p>
          <a:p>
            <a:pPr indent="-381000" lvl="0" marL="457200" rtl="0" algn="l">
              <a:spcBef>
                <a:spcPts val="1000"/>
              </a:spcBef>
              <a:spcAft>
                <a:spcPts val="0"/>
              </a:spcAft>
              <a:buSzPts val="2400"/>
              <a:buChar char="●"/>
            </a:pPr>
            <a:r>
              <a:rPr lang="en-US" sz="2400"/>
              <a:t>Now, say that we change the way we calculate salaries next month. We will need to apply this change in several places - chances are we will miss one!</a:t>
            </a:r>
            <a:endParaRPr sz="2400"/>
          </a:p>
          <a:p>
            <a:pPr indent="0" lvl="0" marL="0" rtl="0" algn="l">
              <a:spcBef>
                <a:spcPts val="10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 Copying and Pasting of Code</a:t>
            </a:r>
            <a:endParaRPr/>
          </a:p>
        </p:txBody>
      </p:sp>
      <p:sp>
        <p:nvSpPr>
          <p:cNvPr id="182" name="Google Shape;182;p26"/>
          <p:cNvSpPr txBox="1"/>
          <p:nvPr>
            <p:ph idx="1" type="body"/>
          </p:nvPr>
        </p:nvSpPr>
        <p:spPr>
          <a:xfrm>
            <a:off x="1371600" y="16002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400"/>
              <a:t>The right way:</a:t>
            </a:r>
            <a:endParaRPr sz="2400"/>
          </a:p>
          <a:p>
            <a:pPr indent="0" lvl="0" marL="0" rtl="0" algn="l">
              <a:spcBef>
                <a:spcPts val="1000"/>
              </a:spcBef>
              <a:spcAft>
                <a:spcPts val="0"/>
              </a:spcAft>
              <a:buClr>
                <a:schemeClr val="dk1"/>
              </a:buClr>
              <a:buSzPts val="1100"/>
              <a:buFont typeface="Arial"/>
              <a:buNone/>
            </a:pPr>
            <a:r>
              <a:t/>
            </a:r>
            <a:endParaRPr sz="2400"/>
          </a:p>
          <a:p>
            <a:pPr indent="0" lvl="0" marL="457200" rtl="0" algn="l">
              <a:spcBef>
                <a:spcPts val="200"/>
              </a:spcBef>
              <a:spcAft>
                <a:spcPts val="0"/>
              </a:spcAft>
              <a:buClr>
                <a:schemeClr val="dk1"/>
              </a:buClr>
              <a:buSzPts val="1100"/>
              <a:buFont typeface="Arial"/>
              <a:buNone/>
            </a:pPr>
            <a:r>
              <a:rPr lang="en-US" sz="2400">
                <a:solidFill>
                  <a:srgbClr val="A64D79"/>
                </a:solidFill>
                <a:latin typeface="Courier New"/>
                <a:ea typeface="Courier New"/>
                <a:cs typeface="Courier New"/>
                <a:sym typeface="Courier New"/>
              </a:rPr>
              <a:t>if</a:t>
            </a:r>
            <a:r>
              <a:rPr lang="en-US" sz="2400">
                <a:latin typeface="Courier New"/>
                <a:ea typeface="Courier New"/>
                <a:cs typeface="Courier New"/>
                <a:sym typeface="Courier New"/>
              </a:rPr>
              <a:t> worker.position == "manager":</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hourlyPay = 100</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weeklyHours = 45</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salary = calcSalary(hourlyPay, weeklyHours)</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solidFill>
                  <a:srgbClr val="A64D79"/>
                </a:solidFill>
                <a:latin typeface="Courier New"/>
                <a:ea typeface="Courier New"/>
                <a:cs typeface="Courier New"/>
                <a:sym typeface="Courier New"/>
              </a:rPr>
              <a:t>elif</a:t>
            </a:r>
            <a:r>
              <a:rPr lang="en-US" sz="2400">
                <a:latin typeface="Courier New"/>
                <a:ea typeface="Courier New"/>
                <a:cs typeface="Courier New"/>
                <a:sym typeface="Courier New"/>
              </a:rPr>
              <a:t> worker.position == "secratary":</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hourlyPay = 50</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weeklyHours = 40</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salary = calcSalary(hourlyPay, weeklyHours)</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solidFill>
                  <a:srgbClr val="A64D79"/>
                </a:solidFill>
                <a:latin typeface="Courier New"/>
                <a:ea typeface="Courier New"/>
                <a:cs typeface="Courier New"/>
                <a:sym typeface="Courier New"/>
              </a:rPr>
              <a:t>def</a:t>
            </a:r>
            <a:r>
              <a:rPr lang="en-US" sz="2400">
                <a:latin typeface="Courier New"/>
                <a:ea typeface="Courier New"/>
                <a:cs typeface="Courier New"/>
                <a:sym typeface="Courier New"/>
              </a:rPr>
              <a:t> calcSalary(hourlyPay, weeklyHours):</a:t>
            </a:r>
            <a:endParaRPr sz="2400">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2400">
                <a:latin typeface="Courier New"/>
                <a:ea typeface="Courier New"/>
                <a:cs typeface="Courier New"/>
                <a:sym typeface="Courier New"/>
              </a:rPr>
              <a:t>    </a:t>
            </a:r>
            <a:r>
              <a:rPr lang="en-US" sz="2400">
                <a:solidFill>
                  <a:srgbClr val="A64D79"/>
                </a:solidFill>
                <a:latin typeface="Courier New"/>
                <a:ea typeface="Courier New"/>
                <a:cs typeface="Courier New"/>
                <a:sym typeface="Courier New"/>
              </a:rPr>
              <a:t>return</a:t>
            </a:r>
            <a:r>
              <a:rPr lang="en-US" sz="2400">
                <a:latin typeface="Courier New"/>
                <a:ea typeface="Courier New"/>
                <a:cs typeface="Courier New"/>
                <a:sym typeface="Courier New"/>
              </a:rPr>
              <a:t> hourlyPay * weeklyHours</a:t>
            </a:r>
            <a:endParaRPr sz="2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1371600" y="685800"/>
            <a:ext cx="9601200" cy="86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Splitting the Code into Functions</a:t>
            </a:r>
            <a:endParaRPr/>
          </a:p>
        </p:txBody>
      </p:sp>
      <p:sp>
        <p:nvSpPr>
          <p:cNvPr id="189" name="Google Shape;189;p27"/>
          <p:cNvSpPr txBox="1"/>
          <p:nvPr>
            <p:ph idx="1" type="body"/>
          </p:nvPr>
        </p:nvSpPr>
        <p:spPr>
          <a:xfrm>
            <a:off x="1371600" y="1619350"/>
            <a:ext cx="9601200" cy="424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extract velocity and x_0 from xData and tData to a linear graph and estimate x for</a:t>
            </a:r>
            <a:endParaRPr/>
          </a:p>
          <a:p>
            <a:pPr indent="0" lvl="0" marL="0" rtl="0" algn="l">
              <a:spcBef>
                <a:spcPts val="0"/>
              </a:spcBef>
              <a:spcAft>
                <a:spcPts val="0"/>
              </a:spcAft>
              <a:buNone/>
            </a:pPr>
            <a:r>
              <a:rPr lang="en-US"/>
              <a:t>#  t =  tDest.</a:t>
            </a:r>
            <a:endParaRPr/>
          </a:p>
          <a:p>
            <a:pPr indent="0" lvl="0" marL="0" rtl="0" algn="l">
              <a:spcBef>
                <a:spcPts val="0"/>
              </a:spcBef>
              <a:spcAft>
                <a:spcPts val="0"/>
              </a:spcAft>
              <a:buNone/>
            </a:pPr>
            <a:r>
              <a:rPr lang="en-US">
                <a:solidFill>
                  <a:srgbClr val="A64D79"/>
                </a:solidFill>
              </a:rPr>
              <a:t>def</a:t>
            </a:r>
            <a:r>
              <a:rPr lang="en-US"/>
              <a:t> predictX(xData, tData, sigX, sigT, tDest)</a:t>
            </a:r>
            <a:endParaRPr/>
          </a:p>
          <a:p>
            <a:pPr indent="0" lvl="0" marL="457200" rtl="0" algn="l">
              <a:spcBef>
                <a:spcPts val="0"/>
              </a:spcBef>
              <a:spcAft>
                <a:spcPts val="0"/>
              </a:spcAft>
              <a:buNone/>
            </a:pPr>
            <a:r>
              <a:rPr lang="en-US"/>
              <a:t>dataPointsNum = len(x);</a:t>
            </a:r>
            <a:endParaRPr/>
          </a:p>
          <a:p>
            <a:pPr indent="0" lvl="0" marL="457200" rtl="0" algn="l">
              <a:spcBef>
                <a:spcPts val="0"/>
              </a:spcBef>
              <a:spcAft>
                <a:spcPts val="0"/>
              </a:spcAft>
              <a:buNone/>
            </a:pPr>
            <a:r>
              <a:rPr lang="en-US">
                <a:solidFill>
                  <a:srgbClr val="A64D79"/>
                </a:solidFill>
              </a:rPr>
              <a:t>if</a:t>
            </a:r>
            <a:r>
              <a:rPr lang="en-US"/>
              <a:t> dataPointsNum != len(t) or dataPointsNum != len(sigX) or dataPointsNum != len(sigT):</a:t>
            </a:r>
            <a:endParaRPr/>
          </a:p>
          <a:p>
            <a:pPr indent="0" lvl="0" marL="457200" rtl="0" algn="l">
              <a:spcBef>
                <a:spcPts val="0"/>
              </a:spcBef>
              <a:spcAft>
                <a:spcPts val="0"/>
              </a:spcAft>
              <a:buNone/>
            </a:pPr>
            <a:r>
              <a:rPr lang="en-US"/>
              <a:t>    print(“Invalid data or error lists.”)</a:t>
            </a:r>
            <a:endParaRPr/>
          </a:p>
          <a:p>
            <a:pPr indent="0" lvl="0" marL="457200" rtl="0" algn="l">
              <a:spcBef>
                <a:spcPts val="0"/>
              </a:spcBef>
              <a:spcAft>
                <a:spcPts val="0"/>
              </a:spcAft>
              <a:buNone/>
            </a:pPr>
            <a:r>
              <a:rPr lang="en-US"/>
              <a:t>    </a:t>
            </a:r>
            <a:r>
              <a:rPr lang="en-US">
                <a:solidFill>
                  <a:srgbClr val="A64D79"/>
                </a:solidFill>
              </a:rPr>
              <a:t>return</a:t>
            </a:r>
            <a:endParaRPr>
              <a:solidFill>
                <a:srgbClr val="A64D79"/>
              </a:solidFill>
            </a:endParaRPr>
          </a:p>
          <a:p>
            <a:pPr indent="0" lvl="0" marL="457200" rtl="0" algn="l">
              <a:spcBef>
                <a:spcPts val="0"/>
              </a:spcBef>
              <a:spcAft>
                <a:spcPts val="0"/>
              </a:spcAft>
              <a:buNone/>
            </a:pPr>
            <a:r>
              <a:rPr lang="en-US">
                <a:solidFill>
                  <a:srgbClr val="A64D79"/>
                </a:solidFill>
              </a:rPr>
              <a:t>if</a:t>
            </a:r>
            <a:r>
              <a:rPr lang="en-US"/>
              <a:t> 0 </a:t>
            </a:r>
            <a:r>
              <a:rPr lang="en-US">
                <a:solidFill>
                  <a:srgbClr val="A64D79"/>
                </a:solidFill>
              </a:rPr>
              <a:t>in</a:t>
            </a:r>
            <a:r>
              <a:rPr lang="en-US"/>
              <a:t> sigX  </a:t>
            </a:r>
            <a:r>
              <a:rPr lang="en-US">
                <a:solidFill>
                  <a:srgbClr val="A64D79"/>
                </a:solidFill>
              </a:rPr>
              <a:t>or</a:t>
            </a:r>
            <a:r>
              <a:rPr lang="en-US"/>
              <a:t> 0 </a:t>
            </a:r>
            <a:r>
              <a:rPr lang="en-US">
                <a:solidFill>
                  <a:srgbClr val="A64D79"/>
                </a:solidFill>
              </a:rPr>
              <a:t>in</a:t>
            </a:r>
            <a:r>
              <a:rPr lang="en-US"/>
              <a:t> sigT:</a:t>
            </a:r>
            <a:endParaRPr/>
          </a:p>
          <a:p>
            <a:pPr indent="0" lvl="0" marL="457200" rtl="0" algn="l">
              <a:spcBef>
                <a:spcPts val="0"/>
              </a:spcBef>
              <a:spcAft>
                <a:spcPts val="0"/>
              </a:spcAft>
              <a:buNone/>
            </a:pPr>
            <a:r>
              <a:rPr lang="en-US"/>
              <a:t>    print(“Invalid errors, got sig = 0.”)</a:t>
            </a:r>
            <a:endParaRPr/>
          </a:p>
          <a:p>
            <a:pPr indent="0" lvl="0" marL="457200" rtl="0" algn="l">
              <a:spcBef>
                <a:spcPts val="0"/>
              </a:spcBef>
              <a:spcAft>
                <a:spcPts val="0"/>
              </a:spcAft>
              <a:buNone/>
            </a:pPr>
            <a:r>
              <a:rPr lang="en-US"/>
              <a:t>    </a:t>
            </a:r>
            <a:r>
              <a:rPr lang="en-US">
                <a:solidFill>
                  <a:srgbClr val="A64D79"/>
                </a:solidFill>
              </a:rPr>
              <a:t>return</a:t>
            </a:r>
            <a:endParaRPr/>
          </a:p>
          <a:p>
            <a:pPr indent="0" lvl="0" marL="457200" rtl="0" algn="l">
              <a:spcBef>
                <a:spcPts val="0"/>
              </a:spcBef>
              <a:spcAft>
                <a:spcPts val="0"/>
              </a:spcAft>
              <a:buNone/>
            </a:pPr>
            <a:r>
              <a:rPr lang="en-US"/>
              <a:t>fullSig = [];</a:t>
            </a:r>
            <a:endParaRPr/>
          </a:p>
          <a:p>
            <a:pPr indent="0" lvl="0" marL="457200" rtl="0" algn="l">
              <a:spcBef>
                <a:spcPts val="0"/>
              </a:spcBef>
              <a:spcAft>
                <a:spcPts val="0"/>
              </a:spcAft>
              <a:buNone/>
            </a:pPr>
            <a:r>
              <a:rPr lang="en-US">
                <a:solidFill>
                  <a:srgbClr val="A64D79"/>
                </a:solidFill>
              </a:rPr>
              <a:t>for</a:t>
            </a:r>
            <a:r>
              <a:rPr lang="en-US"/>
              <a:t> i </a:t>
            </a:r>
            <a:r>
              <a:rPr lang="en-US">
                <a:solidFill>
                  <a:srgbClr val="A64D79"/>
                </a:solidFill>
              </a:rPr>
              <a:t>in</a:t>
            </a:r>
            <a:r>
              <a:rPr lang="en-US"/>
              <a:t> range(</a:t>
            </a:r>
            <a:r>
              <a:rPr lang="en-US"/>
              <a:t>dataPointsNum)</a:t>
            </a:r>
            <a:endParaRPr/>
          </a:p>
          <a:p>
            <a:pPr indent="0" lvl="0" marL="457200" rtl="0" algn="l">
              <a:spcBef>
                <a:spcPts val="0"/>
              </a:spcBef>
              <a:spcAft>
                <a:spcPts val="0"/>
              </a:spcAft>
              <a:buNone/>
            </a:pPr>
            <a:r>
              <a:rPr lang="en-US"/>
              <a:t>    fullSig.append((sigX(i)**2 + sigT(i)**2)**(1/2))</a:t>
            </a:r>
            <a:endParaRPr/>
          </a:p>
          <a:p>
            <a:pPr indent="0" lvl="0" marL="457200" rtl="0" algn="l">
              <a:spcBef>
                <a:spcPts val="0"/>
              </a:spcBef>
              <a:spcAft>
                <a:spcPts val="0"/>
              </a:spcAft>
              <a:buNone/>
            </a:pPr>
            <a:r>
              <a:rPr lang="en-US"/>
              <a:t>term1 = sum([1/s**2 </a:t>
            </a:r>
            <a:r>
              <a:rPr lang="en-US">
                <a:solidFill>
                  <a:srgbClr val="A64D79"/>
                </a:solidFill>
              </a:rPr>
              <a:t>for</a:t>
            </a:r>
            <a:r>
              <a:rPr lang="en-US"/>
              <a:t> s </a:t>
            </a:r>
            <a:r>
              <a:rPr lang="en-US">
                <a:solidFill>
                  <a:srgbClr val="A64D79"/>
                </a:solidFill>
              </a:rPr>
              <a:t>in</a:t>
            </a:r>
            <a:r>
              <a:rPr lang="en-US"/>
              <a:t> fullSig]</a:t>
            </a:r>
            <a:endParaRPr/>
          </a:p>
          <a:p>
            <a:pPr indent="0" lvl="0" marL="457200" rtl="0" algn="l">
              <a:spcBef>
                <a:spcPts val="0"/>
              </a:spcBef>
              <a:spcAft>
                <a:spcPts val="0"/>
              </a:spcAft>
              <a:buClr>
                <a:schemeClr val="dk1"/>
              </a:buClr>
              <a:buSzPts val="1100"/>
              <a:buFont typeface="Arial"/>
              <a:buNone/>
            </a:pPr>
            <a:r>
              <a:rPr lang="en-US"/>
              <a:t>term2 =  sum([xData(i)**2./fullSig(i)**2 </a:t>
            </a:r>
            <a:r>
              <a:rPr lang="en-US">
                <a:solidFill>
                  <a:srgbClr val="A64D79"/>
                </a:solidFill>
              </a:rPr>
              <a:t>for</a:t>
            </a:r>
            <a:r>
              <a:rPr lang="en-US"/>
              <a:t> i </a:t>
            </a:r>
            <a:r>
              <a:rPr lang="en-US">
                <a:solidFill>
                  <a:srgbClr val="A64D79"/>
                </a:solidFill>
              </a:rPr>
              <a:t>in</a:t>
            </a:r>
            <a:r>
              <a:rPr lang="en-US"/>
              <a:t> range(dataPointsNum]);</a:t>
            </a:r>
            <a:endParaRPr/>
          </a:p>
          <a:p>
            <a:pPr indent="0" lvl="0" marL="457200" rtl="0" algn="l">
              <a:spcBef>
                <a:spcPts val="0"/>
              </a:spcBef>
              <a:spcAft>
                <a:spcPts val="0"/>
              </a:spcAft>
              <a:buNone/>
            </a:pPr>
            <a:r>
              <a:rPr lang="en-US"/>
              <a:t>[...]</a:t>
            </a:r>
            <a:endParaRPr/>
          </a:p>
        </p:txBody>
      </p:sp>
      <p:sp>
        <p:nvSpPr>
          <p:cNvPr id="190" name="Google Shape;190;p27"/>
          <p:cNvSpPr txBox="1"/>
          <p:nvPr/>
        </p:nvSpPr>
        <p:spPr>
          <a:xfrm rot="620539">
            <a:off x="7049510" y="3999865"/>
            <a:ext cx="4431601" cy="8584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C78D8"/>
                </a:solidFill>
              </a:rPr>
              <a:t>The code is</a:t>
            </a:r>
            <a:r>
              <a:rPr b="1" lang="en-US" sz="2400">
                <a:solidFill>
                  <a:srgbClr val="3C78D8"/>
                </a:solidFill>
              </a:rPr>
              <a:t> already too long for this slide, and we can’t even understaned what is going on here!</a:t>
            </a:r>
            <a:endParaRPr b="1" sz="2400">
              <a:solidFill>
                <a:srgbClr val="3C78D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1371600" y="457200"/>
            <a:ext cx="9601200" cy="86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Splitting the Code into Functions</a:t>
            </a:r>
            <a:endParaRPr/>
          </a:p>
        </p:txBody>
      </p:sp>
      <p:sp>
        <p:nvSpPr>
          <p:cNvPr id="197" name="Google Shape;197;p28"/>
          <p:cNvSpPr txBox="1"/>
          <p:nvPr>
            <p:ph idx="1" type="body"/>
          </p:nvPr>
        </p:nvSpPr>
        <p:spPr>
          <a:xfrm>
            <a:off x="1371600" y="1314550"/>
            <a:ext cx="9601200" cy="424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Courier New"/>
                <a:ea typeface="Courier New"/>
                <a:cs typeface="Courier New"/>
                <a:sym typeface="Courier New"/>
              </a:rPr>
              <a:t># extract velocity and x_0 from xData and tData to a linear graph and estimate x for</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t =  tDest.</a:t>
            </a:r>
            <a:endParaRPr sz="1800">
              <a:latin typeface="Courier New"/>
              <a:ea typeface="Courier New"/>
              <a:cs typeface="Courier New"/>
              <a:sym typeface="Courier New"/>
            </a:endParaRPr>
          </a:p>
          <a:p>
            <a:pPr indent="0" lvl="0" marL="0" rtl="0" algn="l">
              <a:spcBef>
                <a:spcPts val="0"/>
              </a:spcBef>
              <a:spcAft>
                <a:spcPts val="0"/>
              </a:spcAft>
              <a:buNone/>
            </a:pPr>
            <a:r>
              <a:rPr lang="en-US" sz="1800">
                <a:solidFill>
                  <a:srgbClr val="A64D79"/>
                </a:solidFill>
                <a:latin typeface="Courier New"/>
                <a:ea typeface="Courier New"/>
                <a:cs typeface="Courier New"/>
                <a:sym typeface="Courier New"/>
              </a:rPr>
              <a:t>def</a:t>
            </a:r>
            <a:r>
              <a:rPr lang="en-US" sz="1800">
                <a:latin typeface="Courier New"/>
                <a:ea typeface="Courier New"/>
                <a:cs typeface="Courier New"/>
                <a:sym typeface="Courier New"/>
              </a:rPr>
              <a:t> predictX(xData, tData, sigX, sigT, tDest)</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dataPointsNum = len(x);</a:t>
            </a:r>
            <a:endParaRPr sz="1800">
              <a:latin typeface="Courier New"/>
              <a:ea typeface="Courier New"/>
              <a:cs typeface="Courier New"/>
              <a:sym typeface="Courier New"/>
            </a:endParaRPr>
          </a:p>
          <a:p>
            <a:pPr indent="0" lvl="0" marL="457200" rtl="0" algn="l">
              <a:spcBef>
                <a:spcPts val="0"/>
              </a:spcBef>
              <a:spcAft>
                <a:spcPts val="0"/>
              </a:spcAft>
              <a:buNone/>
            </a:pPr>
            <a:r>
              <a:rPr lang="en-US" sz="1800">
                <a:solidFill>
                  <a:srgbClr val="A64D79"/>
                </a:solidFill>
                <a:latin typeface="Courier New"/>
                <a:ea typeface="Courier New"/>
                <a:cs typeface="Courier New"/>
                <a:sym typeface="Courier New"/>
              </a:rPr>
              <a:t>if</a:t>
            </a:r>
            <a:r>
              <a:rPr lang="en-US" sz="1800">
                <a:latin typeface="Courier New"/>
                <a:ea typeface="Courier New"/>
                <a:cs typeface="Courier New"/>
                <a:sym typeface="Courier New"/>
              </a:rPr>
              <a:t> dataPointsNum != len(t) or dataPointsNum != len(sigX) or dataPointsNum != len(sigT):</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    print(“Invalid data or error lists.”)</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    </a:t>
            </a:r>
            <a:r>
              <a:rPr lang="en-US" sz="1800">
                <a:solidFill>
                  <a:srgbClr val="A64D79"/>
                </a:solidFill>
                <a:latin typeface="Courier New"/>
                <a:ea typeface="Courier New"/>
                <a:cs typeface="Courier New"/>
                <a:sym typeface="Courier New"/>
              </a:rPr>
              <a:t>return</a:t>
            </a:r>
            <a:endParaRPr sz="1800">
              <a:solidFill>
                <a:srgbClr val="A64D79"/>
              </a:solidFill>
              <a:latin typeface="Courier New"/>
              <a:ea typeface="Courier New"/>
              <a:cs typeface="Courier New"/>
              <a:sym typeface="Courier New"/>
            </a:endParaRPr>
          </a:p>
          <a:p>
            <a:pPr indent="0" lvl="0" marL="457200" rtl="0" algn="l">
              <a:spcBef>
                <a:spcPts val="0"/>
              </a:spcBef>
              <a:spcAft>
                <a:spcPts val="0"/>
              </a:spcAft>
              <a:buNone/>
            </a:pPr>
            <a:r>
              <a:rPr lang="en-US" sz="1800">
                <a:solidFill>
                  <a:srgbClr val="A64D79"/>
                </a:solidFill>
                <a:latin typeface="Courier New"/>
                <a:ea typeface="Courier New"/>
                <a:cs typeface="Courier New"/>
                <a:sym typeface="Courier New"/>
              </a:rPr>
              <a:t>if</a:t>
            </a:r>
            <a:r>
              <a:rPr lang="en-US" sz="1800">
                <a:latin typeface="Courier New"/>
                <a:ea typeface="Courier New"/>
                <a:cs typeface="Courier New"/>
                <a:sym typeface="Courier New"/>
              </a:rPr>
              <a:t> 0 </a:t>
            </a:r>
            <a:r>
              <a:rPr lang="en-US" sz="1800">
                <a:solidFill>
                  <a:srgbClr val="A64D79"/>
                </a:solidFill>
                <a:latin typeface="Courier New"/>
                <a:ea typeface="Courier New"/>
                <a:cs typeface="Courier New"/>
                <a:sym typeface="Courier New"/>
              </a:rPr>
              <a:t>in</a:t>
            </a:r>
            <a:r>
              <a:rPr lang="en-US" sz="1800">
                <a:latin typeface="Courier New"/>
                <a:ea typeface="Courier New"/>
                <a:cs typeface="Courier New"/>
                <a:sym typeface="Courier New"/>
              </a:rPr>
              <a:t> sigX  </a:t>
            </a:r>
            <a:r>
              <a:rPr lang="en-US" sz="1800">
                <a:solidFill>
                  <a:srgbClr val="A64D79"/>
                </a:solidFill>
                <a:latin typeface="Courier New"/>
                <a:ea typeface="Courier New"/>
                <a:cs typeface="Courier New"/>
                <a:sym typeface="Courier New"/>
              </a:rPr>
              <a:t>or</a:t>
            </a:r>
            <a:r>
              <a:rPr lang="en-US" sz="1800">
                <a:latin typeface="Courier New"/>
                <a:ea typeface="Courier New"/>
                <a:cs typeface="Courier New"/>
                <a:sym typeface="Courier New"/>
              </a:rPr>
              <a:t> 0 </a:t>
            </a:r>
            <a:r>
              <a:rPr lang="en-US" sz="1800">
                <a:solidFill>
                  <a:srgbClr val="A64D79"/>
                </a:solidFill>
                <a:latin typeface="Courier New"/>
                <a:ea typeface="Courier New"/>
                <a:cs typeface="Courier New"/>
                <a:sym typeface="Courier New"/>
              </a:rPr>
              <a:t>in</a:t>
            </a:r>
            <a:r>
              <a:rPr lang="en-US" sz="1800">
                <a:latin typeface="Courier New"/>
                <a:ea typeface="Courier New"/>
                <a:cs typeface="Courier New"/>
                <a:sym typeface="Courier New"/>
              </a:rPr>
              <a:t> sigT:</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    print(“Invalid errors, got sig = 0.”)</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    </a:t>
            </a:r>
            <a:r>
              <a:rPr lang="en-US" sz="1800">
                <a:solidFill>
                  <a:srgbClr val="A64D79"/>
                </a:solidFill>
                <a:latin typeface="Courier New"/>
                <a:ea typeface="Courier New"/>
                <a:cs typeface="Courier New"/>
                <a:sym typeface="Courier New"/>
              </a:rPr>
              <a:t>return</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fullSig = [];</a:t>
            </a:r>
            <a:endParaRPr sz="1800">
              <a:latin typeface="Courier New"/>
              <a:ea typeface="Courier New"/>
              <a:cs typeface="Courier New"/>
              <a:sym typeface="Courier New"/>
            </a:endParaRPr>
          </a:p>
          <a:p>
            <a:pPr indent="0" lvl="0" marL="457200" rtl="0" algn="l">
              <a:spcBef>
                <a:spcPts val="0"/>
              </a:spcBef>
              <a:spcAft>
                <a:spcPts val="0"/>
              </a:spcAft>
              <a:buNone/>
            </a:pPr>
            <a:r>
              <a:rPr lang="en-US" sz="1800">
                <a:solidFill>
                  <a:srgbClr val="A64D79"/>
                </a:solidFill>
                <a:latin typeface="Courier New"/>
                <a:ea typeface="Courier New"/>
                <a:cs typeface="Courier New"/>
                <a:sym typeface="Courier New"/>
              </a:rPr>
              <a:t>for</a:t>
            </a:r>
            <a:r>
              <a:rPr lang="en-US" sz="1800">
                <a:latin typeface="Courier New"/>
                <a:ea typeface="Courier New"/>
                <a:cs typeface="Courier New"/>
                <a:sym typeface="Courier New"/>
              </a:rPr>
              <a:t> i </a:t>
            </a:r>
            <a:r>
              <a:rPr lang="en-US" sz="1800">
                <a:solidFill>
                  <a:srgbClr val="A64D79"/>
                </a:solidFill>
                <a:latin typeface="Courier New"/>
                <a:ea typeface="Courier New"/>
                <a:cs typeface="Courier New"/>
                <a:sym typeface="Courier New"/>
              </a:rPr>
              <a:t>in</a:t>
            </a:r>
            <a:r>
              <a:rPr lang="en-US" sz="1800">
                <a:latin typeface="Courier New"/>
                <a:ea typeface="Courier New"/>
                <a:cs typeface="Courier New"/>
                <a:sym typeface="Courier New"/>
              </a:rPr>
              <a:t> range(dataPointsNum)</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    fullSig.append((sigX(i)**2 + (sigT(i)**2)**(1/2))</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term1 = sum([1/s**2 </a:t>
            </a:r>
            <a:r>
              <a:rPr lang="en-US" sz="1800">
                <a:solidFill>
                  <a:srgbClr val="A64D79"/>
                </a:solidFill>
                <a:latin typeface="Courier New"/>
                <a:ea typeface="Courier New"/>
                <a:cs typeface="Courier New"/>
                <a:sym typeface="Courier New"/>
              </a:rPr>
              <a:t>for</a:t>
            </a:r>
            <a:r>
              <a:rPr lang="en-US" sz="1800">
                <a:latin typeface="Courier New"/>
                <a:ea typeface="Courier New"/>
                <a:cs typeface="Courier New"/>
                <a:sym typeface="Courier New"/>
              </a:rPr>
              <a:t> s </a:t>
            </a:r>
            <a:r>
              <a:rPr lang="en-US" sz="1800">
                <a:solidFill>
                  <a:srgbClr val="A64D79"/>
                </a:solidFill>
                <a:latin typeface="Courier New"/>
                <a:ea typeface="Courier New"/>
                <a:cs typeface="Courier New"/>
                <a:sym typeface="Courier New"/>
              </a:rPr>
              <a:t>in</a:t>
            </a:r>
            <a:r>
              <a:rPr lang="en-US" sz="1800">
                <a:latin typeface="Courier New"/>
                <a:ea typeface="Courier New"/>
                <a:cs typeface="Courier New"/>
                <a:sym typeface="Courier New"/>
              </a:rPr>
              <a:t> fullSig]</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term2 =  sum([xData(i)**2./fullSig(i)**2 </a:t>
            </a:r>
            <a:r>
              <a:rPr lang="en-US" sz="1800">
                <a:solidFill>
                  <a:srgbClr val="A64D79"/>
                </a:solidFill>
                <a:latin typeface="Courier New"/>
                <a:ea typeface="Courier New"/>
                <a:cs typeface="Courier New"/>
                <a:sym typeface="Courier New"/>
              </a:rPr>
              <a:t>for</a:t>
            </a:r>
            <a:r>
              <a:rPr lang="en-US" sz="1800">
                <a:latin typeface="Courier New"/>
                <a:ea typeface="Courier New"/>
                <a:cs typeface="Courier New"/>
                <a:sym typeface="Courier New"/>
              </a:rPr>
              <a:t> i </a:t>
            </a:r>
            <a:r>
              <a:rPr lang="en-US" sz="1800">
                <a:solidFill>
                  <a:srgbClr val="A64D79"/>
                </a:solidFill>
                <a:latin typeface="Courier New"/>
                <a:ea typeface="Courier New"/>
                <a:cs typeface="Courier New"/>
                <a:sym typeface="Courier New"/>
              </a:rPr>
              <a:t>in</a:t>
            </a:r>
            <a:r>
              <a:rPr lang="en-US" sz="1800">
                <a:latin typeface="Courier New"/>
                <a:ea typeface="Courier New"/>
                <a:cs typeface="Courier New"/>
                <a:sym typeface="Courier New"/>
              </a:rPr>
              <a:t> range(dataPointsNum]);</a:t>
            </a:r>
            <a:endParaRPr sz="1800">
              <a:latin typeface="Courier New"/>
              <a:ea typeface="Courier New"/>
              <a:cs typeface="Courier New"/>
              <a:sym typeface="Courier New"/>
            </a:endParaRPr>
          </a:p>
          <a:p>
            <a:pPr indent="0" lvl="0" marL="457200" rtl="0" algn="l">
              <a:spcBef>
                <a:spcPts val="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198" name="Google Shape;198;p28"/>
          <p:cNvSpPr txBox="1"/>
          <p:nvPr/>
        </p:nvSpPr>
        <p:spPr>
          <a:xfrm>
            <a:off x="10687800" y="2665325"/>
            <a:ext cx="1214100" cy="8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3D85C6"/>
                </a:solidFill>
              </a:rPr>
              <a:t>Check that the data is valid</a:t>
            </a:r>
            <a:endParaRPr sz="1800">
              <a:solidFill>
                <a:srgbClr val="3D85C6"/>
              </a:solidFill>
            </a:endParaRPr>
          </a:p>
        </p:txBody>
      </p:sp>
      <p:sp>
        <p:nvSpPr>
          <p:cNvPr id="199" name="Google Shape;199;p28"/>
          <p:cNvSpPr txBox="1"/>
          <p:nvPr/>
        </p:nvSpPr>
        <p:spPr>
          <a:xfrm>
            <a:off x="10630500" y="4980600"/>
            <a:ext cx="1728600" cy="8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3D85C6"/>
                </a:solidFill>
              </a:rPr>
              <a:t>Fit the data using chi squared minimization</a:t>
            </a:r>
            <a:endParaRPr sz="1800">
              <a:solidFill>
                <a:srgbClr val="3D85C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Splitting the Code into Functions</a:t>
            </a:r>
            <a:endParaRPr/>
          </a:p>
          <a:p>
            <a:pPr indent="0" lvl="0" marL="0" rtl="0" algn="l">
              <a:spcBef>
                <a:spcPts val="0"/>
              </a:spcBef>
              <a:spcAft>
                <a:spcPts val="0"/>
              </a:spcAft>
              <a:buNone/>
            </a:pPr>
            <a:r>
              <a:t/>
            </a:r>
            <a:endParaRPr/>
          </a:p>
        </p:txBody>
      </p:sp>
      <p:sp>
        <p:nvSpPr>
          <p:cNvPr id="206" name="Google Shape;206;p29"/>
          <p:cNvSpPr txBox="1"/>
          <p:nvPr>
            <p:ph idx="1" type="body"/>
          </p:nvPr>
        </p:nvSpPr>
        <p:spPr>
          <a:xfrm>
            <a:off x="1371600" y="2286000"/>
            <a:ext cx="9601200" cy="35814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The right way:</a:t>
            </a:r>
            <a:endParaRPr/>
          </a:p>
          <a:p>
            <a:pPr indent="0" lvl="0" marL="0" rtl="0" algn="l">
              <a:spcBef>
                <a:spcPts val="200"/>
              </a:spcBef>
              <a:spcAft>
                <a:spcPts val="0"/>
              </a:spcAft>
              <a:buNone/>
            </a:pPr>
            <a:r>
              <a:rPr lang="en-US">
                <a:latin typeface="Courier New"/>
                <a:ea typeface="Courier New"/>
                <a:cs typeface="Courier New"/>
                <a:sym typeface="Courier New"/>
              </a:rPr>
              <a:t># extract velocity and x_0 from xData and tData to a linear graph and estimate x for</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t =  tDest.</a:t>
            </a:r>
            <a:endParaRPr>
              <a:latin typeface="Courier New"/>
              <a:ea typeface="Courier New"/>
              <a:cs typeface="Courier New"/>
              <a:sym typeface="Courier New"/>
            </a:endParaRPr>
          </a:p>
          <a:p>
            <a:pPr indent="0" lvl="0" marL="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predictX(xData, tData, sigX, sigT, tDest)</a:t>
            </a:r>
            <a:endParaRPr>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if not</a:t>
            </a:r>
            <a:r>
              <a:rPr lang="en-US">
                <a:latin typeface="Courier New"/>
                <a:ea typeface="Courier New"/>
                <a:cs typeface="Courier New"/>
                <a:sym typeface="Courier New"/>
              </a:rPr>
              <a:t> isValid(tData, xData,  sigT, sigX)</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return</a:t>
            </a:r>
            <a:endParaRPr>
              <a:solidFill>
                <a:srgbClr val="A64D79"/>
              </a:solidFill>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[x0, v] = fitLinear(tData, xData,  sigT, sigX)</a:t>
            </a:r>
            <a:endParaRPr>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latin typeface="Courier New"/>
                <a:ea typeface="Courier New"/>
                <a:cs typeface="Courier New"/>
                <a:sym typeface="Courier New"/>
              </a:rPr>
              <a:t> x0 + v * tDest</a:t>
            </a:r>
            <a:endParaRPr>
              <a:latin typeface="Courier New"/>
              <a:ea typeface="Courier New"/>
              <a:cs typeface="Courier New"/>
              <a:sym typeface="Courier New"/>
            </a:endParaRPr>
          </a:p>
          <a:p>
            <a:pPr indent="0" lvl="0" marL="45720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Check whether fitting data is valid for chi squared fit.</a:t>
            </a:r>
            <a:endParaRPr>
              <a:latin typeface="Courier New"/>
              <a:ea typeface="Courier New"/>
              <a:cs typeface="Courier New"/>
              <a:sym typeface="Courier New"/>
            </a:endParaRPr>
          </a:p>
          <a:p>
            <a:pPr indent="0" lvl="0" marL="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isValid(xData, yData, sigX, sigY)</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Perform a linear fit and return constant and slope</a:t>
            </a:r>
            <a:endParaRPr>
              <a:latin typeface="Courier New"/>
              <a:ea typeface="Courier New"/>
              <a:cs typeface="Courier New"/>
              <a:sym typeface="Courier New"/>
            </a:endParaRPr>
          </a:p>
          <a:p>
            <a:pPr indent="0" lvl="0" marL="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fitLinear(xData, yData, sigX, sigY)</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a:t>
            </a:r>
            <a:endParaRPr/>
          </a:p>
        </p:txBody>
      </p:sp>
      <p:sp>
        <p:nvSpPr>
          <p:cNvPr id="213" name="Google Shape;213;p30"/>
          <p:cNvSpPr txBox="1"/>
          <p:nvPr>
            <p:ph idx="1" type="body"/>
          </p:nvPr>
        </p:nvSpPr>
        <p:spPr>
          <a:xfrm>
            <a:off x="1371600" y="1752600"/>
            <a:ext cx="10477200" cy="3581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Try to understand what this code does, and style it:</a:t>
            </a:r>
            <a:endParaRPr/>
          </a:p>
          <a:p>
            <a:pPr indent="0" lvl="0" marL="457200" rtl="0" algn="l">
              <a:spcBef>
                <a:spcPts val="1000"/>
              </a:spcBef>
              <a:spcAft>
                <a:spcPts val="0"/>
              </a:spcAft>
              <a:buNone/>
            </a:pPr>
            <a:r>
              <a:t/>
            </a:r>
            <a:endParaRPr/>
          </a:p>
          <a:p>
            <a:pPr indent="0" lvl="0" marL="457200" rtl="0" algn="l">
              <a:spcBef>
                <a:spcPts val="20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m</a:t>
            </a:r>
            <a:r>
              <a:rPr lang="en-US">
                <a:solidFill>
                  <a:srgbClr val="000000"/>
                </a:solidFill>
                <a:latin typeface="Courier New"/>
                <a:ea typeface="Courier New"/>
                <a:cs typeface="Courier New"/>
                <a:sym typeface="Courier New"/>
              </a:rPr>
              <a:t>yFunc(d, m, y, d1)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mLens = [31, 28, 31, 30, 31, 30, 31, 31, 30, 31, 30, 31]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sum([mLens(i) for i in range(m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d</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if (y - 2008) % 4 == 0 and m &gt; 2:</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days = [“Sunday”, “Monday”,  “Tuesday”, “Wednesday”,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a:solidFill>
                  <a:srgbClr val="000000"/>
                </a:solidFill>
                <a:latin typeface="Courier New"/>
                <a:ea typeface="Courier New"/>
                <a:cs typeface="Courier New"/>
                <a:sym typeface="Courier New"/>
              </a:rPr>
              <a:t>        “Thursday”, “Friday”, “Saturday”]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a:solidFill>
                  <a:srgbClr val="A64D79"/>
                </a:solidFill>
                <a:latin typeface="Courier New"/>
                <a:ea typeface="Courier New"/>
                <a:cs typeface="Courier New"/>
                <a:sym typeface="Courier New"/>
              </a:rPr>
              <a:t>return</a:t>
            </a:r>
            <a:r>
              <a:rPr lang="en-US">
                <a:latin typeface="Courier New"/>
                <a:ea typeface="Courier New"/>
                <a:cs typeface="Courier New"/>
                <a:sym typeface="Courier New"/>
              </a:rPr>
              <a:t> days((count - d1) % 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a:t>
            </a:r>
            <a:endParaRPr/>
          </a:p>
        </p:txBody>
      </p:sp>
      <p:sp>
        <p:nvSpPr>
          <p:cNvPr id="220" name="Google Shape;220;p31"/>
          <p:cNvSpPr txBox="1"/>
          <p:nvPr>
            <p:ph idx="1" type="body"/>
          </p:nvPr>
        </p:nvSpPr>
        <p:spPr>
          <a:xfrm>
            <a:off x="1371600" y="1752600"/>
            <a:ext cx="105300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myFunc(d, m, y, d1)</a:t>
            </a:r>
            <a:endParaRPr>
              <a:solidFill>
                <a:srgbClr val="FF0000"/>
              </a:solidFill>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mLens</a:t>
            </a:r>
            <a:r>
              <a:rPr lang="en-US">
                <a:latin typeface="Courier New"/>
                <a:ea typeface="Courier New"/>
                <a:cs typeface="Courier New"/>
                <a:sym typeface="Courier New"/>
              </a:rPr>
              <a:t> = [31, 28, 31, 30, 31, 30, 31, 31, 30, 31, 30, 31]</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a:t>
            </a:r>
            <a:r>
              <a:rPr lang="en-US">
                <a:solidFill>
                  <a:schemeClr val="dk1"/>
                </a:solidFill>
                <a:latin typeface="Courier New"/>
                <a:ea typeface="Courier New"/>
                <a:cs typeface="Courier New"/>
                <a:sym typeface="Courier New"/>
              </a:rPr>
              <a:t>count = sum([</a:t>
            </a:r>
            <a:r>
              <a:rPr lang="en-US">
                <a:solidFill>
                  <a:srgbClr val="FF0000"/>
                </a:solidFill>
                <a:latin typeface="Courier New"/>
                <a:ea typeface="Courier New"/>
                <a:cs typeface="Courier New"/>
                <a:sym typeface="Courier New"/>
              </a:rPr>
              <a:t>mLens</a:t>
            </a:r>
            <a:r>
              <a:rPr lang="en-US">
                <a:solidFill>
                  <a:schemeClr val="dk1"/>
                </a:solidFill>
                <a:latin typeface="Courier New"/>
                <a:ea typeface="Courier New"/>
                <a:cs typeface="Courier New"/>
                <a:sym typeface="Courier New"/>
              </a:rPr>
              <a:t>(i) for i in range(</a:t>
            </a:r>
            <a:r>
              <a:rPr lang="en-US">
                <a:solidFill>
                  <a:srgbClr val="FF0000"/>
                </a:solidFill>
                <a:latin typeface="Courier New"/>
                <a:ea typeface="Courier New"/>
                <a:cs typeface="Courier New"/>
                <a:sym typeface="Courier New"/>
              </a:rPr>
              <a:t>m</a:t>
            </a:r>
            <a:r>
              <a:rPr lang="en-US">
                <a:solidFill>
                  <a:schemeClr val="dk1"/>
                </a:solidFill>
                <a:latin typeface="Courier New"/>
                <a:ea typeface="Courier New"/>
                <a:cs typeface="Courier New"/>
                <a:sym typeface="Courier New"/>
              </a:rPr>
              <a:t> - 1)])</a:t>
            </a:r>
            <a:endParaRPr>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a:solidFill>
                  <a:schemeClr val="dk1"/>
                </a:solidFill>
                <a:latin typeface="Courier New"/>
                <a:ea typeface="Courier New"/>
                <a:cs typeface="Courier New"/>
                <a:sym typeface="Courier New"/>
              </a:rPr>
              <a:t>    </a:t>
            </a:r>
            <a:r>
              <a:rPr lang="en-US">
                <a:latin typeface="Courier New"/>
                <a:ea typeface="Courier New"/>
                <a:cs typeface="Courier New"/>
                <a:sym typeface="Courier New"/>
              </a:rPr>
              <a:t>count = count + </a:t>
            </a:r>
            <a:r>
              <a:rPr lang="en-US">
                <a:solidFill>
                  <a:srgbClr val="FF0000"/>
                </a:solidFill>
                <a:latin typeface="Courier New"/>
                <a:ea typeface="Courier New"/>
                <a:cs typeface="Courier New"/>
                <a:sym typeface="Courier New"/>
              </a:rPr>
              <a:t>d</a:t>
            </a:r>
            <a:endParaRPr>
              <a:solidFill>
                <a:srgbClr val="FF0000"/>
              </a:solidFill>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if (y - 2008) % 4 == 0 and </a:t>
            </a:r>
            <a:r>
              <a:rPr lang="en-US">
                <a:solidFill>
                  <a:srgbClr val="FF0000"/>
                </a:solidFill>
                <a:latin typeface="Courier New"/>
                <a:ea typeface="Courier New"/>
                <a:cs typeface="Courier New"/>
                <a:sym typeface="Courier New"/>
              </a:rPr>
              <a:t>m</a:t>
            </a:r>
            <a:r>
              <a:rPr lang="en-US">
                <a:latin typeface="Courier New"/>
                <a:ea typeface="Courier New"/>
                <a:cs typeface="Courier New"/>
                <a:sym typeface="Courier New"/>
              </a:rPr>
              <a:t> &gt; 2:</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count = count - 1;</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days = [“Sunday”, “Monday”,  “Tuesday”, “Wednesday”,</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“Thursday”, “Friday”, “Saturday”]</a:t>
            </a:r>
            <a:endParaRPr>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latin typeface="Courier New"/>
                <a:ea typeface="Courier New"/>
                <a:cs typeface="Courier New"/>
                <a:sym typeface="Courier New"/>
              </a:rPr>
              <a:t> days((count - </a:t>
            </a:r>
            <a:r>
              <a:rPr lang="en-US">
                <a:solidFill>
                  <a:srgbClr val="FF0000"/>
                </a:solidFill>
                <a:latin typeface="Courier New"/>
                <a:ea typeface="Courier New"/>
                <a:cs typeface="Courier New"/>
                <a:sym typeface="Courier New"/>
              </a:rPr>
              <a:t>d1</a:t>
            </a:r>
            <a:r>
              <a:rPr lang="en-US">
                <a:latin typeface="Courier New"/>
                <a:ea typeface="Courier New"/>
                <a:cs typeface="Courier New"/>
                <a:sym typeface="Courier New"/>
              </a:rPr>
              <a:t>) % 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Introduction</a:t>
            </a:r>
            <a:endParaRPr/>
          </a:p>
        </p:txBody>
      </p:sp>
      <p:sp>
        <p:nvSpPr>
          <p:cNvPr id="104" name="Google Shape;104;p1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Code styling and conventions are guidelines to the way a code should be written properly. </a:t>
            </a:r>
            <a:endParaRPr/>
          </a:p>
          <a:p>
            <a:pPr indent="-384048" lvl="0" marL="384048" rtl="0" algn="l">
              <a:lnSpc>
                <a:spcPct val="94000"/>
              </a:lnSpc>
              <a:spcBef>
                <a:spcPts val="1200"/>
              </a:spcBef>
              <a:spcAft>
                <a:spcPts val="0"/>
              </a:spcAft>
              <a:buClr>
                <a:schemeClr val="dk2"/>
              </a:buClr>
              <a:buSzPts val="2000"/>
              <a:buChar char="■"/>
            </a:pPr>
            <a:r>
              <a:rPr lang="en-US"/>
              <a:t>The guidelines deal with the way the code is presented and its readability. </a:t>
            </a:r>
            <a:endParaRPr/>
          </a:p>
          <a:p>
            <a:pPr indent="-257048" lvl="0" marL="384048" rtl="0" algn="l">
              <a:lnSpc>
                <a:spcPct val="94000"/>
              </a:lnSpc>
              <a:spcBef>
                <a:spcPts val="1200"/>
              </a:spcBef>
              <a:spcAft>
                <a:spcPts val="0"/>
              </a:spcAft>
              <a:buClr>
                <a:schemeClr val="dk2"/>
              </a:buClr>
              <a:buSzPts val="2000"/>
              <a:buNone/>
            </a:pPr>
            <a:r>
              <a:t/>
            </a:r>
            <a:endParaRPr/>
          </a:p>
        </p:txBody>
      </p:sp>
      <p:sp>
        <p:nvSpPr>
          <p:cNvPr id="105" name="Google Shape;105;p14"/>
          <p:cNvSpPr txBox="1"/>
          <p:nvPr/>
        </p:nvSpPr>
        <p:spPr>
          <a:xfrm>
            <a:off x="4613563" y="4184071"/>
            <a:ext cx="3117273" cy="147732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chemeClr val="accent1"/>
                </a:solidFill>
                <a:latin typeface="Source Sans Pro"/>
                <a:ea typeface="Source Sans Pro"/>
                <a:cs typeface="Source Sans Pro"/>
                <a:sym typeface="Source Sans Pro"/>
              </a:rPr>
              <a:t>a + b </a:t>
            </a:r>
            <a:endParaRPr/>
          </a:p>
          <a:p>
            <a:pPr indent="0" lvl="0" marL="0" marR="0" rtl="0" algn="ctr">
              <a:spcBef>
                <a:spcPts val="0"/>
              </a:spcBef>
              <a:spcAft>
                <a:spcPts val="0"/>
              </a:spcAft>
              <a:buNone/>
            </a:pPr>
            <a:r>
              <a:rPr b="0" i="0" lang="en-US" sz="3000" u="none" cap="none" strike="noStrike">
                <a:solidFill>
                  <a:schemeClr val="accent1"/>
                </a:solidFill>
                <a:latin typeface="Source Sans Pro"/>
                <a:ea typeface="Source Sans Pro"/>
                <a:cs typeface="Source Sans Pro"/>
                <a:sym typeface="Source Sans Pro"/>
              </a:rPr>
              <a:t>or </a:t>
            </a:r>
            <a:endParaRPr/>
          </a:p>
          <a:p>
            <a:pPr indent="0" lvl="0" marL="0" marR="0" rtl="0" algn="ctr">
              <a:spcBef>
                <a:spcPts val="0"/>
              </a:spcBef>
              <a:spcAft>
                <a:spcPts val="0"/>
              </a:spcAft>
              <a:buNone/>
            </a:pPr>
            <a:r>
              <a:rPr b="0" i="0" lang="en-US" sz="3000" u="none" cap="none" strike="noStrike">
                <a:solidFill>
                  <a:schemeClr val="accent1"/>
                </a:solidFill>
                <a:latin typeface="Source Sans Pro"/>
                <a:ea typeface="Source Sans Pro"/>
                <a:cs typeface="Source Sans Pro"/>
                <a:sym typeface="Source Sans Pro"/>
              </a:rPr>
              <a:t>a+b ? </a:t>
            </a:r>
            <a:endParaRPr b="0" i="0" sz="3000" u="none" cap="none" strike="noStrike">
              <a:solidFill>
                <a:schemeClr val="accent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a:t>
            </a:r>
            <a:endParaRPr/>
          </a:p>
        </p:txBody>
      </p:sp>
      <p:sp>
        <p:nvSpPr>
          <p:cNvPr id="227" name="Google Shape;227;p32"/>
          <p:cNvSpPr txBox="1"/>
          <p:nvPr>
            <p:ph idx="1" type="body"/>
          </p:nvPr>
        </p:nvSpPr>
        <p:spPr>
          <a:xfrm>
            <a:off x="939800" y="1752600"/>
            <a:ext cx="109779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getWeekday</a:t>
            </a:r>
            <a:r>
              <a:rPr lang="en-US">
                <a:solidFill>
                  <a:srgbClr val="6AA84F"/>
                </a:solidFill>
                <a:latin typeface="Courier New"/>
                <a:ea typeface="Courier New"/>
                <a:cs typeface="Courier New"/>
                <a:sym typeface="Courier New"/>
              </a:rPr>
              <a:t>(day, month, year, jan1Weekday)</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monthLengths</a:t>
            </a:r>
            <a:r>
              <a:rPr lang="en-US">
                <a:latin typeface="Courier New"/>
                <a:ea typeface="Courier New"/>
                <a:cs typeface="Courier New"/>
                <a:sym typeface="Courier New"/>
              </a:rPr>
              <a:t> = [31, 28, 31, 30, 31, 30, 31, 31, 30, 31, 30, 31]</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count = </a:t>
            </a:r>
            <a:r>
              <a:rPr lang="en-US">
                <a:solidFill>
                  <a:srgbClr val="6AA84F"/>
                </a:solidFill>
                <a:latin typeface="Courier New"/>
                <a:ea typeface="Courier New"/>
                <a:cs typeface="Courier New"/>
                <a:sym typeface="Courier New"/>
              </a:rPr>
              <a:t>day</a:t>
            </a:r>
            <a:r>
              <a:rPr lang="en-US">
                <a:latin typeface="Courier New"/>
                <a:ea typeface="Courier New"/>
                <a:cs typeface="Courier New"/>
                <a:sym typeface="Courier New"/>
              </a:rPr>
              <a:t> + </a:t>
            </a:r>
            <a:r>
              <a:rPr lang="en-US">
                <a:solidFill>
                  <a:srgbClr val="6AA84F"/>
                </a:solidFill>
                <a:latin typeface="Courier New"/>
                <a:ea typeface="Courier New"/>
                <a:cs typeface="Courier New"/>
                <a:sym typeface="Courier New"/>
              </a:rPr>
              <a:t>month</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if</a:t>
            </a:r>
            <a:r>
              <a:rPr lang="en-US">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year</a:t>
            </a:r>
            <a:r>
              <a:rPr lang="en-US">
                <a:latin typeface="Courier New"/>
                <a:ea typeface="Courier New"/>
                <a:cs typeface="Courier New"/>
                <a:sym typeface="Courier New"/>
              </a:rPr>
              <a:t> - 2008) % 4 == 0 </a:t>
            </a:r>
            <a:r>
              <a:rPr lang="en-US">
                <a:solidFill>
                  <a:srgbClr val="A64D79"/>
                </a:solidFill>
                <a:latin typeface="Courier New"/>
                <a:ea typeface="Courier New"/>
                <a:cs typeface="Courier New"/>
                <a:sym typeface="Courier New"/>
              </a:rPr>
              <a:t>and</a:t>
            </a:r>
            <a:r>
              <a:rPr lang="en-US">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month</a:t>
            </a:r>
            <a:r>
              <a:rPr lang="en-US">
                <a:latin typeface="Courier New"/>
                <a:ea typeface="Courier New"/>
                <a:cs typeface="Courier New"/>
                <a:sym typeface="Courier New"/>
              </a:rPr>
              <a:t> &gt; 2:</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count = count - 1;</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days = [“Sunday”, “Monday”,  “Tuesday”, “Wednesday”, </a:t>
            </a:r>
            <a:endParaRPr>
              <a:latin typeface="Courier New"/>
              <a:ea typeface="Courier New"/>
              <a:cs typeface="Courier New"/>
              <a:sym typeface="Courier New"/>
            </a:endParaRPr>
          </a:p>
          <a:p>
            <a:pPr indent="0" lvl="0" marL="457200" rtl="0" algn="l">
              <a:spcBef>
                <a:spcPts val="0"/>
              </a:spcBef>
              <a:spcAft>
                <a:spcPts val="0"/>
              </a:spcAft>
              <a:buNone/>
            </a:pPr>
            <a:r>
              <a:rPr lang="en-US">
                <a:latin typeface="Courier New"/>
                <a:ea typeface="Courier New"/>
                <a:cs typeface="Courier New"/>
                <a:sym typeface="Courier New"/>
              </a:rPr>
              <a:t>        “Thursday”, “Friday”, “Saturday”]</a:t>
            </a:r>
            <a:endParaRPr>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latin typeface="Courier New"/>
                <a:ea typeface="Courier New"/>
                <a:cs typeface="Courier New"/>
                <a:sym typeface="Courier New"/>
              </a:rPr>
              <a:t> days((count - </a:t>
            </a:r>
            <a:r>
              <a:rPr lang="en-US">
                <a:solidFill>
                  <a:srgbClr val="6AA84F"/>
                </a:solidFill>
                <a:latin typeface="Courier New"/>
                <a:ea typeface="Courier New"/>
                <a:cs typeface="Courier New"/>
                <a:sym typeface="Courier New"/>
              </a:rPr>
              <a:t>jan1Weekday</a:t>
            </a:r>
            <a:r>
              <a:rPr lang="en-US">
                <a:latin typeface="Courier New"/>
                <a:ea typeface="Courier New"/>
                <a:cs typeface="Courier New"/>
                <a:sym typeface="Courier New"/>
              </a:rPr>
              <a:t>) % 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a:t>
            </a:r>
            <a:endParaRPr/>
          </a:p>
        </p:txBody>
      </p:sp>
      <p:sp>
        <p:nvSpPr>
          <p:cNvPr id="234" name="Google Shape;234;p33"/>
          <p:cNvSpPr txBox="1"/>
          <p:nvPr>
            <p:ph idx="1" type="body"/>
          </p:nvPr>
        </p:nvSpPr>
        <p:spPr>
          <a:xfrm>
            <a:off x="939800" y="1752600"/>
            <a:ext cx="109779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000000"/>
                </a:solidFill>
                <a:latin typeface="Courier New"/>
                <a:ea typeface="Courier New"/>
                <a:cs typeface="Courier New"/>
                <a:sym typeface="Courier New"/>
              </a:rPr>
              <a:t>getWeekday(day, month, year, jan1Weekday)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monthLengths = [31, 28, 31, 30, 31, 30, 31, 31, 30, 31, 30, 31]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chemeClr val="dk1"/>
                </a:solidFill>
                <a:latin typeface="Courier New"/>
                <a:ea typeface="Courier New"/>
                <a:cs typeface="Courier New"/>
                <a:sym typeface="Courier New"/>
              </a:rPr>
              <a:t>    count = sum([monthLength(i) for i in range(month - 1)])</a:t>
            </a:r>
            <a:endParaRPr>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US">
                <a:solidFill>
                  <a:schemeClr val="dk1"/>
                </a:solidFill>
                <a:latin typeface="Courier New"/>
                <a:ea typeface="Courier New"/>
                <a:cs typeface="Courier New"/>
                <a:sym typeface="Courier New"/>
              </a:rPr>
              <a:t>    count = count + 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if</a:t>
            </a:r>
            <a:r>
              <a:rPr lang="en-US">
                <a:solidFill>
                  <a:srgbClr val="000000"/>
                </a:solidFill>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(year - 2008) % 4 == 0</a:t>
            </a: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and</a:t>
            </a:r>
            <a:r>
              <a:rPr lang="en-US">
                <a:solidFill>
                  <a:srgbClr val="000000"/>
                </a:solidFill>
                <a:latin typeface="Courier New"/>
                <a:ea typeface="Courier New"/>
                <a:cs typeface="Courier New"/>
                <a:sym typeface="Courier New"/>
              </a:rPr>
              <a:t> month &gt; 2:</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days = [“Sunday”, “Monday”,  “Tuesday”, “Wednesday”,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“Thursday”, “Friday”, “Saturday”]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solidFill>
                  <a:srgbClr val="000000"/>
                </a:solidFill>
                <a:latin typeface="Courier New"/>
                <a:ea typeface="Courier New"/>
                <a:cs typeface="Courier New"/>
                <a:sym typeface="Courier New"/>
              </a:rPr>
              <a:t> days((count - jan1Weekday) % 7)</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a:t>
            </a:r>
            <a:endParaRPr/>
          </a:p>
        </p:txBody>
      </p:sp>
      <p:sp>
        <p:nvSpPr>
          <p:cNvPr id="241" name="Google Shape;241;p34"/>
          <p:cNvSpPr txBox="1"/>
          <p:nvPr>
            <p:ph idx="1" type="body"/>
          </p:nvPr>
        </p:nvSpPr>
        <p:spPr>
          <a:xfrm>
            <a:off x="939800" y="1752600"/>
            <a:ext cx="109779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000000"/>
                </a:solidFill>
                <a:latin typeface="Courier New"/>
                <a:ea typeface="Courier New"/>
                <a:cs typeface="Courier New"/>
                <a:sym typeface="Courier New"/>
              </a:rPr>
              <a:t>getWeekday(day, month, year, jan1Weekday)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monthLengths = [31, 28, 31, 30, 31, 30, 31, 31, 30, 31, 30, 31]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sum([monthLength(i) for i in range(month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if</a:t>
            </a:r>
            <a:r>
              <a:rPr lang="en-US">
                <a:solidFill>
                  <a:srgbClr val="000000"/>
                </a:solidFill>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isLeapYear(year)</a:t>
            </a: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and</a:t>
            </a:r>
            <a:r>
              <a:rPr lang="en-US">
                <a:solidFill>
                  <a:srgbClr val="000000"/>
                </a:solidFill>
                <a:latin typeface="Courier New"/>
                <a:ea typeface="Courier New"/>
                <a:cs typeface="Courier New"/>
                <a:sym typeface="Courier New"/>
              </a:rPr>
              <a:t> month &gt; 2:</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days = [“Sunday”, “Monday”,  “Tuesday”, “Wednesday”,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“Thursday”, “Friday”, “Saturday”]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solidFill>
                  <a:srgbClr val="000000"/>
                </a:solidFill>
                <a:latin typeface="Courier New"/>
                <a:ea typeface="Courier New"/>
                <a:cs typeface="Courier New"/>
                <a:sym typeface="Courier New"/>
              </a:rPr>
              <a:t> days((count - jan1Weekday) % 7)</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def</a:t>
            </a:r>
            <a:r>
              <a:rPr lang="en-US">
                <a:solidFill>
                  <a:srgbClr val="000000"/>
                </a:solidFill>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isLeapYear(year)</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referenceYear = 2008</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return (year - referenceYear) % 4 == 0</a:t>
            </a:r>
            <a:endParaRPr>
              <a:solidFill>
                <a:srgbClr val="6AA84F"/>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a:t>
            </a:r>
            <a:endParaRPr/>
          </a:p>
        </p:txBody>
      </p:sp>
      <p:sp>
        <p:nvSpPr>
          <p:cNvPr id="248" name="Google Shape;248;p35"/>
          <p:cNvSpPr txBox="1"/>
          <p:nvPr>
            <p:ph idx="1" type="body"/>
          </p:nvPr>
        </p:nvSpPr>
        <p:spPr>
          <a:xfrm>
            <a:off x="939800" y="1752600"/>
            <a:ext cx="109779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000000"/>
                </a:solidFill>
                <a:latin typeface="Courier New"/>
                <a:ea typeface="Courier New"/>
                <a:cs typeface="Courier New"/>
                <a:sym typeface="Courier New"/>
              </a:rPr>
              <a:t>getWeekday(day, month, year, jan1Weekday)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monthLengths = [31, 28, 31, 30, 31, 30, 31, 31, 30, 31, 30, 31]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sum([monthLength(i) for i in range(</a:t>
            </a:r>
            <a:r>
              <a:rPr lang="en-US">
                <a:solidFill>
                  <a:srgbClr val="FF0000"/>
                </a:solidFill>
                <a:latin typeface="Courier New"/>
                <a:ea typeface="Courier New"/>
                <a:cs typeface="Courier New"/>
                <a:sym typeface="Courier New"/>
              </a:rPr>
              <a:t>month - 1</a:t>
            </a: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if</a:t>
            </a:r>
            <a:r>
              <a:rPr lang="en-US">
                <a:solidFill>
                  <a:srgbClr val="000000"/>
                </a:solidFill>
                <a:latin typeface="Courier New"/>
                <a:ea typeface="Courier New"/>
                <a:cs typeface="Courier New"/>
                <a:sym typeface="Courier New"/>
              </a:rPr>
              <a:t> isLeapYear(year) </a:t>
            </a:r>
            <a:r>
              <a:rPr lang="en-US">
                <a:solidFill>
                  <a:srgbClr val="A64D79"/>
                </a:solidFill>
                <a:latin typeface="Courier New"/>
                <a:ea typeface="Courier New"/>
                <a:cs typeface="Courier New"/>
                <a:sym typeface="Courier New"/>
              </a:rPr>
              <a:t>and</a:t>
            </a:r>
            <a:r>
              <a:rPr lang="en-US">
                <a:solidFill>
                  <a:srgbClr val="000000"/>
                </a:solidFill>
                <a:latin typeface="Courier New"/>
                <a:ea typeface="Courier New"/>
                <a:cs typeface="Courier New"/>
                <a:sym typeface="Courier New"/>
              </a:rPr>
              <a:t> month &gt; 2:</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days = [“Sunday”, “Monday”,  “Tuesday”, “Wednesday”,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“Thursday”, “Friday”, “Saturday”]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solidFill>
                  <a:srgbClr val="000000"/>
                </a:solidFill>
                <a:latin typeface="Courier New"/>
                <a:ea typeface="Courier New"/>
                <a:cs typeface="Courier New"/>
                <a:sym typeface="Courier New"/>
              </a:rPr>
              <a:t> days((count - jan1Weekday) % 7)</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solidFill>
                  <a:srgbClr val="000000"/>
                </a:solidFill>
                <a:latin typeface="Courier New"/>
                <a:ea typeface="Courier New"/>
                <a:cs typeface="Courier New"/>
                <a:sym typeface="Courier New"/>
              </a:rPr>
              <a:t> isLeapYear(year)</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referenceYear = 2008</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return (year - referenceYear) % 4 == 0</a:t>
            </a:r>
            <a:endParaRPr>
              <a:solidFill>
                <a:srgbClr val="000000"/>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Exercise</a:t>
            </a:r>
            <a:endParaRPr/>
          </a:p>
        </p:txBody>
      </p:sp>
      <p:sp>
        <p:nvSpPr>
          <p:cNvPr id="255" name="Google Shape;255;p36"/>
          <p:cNvSpPr txBox="1"/>
          <p:nvPr>
            <p:ph idx="1" type="body"/>
          </p:nvPr>
        </p:nvSpPr>
        <p:spPr>
          <a:xfrm>
            <a:off x="939800" y="1752600"/>
            <a:ext cx="109779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000000"/>
                </a:solidFill>
                <a:latin typeface="Courier New"/>
                <a:ea typeface="Courier New"/>
                <a:cs typeface="Courier New"/>
                <a:sym typeface="Courier New"/>
              </a:rPr>
              <a:t>getWeekday(day, month, year, jan1Weekday)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monthLengths = [31, 28, 31, 30, 31, 30, 31, 31, 30, 31, 30, 31]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 We only count the days of the month before the current month</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sum([monthLength(i) for i in range(month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if</a:t>
            </a:r>
            <a:r>
              <a:rPr lang="en-US">
                <a:solidFill>
                  <a:srgbClr val="000000"/>
                </a:solidFill>
                <a:latin typeface="Courier New"/>
                <a:ea typeface="Courier New"/>
                <a:cs typeface="Courier New"/>
                <a:sym typeface="Courier New"/>
              </a:rPr>
              <a:t> isLeapYear(year) </a:t>
            </a:r>
            <a:r>
              <a:rPr lang="en-US">
                <a:solidFill>
                  <a:srgbClr val="A64D79"/>
                </a:solidFill>
                <a:latin typeface="Courier New"/>
                <a:ea typeface="Courier New"/>
                <a:cs typeface="Courier New"/>
                <a:sym typeface="Courier New"/>
              </a:rPr>
              <a:t>and</a:t>
            </a:r>
            <a:r>
              <a:rPr lang="en-US">
                <a:solidFill>
                  <a:srgbClr val="000000"/>
                </a:solidFill>
                <a:latin typeface="Courier New"/>
                <a:ea typeface="Courier New"/>
                <a:cs typeface="Courier New"/>
                <a:sym typeface="Courier New"/>
              </a:rPr>
              <a:t> month &gt; 2:</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days = [“Sunday”, “Monday”,  “Tuesday”, “Wednesday”,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“Thursday”, “Friday”, “Saturday”]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solidFill>
                  <a:srgbClr val="000000"/>
                </a:solidFill>
                <a:latin typeface="Courier New"/>
                <a:ea typeface="Courier New"/>
                <a:cs typeface="Courier New"/>
                <a:sym typeface="Courier New"/>
              </a:rPr>
              <a:t> days((count - jan1Weekday) % 7)</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solidFill>
                  <a:srgbClr val="000000"/>
                </a:solidFill>
                <a:latin typeface="Courier New"/>
                <a:ea typeface="Courier New"/>
                <a:cs typeface="Courier New"/>
                <a:sym typeface="Courier New"/>
              </a:rPr>
              <a:t> isLeapYear(year)</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referenceYear = 2008</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return (year - referenceYear) % 4 == 0</a:t>
            </a:r>
            <a:endParaRPr>
              <a:solidFill>
                <a:srgbClr val="000000"/>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idx="1" type="body"/>
          </p:nvPr>
        </p:nvSpPr>
        <p:spPr>
          <a:xfrm>
            <a:off x="979400" y="609600"/>
            <a:ext cx="109779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Get date by day, month and year and calculate the weekday it will</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occure in. jan1Weekday represents the day of January 1st in that</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year *from 0 to 6* - Sunday is 0, Monday 1 etc.</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getWeekday</a:t>
            </a:r>
            <a:r>
              <a:rPr lang="en-US">
                <a:solidFill>
                  <a:srgbClr val="000000"/>
                </a:solidFill>
                <a:latin typeface="Courier New"/>
                <a:ea typeface="Courier New"/>
                <a:cs typeface="Courier New"/>
                <a:sym typeface="Courier New"/>
              </a:rPr>
              <a:t>(day, month, year, jan1Weekday)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monthLengths = [31, 28, 31, 30, 31, 30, 31, 31, 30, 31, 30, 31]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 We only count the days of the month before the current month</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sum([monthLength(i) for i in range(month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if</a:t>
            </a:r>
            <a:r>
              <a:rPr lang="en-US">
                <a:solidFill>
                  <a:srgbClr val="000000"/>
                </a:solidFill>
                <a:latin typeface="Courier New"/>
                <a:ea typeface="Courier New"/>
                <a:cs typeface="Courier New"/>
                <a:sym typeface="Courier New"/>
              </a:rPr>
              <a:t> isLeapYear(year) </a:t>
            </a:r>
            <a:r>
              <a:rPr lang="en-US">
                <a:solidFill>
                  <a:srgbClr val="A64D79"/>
                </a:solidFill>
                <a:latin typeface="Courier New"/>
                <a:ea typeface="Courier New"/>
                <a:cs typeface="Courier New"/>
                <a:sym typeface="Courier New"/>
              </a:rPr>
              <a:t>and</a:t>
            </a:r>
            <a:r>
              <a:rPr lang="en-US">
                <a:solidFill>
                  <a:srgbClr val="000000"/>
                </a:solidFill>
                <a:latin typeface="Courier New"/>
                <a:ea typeface="Courier New"/>
                <a:cs typeface="Courier New"/>
                <a:sym typeface="Courier New"/>
              </a:rPr>
              <a:t> month &gt; 2:</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days = [“Sunday”, “Monday”,  “Tuesday”, “Wednesday”,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“Thursday”, “Friday”, “Saturday”]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return</a:t>
            </a:r>
            <a:r>
              <a:rPr lang="en-US">
                <a:solidFill>
                  <a:srgbClr val="000000"/>
                </a:solidFill>
                <a:latin typeface="Courier New"/>
                <a:ea typeface="Courier New"/>
                <a:cs typeface="Courier New"/>
                <a:sym typeface="Courier New"/>
              </a:rPr>
              <a:t> days((count - jan1Weekday) % 7)</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Check if the year is a leap year (has Feb 29th)</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solidFill>
                  <a:srgbClr val="000000"/>
                </a:solidFill>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isLeapYear</a:t>
            </a:r>
            <a:r>
              <a:rPr lang="en-US">
                <a:solidFill>
                  <a:srgbClr val="000000"/>
                </a:solidFill>
                <a:latin typeface="Courier New"/>
                <a:ea typeface="Courier New"/>
                <a:cs typeface="Courier New"/>
                <a:sym typeface="Courier New"/>
              </a:rPr>
              <a:t>(year)</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 2008 was a leap year</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referenceYear = 2008</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return (year - referenceYear) % 4 == 0</a:t>
            </a:r>
            <a:endParaRPr>
              <a:solidFill>
                <a:srgbClr val="000000"/>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idx="1" type="body"/>
          </p:nvPr>
        </p:nvSpPr>
        <p:spPr>
          <a:xfrm>
            <a:off x="979400" y="609600"/>
            <a:ext cx="10977900" cy="35814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Get date by day, month and year and calculate the weekday it will</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occure in. jan1Weekday represents the day of January 1st in that</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year *from 0 to 6* - Sunday is 0, Monday 1 etc.</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getWeekday</a:t>
            </a:r>
            <a:r>
              <a:rPr lang="en-US">
                <a:solidFill>
                  <a:srgbClr val="000000"/>
                </a:solidFill>
                <a:latin typeface="Courier New"/>
                <a:ea typeface="Courier New"/>
                <a:cs typeface="Courier New"/>
                <a:sym typeface="Courier New"/>
              </a:rPr>
              <a:t>(day, month, year, jan1Weekday):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monthLengths = [31, 28, 31, 30, 31, 30, 31, 31, 30, 31, 30, 31]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 We only count the days of the month before the current month</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sum([monthLengths[i] for i in range(month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day</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if</a:t>
            </a:r>
            <a:r>
              <a:rPr lang="en-US">
                <a:solidFill>
                  <a:srgbClr val="000000"/>
                </a:solidFill>
                <a:latin typeface="Courier New"/>
                <a:ea typeface="Courier New"/>
                <a:cs typeface="Courier New"/>
                <a:sym typeface="Courier New"/>
              </a:rPr>
              <a:t> isLeapYear(year) </a:t>
            </a:r>
            <a:r>
              <a:rPr lang="en-US">
                <a:solidFill>
                  <a:srgbClr val="A64D79"/>
                </a:solidFill>
                <a:latin typeface="Courier New"/>
                <a:ea typeface="Courier New"/>
                <a:cs typeface="Courier New"/>
                <a:sym typeface="Courier New"/>
              </a:rPr>
              <a:t>and</a:t>
            </a:r>
            <a:r>
              <a:rPr lang="en-US">
                <a:solidFill>
                  <a:srgbClr val="000000"/>
                </a:solidFill>
                <a:latin typeface="Courier New"/>
                <a:ea typeface="Courier New"/>
                <a:cs typeface="Courier New"/>
                <a:sym typeface="Courier New"/>
              </a:rPr>
              <a:t> month &gt; 2:</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count = count + 1;</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days = [“Sunday”, “Monday”,  “Tuesday”, “Wednesday”,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“Thursday”, “Friday”, “Saturday”]</a:t>
            </a:r>
            <a:endParaRPr>
              <a:solidFill>
                <a:srgbClr val="000000"/>
              </a:solidFill>
              <a:latin typeface="Courier New"/>
              <a:ea typeface="Courier New"/>
              <a:cs typeface="Courier New"/>
              <a:sym typeface="Courier New"/>
            </a:endParaRPr>
          </a:p>
          <a:p>
            <a:pPr indent="0" lvl="0" marL="914400" rtl="0" algn="l">
              <a:spcBef>
                <a:spcPts val="0"/>
              </a:spcBef>
              <a:spcAft>
                <a:spcPts val="0"/>
              </a:spcAft>
              <a:buNone/>
            </a:pPr>
            <a:r>
              <a:rPr lang="en-US">
                <a:solidFill>
                  <a:srgbClr val="A64D79"/>
                </a:solidFill>
                <a:latin typeface="Courier New"/>
                <a:ea typeface="Courier New"/>
                <a:cs typeface="Courier New"/>
                <a:sym typeface="Courier New"/>
              </a:rPr>
              <a:t> </a:t>
            </a:r>
            <a:r>
              <a:rPr lang="en-US">
                <a:solidFill>
                  <a:srgbClr val="A64D79"/>
                </a:solidFill>
                <a:latin typeface="Courier New"/>
                <a:ea typeface="Courier New"/>
                <a:cs typeface="Courier New"/>
                <a:sym typeface="Courier New"/>
              </a:rPr>
              <a:t>return</a:t>
            </a:r>
            <a:r>
              <a:rPr lang="en-US">
                <a:solidFill>
                  <a:srgbClr val="000000"/>
                </a:solidFill>
                <a:latin typeface="Courier New"/>
                <a:ea typeface="Courier New"/>
                <a:cs typeface="Courier New"/>
                <a:sym typeface="Courier New"/>
              </a:rPr>
              <a:t> days[(count + jan1Weekday - 1) % 7)]</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6AA84F"/>
                </a:solidFill>
                <a:latin typeface="Courier New"/>
                <a:ea typeface="Courier New"/>
                <a:cs typeface="Courier New"/>
                <a:sym typeface="Courier New"/>
              </a:rPr>
              <a:t># Check if the year is a leap year (has Feb 29th)</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A64D79"/>
                </a:solidFill>
                <a:latin typeface="Courier New"/>
                <a:ea typeface="Courier New"/>
                <a:cs typeface="Courier New"/>
                <a:sym typeface="Courier New"/>
              </a:rPr>
              <a:t>def</a:t>
            </a:r>
            <a:r>
              <a:rPr lang="en-US">
                <a:solidFill>
                  <a:srgbClr val="000000"/>
                </a:solidFill>
                <a:latin typeface="Courier New"/>
                <a:ea typeface="Courier New"/>
                <a:cs typeface="Courier New"/>
                <a:sym typeface="Courier New"/>
              </a:rPr>
              <a:t> </a:t>
            </a:r>
            <a:r>
              <a:rPr lang="en-US">
                <a:solidFill>
                  <a:srgbClr val="FF0000"/>
                </a:solidFill>
                <a:latin typeface="Courier New"/>
                <a:ea typeface="Courier New"/>
                <a:cs typeface="Courier New"/>
                <a:sym typeface="Courier New"/>
              </a:rPr>
              <a:t>isLeapYear</a:t>
            </a:r>
            <a:r>
              <a:rPr lang="en-US">
                <a:solidFill>
                  <a:srgbClr val="000000"/>
                </a:solidFill>
                <a:latin typeface="Courier New"/>
                <a:ea typeface="Courier New"/>
                <a:cs typeface="Courier New"/>
                <a:sym typeface="Courier New"/>
              </a:rPr>
              <a:t>(year):</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a:t>
            </a:r>
            <a:r>
              <a:rPr lang="en-US">
                <a:solidFill>
                  <a:srgbClr val="6AA84F"/>
                </a:solidFill>
                <a:latin typeface="Courier New"/>
                <a:ea typeface="Courier New"/>
                <a:cs typeface="Courier New"/>
                <a:sym typeface="Courier New"/>
              </a:rPr>
              <a:t># 2008 was a leap year</a:t>
            </a:r>
            <a:endParaRPr>
              <a:solidFill>
                <a:srgbClr val="6AA84F"/>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referenceYear = 2008</a:t>
            </a:r>
            <a:endParaRPr>
              <a:solidFill>
                <a:srgbClr val="000000"/>
              </a:solidFill>
              <a:latin typeface="Courier New"/>
              <a:ea typeface="Courier New"/>
              <a:cs typeface="Courier New"/>
              <a:sym typeface="Courier New"/>
            </a:endParaRPr>
          </a:p>
          <a:p>
            <a:pPr indent="0" lvl="0" marL="457200" rtl="0" algn="l">
              <a:spcBef>
                <a:spcPts val="0"/>
              </a:spcBef>
              <a:spcAft>
                <a:spcPts val="0"/>
              </a:spcAft>
              <a:buNone/>
            </a:pPr>
            <a:r>
              <a:rPr lang="en-US">
                <a:solidFill>
                  <a:srgbClr val="000000"/>
                </a:solidFill>
                <a:latin typeface="Courier New"/>
                <a:ea typeface="Courier New"/>
                <a:cs typeface="Courier New"/>
                <a:sym typeface="Courier New"/>
              </a:rPr>
              <a:t>    return (year - referenceYear) % 4 == 0</a:t>
            </a:r>
            <a:endParaRPr>
              <a:solidFill>
                <a:srgbClr val="000000"/>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Important things to remember</a:t>
            </a:r>
            <a:endParaRPr/>
          </a:p>
        </p:txBody>
      </p:sp>
      <p:sp>
        <p:nvSpPr>
          <p:cNvPr id="273" name="Google Shape;273;p3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Make our code as readable as possible for future users</a:t>
            </a:r>
            <a:endParaRPr/>
          </a:p>
          <a:p>
            <a:pPr indent="-384048" lvl="0" marL="384048" rtl="0" algn="l">
              <a:lnSpc>
                <a:spcPct val="94000"/>
              </a:lnSpc>
              <a:spcBef>
                <a:spcPts val="1200"/>
              </a:spcBef>
              <a:spcAft>
                <a:spcPts val="0"/>
              </a:spcAft>
              <a:buClr>
                <a:schemeClr val="dk2"/>
              </a:buClr>
              <a:buSzPts val="2000"/>
              <a:buChar char="■"/>
            </a:pPr>
            <a:r>
              <a:rPr lang="en-US"/>
              <a:t>Our goal is that the code we program would be user-friendly</a:t>
            </a:r>
            <a:endParaRPr/>
          </a:p>
          <a:p>
            <a:pPr indent="-384048" lvl="0" marL="384048" rtl="0" algn="l">
              <a:lnSpc>
                <a:spcPct val="94000"/>
              </a:lnSpc>
              <a:spcBef>
                <a:spcPts val="1200"/>
              </a:spcBef>
              <a:spcAft>
                <a:spcPts val="0"/>
              </a:spcAft>
              <a:buClr>
                <a:schemeClr val="dk2"/>
              </a:buClr>
              <a:buSzPts val="2000"/>
              <a:buChar char="■"/>
            </a:pPr>
            <a:r>
              <a:rPr lang="en-US"/>
              <a:t>The names we choose should be meaningful and not random</a:t>
            </a:r>
            <a:endParaRPr/>
          </a:p>
          <a:p>
            <a:pPr indent="-384048" lvl="0" marL="384048" rtl="0" algn="l">
              <a:lnSpc>
                <a:spcPct val="94000"/>
              </a:lnSpc>
              <a:spcBef>
                <a:spcPts val="1200"/>
              </a:spcBef>
              <a:spcAft>
                <a:spcPts val="0"/>
              </a:spcAft>
              <a:buClr>
                <a:schemeClr val="dk2"/>
              </a:buClr>
              <a:buSzPts val="2000"/>
              <a:buChar char="■"/>
            </a:pPr>
            <a:r>
              <a:rPr lang="en-US"/>
              <a:t>Adding comments is crucial in order to optimize programmers efficiency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Why do we need it?</a:t>
            </a:r>
            <a:endParaRPr/>
          </a:p>
        </p:txBody>
      </p:sp>
      <p:sp>
        <p:nvSpPr>
          <p:cNvPr id="111" name="Google Shape;111;p1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Most of the time spent working on software goes to maintenance</a:t>
            </a:r>
            <a:endParaRPr/>
          </a:p>
          <a:p>
            <a:pPr indent="-384048" lvl="0" marL="384048" rtl="0" algn="l">
              <a:lnSpc>
                <a:spcPct val="94000"/>
              </a:lnSpc>
              <a:spcBef>
                <a:spcPts val="1200"/>
              </a:spcBef>
              <a:spcAft>
                <a:spcPts val="0"/>
              </a:spcAft>
              <a:buClr>
                <a:schemeClr val="dk2"/>
              </a:buClr>
              <a:buSzPts val="2000"/>
              <a:buChar char="■"/>
            </a:pPr>
            <a:r>
              <a:rPr lang="en-US"/>
              <a:t>A code is read much more often than it is written</a:t>
            </a:r>
            <a:endParaRPr/>
          </a:p>
          <a:p>
            <a:pPr indent="-384048" lvl="0" marL="384048" rtl="0" algn="l">
              <a:lnSpc>
                <a:spcPct val="94000"/>
              </a:lnSpc>
              <a:spcBef>
                <a:spcPts val="1200"/>
              </a:spcBef>
              <a:spcAft>
                <a:spcPts val="0"/>
              </a:spcAft>
              <a:buClr>
                <a:schemeClr val="dk2"/>
              </a:buClr>
              <a:buSzPts val="2000"/>
              <a:buChar char="■"/>
            </a:pPr>
            <a:r>
              <a:rPr lang="en-US"/>
              <a:t>Hardly any piece of software is maintained only by the original author</a:t>
            </a:r>
            <a:endParaRPr/>
          </a:p>
          <a:p>
            <a:pPr indent="-384048" lvl="0" marL="384048" rtl="0" algn="l">
              <a:lnSpc>
                <a:spcPct val="94000"/>
              </a:lnSpc>
              <a:spcBef>
                <a:spcPts val="1200"/>
              </a:spcBef>
              <a:spcAft>
                <a:spcPts val="0"/>
              </a:spcAft>
              <a:buClr>
                <a:schemeClr val="dk2"/>
              </a:buClr>
              <a:buSzPts val="2000"/>
              <a:buChar char="■"/>
            </a:pPr>
            <a:r>
              <a:rPr lang="en-US"/>
              <a:t>Code conventions improve the readability of the code, allowing authors to understand new code quicker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Code Lay-out</a:t>
            </a:r>
            <a:endParaRPr/>
          </a:p>
        </p:txBody>
      </p:sp>
      <p:sp>
        <p:nvSpPr>
          <p:cNvPr id="117" name="Google Shape;117;p1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2000"/>
              <a:buNone/>
            </a:pPr>
            <a:r>
              <a:rPr lang="en-US"/>
              <a:t>To make the code readable and easy to understand quickly,</a:t>
            </a:r>
            <a:br>
              <a:rPr lang="en-US"/>
            </a:br>
            <a:r>
              <a:rPr lang="en-US"/>
              <a:t>it is better to have a single Lay-out convention</a:t>
            </a:r>
            <a:endParaRPr/>
          </a:p>
          <a:p>
            <a:pPr indent="0" lvl="0" marL="0" rtl="0" algn="l">
              <a:lnSpc>
                <a:spcPct val="94000"/>
              </a:lnSpc>
              <a:spcBef>
                <a:spcPts val="1200"/>
              </a:spcBef>
              <a:spcAft>
                <a:spcPts val="0"/>
              </a:spcAft>
              <a:buClr>
                <a:schemeClr val="dk2"/>
              </a:buClr>
              <a:buSzPts val="2000"/>
              <a:buNone/>
            </a:pPr>
            <a:r>
              <a:rPr lang="en-US"/>
              <a:t>Some features of the lay out for example are:</a:t>
            </a:r>
            <a:endParaRPr/>
          </a:p>
          <a:p>
            <a:pPr indent="-384048" lvl="0" marL="384048" rtl="0" algn="l">
              <a:lnSpc>
                <a:spcPct val="94000"/>
              </a:lnSpc>
              <a:spcBef>
                <a:spcPts val="1200"/>
              </a:spcBef>
              <a:spcAft>
                <a:spcPts val="0"/>
              </a:spcAft>
              <a:buClr>
                <a:schemeClr val="dk2"/>
              </a:buClr>
              <a:buSzPts val="2000"/>
              <a:buFont typeface="Arial"/>
              <a:buChar char="•"/>
            </a:pPr>
            <a:r>
              <a:rPr lang="en-US"/>
              <a:t>Indentation – The use of 4 spaces per indentation level</a:t>
            </a:r>
            <a:br>
              <a:rPr lang="en-US"/>
            </a:br>
            <a:r>
              <a:rPr lang="en-US"/>
              <a:t># not good indentation example:</a:t>
            </a:r>
            <a:br>
              <a:rPr lang="en-US"/>
            </a:br>
            <a:r>
              <a:rPr lang="en-US"/>
              <a:t>	def abc():</a:t>
            </a:r>
            <a:br>
              <a:rPr lang="en-US"/>
            </a:br>
            <a:r>
              <a:rPr lang="en-US"/>
              <a:t>       					print(‘abc’)</a:t>
            </a:r>
            <a:endParaRPr/>
          </a:p>
          <a:p>
            <a:pPr indent="-384048" lvl="0" marL="384048" rtl="0" algn="l">
              <a:lnSpc>
                <a:spcPct val="94000"/>
              </a:lnSpc>
              <a:spcBef>
                <a:spcPts val="1200"/>
              </a:spcBef>
              <a:spcAft>
                <a:spcPts val="0"/>
              </a:spcAft>
              <a:buClr>
                <a:schemeClr val="dk2"/>
              </a:buClr>
              <a:buSzPts val="2000"/>
              <a:buFont typeface="Arial"/>
              <a:buChar char="•"/>
            </a:pPr>
            <a:r>
              <a:rPr lang="en-US"/>
              <a:t>Maximum Line Length – Limit all lines to a maximum of 79 characters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Code Lay-out</a:t>
            </a:r>
            <a:endParaRPr/>
          </a:p>
        </p:txBody>
      </p:sp>
      <p:sp>
        <p:nvSpPr>
          <p:cNvPr id="123" name="Google Shape;123;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Line breaking and indentation:</a:t>
            </a:r>
            <a:br>
              <a:rPr lang="en-US"/>
            </a:br>
            <a:br>
              <a:rPr lang="en-US"/>
            </a:br>
            <a:br>
              <a:rPr lang="en-US"/>
            </a:br>
            <a:r>
              <a:rPr lang="en-US"/>
              <a:t># good:</a:t>
            </a:r>
            <a:br>
              <a:rPr lang="en-US"/>
            </a:br>
            <a:r>
              <a:rPr lang="en-US"/>
              <a:t>	foo = long_function_name(var_one, var_two, </a:t>
            </a:r>
            <a:br>
              <a:rPr lang="en-US"/>
            </a:br>
            <a:r>
              <a:rPr lang="en-US"/>
              <a:t>				  var_three, var_four)</a:t>
            </a:r>
            <a:br>
              <a:rPr lang="en-US"/>
            </a:br>
            <a:r>
              <a:rPr lang="en-US"/>
              <a:t># bad:</a:t>
            </a:r>
            <a:br>
              <a:rPr lang="en-US"/>
            </a:br>
            <a:r>
              <a:rPr lang="en-US"/>
              <a:t>	foo = long_function_name(var_one, var_two, </a:t>
            </a:r>
            <a:br>
              <a:rPr lang="en-US"/>
            </a:br>
            <a:r>
              <a:rPr lang="en-US"/>
              <a:t>	      var_three, var_four)</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Naming Conventions</a:t>
            </a:r>
            <a:endParaRPr/>
          </a:p>
        </p:txBody>
      </p:sp>
      <p:sp>
        <p:nvSpPr>
          <p:cNvPr id="129" name="Google Shape;129;p1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When writing a code, we need to name our identifiers in a descriptive manner. This necessity becomes clear when writing a long code or when working with others.</a:t>
            </a:r>
            <a:endParaRPr/>
          </a:p>
          <a:p>
            <a:pPr indent="-384048" lvl="0" marL="384048" rtl="0" algn="l">
              <a:lnSpc>
                <a:spcPct val="94000"/>
              </a:lnSpc>
              <a:spcBef>
                <a:spcPts val="1200"/>
              </a:spcBef>
              <a:spcAft>
                <a:spcPts val="0"/>
              </a:spcAft>
              <a:buClr>
                <a:schemeClr val="dk2"/>
              </a:buClr>
              <a:buSzPts val="2000"/>
              <a:buChar char="■"/>
            </a:pPr>
            <a:r>
              <a:rPr lang="en-US"/>
              <a:t>In addition, it is accustomed to have different naming styles for different uses.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Naming Styles Examples</a:t>
            </a:r>
            <a:endParaRPr/>
          </a:p>
        </p:txBody>
      </p:sp>
      <p:sp>
        <p:nvSpPr>
          <p:cNvPr id="135" name="Google Shape;135;p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84000"/>
              </a:lnSpc>
              <a:spcBef>
                <a:spcPts val="0"/>
              </a:spcBef>
              <a:spcAft>
                <a:spcPts val="0"/>
              </a:spcAft>
              <a:buClr>
                <a:schemeClr val="dk2"/>
              </a:buClr>
              <a:buSzPts val="1850"/>
              <a:buChar char="■"/>
            </a:pPr>
            <a:r>
              <a:rPr lang="en-US" sz="1850"/>
              <a:t>a (single lowercase letter)</a:t>
            </a:r>
            <a:endParaRPr/>
          </a:p>
          <a:p>
            <a:pPr indent="-384048" lvl="0" marL="384048" rtl="0" algn="l">
              <a:lnSpc>
                <a:spcPct val="84000"/>
              </a:lnSpc>
              <a:spcBef>
                <a:spcPts val="1200"/>
              </a:spcBef>
              <a:spcAft>
                <a:spcPts val="0"/>
              </a:spcAft>
              <a:buClr>
                <a:schemeClr val="dk2"/>
              </a:buClr>
              <a:buSzPts val="1850"/>
              <a:buChar char="■"/>
            </a:pPr>
            <a:r>
              <a:rPr lang="en-US" sz="1850"/>
              <a:t>B (single uppercase letter)</a:t>
            </a:r>
            <a:endParaRPr/>
          </a:p>
          <a:p>
            <a:pPr indent="-384048" lvl="0" marL="384048" rtl="0" algn="l">
              <a:lnSpc>
                <a:spcPct val="84000"/>
              </a:lnSpc>
              <a:spcBef>
                <a:spcPts val="1200"/>
              </a:spcBef>
              <a:spcAft>
                <a:spcPts val="0"/>
              </a:spcAft>
              <a:buClr>
                <a:schemeClr val="dk2"/>
              </a:buClr>
              <a:buSzPts val="1850"/>
              <a:buChar char="■"/>
            </a:pPr>
            <a:r>
              <a:rPr lang="en-US" sz="1850"/>
              <a:t>lowercase (packages should normally use them)</a:t>
            </a:r>
            <a:endParaRPr/>
          </a:p>
          <a:p>
            <a:pPr indent="-384048" lvl="0" marL="384048" rtl="0" algn="l">
              <a:lnSpc>
                <a:spcPct val="84000"/>
              </a:lnSpc>
              <a:spcBef>
                <a:spcPts val="1200"/>
              </a:spcBef>
              <a:spcAft>
                <a:spcPts val="0"/>
              </a:spcAft>
              <a:buClr>
                <a:schemeClr val="dk2"/>
              </a:buClr>
              <a:buSzPts val="1850"/>
              <a:buChar char="■"/>
            </a:pPr>
            <a:r>
              <a:rPr lang="en-US" sz="1850"/>
              <a:t>lower_case_with_underscores (Variables, functions, modules)</a:t>
            </a:r>
            <a:endParaRPr/>
          </a:p>
          <a:p>
            <a:pPr indent="-384048" lvl="0" marL="384048" rtl="0" algn="l">
              <a:lnSpc>
                <a:spcPct val="84000"/>
              </a:lnSpc>
              <a:spcBef>
                <a:spcPts val="1200"/>
              </a:spcBef>
              <a:spcAft>
                <a:spcPts val="0"/>
              </a:spcAft>
              <a:buClr>
                <a:schemeClr val="dk2"/>
              </a:buClr>
              <a:buSzPts val="1850"/>
              <a:buChar char="■"/>
            </a:pPr>
            <a:r>
              <a:rPr lang="en-US" sz="1850"/>
              <a:t>UPPERCASE</a:t>
            </a:r>
            <a:endParaRPr/>
          </a:p>
          <a:p>
            <a:pPr indent="-384048" lvl="0" marL="384048" rtl="0" algn="l">
              <a:lnSpc>
                <a:spcPct val="84000"/>
              </a:lnSpc>
              <a:spcBef>
                <a:spcPts val="1200"/>
              </a:spcBef>
              <a:spcAft>
                <a:spcPts val="0"/>
              </a:spcAft>
              <a:buClr>
                <a:schemeClr val="dk2"/>
              </a:buClr>
              <a:buSzPts val="1850"/>
              <a:buChar char="■"/>
            </a:pPr>
            <a:r>
              <a:rPr lang="en-US" sz="1850"/>
              <a:t>UPPER_CASE_WITH_UNDERSCORES</a:t>
            </a:r>
            <a:endParaRPr/>
          </a:p>
          <a:p>
            <a:pPr indent="-384048" lvl="0" marL="384048" rtl="0" algn="l">
              <a:lnSpc>
                <a:spcPct val="84000"/>
              </a:lnSpc>
              <a:spcBef>
                <a:spcPts val="1200"/>
              </a:spcBef>
              <a:spcAft>
                <a:spcPts val="0"/>
              </a:spcAft>
              <a:buClr>
                <a:schemeClr val="dk2"/>
              </a:buClr>
              <a:buSzPts val="1850"/>
              <a:buChar char="■"/>
            </a:pPr>
            <a:r>
              <a:rPr lang="en-US" sz="1850"/>
              <a:t>CapitalizedWords (or CamelCase) (class names should normally use them)</a:t>
            </a:r>
            <a:endParaRPr/>
          </a:p>
          <a:p>
            <a:pPr indent="-384048" lvl="0" marL="384048" rtl="0" algn="l">
              <a:lnSpc>
                <a:spcPct val="84000"/>
              </a:lnSpc>
              <a:spcBef>
                <a:spcPts val="1200"/>
              </a:spcBef>
              <a:spcAft>
                <a:spcPts val="0"/>
              </a:spcAft>
              <a:buClr>
                <a:schemeClr val="dk2"/>
              </a:buClr>
              <a:buSzPts val="1850"/>
              <a:buChar char="■"/>
            </a:pPr>
            <a:r>
              <a:rPr lang="en-US" sz="1850"/>
              <a:t>mixedCase (differs from CapitalizedWords by initial lowercase character!)</a:t>
            </a:r>
            <a:endParaRPr/>
          </a:p>
          <a:p>
            <a:pPr indent="-384048" lvl="0" marL="384048" rtl="0" algn="l">
              <a:lnSpc>
                <a:spcPct val="84000"/>
              </a:lnSpc>
              <a:spcBef>
                <a:spcPts val="1200"/>
              </a:spcBef>
              <a:spcAft>
                <a:spcPts val="0"/>
              </a:spcAft>
              <a:buClr>
                <a:schemeClr val="dk2"/>
              </a:buClr>
              <a:buSzPts val="1850"/>
              <a:buChar char="■"/>
            </a:pPr>
            <a:r>
              <a:rPr lang="en-US" sz="1850"/>
              <a:t>Capitalized_Words_With_Underscores (ugly!)</a:t>
            </a:r>
            <a:endParaRPr/>
          </a:p>
        </p:txBody>
      </p:sp>
      <p:pic>
        <p:nvPicPr>
          <p:cNvPr id="136" name="Google Shape;136;p19"/>
          <p:cNvPicPr preferRelativeResize="0"/>
          <p:nvPr/>
        </p:nvPicPr>
        <p:blipFill rotWithShape="1">
          <a:blip r:embed="rId3">
            <a:alphaModFix/>
          </a:blip>
          <a:srcRect b="0" l="0" r="0" t="0"/>
          <a:stretch/>
        </p:blipFill>
        <p:spPr>
          <a:xfrm>
            <a:off x="8423563" y="365558"/>
            <a:ext cx="3435927" cy="28375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822"/>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Names to Give and to Avoid</a:t>
            </a:r>
            <a:endParaRPr/>
          </a:p>
        </p:txBody>
      </p:sp>
      <p:sp>
        <p:nvSpPr>
          <p:cNvPr id="142" name="Google Shape;142;p2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You should name the identifiers in a meaningful way, even if it is longer</a:t>
            </a:r>
            <a:endParaRPr/>
          </a:p>
          <a:p>
            <a:pPr indent="-384048" lvl="0" marL="384048" rtl="0" algn="l">
              <a:lnSpc>
                <a:spcPct val="94000"/>
              </a:lnSpc>
              <a:spcBef>
                <a:spcPts val="1200"/>
              </a:spcBef>
              <a:spcAft>
                <a:spcPts val="0"/>
              </a:spcAft>
              <a:buClr>
                <a:schemeClr val="dk2"/>
              </a:buClr>
              <a:buSzPts val="2000"/>
              <a:buChar char="■"/>
            </a:pPr>
            <a:r>
              <a:rPr lang="en-US"/>
              <a:t>Never use the characters ‘l’ (el) , ‘O’ , or ‘I’ (eye) , as they are indistinguishable from one and zero in some fonts</a:t>
            </a:r>
            <a:endParaRPr/>
          </a:p>
          <a:p>
            <a:pPr indent="-384048" lvl="0" marL="384048" rtl="0" algn="l">
              <a:lnSpc>
                <a:spcPct val="94000"/>
              </a:lnSpc>
              <a:spcBef>
                <a:spcPts val="1200"/>
              </a:spcBef>
              <a:spcAft>
                <a:spcPts val="0"/>
              </a:spcAft>
              <a:buClr>
                <a:schemeClr val="dk2"/>
              </a:buClr>
              <a:buSzPts val="2000"/>
              <a:buChar char="■"/>
            </a:pPr>
            <a:r>
              <a:rPr lang="en-US"/>
              <a:t>When tempted to use ‘l’, use ‘L’ instead</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Source Sans Pro"/>
              <a:buNone/>
            </a:pPr>
            <a:r>
              <a:rPr lang="en-US"/>
              <a:t>Comments</a:t>
            </a:r>
            <a:endParaRPr/>
          </a:p>
        </p:txBody>
      </p:sp>
      <p:sp>
        <p:nvSpPr>
          <p:cNvPr id="148" name="Google Shape;148;p2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Comments are very important to explain the code and to help remember what a segment of a code does</a:t>
            </a:r>
            <a:endParaRPr/>
          </a:p>
          <a:p>
            <a:pPr indent="-384048" lvl="0" marL="384048" rtl="0" algn="l">
              <a:lnSpc>
                <a:spcPct val="94000"/>
              </a:lnSpc>
              <a:spcBef>
                <a:spcPts val="1200"/>
              </a:spcBef>
              <a:spcAft>
                <a:spcPts val="0"/>
              </a:spcAft>
              <a:buClr>
                <a:schemeClr val="dk2"/>
              </a:buClr>
              <a:buSzPts val="2000"/>
              <a:buChar char="■"/>
            </a:pPr>
            <a:r>
              <a:rPr lang="en-US"/>
              <a:t>Without comments things can get real confusing, real fast</a:t>
            </a:r>
            <a:endParaRPr/>
          </a:p>
          <a:p>
            <a:pPr indent="-384048" lvl="0" marL="384048" rtl="0" algn="l">
              <a:lnSpc>
                <a:spcPct val="94000"/>
              </a:lnSpc>
              <a:spcBef>
                <a:spcPts val="1200"/>
              </a:spcBef>
              <a:spcAft>
                <a:spcPts val="0"/>
              </a:spcAft>
              <a:buClr>
                <a:schemeClr val="dk2"/>
              </a:buClr>
              <a:buSzPts val="2000"/>
              <a:buChar char="■"/>
            </a:pPr>
            <a:r>
              <a:rPr lang="en-US"/>
              <a:t>A program should contain comments that are multi-line and serve as documentation for others </a:t>
            </a:r>
            <a:endParaRPr/>
          </a:p>
          <a:p>
            <a:pPr indent="-384048" lvl="0" marL="384048" rtl="0" algn="l">
              <a:lnSpc>
                <a:spcPct val="94000"/>
              </a:lnSpc>
              <a:spcBef>
                <a:spcPts val="1200"/>
              </a:spcBef>
              <a:spcAft>
                <a:spcPts val="0"/>
              </a:spcAft>
              <a:buClr>
                <a:schemeClr val="dk2"/>
              </a:buClr>
              <a:buSzPts val="2000"/>
              <a:buChar char="■"/>
            </a:pPr>
            <a:r>
              <a:rPr lang="en-US"/>
              <a:t>A program should contain comments that detail what a section of a code does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