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/>
    <p:restoredTop sz="94685"/>
  </p:normalViewPr>
  <p:slideViewPr>
    <p:cSldViewPr snapToGrid="0" snapToObjects="1">
      <p:cViewPr varScale="1">
        <p:scale>
          <a:sx n="187" d="100"/>
          <a:sy n="187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22FBC7-AC90-48F8-AE4D-2FED8FE1673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63BBE13-993F-4E97-80C7-28C607191237}">
      <dgm:prSet/>
      <dgm:spPr/>
      <dgm:t>
        <a:bodyPr/>
        <a:lstStyle/>
        <a:p>
          <a:r>
            <a:rPr lang="en-US" dirty="0"/>
            <a:t>The </a:t>
          </a:r>
          <a:r>
            <a:rPr lang="en-US" b="1" dirty="0">
              <a:solidFill>
                <a:srgbClr val="C00000"/>
              </a:solidFill>
            </a:rPr>
            <a:t>correlation</a:t>
          </a:r>
          <a:r>
            <a:rPr lang="en-US" dirty="0"/>
            <a:t> that reflects the </a:t>
          </a:r>
          <a:r>
            <a:rPr lang="en-US" dirty="0">
              <a:solidFill>
                <a:schemeClr val="bg1"/>
              </a:solidFill>
            </a:rPr>
            <a:t>nature of relationship</a:t>
          </a:r>
          <a:r>
            <a:rPr lang="en-US" dirty="0"/>
            <a:t> between mobility restrictions and positivity rates. </a:t>
          </a:r>
        </a:p>
      </dgm:t>
    </dgm:pt>
    <dgm:pt modelId="{B65650D4-9EFA-4ACA-BF4C-F5B583F9591C}" type="parTrans" cxnId="{BDA86CCC-D042-433A-89D6-D47DD3B3FF78}">
      <dgm:prSet/>
      <dgm:spPr/>
      <dgm:t>
        <a:bodyPr/>
        <a:lstStyle/>
        <a:p>
          <a:endParaRPr lang="en-US"/>
        </a:p>
      </dgm:t>
    </dgm:pt>
    <dgm:pt modelId="{05A16713-44E7-4666-AAFA-430C4BF9E4E5}" type="sibTrans" cxnId="{BDA86CCC-D042-433A-89D6-D47DD3B3FF7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6955A4E-3D3A-4AA0-A39C-754A0492B1FD}">
      <dgm:prSet/>
      <dgm:spPr/>
      <dgm:t>
        <a:bodyPr/>
        <a:lstStyle/>
        <a:p>
          <a:r>
            <a:rPr lang="en-US" dirty="0"/>
            <a:t>The </a:t>
          </a:r>
          <a:r>
            <a:rPr lang="en-US" b="1" dirty="0">
              <a:solidFill>
                <a:srgbClr val="C00000"/>
              </a:solidFill>
            </a:rPr>
            <a:t>elasticity</a:t>
          </a:r>
          <a:r>
            <a:rPr lang="en-US" dirty="0"/>
            <a:t> that measures </a:t>
          </a:r>
          <a:r>
            <a:rPr lang="en-US" b="0" dirty="0">
              <a:solidFill>
                <a:schemeClr val="bg1"/>
              </a:solidFill>
            </a:rPr>
            <a:t>how effectively that relationship is utilized to </a:t>
          </a:r>
          <a:r>
            <a:rPr lang="en-US" dirty="0"/>
            <a:t>curb the spread. </a:t>
          </a:r>
        </a:p>
      </dgm:t>
    </dgm:pt>
    <dgm:pt modelId="{0A43322F-49EF-45BD-8A5F-F8B714FF3B92}" type="parTrans" cxnId="{8EFCEEA2-903E-431F-ADAE-DB4AEE777A77}">
      <dgm:prSet/>
      <dgm:spPr/>
      <dgm:t>
        <a:bodyPr/>
        <a:lstStyle/>
        <a:p>
          <a:endParaRPr lang="en-US"/>
        </a:p>
      </dgm:t>
    </dgm:pt>
    <dgm:pt modelId="{42824679-2DF0-467E-8287-B5A46D2D33B0}" type="sibTrans" cxnId="{8EFCEEA2-903E-431F-ADAE-DB4AEE777A7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B5670F8D-0395-45A4-B273-92DDF9A8466C}">
      <dgm:prSet/>
      <dgm:spPr/>
      <dgm:t>
        <a:bodyPr/>
        <a:lstStyle/>
        <a:p>
          <a:r>
            <a:rPr lang="en-US" dirty="0"/>
            <a:t>The </a:t>
          </a:r>
          <a:r>
            <a:rPr lang="en-US" b="0" dirty="0"/>
            <a:t>average</a:t>
          </a:r>
          <a:r>
            <a:rPr lang="en-US" b="1" dirty="0"/>
            <a:t> </a:t>
          </a:r>
          <a:r>
            <a:rPr lang="en-US" b="1" dirty="0">
              <a:solidFill>
                <a:srgbClr val="C00000"/>
              </a:solidFill>
            </a:rPr>
            <a:t>delay</a:t>
          </a:r>
          <a:r>
            <a:rPr lang="en-US" dirty="0"/>
            <a:t> in the effect of these restrictions that reflects how efficient the contact tracing is. </a:t>
          </a:r>
        </a:p>
      </dgm:t>
    </dgm:pt>
    <dgm:pt modelId="{B0125E10-B70A-4CF1-885E-6CC9938DD66C}" type="parTrans" cxnId="{45184F89-CDC5-47D9-97CA-D74A543A6B1C}">
      <dgm:prSet/>
      <dgm:spPr/>
      <dgm:t>
        <a:bodyPr/>
        <a:lstStyle/>
        <a:p>
          <a:endParaRPr lang="en-US"/>
        </a:p>
      </dgm:t>
    </dgm:pt>
    <dgm:pt modelId="{C1347A1B-6276-4923-BF1E-EDC5745A519C}" type="sibTrans" cxnId="{45184F89-CDC5-47D9-97CA-D74A543A6B1C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9FE8F1D-0E2F-F64A-88DC-7DE17E47E25E}" type="pres">
      <dgm:prSet presAssocID="{2A22FBC7-AC90-48F8-AE4D-2FED8FE16738}" presName="Name0" presStyleCnt="0">
        <dgm:presLayoutVars>
          <dgm:animLvl val="lvl"/>
          <dgm:resizeHandles val="exact"/>
        </dgm:presLayoutVars>
      </dgm:prSet>
      <dgm:spPr/>
    </dgm:pt>
    <dgm:pt modelId="{FCFA0F42-6FA9-C04E-853A-B76E7A7D592B}" type="pres">
      <dgm:prSet presAssocID="{F63BBE13-993F-4E97-80C7-28C607191237}" presName="compositeNode" presStyleCnt="0">
        <dgm:presLayoutVars>
          <dgm:bulletEnabled val="1"/>
        </dgm:presLayoutVars>
      </dgm:prSet>
      <dgm:spPr/>
    </dgm:pt>
    <dgm:pt modelId="{A555B039-3F4D-C740-91B6-D8DB7DF3A435}" type="pres">
      <dgm:prSet presAssocID="{F63BBE13-993F-4E97-80C7-28C607191237}" presName="bgRect" presStyleLbl="alignNode1" presStyleIdx="0" presStyleCnt="3"/>
      <dgm:spPr/>
    </dgm:pt>
    <dgm:pt modelId="{60C38BF3-9410-6B4C-B2A6-FC285ABA7782}" type="pres">
      <dgm:prSet presAssocID="{05A16713-44E7-4666-AAFA-430C4BF9E4E5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EBAE2542-2CF8-E446-B522-9BD413497F39}" type="pres">
      <dgm:prSet presAssocID="{F63BBE13-993F-4E97-80C7-28C607191237}" presName="nodeRect" presStyleLbl="alignNode1" presStyleIdx="0" presStyleCnt="3">
        <dgm:presLayoutVars>
          <dgm:bulletEnabled val="1"/>
        </dgm:presLayoutVars>
      </dgm:prSet>
      <dgm:spPr/>
    </dgm:pt>
    <dgm:pt modelId="{94B98C94-CCD8-904D-A24D-D6DAD5F7687E}" type="pres">
      <dgm:prSet presAssocID="{05A16713-44E7-4666-AAFA-430C4BF9E4E5}" presName="sibTrans" presStyleCnt="0"/>
      <dgm:spPr/>
    </dgm:pt>
    <dgm:pt modelId="{E7F760FB-7186-8A4A-B56B-63D769B65460}" type="pres">
      <dgm:prSet presAssocID="{E6955A4E-3D3A-4AA0-A39C-754A0492B1FD}" presName="compositeNode" presStyleCnt="0">
        <dgm:presLayoutVars>
          <dgm:bulletEnabled val="1"/>
        </dgm:presLayoutVars>
      </dgm:prSet>
      <dgm:spPr/>
    </dgm:pt>
    <dgm:pt modelId="{C2F6A0F9-FB29-2D40-AF8B-9BC4B0AC7CD5}" type="pres">
      <dgm:prSet presAssocID="{E6955A4E-3D3A-4AA0-A39C-754A0492B1FD}" presName="bgRect" presStyleLbl="alignNode1" presStyleIdx="1" presStyleCnt="3"/>
      <dgm:spPr/>
    </dgm:pt>
    <dgm:pt modelId="{AAF91932-3CFC-CE42-A65F-2EFCDBED3CB2}" type="pres">
      <dgm:prSet presAssocID="{42824679-2DF0-467E-8287-B5A46D2D33B0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420A9FA-D9E3-CB49-8657-44A39EE42201}" type="pres">
      <dgm:prSet presAssocID="{E6955A4E-3D3A-4AA0-A39C-754A0492B1FD}" presName="nodeRect" presStyleLbl="alignNode1" presStyleIdx="1" presStyleCnt="3">
        <dgm:presLayoutVars>
          <dgm:bulletEnabled val="1"/>
        </dgm:presLayoutVars>
      </dgm:prSet>
      <dgm:spPr/>
    </dgm:pt>
    <dgm:pt modelId="{F2EFC7AE-9DE3-484F-B1E5-B15968B851AF}" type="pres">
      <dgm:prSet presAssocID="{42824679-2DF0-467E-8287-B5A46D2D33B0}" presName="sibTrans" presStyleCnt="0"/>
      <dgm:spPr/>
    </dgm:pt>
    <dgm:pt modelId="{3BAB05A1-CAE2-8943-898F-B713E62B8DC8}" type="pres">
      <dgm:prSet presAssocID="{B5670F8D-0395-45A4-B273-92DDF9A8466C}" presName="compositeNode" presStyleCnt="0">
        <dgm:presLayoutVars>
          <dgm:bulletEnabled val="1"/>
        </dgm:presLayoutVars>
      </dgm:prSet>
      <dgm:spPr/>
    </dgm:pt>
    <dgm:pt modelId="{702C85F9-80BF-8241-A51E-2EB8F49C4C00}" type="pres">
      <dgm:prSet presAssocID="{B5670F8D-0395-45A4-B273-92DDF9A8466C}" presName="bgRect" presStyleLbl="alignNode1" presStyleIdx="2" presStyleCnt="3"/>
      <dgm:spPr/>
    </dgm:pt>
    <dgm:pt modelId="{7508DC8E-FF57-C946-BBD8-710F975F5EC6}" type="pres">
      <dgm:prSet presAssocID="{C1347A1B-6276-4923-BF1E-EDC5745A519C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78FD83C5-FD92-754E-B87A-7E633D8B44E2}" type="pres">
      <dgm:prSet presAssocID="{B5670F8D-0395-45A4-B273-92DDF9A8466C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FC27F05-EEB9-4845-AD76-B83AA6228A9C}" type="presOf" srcId="{B5670F8D-0395-45A4-B273-92DDF9A8466C}" destId="{78FD83C5-FD92-754E-B87A-7E633D8B44E2}" srcOrd="1" destOrd="0" presId="urn:microsoft.com/office/officeart/2016/7/layout/LinearBlockProcessNumbered"/>
    <dgm:cxn modelId="{C2BA5641-E6B0-5B42-8239-8F2260DADD58}" type="presOf" srcId="{E6955A4E-3D3A-4AA0-A39C-754A0492B1FD}" destId="{F420A9FA-D9E3-CB49-8657-44A39EE42201}" srcOrd="1" destOrd="0" presId="urn:microsoft.com/office/officeart/2016/7/layout/LinearBlockProcessNumbered"/>
    <dgm:cxn modelId="{F8767E45-5472-264A-9D79-79C96000FC0E}" type="presOf" srcId="{B5670F8D-0395-45A4-B273-92DDF9A8466C}" destId="{702C85F9-80BF-8241-A51E-2EB8F49C4C00}" srcOrd="0" destOrd="0" presId="urn:microsoft.com/office/officeart/2016/7/layout/LinearBlockProcessNumbered"/>
    <dgm:cxn modelId="{5391EE5E-D4E7-0547-8595-F9213FD3B0C3}" type="presOf" srcId="{F63BBE13-993F-4E97-80C7-28C607191237}" destId="{A555B039-3F4D-C740-91B6-D8DB7DF3A435}" srcOrd="0" destOrd="0" presId="urn:microsoft.com/office/officeart/2016/7/layout/LinearBlockProcessNumbered"/>
    <dgm:cxn modelId="{0EEB2A70-60EF-3A4F-8B6E-E9FCA255AEEA}" type="presOf" srcId="{F63BBE13-993F-4E97-80C7-28C607191237}" destId="{EBAE2542-2CF8-E446-B522-9BD413497F39}" srcOrd="1" destOrd="0" presId="urn:microsoft.com/office/officeart/2016/7/layout/LinearBlockProcessNumbered"/>
    <dgm:cxn modelId="{45184F89-CDC5-47D9-97CA-D74A543A6B1C}" srcId="{2A22FBC7-AC90-48F8-AE4D-2FED8FE16738}" destId="{B5670F8D-0395-45A4-B273-92DDF9A8466C}" srcOrd="2" destOrd="0" parTransId="{B0125E10-B70A-4CF1-885E-6CC9938DD66C}" sibTransId="{C1347A1B-6276-4923-BF1E-EDC5745A519C}"/>
    <dgm:cxn modelId="{8EFCEEA2-903E-431F-ADAE-DB4AEE777A77}" srcId="{2A22FBC7-AC90-48F8-AE4D-2FED8FE16738}" destId="{E6955A4E-3D3A-4AA0-A39C-754A0492B1FD}" srcOrd="1" destOrd="0" parTransId="{0A43322F-49EF-45BD-8A5F-F8B714FF3B92}" sibTransId="{42824679-2DF0-467E-8287-B5A46D2D33B0}"/>
    <dgm:cxn modelId="{CEEA84A7-F908-3E40-B3EA-CD5F143E3C26}" type="presOf" srcId="{E6955A4E-3D3A-4AA0-A39C-754A0492B1FD}" destId="{C2F6A0F9-FB29-2D40-AF8B-9BC4B0AC7CD5}" srcOrd="0" destOrd="0" presId="urn:microsoft.com/office/officeart/2016/7/layout/LinearBlockProcessNumbered"/>
    <dgm:cxn modelId="{FFDFC0C9-BFDC-E24E-9808-D3A8A083DEA4}" type="presOf" srcId="{C1347A1B-6276-4923-BF1E-EDC5745A519C}" destId="{7508DC8E-FF57-C946-BBD8-710F975F5EC6}" srcOrd="0" destOrd="0" presId="urn:microsoft.com/office/officeart/2016/7/layout/LinearBlockProcessNumbered"/>
    <dgm:cxn modelId="{BDA86CCC-D042-433A-89D6-D47DD3B3FF78}" srcId="{2A22FBC7-AC90-48F8-AE4D-2FED8FE16738}" destId="{F63BBE13-993F-4E97-80C7-28C607191237}" srcOrd="0" destOrd="0" parTransId="{B65650D4-9EFA-4ACA-BF4C-F5B583F9591C}" sibTransId="{05A16713-44E7-4666-AAFA-430C4BF9E4E5}"/>
    <dgm:cxn modelId="{C4EF15D8-A1AE-0C49-8659-30E9D93B5D1F}" type="presOf" srcId="{42824679-2DF0-467E-8287-B5A46D2D33B0}" destId="{AAF91932-3CFC-CE42-A65F-2EFCDBED3CB2}" srcOrd="0" destOrd="0" presId="urn:microsoft.com/office/officeart/2016/7/layout/LinearBlockProcessNumbered"/>
    <dgm:cxn modelId="{A4A471E3-52AD-9A4A-BDEF-036A20F38325}" type="presOf" srcId="{05A16713-44E7-4666-AAFA-430C4BF9E4E5}" destId="{60C38BF3-9410-6B4C-B2A6-FC285ABA7782}" srcOrd="0" destOrd="0" presId="urn:microsoft.com/office/officeart/2016/7/layout/LinearBlockProcessNumbered"/>
    <dgm:cxn modelId="{4BCE4DEC-2F61-F641-9E4A-6D38AFB7179D}" type="presOf" srcId="{2A22FBC7-AC90-48F8-AE4D-2FED8FE16738}" destId="{79FE8F1D-0E2F-F64A-88DC-7DE17E47E25E}" srcOrd="0" destOrd="0" presId="urn:microsoft.com/office/officeart/2016/7/layout/LinearBlockProcessNumbered"/>
    <dgm:cxn modelId="{9EB049F5-DBDC-D240-A16A-1FE9C305D57C}" type="presParOf" srcId="{79FE8F1D-0E2F-F64A-88DC-7DE17E47E25E}" destId="{FCFA0F42-6FA9-C04E-853A-B76E7A7D592B}" srcOrd="0" destOrd="0" presId="urn:microsoft.com/office/officeart/2016/7/layout/LinearBlockProcessNumbered"/>
    <dgm:cxn modelId="{9A9E88FB-7620-884B-896C-336999EF4AE8}" type="presParOf" srcId="{FCFA0F42-6FA9-C04E-853A-B76E7A7D592B}" destId="{A555B039-3F4D-C740-91B6-D8DB7DF3A435}" srcOrd="0" destOrd="0" presId="urn:microsoft.com/office/officeart/2016/7/layout/LinearBlockProcessNumbered"/>
    <dgm:cxn modelId="{11FFFC83-97C5-C344-9F95-2CC2CEF6793C}" type="presParOf" srcId="{FCFA0F42-6FA9-C04E-853A-B76E7A7D592B}" destId="{60C38BF3-9410-6B4C-B2A6-FC285ABA7782}" srcOrd="1" destOrd="0" presId="urn:microsoft.com/office/officeart/2016/7/layout/LinearBlockProcessNumbered"/>
    <dgm:cxn modelId="{3431A29B-5731-7249-AB67-B067065A7D41}" type="presParOf" srcId="{FCFA0F42-6FA9-C04E-853A-B76E7A7D592B}" destId="{EBAE2542-2CF8-E446-B522-9BD413497F39}" srcOrd="2" destOrd="0" presId="urn:microsoft.com/office/officeart/2016/7/layout/LinearBlockProcessNumbered"/>
    <dgm:cxn modelId="{5DC673A6-7A77-EA40-A30F-63CDDD4E0331}" type="presParOf" srcId="{79FE8F1D-0E2F-F64A-88DC-7DE17E47E25E}" destId="{94B98C94-CCD8-904D-A24D-D6DAD5F7687E}" srcOrd="1" destOrd="0" presId="urn:microsoft.com/office/officeart/2016/7/layout/LinearBlockProcessNumbered"/>
    <dgm:cxn modelId="{BCD00DA1-3A53-EA4E-9A9C-3C84E2987B30}" type="presParOf" srcId="{79FE8F1D-0E2F-F64A-88DC-7DE17E47E25E}" destId="{E7F760FB-7186-8A4A-B56B-63D769B65460}" srcOrd="2" destOrd="0" presId="urn:microsoft.com/office/officeart/2016/7/layout/LinearBlockProcessNumbered"/>
    <dgm:cxn modelId="{2951CCCB-22A2-6648-9E46-47D8392B773E}" type="presParOf" srcId="{E7F760FB-7186-8A4A-B56B-63D769B65460}" destId="{C2F6A0F9-FB29-2D40-AF8B-9BC4B0AC7CD5}" srcOrd="0" destOrd="0" presId="urn:microsoft.com/office/officeart/2016/7/layout/LinearBlockProcessNumbered"/>
    <dgm:cxn modelId="{961148D4-7560-3C42-98F3-371BAB2CD04C}" type="presParOf" srcId="{E7F760FB-7186-8A4A-B56B-63D769B65460}" destId="{AAF91932-3CFC-CE42-A65F-2EFCDBED3CB2}" srcOrd="1" destOrd="0" presId="urn:microsoft.com/office/officeart/2016/7/layout/LinearBlockProcessNumbered"/>
    <dgm:cxn modelId="{355CD897-D2FB-C542-96C2-C382490C201C}" type="presParOf" srcId="{E7F760FB-7186-8A4A-B56B-63D769B65460}" destId="{F420A9FA-D9E3-CB49-8657-44A39EE42201}" srcOrd="2" destOrd="0" presId="urn:microsoft.com/office/officeart/2016/7/layout/LinearBlockProcessNumbered"/>
    <dgm:cxn modelId="{C8E8F4B8-7129-2E45-BB88-68E0EEB5E1FD}" type="presParOf" srcId="{79FE8F1D-0E2F-F64A-88DC-7DE17E47E25E}" destId="{F2EFC7AE-9DE3-484F-B1E5-B15968B851AF}" srcOrd="3" destOrd="0" presId="urn:microsoft.com/office/officeart/2016/7/layout/LinearBlockProcessNumbered"/>
    <dgm:cxn modelId="{97E4F298-FAA3-144F-A86D-9053C42E93B7}" type="presParOf" srcId="{79FE8F1D-0E2F-F64A-88DC-7DE17E47E25E}" destId="{3BAB05A1-CAE2-8943-898F-B713E62B8DC8}" srcOrd="4" destOrd="0" presId="urn:microsoft.com/office/officeart/2016/7/layout/LinearBlockProcessNumbered"/>
    <dgm:cxn modelId="{7192F4CC-6797-124C-8FDC-A101D91666F7}" type="presParOf" srcId="{3BAB05A1-CAE2-8943-898F-B713E62B8DC8}" destId="{702C85F9-80BF-8241-A51E-2EB8F49C4C00}" srcOrd="0" destOrd="0" presId="urn:microsoft.com/office/officeart/2016/7/layout/LinearBlockProcessNumbered"/>
    <dgm:cxn modelId="{EC4CB5B3-F382-A24A-AD6F-79D937F41156}" type="presParOf" srcId="{3BAB05A1-CAE2-8943-898F-B713E62B8DC8}" destId="{7508DC8E-FF57-C946-BBD8-710F975F5EC6}" srcOrd="1" destOrd="0" presId="urn:microsoft.com/office/officeart/2016/7/layout/LinearBlockProcessNumbered"/>
    <dgm:cxn modelId="{07566A25-FA39-C24A-95AD-C1D9E0FDECB4}" type="presParOf" srcId="{3BAB05A1-CAE2-8943-898F-B713E62B8DC8}" destId="{78FD83C5-FD92-754E-B87A-7E633D8B44E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5B039-3F4D-C740-91B6-D8DB7DF3A435}">
      <dsp:nvSpPr>
        <dsp:cNvPr id="0" name=""/>
        <dsp:cNvSpPr/>
      </dsp:nvSpPr>
      <dsp:spPr>
        <a:xfrm>
          <a:off x="821" y="330602"/>
          <a:ext cx="3327201" cy="39926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</a:t>
          </a:r>
          <a:r>
            <a:rPr lang="en-US" sz="2200" b="1" kern="1200" dirty="0">
              <a:solidFill>
                <a:srgbClr val="C00000"/>
              </a:solidFill>
            </a:rPr>
            <a:t>correlation</a:t>
          </a:r>
          <a:r>
            <a:rPr lang="en-US" sz="2200" kern="1200" dirty="0"/>
            <a:t> that reflects the </a:t>
          </a:r>
          <a:r>
            <a:rPr lang="en-US" sz="2200" kern="1200" dirty="0">
              <a:solidFill>
                <a:schemeClr val="bg1"/>
              </a:solidFill>
            </a:rPr>
            <a:t>nature of relationship</a:t>
          </a:r>
          <a:r>
            <a:rPr lang="en-US" sz="2200" kern="1200" dirty="0"/>
            <a:t> between mobility restrictions and positivity rates. </a:t>
          </a:r>
        </a:p>
      </dsp:txBody>
      <dsp:txXfrm>
        <a:off x="821" y="1927659"/>
        <a:ext cx="3327201" cy="2395585"/>
      </dsp:txXfrm>
    </dsp:sp>
    <dsp:sp modelId="{60C38BF3-9410-6B4C-B2A6-FC285ABA7782}">
      <dsp:nvSpPr>
        <dsp:cNvPr id="0" name=""/>
        <dsp:cNvSpPr/>
      </dsp:nvSpPr>
      <dsp:spPr>
        <a:xfrm>
          <a:off x="821" y="330602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330602"/>
        <a:ext cx="3327201" cy="1597056"/>
      </dsp:txXfrm>
    </dsp:sp>
    <dsp:sp modelId="{C2F6A0F9-FB29-2D40-AF8B-9BC4B0AC7CD5}">
      <dsp:nvSpPr>
        <dsp:cNvPr id="0" name=""/>
        <dsp:cNvSpPr/>
      </dsp:nvSpPr>
      <dsp:spPr>
        <a:xfrm>
          <a:off x="3594199" y="330602"/>
          <a:ext cx="3327201" cy="3992641"/>
        </a:xfrm>
        <a:prstGeom prst="rect">
          <a:avLst/>
        </a:prstGeom>
        <a:solidFill>
          <a:schemeClr val="accent5">
            <a:hueOff val="-2366803"/>
            <a:satOff val="-13001"/>
            <a:lumOff val="-12942"/>
            <a:alphaOff val="0"/>
          </a:schemeClr>
        </a:solidFill>
        <a:ln w="12700" cap="flat" cmpd="sng" algn="ctr">
          <a:solidFill>
            <a:schemeClr val="accent5">
              <a:hueOff val="-2366803"/>
              <a:satOff val="-13001"/>
              <a:lumOff val="-1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</a:t>
          </a:r>
          <a:r>
            <a:rPr lang="en-US" sz="2200" b="1" kern="1200" dirty="0">
              <a:solidFill>
                <a:srgbClr val="C00000"/>
              </a:solidFill>
            </a:rPr>
            <a:t>elasticity</a:t>
          </a:r>
          <a:r>
            <a:rPr lang="en-US" sz="2200" kern="1200" dirty="0"/>
            <a:t> that measures </a:t>
          </a:r>
          <a:r>
            <a:rPr lang="en-US" sz="2200" b="0" kern="1200" dirty="0">
              <a:solidFill>
                <a:schemeClr val="bg1"/>
              </a:solidFill>
            </a:rPr>
            <a:t>how effectively that relationship is utilized to </a:t>
          </a:r>
          <a:r>
            <a:rPr lang="en-US" sz="2200" kern="1200" dirty="0"/>
            <a:t>curb the spread. </a:t>
          </a:r>
        </a:p>
      </dsp:txBody>
      <dsp:txXfrm>
        <a:off x="3594199" y="1927659"/>
        <a:ext cx="3327201" cy="2395585"/>
      </dsp:txXfrm>
    </dsp:sp>
    <dsp:sp modelId="{AAF91932-3CFC-CE42-A65F-2EFCDBED3CB2}">
      <dsp:nvSpPr>
        <dsp:cNvPr id="0" name=""/>
        <dsp:cNvSpPr/>
      </dsp:nvSpPr>
      <dsp:spPr>
        <a:xfrm>
          <a:off x="3594199" y="330602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330602"/>
        <a:ext cx="3327201" cy="1597056"/>
      </dsp:txXfrm>
    </dsp:sp>
    <dsp:sp modelId="{702C85F9-80BF-8241-A51E-2EB8F49C4C00}">
      <dsp:nvSpPr>
        <dsp:cNvPr id="0" name=""/>
        <dsp:cNvSpPr/>
      </dsp:nvSpPr>
      <dsp:spPr>
        <a:xfrm>
          <a:off x="7187576" y="330602"/>
          <a:ext cx="3327201" cy="3992641"/>
        </a:xfrm>
        <a:prstGeom prst="rect">
          <a:avLst/>
        </a:prstGeom>
        <a:solidFill>
          <a:schemeClr val="accent5">
            <a:hueOff val="-4733605"/>
            <a:satOff val="-26003"/>
            <a:lumOff val="-25884"/>
            <a:alphaOff val="0"/>
          </a:schemeClr>
        </a:solidFill>
        <a:ln w="12700" cap="flat" cmpd="sng" algn="ctr">
          <a:solidFill>
            <a:schemeClr val="accent5">
              <a:hueOff val="-4733605"/>
              <a:satOff val="-26003"/>
              <a:lumOff val="-258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</a:t>
          </a:r>
          <a:r>
            <a:rPr lang="en-US" sz="2200" b="0" kern="1200" dirty="0"/>
            <a:t>average</a:t>
          </a:r>
          <a:r>
            <a:rPr lang="en-US" sz="2200" b="1" kern="1200" dirty="0"/>
            <a:t> </a:t>
          </a:r>
          <a:r>
            <a:rPr lang="en-US" sz="2200" b="1" kern="1200" dirty="0">
              <a:solidFill>
                <a:srgbClr val="C00000"/>
              </a:solidFill>
            </a:rPr>
            <a:t>delay</a:t>
          </a:r>
          <a:r>
            <a:rPr lang="en-US" sz="2200" kern="1200" dirty="0"/>
            <a:t> in the effect of these restrictions that reflects how efficient the contact tracing is. </a:t>
          </a:r>
        </a:p>
      </dsp:txBody>
      <dsp:txXfrm>
        <a:off x="7187576" y="1927659"/>
        <a:ext cx="3327201" cy="2395585"/>
      </dsp:txXfrm>
    </dsp:sp>
    <dsp:sp modelId="{7508DC8E-FF57-C946-BBD8-710F975F5EC6}">
      <dsp:nvSpPr>
        <dsp:cNvPr id="0" name=""/>
        <dsp:cNvSpPr/>
      </dsp:nvSpPr>
      <dsp:spPr>
        <a:xfrm>
          <a:off x="7187576" y="330602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330602"/>
        <a:ext cx="3327201" cy="1597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A291D-35A5-1C41-B27B-353EDD9DCA9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1250C-3C1E-CC43-8826-7EE5E1F3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8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1250C-3C1E-CC43-8826-7EE5E1F3AA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46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1250C-3C1E-CC43-8826-7EE5E1F3AA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33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6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0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9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6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1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0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1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1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8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3/11/21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5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51" r:id="rId6"/>
    <p:sldLayoutId id="2147483846" r:id="rId7"/>
    <p:sldLayoutId id="2147483847" r:id="rId8"/>
    <p:sldLayoutId id="2147483848" r:id="rId9"/>
    <p:sldLayoutId id="2147483850" r:id="rId10"/>
    <p:sldLayoutId id="214748384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gital image of molecules">
            <a:extLst>
              <a:ext uri="{FF2B5EF4-FFF2-40B4-BE49-F238E27FC236}">
                <a16:creationId xmlns:a16="http://schemas.microsoft.com/office/drawing/2014/main" id="{DFCDF066-3297-44D6-9FBB-DD6B0776D2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5" r="1" b="1"/>
          <a:stretch/>
        </p:blipFill>
        <p:spPr>
          <a:xfrm>
            <a:off x="37084" y="64161"/>
            <a:ext cx="12188932" cy="6856614"/>
          </a:xfrm>
          <a:prstGeom prst="rect">
            <a:avLst/>
          </a:prstGeom>
        </p:spPr>
      </p:pic>
      <p:grpSp>
        <p:nvGrpSpPr>
          <p:cNvPr id="64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0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91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FADCD6-960A-9E44-8AB4-F98E5182D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965" y="1399352"/>
            <a:ext cx="5998193" cy="3187427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200" dirty="0">
                <a:solidFill>
                  <a:srgbClr val="FFFFFF"/>
                </a:solidFill>
              </a:rPr>
              <a:t>A Nonparametric Method with Applications on Montreal, Toronto, and New York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83F27-69BB-404E-8CBA-9A878370F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357" y="995045"/>
            <a:ext cx="6375684" cy="204330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200" dirty="0">
                <a:solidFill>
                  <a:srgbClr val="FFFFFF"/>
                </a:solidFill>
              </a:rPr>
              <a:t>Mobility and COVID-19 Spread: Solving the Puzzle</a:t>
            </a:r>
          </a:p>
        </p:txBody>
      </p:sp>
      <p:grpSp>
        <p:nvGrpSpPr>
          <p:cNvPr id="101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3" name="Subtitle 2">
            <a:extLst>
              <a:ext uri="{FF2B5EF4-FFF2-40B4-BE49-F238E27FC236}">
                <a16:creationId xmlns:a16="http://schemas.microsoft.com/office/drawing/2014/main" id="{9761D2E8-9EDC-CA41-A5AA-B1C36E84FB1D}"/>
              </a:ext>
            </a:extLst>
          </p:cNvPr>
          <p:cNvSpPr txBox="1">
            <a:spLocks/>
          </p:cNvSpPr>
          <p:nvPr/>
        </p:nvSpPr>
        <p:spPr>
          <a:xfrm>
            <a:off x="6221330" y="4898274"/>
            <a:ext cx="6163576" cy="1723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+mj-lt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err="1"/>
              <a:t>Yigit</a:t>
            </a:r>
            <a:r>
              <a:rPr lang="en-US" sz="2000" b="1" dirty="0"/>
              <a:t> </a:t>
            </a:r>
            <a:r>
              <a:rPr lang="en-US" sz="2000" b="1" dirty="0" err="1"/>
              <a:t>Aydede</a:t>
            </a:r>
            <a:r>
              <a:rPr lang="en-US" sz="2000" dirty="0"/>
              <a:t> (SMU) &amp; </a:t>
            </a:r>
            <a:r>
              <a:rPr lang="en-US" sz="2000" b="1" dirty="0" err="1"/>
              <a:t>Mutlu</a:t>
            </a:r>
            <a:r>
              <a:rPr lang="en-US" sz="2000" b="1" dirty="0"/>
              <a:t> </a:t>
            </a:r>
            <a:r>
              <a:rPr lang="en-US" sz="2000" b="1" dirty="0" err="1"/>
              <a:t>Yuksel</a:t>
            </a:r>
            <a:r>
              <a:rPr lang="en-US" sz="2000" dirty="0"/>
              <a:t> (DAL)</a:t>
            </a:r>
          </a:p>
          <a:p>
            <a:pPr algn="l"/>
            <a:r>
              <a:rPr lang="en-US" sz="2000" b="1" dirty="0">
                <a:solidFill>
                  <a:schemeClr val="accent2"/>
                </a:solidFill>
              </a:rPr>
              <a:t>Research Portal on Machine Learning for Social and Health Policies – MLPortal</a:t>
            </a:r>
          </a:p>
          <a:p>
            <a:pPr algn="l"/>
            <a:r>
              <a:rPr lang="en-US" sz="2000" dirty="0"/>
              <a:t>A part of </a:t>
            </a:r>
            <a:r>
              <a:rPr lang="en-US" sz="2000" b="1" u="sng" dirty="0"/>
              <a:t>RNS funded project</a:t>
            </a:r>
            <a:r>
              <a:rPr lang="en-US" sz="2000" b="1" dirty="0"/>
              <a:t> </a:t>
            </a:r>
            <a:r>
              <a:rPr lang="en-US" sz="2000" dirty="0"/>
              <a:t>- March 5, 2021</a:t>
            </a:r>
          </a:p>
        </p:txBody>
      </p:sp>
    </p:spTree>
    <p:extLst>
      <p:ext uri="{BB962C8B-B14F-4D97-AF65-F5344CB8AC3E}">
        <p14:creationId xmlns:p14="http://schemas.microsoft.com/office/powerpoint/2010/main" val="99944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7A38728C-77BC-4E70-B960-689E1056E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77F1990-5FF8-435F-AEA0-EEADAC8AE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64785CE-2256-40E9-994A-5009BA339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DB3A37-A8CF-4A83-9557-BCF0AE459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00F1EE-A903-4DF1-B7F4-7839D1C43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3B1BFC-D490-4EED-BCBD-CACB6CE5D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A0E29B4-595E-470E-B39E-AC8160BB4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7EDEB06-3957-4677-9B94-A5AA52A93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04747DD-3DAB-443F-B3DD-D573484D9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23846-AAF2-6D4D-B53F-F4F22A0F6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216" y="646848"/>
            <a:ext cx="3748016" cy="4140558"/>
          </a:xfrm>
        </p:spPr>
        <p:txBody>
          <a:bodyPr>
            <a:normAutofit/>
          </a:bodyPr>
          <a:lstStyle/>
          <a:p>
            <a:r>
              <a:rPr lang="en-US" sz="5400" dirty="0"/>
              <a:t>What’s different in Montreal?</a:t>
            </a:r>
          </a:p>
        </p:txBody>
      </p:sp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79F18033-1460-4018-A612-7791A5944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A575E3-8440-4D3D-ADE6-306C68A40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97C091F6-0ACA-47D7-AD10-B0A6434C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22CAA67-B5DC-4FC5-8F63-07975585B3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F0D0EED-0A88-4489-92EA-6BDE581E18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1FA96F0-4E1A-4485-8096-5825381C0B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36D099C-F03A-4E04-90B8-1113710FCD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BDC2E18-6FEE-460E-B3F5-AE9699B679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31BC359D-4AD5-412F-BFD8-9BC2FDFA76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352F9A6-591C-49FF-BA68-8BCA6FC494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2FD30F0-A1E2-4FFC-BF98-2BF2C14B9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77678-76D7-5949-8409-CCC802E0E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464" y="776514"/>
            <a:ext cx="6489872" cy="3864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Our counter-factual simulation shows that:</a:t>
            </a:r>
          </a:p>
          <a:p>
            <a:pPr marL="0" indent="0">
              <a:buNone/>
            </a:pPr>
            <a:endParaRPr lang="en-CA" sz="1100" dirty="0"/>
          </a:p>
          <a:p>
            <a:pPr lvl="1"/>
            <a:r>
              <a:rPr lang="en-CA" sz="3000" b="1" u="sng" dirty="0">
                <a:solidFill>
                  <a:schemeClr val="accent2"/>
                </a:solidFill>
              </a:rPr>
              <a:t>Significantly lower public sensitivity</a:t>
            </a:r>
            <a:r>
              <a:rPr lang="en-CA" sz="3000" dirty="0">
                <a:solidFill>
                  <a:schemeClr val="accent2"/>
                </a:solidFill>
              </a:rPr>
              <a:t> </a:t>
            </a:r>
            <a:r>
              <a:rPr lang="en-CA" sz="3000" dirty="0">
                <a:solidFill>
                  <a:schemeClr val="tx1"/>
                </a:solidFill>
              </a:rPr>
              <a:t>to COVID-19, </a:t>
            </a:r>
          </a:p>
          <a:p>
            <a:pPr lvl="1"/>
            <a:r>
              <a:rPr lang="en-CA" sz="3000" b="1" u="sng" dirty="0">
                <a:solidFill>
                  <a:schemeClr val="accent2"/>
                </a:solidFill>
              </a:rPr>
              <a:t>Insufficient reduction in mobility</a:t>
            </a:r>
            <a:r>
              <a:rPr lang="en-CA" sz="3000" dirty="0">
                <a:solidFill>
                  <a:schemeClr val="accent2"/>
                </a:solidFill>
              </a:rPr>
              <a:t> </a:t>
            </a:r>
            <a:r>
              <a:rPr lang="en-CA" sz="3000" dirty="0">
                <a:solidFill>
                  <a:schemeClr val="tx1"/>
                </a:solidFill>
              </a:rPr>
              <a:t>in terms of its speed and magnitude.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03157-698C-7447-8376-5DB1C37AF615}"/>
              </a:ext>
            </a:extLst>
          </p:cNvPr>
          <p:cNvSpPr txBox="1"/>
          <p:nvPr/>
        </p:nvSpPr>
        <p:spPr>
          <a:xfrm>
            <a:off x="692844" y="4956666"/>
            <a:ext cx="10589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When PR rates are very low at the onset, </a:t>
            </a:r>
            <a:r>
              <a:rPr lang="en-US" sz="3200" b="1" dirty="0"/>
              <a:t>the public orders for mobility restrictions may have a very poor effect </a:t>
            </a:r>
            <a:r>
              <a:rPr lang="en-US" sz="3200" dirty="0"/>
              <a:t>on the spread  </a:t>
            </a:r>
          </a:p>
        </p:txBody>
      </p:sp>
    </p:spTree>
    <p:extLst>
      <p:ext uri="{BB962C8B-B14F-4D97-AF65-F5344CB8AC3E}">
        <p14:creationId xmlns:p14="http://schemas.microsoft.com/office/powerpoint/2010/main" val="119428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D6CB783F-4879-4A56-B28A-1E2C9A95D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03B7790-AC1F-4C9E-82A5-0D3ED9135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F41532-E3DD-4685-AF21-DC5A504FC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5153570-165D-4616-83D8-9A81A8594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8D218DB-9E8A-400D-A93E-5F3A437BD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FD9BE2F-E553-4E8C-A576-FF0883CD7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DB66DC4-9D1C-4972-9B69-92E0B38ED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58D61B9-00C6-41E7-8666-EE5685A6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0701468-47AF-4411-BA59-AE2B83A64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ABEC97-6C8C-8042-8409-E3067A8EC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62" y="741024"/>
            <a:ext cx="4211599" cy="5396722"/>
          </a:xfrm>
        </p:spPr>
        <p:txBody>
          <a:bodyPr anchor="t">
            <a:normAutofit/>
          </a:bodyPr>
          <a:lstStyle/>
          <a:p>
            <a:r>
              <a:rPr lang="en-US" dirty="0"/>
              <a:t>Non-Pharmaceutical Interventions: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2"/>
                </a:solidFill>
              </a:rPr>
              <a:t>Mobility Restrictions </a:t>
            </a:r>
          </a:p>
        </p:txBody>
      </p:sp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9028FA34-8D15-405C-A297-54A197D40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AED69D7-BD1D-491F-835F-95796C4DF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9E8BC73D-4B2E-4536-8B48-265F656A8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DD0BD99-2EC5-440C-A81F-C604BF4118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BDB05EC-0C9A-43B3-A6AB-3D4A0C970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0EC4D5A-F9ED-429B-8EFF-D45EA716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8E5202A-45FC-4ACF-A728-CEE4E4842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1AE8ADB-4E56-4A59-94AA-54D5CD603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4A7AC17-663B-456E-984D-5322ADFA3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2E6C460-0C43-446E-A206-1C62381E81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67203C1-C538-43DB-ADAF-111F27A2B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1694-EA40-D44D-BDE7-5E794EF07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019" y="540140"/>
            <a:ext cx="6491970" cy="539672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Mobility restrictions are the only effective tool to control for the viral transmission so far.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None of the studies able to quantify the effectiveness of NPI’s that can be used to measure:</a:t>
            </a:r>
          </a:p>
          <a:p>
            <a:pPr lvl="1">
              <a:lnSpc>
                <a:spcPct val="100000"/>
              </a:lnSpc>
            </a:pPr>
            <a:r>
              <a:rPr lang="en-US" sz="1800" b="1" dirty="0"/>
              <a:t>When the varying delays in its effect on the spread are identified properly, what would be the overall effect of mobility restrictions?</a:t>
            </a:r>
          </a:p>
          <a:p>
            <a:pPr lvl="1">
              <a:lnSpc>
                <a:spcPct val="100000"/>
              </a:lnSpc>
            </a:pPr>
            <a:r>
              <a:rPr lang="en-US" sz="1800" b="1" dirty="0"/>
              <a:t>If mobility restrictions have any effect; how long does it take to start seeing some positive effects?</a:t>
            </a:r>
          </a:p>
          <a:p>
            <a:pPr>
              <a:lnSpc>
                <a:spcPct val="100000"/>
              </a:lnSpc>
            </a:pPr>
            <a:r>
              <a:rPr lang="en-CA" sz="1800" dirty="0"/>
              <a:t>The overall social response to the COVID-19 pandemic consisted of a mix of </a:t>
            </a:r>
            <a:r>
              <a:rPr lang="en-CA" sz="1800" u="sng" dirty="0"/>
              <a:t>voluntary</a:t>
            </a:r>
            <a:r>
              <a:rPr lang="en-CA" sz="1800" dirty="0"/>
              <a:t> and government </a:t>
            </a:r>
            <a:r>
              <a:rPr lang="en-CA" sz="1800" u="sng" dirty="0"/>
              <a:t>mandated</a:t>
            </a:r>
            <a:r>
              <a:rPr lang="en-CA" sz="1800" dirty="0"/>
              <a:t> behavioral changes.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Without accounting for this dynamic structure, a naive calculation of correlations with any level of lagged mobility variations shows a strong negative relationship: </a:t>
            </a:r>
            <a:r>
              <a:rPr lang="en-US" sz="1800" b="1" u="sng" dirty="0">
                <a:solidFill>
                  <a:schemeClr val="accent2"/>
                </a:solidFill>
              </a:rPr>
              <a:t>as the mobility goes down, cases go up</a:t>
            </a:r>
            <a:r>
              <a:rPr lang="en-US" sz="1800" u="sng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458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2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6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64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66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3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74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81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2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923F675-84B4-4C49-B212-4E4BFA767A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2970" r="-1" b="6668"/>
          <a:stretch/>
        </p:blipFill>
        <p:spPr>
          <a:xfrm>
            <a:off x="20" y="3746"/>
            <a:ext cx="12188932" cy="6856614"/>
          </a:xfrm>
          <a:prstGeom prst="rect">
            <a:avLst/>
          </a:prstGeom>
        </p:spPr>
      </p:pic>
      <p:sp>
        <p:nvSpPr>
          <p:cNvPr id="83" name="Rectangle 38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59D9C-6E48-4643-8E34-79C0A5B96398}"/>
              </a:ext>
            </a:extLst>
          </p:cNvPr>
          <p:cNvSpPr txBox="1"/>
          <p:nvPr/>
        </p:nvSpPr>
        <p:spPr>
          <a:xfrm>
            <a:off x="459919" y="-196736"/>
            <a:ext cx="4958128" cy="37551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PUZZLE: mobility goes down, cases </a:t>
            </a:r>
            <a:r>
              <a:rPr lang="en-US" sz="5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 up</a:t>
            </a:r>
            <a:r>
              <a:rPr 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grpSp>
        <p:nvGrpSpPr>
          <p:cNvPr id="84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85" name="Freeform: Shape 41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42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43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44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45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46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47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92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1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93" name="Freeform: Shape 52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53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54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55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56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57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58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0" name="Freeform: Shape 51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186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95B7-E6CF-DD4B-8827-177184A1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790" y="365125"/>
            <a:ext cx="10515600" cy="882907"/>
          </a:xfrm>
        </p:spPr>
        <p:txBody>
          <a:bodyPr>
            <a:normAutofit fontScale="90000"/>
          </a:bodyPr>
          <a:lstStyle/>
          <a:p>
            <a:r>
              <a:rPr lang="en-US" dirty="0"/>
              <a:t>Data: Positivity Rates and Mobility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99FA-1DB8-DA4A-895B-85C7D2FBC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070" y="1690688"/>
            <a:ext cx="3573162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Three major cities: </a:t>
            </a:r>
            <a:r>
              <a:rPr lang="en-US" b="1" dirty="0">
                <a:solidFill>
                  <a:schemeClr val="accent2"/>
                </a:solidFill>
              </a:rPr>
              <a:t>Montreal, Toronto,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b="1" dirty="0">
                <a:solidFill>
                  <a:schemeClr val="accent2"/>
                </a:solidFill>
              </a:rPr>
              <a:t> New York City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We use </a:t>
            </a:r>
            <a:r>
              <a:rPr lang="en-US" b="1" dirty="0"/>
              <a:t>positivity rates </a:t>
            </a:r>
            <a:r>
              <a:rPr lang="en-US" dirty="0"/>
              <a:t>(PR) that reflect the spread. </a:t>
            </a:r>
          </a:p>
          <a:p>
            <a:r>
              <a:rPr lang="en-US" dirty="0"/>
              <a:t>Facebook mobility data which measures </a:t>
            </a:r>
            <a:r>
              <a:rPr lang="en-US" b="1" dirty="0"/>
              <a:t>positive or negative changes in movement </a:t>
            </a:r>
            <a:r>
              <a:rPr lang="en-US" dirty="0"/>
              <a:t>relative to baseline.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B771932-8640-2941-BEE6-F7170F50C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878" y="1690688"/>
            <a:ext cx="7331332" cy="416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8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Top left">
            <a:extLst>
              <a:ext uri="{FF2B5EF4-FFF2-40B4-BE49-F238E27FC236}">
                <a16:creationId xmlns:a16="http://schemas.microsoft.com/office/drawing/2014/main" id="{5E5536F2-BB10-4970-9C95-51CCDE884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84F3307-86CF-47A4-8B2D-4630B124C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EB78D62-DD46-4526-87D7-73C7AE462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3149E71-5828-490B-97F7-04AE7807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280A038-99E0-4B3A-9D3E-3E9CF2E9B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FF87F6E-69A2-4944-9B64-76780737D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A70C5CB-9CC7-44D6-B2B7-239694D83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6EFB0E4-14CB-4396-8BE4-0D078635E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B51C875-4AA4-432D-B78E-F6EAA927C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E6CF07-5577-994D-8E4B-3D4C5D9A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573" y="377709"/>
            <a:ext cx="9782566" cy="142510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Three </a:t>
            </a:r>
            <a:r>
              <a:rPr lang="en-US" sz="3700" b="1" u="sng" dirty="0">
                <a:solidFill>
                  <a:schemeClr val="accent2"/>
                </a:solidFill>
              </a:rPr>
              <a:t>time-varying</a:t>
            </a:r>
            <a:r>
              <a:rPr lang="en-US" sz="3700" dirty="0"/>
              <a:t> metrics that measure the effect of social mobility on the spread</a:t>
            </a:r>
          </a:p>
        </p:txBody>
      </p:sp>
      <p:grpSp>
        <p:nvGrpSpPr>
          <p:cNvPr id="26" name="Bottom Right">
            <a:extLst>
              <a:ext uri="{FF2B5EF4-FFF2-40B4-BE49-F238E27FC236}">
                <a16:creationId xmlns:a16="http://schemas.microsoft.com/office/drawing/2014/main" id="{4E8659C6-7D51-4002-BCB2-0B4CA79E3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7" name="Graphic 157">
              <a:extLst>
                <a:ext uri="{FF2B5EF4-FFF2-40B4-BE49-F238E27FC236}">
                  <a16:creationId xmlns:a16="http://schemas.microsoft.com/office/drawing/2014/main" id="{778A2000-2B7A-4C51-9F5B-3C56C336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6C48C0A-3D52-4FD2-BE0C-FE34279A9B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A1EDE11-4610-4620-A5D6-76CD71FC6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3056628-E485-4BB3-98E4-E15AB3695F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0E026E3-4E37-4419-A836-D9EDEE686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DDC5E35-4BDE-467F-8284-1E0CFF7336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5BD492C1-3F38-4A64-A6CC-6530A51509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65A0440B-06F4-454E-88CF-8AD4814FF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E9C0DF6-725A-4826-BB35-CC8D0EAC3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D43ED37-122C-46B4-91B0-C23C1211C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16193"/>
              </p:ext>
            </p:extLst>
          </p:nvPr>
        </p:nvGraphicFramePr>
        <p:xfrm>
          <a:off x="838200" y="1523116"/>
          <a:ext cx="10515600" cy="4653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656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D6CB783F-4879-4A56-B28A-1E2C9A95D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03B7790-AC1F-4C9E-82A5-0D3ED9135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F41532-E3DD-4685-AF21-DC5A504FC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5153570-165D-4616-83D8-9A81A8594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8D218DB-9E8A-400D-A93E-5F3A437BD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FD9BE2F-E553-4E8C-A576-FF0883CD7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DB66DC4-9D1C-4972-9B69-92E0B38ED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58D61B9-00C6-41E7-8666-EE5685A6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0701468-47AF-4411-BA59-AE2B83A64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3BE5CB-14EA-B447-B378-62F159C95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41024"/>
            <a:ext cx="4211600" cy="5396722"/>
          </a:xfrm>
        </p:spPr>
        <p:txBody>
          <a:bodyPr anchor="t">
            <a:normAutofit/>
          </a:bodyPr>
          <a:lstStyle/>
          <a:p>
            <a:r>
              <a:rPr lang="en-US" sz="5400" dirty="0"/>
              <a:t>Dynamic Functional Connectivity (DFC)</a:t>
            </a:r>
          </a:p>
        </p:txBody>
      </p:sp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9028FA34-8D15-405C-A297-54A197D40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AED69D7-BD1D-491F-835F-95796C4DF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9E8BC73D-4B2E-4536-8B48-265F656A8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DD0BD99-2EC5-440C-A81F-C604BF4118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BDB05EC-0C9A-43B3-A6AB-3D4A0C970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0EC4D5A-F9ED-429B-8EFF-D45EA716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8E5202A-45FC-4ACF-A728-CEE4E4842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1AE8ADB-4E56-4A59-94AA-54D5CD603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4A7AC17-663B-456E-984D-5322ADFA3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2E6C460-0C43-446E-A206-1C62381E81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67203C1-C538-43DB-ADAF-111F27A2B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7616E-247C-B242-A0F4-6C555C452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2759" y="796295"/>
            <a:ext cx="5970490" cy="3331191"/>
          </a:xfrm>
        </p:spPr>
        <p:txBody>
          <a:bodyPr anchor="ctr">
            <a:normAutofit lnSpcReduction="10000"/>
          </a:bodyPr>
          <a:lstStyle/>
          <a:p>
            <a:r>
              <a:rPr lang="en-CA" sz="2000" dirty="0"/>
              <a:t>It</a:t>
            </a:r>
            <a:r>
              <a:rPr lang="en-CA" sz="2000" b="1" dirty="0"/>
              <a:t> </a:t>
            </a:r>
            <a:r>
              <a:rPr lang="en-CA" sz="2000" dirty="0"/>
              <a:t>refers to the observed phenomenon that </a:t>
            </a:r>
            <a:r>
              <a:rPr lang="en-CA" sz="2000" i="1" dirty="0">
                <a:solidFill>
                  <a:schemeClr val="accent2"/>
                </a:solidFill>
              </a:rPr>
              <a:t>functional connectivity changes over a short time</a:t>
            </a:r>
            <a:r>
              <a:rPr lang="en-CA" sz="2000" dirty="0"/>
              <a:t>.</a:t>
            </a:r>
          </a:p>
          <a:p>
            <a:r>
              <a:rPr lang="en-CA" sz="2000" dirty="0"/>
              <a:t>It has been suggested to be a more accurate representation of functional brain networks and the main tool in </a:t>
            </a:r>
            <a:r>
              <a:rPr lang="en-CA" sz="2000" u="sng" dirty="0">
                <a:solidFill>
                  <a:schemeClr val="accent2"/>
                </a:solidFill>
              </a:rPr>
              <a:t>neuroimaging</a:t>
            </a:r>
            <a:r>
              <a:rPr lang="en-CA" sz="2000" dirty="0"/>
              <a:t>.</a:t>
            </a:r>
          </a:p>
          <a:p>
            <a:r>
              <a:rPr lang="en-CA" sz="2000" dirty="0"/>
              <a:t>We apply a modified DFC to the relationship between restrictions and PR by using advance machine learning methods.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9FF71-7053-AA4B-986F-0C65F21F35EE}"/>
              </a:ext>
            </a:extLst>
          </p:cNvPr>
          <p:cNvSpPr txBox="1"/>
          <p:nvPr/>
        </p:nvSpPr>
        <p:spPr>
          <a:xfrm>
            <a:off x="1198181" y="4781524"/>
            <a:ext cx="96769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The </a:t>
            </a:r>
            <a:r>
              <a:rPr lang="en-US" sz="2400" b="1" u="sng" dirty="0">
                <a:solidFill>
                  <a:schemeClr val="accent2"/>
                </a:solidFill>
              </a:rPr>
              <a:t>first methodological framework</a:t>
            </a:r>
            <a:r>
              <a:rPr lang="en-US" sz="2400" dirty="0">
                <a:solidFill>
                  <a:schemeClr val="accent2"/>
                </a:solidFill>
              </a:rPr>
              <a:t> to identify the local differences in the efficacy of mobility related public health policies.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47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A31D-1A9C-504B-BBFA-554A1C2B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29" y="39588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Correlation is </a:t>
            </a:r>
            <a:r>
              <a:rPr lang="en-US" sz="5400" b="1" dirty="0">
                <a:solidFill>
                  <a:schemeClr val="accent2"/>
                </a:solidFill>
              </a:rPr>
              <a:t>positive</a:t>
            </a:r>
            <a:r>
              <a:rPr lang="en-US" sz="5400" dirty="0"/>
              <a:t> and </a:t>
            </a:r>
            <a:r>
              <a:rPr lang="en-US" sz="5400" b="1" dirty="0">
                <a:solidFill>
                  <a:schemeClr val="accent2"/>
                </a:solidFill>
              </a:rPr>
              <a:t>high</a:t>
            </a:r>
            <a:r>
              <a:rPr lang="en-US" sz="54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ECABD-0757-F44E-9EBC-972A580A8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29" y="2146902"/>
            <a:ext cx="2732903" cy="1424202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0.77 in Montreal, 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0.70 in Toronto, 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0.73 in New York. 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4C6D00F-7F5F-8C47-B251-4F80525FF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271" y="1882775"/>
            <a:ext cx="86868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9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7D84-283E-A645-ADA8-3327CC06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1042177" cy="109297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Varying delays</a:t>
            </a:r>
            <a:r>
              <a:rPr lang="en-US" sz="3600" dirty="0"/>
              <a:t> in the effect of mobility restrictions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CAA5-FA21-E74B-B40F-26A417F9E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609" y="3993113"/>
            <a:ext cx="3400168" cy="1819618"/>
          </a:xfrm>
        </p:spPr>
        <p:txBody>
          <a:bodyPr>
            <a:normAutofit fontScale="92500"/>
          </a:bodyPr>
          <a:lstStyle/>
          <a:p>
            <a:r>
              <a:rPr lang="en-US" dirty="0"/>
              <a:t> </a:t>
            </a:r>
            <a:r>
              <a:rPr lang="en-US" sz="2400" b="1" dirty="0">
                <a:solidFill>
                  <a:schemeClr val="accent2"/>
                </a:solidFill>
              </a:rPr>
              <a:t>9.69 days in NYC,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 9.75 days in Toronto,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 9.39 days in Montreal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82CD0C8-46B6-C840-B462-CCE9E92A6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368" y="1772166"/>
            <a:ext cx="7780638" cy="4668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49D6F0-EEEE-E748-905D-F35897439F31}"/>
              </a:ext>
            </a:extLst>
          </p:cNvPr>
          <p:cNvSpPr txBox="1"/>
          <p:nvPr/>
        </p:nvSpPr>
        <p:spPr>
          <a:xfrm>
            <a:off x="838200" y="1772166"/>
            <a:ext cx="25454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observe the </a:t>
            </a:r>
            <a:r>
              <a:rPr lang="en-US" sz="2000" i="1" dirty="0">
                <a:solidFill>
                  <a:schemeClr val="accent2"/>
                </a:solidFill>
              </a:rPr>
              <a:t>immediate effects </a:t>
            </a:r>
            <a:r>
              <a:rPr lang="en-US" sz="2000" dirty="0"/>
              <a:t>of mobility </a:t>
            </a:r>
            <a:r>
              <a:rPr lang="en-US" sz="2000" b="1" u="sng" dirty="0">
                <a:solidFill>
                  <a:schemeClr val="accent2"/>
                </a:solidFill>
              </a:rPr>
              <a:t>when</a:t>
            </a:r>
            <a:r>
              <a:rPr lang="en-US" sz="2000" dirty="0"/>
              <a:t> </a:t>
            </a:r>
            <a:r>
              <a:rPr lang="en-US" sz="2000" b="1" u="sng" dirty="0">
                <a:solidFill>
                  <a:schemeClr val="accent2"/>
                </a:solidFill>
              </a:rPr>
              <a:t>contact tracing is effective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1588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6231-8EA5-8641-9DCD-C3B46A47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5934"/>
          </a:xfrm>
        </p:spPr>
        <p:txBody>
          <a:bodyPr>
            <a:noAutofit/>
          </a:bodyPr>
          <a:lstStyle/>
          <a:p>
            <a:pPr lvl="0"/>
            <a:r>
              <a:rPr lang="en-US" sz="4100" dirty="0">
                <a:solidFill>
                  <a:schemeClr val="tx1"/>
                </a:solidFill>
              </a:rPr>
              <a:t>Restrictions are </a:t>
            </a:r>
            <a:r>
              <a:rPr lang="en-US" sz="4100" b="1" dirty="0">
                <a:solidFill>
                  <a:schemeClr val="accent2"/>
                </a:solidFill>
              </a:rPr>
              <a:t>not effective</a:t>
            </a:r>
            <a:r>
              <a:rPr lang="en-US" sz="4100" dirty="0">
                <a:solidFill>
                  <a:schemeClr val="tx1"/>
                </a:solidFill>
              </a:rPr>
              <a:t> </a:t>
            </a:r>
            <a:r>
              <a:rPr lang="en-US" sz="4100" b="1" dirty="0">
                <a:solidFill>
                  <a:schemeClr val="accent2"/>
                </a:solidFill>
              </a:rPr>
              <a:t>in Montreal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F7CD-FE43-E44D-BF23-E6F775368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451"/>
            <a:ext cx="10515600" cy="882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2"/>
                </a:solidFill>
              </a:rPr>
              <a:t>Correlation</a:t>
            </a:r>
            <a:r>
              <a:rPr lang="en-US" sz="2400" dirty="0">
                <a:solidFill>
                  <a:schemeClr val="tx1"/>
                </a:solidFill>
              </a:rPr>
              <a:t> measures the nature of a relationship; </a:t>
            </a:r>
            <a:r>
              <a:rPr lang="en-US" sz="2400" b="1" dirty="0">
                <a:solidFill>
                  <a:schemeClr val="accent2"/>
                </a:solidFill>
              </a:rPr>
              <a:t>Elasticity</a:t>
            </a:r>
            <a:r>
              <a:rPr lang="en-US" sz="2400" dirty="0">
                <a:solidFill>
                  <a:schemeClr val="tx1"/>
                </a:solidFill>
              </a:rPr>
              <a:t> measures how effectively that relationship is utilized.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1CDBFA-BFBC-CC47-8165-694B236C1741}"/>
              </a:ext>
            </a:extLst>
          </p:cNvPr>
          <p:cNvSpPr txBox="1"/>
          <p:nvPr/>
        </p:nvSpPr>
        <p:spPr>
          <a:xfrm>
            <a:off x="838200" y="4465807"/>
            <a:ext cx="24486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10%</a:t>
            </a:r>
            <a:r>
              <a:rPr lang="en-US" sz="2000" dirty="0">
                <a:solidFill>
                  <a:schemeClr val="accent2"/>
                </a:solidFill>
              </a:rPr>
              <a:t> fall in mobility reduces PR </a:t>
            </a:r>
            <a:r>
              <a:rPr lang="en-US" sz="2000" b="1" dirty="0">
                <a:solidFill>
                  <a:schemeClr val="accent2"/>
                </a:solidFill>
              </a:rPr>
              <a:t>3.4%</a:t>
            </a:r>
            <a:r>
              <a:rPr lang="en-US" sz="2000" dirty="0">
                <a:solidFill>
                  <a:schemeClr val="accent2"/>
                </a:solidFill>
              </a:rPr>
              <a:t> in </a:t>
            </a:r>
            <a:r>
              <a:rPr lang="en-US" sz="2000" b="1" dirty="0">
                <a:solidFill>
                  <a:schemeClr val="accent2"/>
                </a:solidFill>
              </a:rPr>
              <a:t>Montreal </a:t>
            </a:r>
            <a:r>
              <a:rPr lang="en-US" sz="2000" dirty="0">
                <a:solidFill>
                  <a:schemeClr val="accent2"/>
                </a:solidFill>
              </a:rPr>
              <a:t>and </a:t>
            </a:r>
            <a:r>
              <a:rPr lang="en-US" sz="2000" b="1" dirty="0">
                <a:solidFill>
                  <a:schemeClr val="accent2"/>
                </a:solidFill>
              </a:rPr>
              <a:t>7.9%</a:t>
            </a:r>
            <a:r>
              <a:rPr lang="en-US" sz="2000" dirty="0">
                <a:solidFill>
                  <a:schemeClr val="accent2"/>
                </a:solidFill>
              </a:rPr>
              <a:t> in </a:t>
            </a:r>
            <a:r>
              <a:rPr lang="en-US" sz="2000" b="1" dirty="0">
                <a:solidFill>
                  <a:schemeClr val="accent2"/>
                </a:solidFill>
              </a:rPr>
              <a:t>Toronto.</a:t>
            </a:r>
            <a:endParaRPr lang="en-US" sz="2000" dirty="0">
              <a:solidFill>
                <a:schemeClr val="accent2"/>
              </a:solidFill>
            </a:endParaRP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622A8FB5-F986-564F-930D-716D1B3BD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739" y="2832094"/>
            <a:ext cx="7451126" cy="37564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E53FC2-5B35-9D47-A4E2-6D5B97E9BAD5}"/>
              </a:ext>
            </a:extLst>
          </p:cNvPr>
          <p:cNvSpPr txBox="1"/>
          <p:nvPr/>
        </p:nvSpPr>
        <p:spPr>
          <a:xfrm>
            <a:off x="838201" y="2790088"/>
            <a:ext cx="2448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Elasticities: </a:t>
            </a:r>
            <a:r>
              <a:rPr lang="en-US" b="1" dirty="0">
                <a:solidFill>
                  <a:schemeClr val="accent2"/>
                </a:solidFill>
              </a:rPr>
              <a:t>0.34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</a:rPr>
              <a:t>0.79</a:t>
            </a:r>
            <a:r>
              <a:rPr lang="en-US" dirty="0"/>
              <a:t>, and </a:t>
            </a:r>
            <a:r>
              <a:rPr lang="en-US" b="1" dirty="0">
                <a:solidFill>
                  <a:schemeClr val="accent2"/>
                </a:solidFill>
              </a:rPr>
              <a:t>0.62</a:t>
            </a:r>
            <a:r>
              <a:rPr lang="en-US" dirty="0"/>
              <a:t>, Montreal Toronto and NYC, respectively during the 2</a:t>
            </a:r>
            <a:r>
              <a:rPr lang="en-US" baseline="30000" dirty="0"/>
              <a:t>nd</a:t>
            </a:r>
            <a:r>
              <a:rPr lang="en-US" dirty="0"/>
              <a:t> wave</a:t>
            </a:r>
          </a:p>
        </p:txBody>
      </p:sp>
    </p:spTree>
    <p:extLst>
      <p:ext uri="{BB962C8B-B14F-4D97-AF65-F5344CB8AC3E}">
        <p14:creationId xmlns:p14="http://schemas.microsoft.com/office/powerpoint/2010/main" val="1978256355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569</Words>
  <Application>Microsoft Macintosh PowerPoint</Application>
  <PresentationFormat>Widescreen</PresentationFormat>
  <Paragraphs>52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AvenirNext LT Pro Medium</vt:lpstr>
      <vt:lpstr>Calibri</vt:lpstr>
      <vt:lpstr>Rockwell</vt:lpstr>
      <vt:lpstr>Segoe UI</vt:lpstr>
      <vt:lpstr>ExploreVTI</vt:lpstr>
      <vt:lpstr>A Nonparametric Method with Applications on Montreal, Toronto, and New York</vt:lpstr>
      <vt:lpstr>Non-Pharmaceutical Interventions:  Mobility Restrictions </vt:lpstr>
      <vt:lpstr>PowerPoint Presentation</vt:lpstr>
      <vt:lpstr>Data: Positivity Rates and Mobility Changes</vt:lpstr>
      <vt:lpstr>Three time-varying metrics that measure the effect of social mobility on the spread</vt:lpstr>
      <vt:lpstr>Dynamic Functional Connectivity (DFC)</vt:lpstr>
      <vt:lpstr>Correlation is positive and high </vt:lpstr>
      <vt:lpstr>Varying delays in the effect of mobility restrictions</vt:lpstr>
      <vt:lpstr>Restrictions are not effective in Montreal</vt:lpstr>
      <vt:lpstr>What’s different in Montreal?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Nonparametric Method with Applications on Montreal, Toronto, and New York</dc:title>
  <dc:creator>Yigit Aydede</dc:creator>
  <cp:lastModifiedBy>Yigit Aydede</cp:lastModifiedBy>
  <cp:revision>56</cp:revision>
  <dcterms:created xsi:type="dcterms:W3CDTF">2021-03-04T20:13:08Z</dcterms:created>
  <dcterms:modified xsi:type="dcterms:W3CDTF">2021-03-11T18:30:25Z</dcterms:modified>
</cp:coreProperties>
</file>