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9"/>
  </p:handoutMasterIdLst>
  <p:sldIdLst>
    <p:sldId id="256" r:id="rId2"/>
    <p:sldId id="260" r:id="rId3"/>
    <p:sldId id="262" r:id="rId4"/>
    <p:sldId id="277" r:id="rId5"/>
    <p:sldId id="281" r:id="rId6"/>
    <p:sldId id="278" r:id="rId7"/>
    <p:sldId id="28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63"/>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1" Type="http://schemas.openxmlformats.org/officeDocument/2006/relationships/hyperlink" Target="http://myaircoach.eu/content/what-myaircoach-project"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1" Type="http://schemas.openxmlformats.org/officeDocument/2006/relationships/hyperlink" Target="http://myaircoach.eu/content/what-myaircoach-project" TargetMode="External"/></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64359-591F-42EB-9832-42359F378B6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875C09D-543D-4566-A842-9F193217754C}">
      <dgm:prSet custT="1"/>
      <dgm:spPr/>
      <dgm:t>
        <a:bodyPr/>
        <a:lstStyle/>
        <a:p>
          <a:pPr>
            <a:lnSpc>
              <a:spcPct val="100000"/>
            </a:lnSpc>
            <a:defRPr cap="all"/>
          </a:pPr>
          <a:r>
            <a:rPr lang="en-US" sz="1400" b="1" dirty="0"/>
            <a:t>3.8</a:t>
          </a:r>
          <a:r>
            <a:rPr lang="en-US" sz="1400" dirty="0"/>
            <a:t> million active asthma and </a:t>
          </a:r>
          <a:r>
            <a:rPr lang="en-US" sz="1400" b="1" dirty="0"/>
            <a:t>2</a:t>
          </a:r>
          <a:r>
            <a:rPr lang="en-US" sz="1400" dirty="0"/>
            <a:t> million COPD patients </a:t>
          </a:r>
        </a:p>
      </dgm:t>
    </dgm:pt>
    <dgm:pt modelId="{2F094A2F-0851-4AD5-86B6-30859901764C}" type="parTrans" cxnId="{85D12B51-69DD-44D2-84E8-1D337EF9286D}">
      <dgm:prSet/>
      <dgm:spPr/>
      <dgm:t>
        <a:bodyPr/>
        <a:lstStyle/>
        <a:p>
          <a:endParaRPr lang="en-US"/>
        </a:p>
      </dgm:t>
    </dgm:pt>
    <dgm:pt modelId="{36F8FE0C-F87A-4E52-9116-26005D4DC773}" type="sibTrans" cxnId="{85D12B51-69DD-44D2-84E8-1D337EF9286D}">
      <dgm:prSet/>
      <dgm:spPr/>
      <dgm:t>
        <a:bodyPr/>
        <a:lstStyle/>
        <a:p>
          <a:pPr>
            <a:lnSpc>
              <a:spcPct val="100000"/>
            </a:lnSpc>
          </a:pPr>
          <a:endParaRPr lang="en-US"/>
        </a:p>
      </dgm:t>
    </dgm:pt>
    <dgm:pt modelId="{8B066F80-D73E-427D-A830-4A0AE789BF4A}">
      <dgm:prSet custT="1"/>
      <dgm:spPr/>
      <dgm:t>
        <a:bodyPr/>
        <a:lstStyle/>
        <a:p>
          <a:pPr>
            <a:lnSpc>
              <a:spcPct val="100000"/>
            </a:lnSpc>
            <a:defRPr cap="all"/>
          </a:pPr>
          <a:r>
            <a:rPr lang="en-CA" sz="1400" dirty="0"/>
            <a:t>these respiratory conditions are the leading cause of hospitalization in Canada </a:t>
          </a:r>
          <a:endParaRPr lang="en-US" sz="1400" dirty="0"/>
        </a:p>
      </dgm:t>
    </dgm:pt>
    <dgm:pt modelId="{F718B676-6C05-49D0-9710-FAA8B169C5D6}" type="parTrans" cxnId="{00D6D576-479C-4BA5-8213-AD454DA5A9B4}">
      <dgm:prSet/>
      <dgm:spPr/>
      <dgm:t>
        <a:bodyPr/>
        <a:lstStyle/>
        <a:p>
          <a:endParaRPr lang="en-US"/>
        </a:p>
      </dgm:t>
    </dgm:pt>
    <dgm:pt modelId="{A4A788F1-6B58-465B-A85C-C3703947F049}" type="sibTrans" cxnId="{00D6D576-479C-4BA5-8213-AD454DA5A9B4}">
      <dgm:prSet/>
      <dgm:spPr/>
      <dgm:t>
        <a:bodyPr/>
        <a:lstStyle/>
        <a:p>
          <a:pPr>
            <a:lnSpc>
              <a:spcPct val="100000"/>
            </a:lnSpc>
          </a:pPr>
          <a:endParaRPr lang="en-US"/>
        </a:p>
      </dgm:t>
    </dgm:pt>
    <dgm:pt modelId="{96F5EDA4-223E-4D32-B07E-52AF6AA42B76}">
      <dgm:prSet custT="1"/>
      <dgm:spPr/>
      <dgm:t>
        <a:bodyPr/>
        <a:lstStyle/>
        <a:p>
          <a:pPr>
            <a:lnSpc>
              <a:spcPct val="100000"/>
            </a:lnSpc>
            <a:defRPr cap="all"/>
          </a:pPr>
          <a:r>
            <a:rPr lang="en-CA" sz="1400" dirty="0"/>
            <a:t>21.9% of patients  experience asthma symptoms more than four days per week, and 47% of them more than one night per week on average.</a:t>
          </a:r>
          <a:endParaRPr lang="en-US" sz="1400" dirty="0"/>
        </a:p>
      </dgm:t>
    </dgm:pt>
    <dgm:pt modelId="{0DCE657D-4477-45F8-BB27-21203A419C90}" type="parTrans" cxnId="{4CEF79E5-6262-42D6-92D7-CB5ECA4E661F}">
      <dgm:prSet/>
      <dgm:spPr/>
      <dgm:t>
        <a:bodyPr/>
        <a:lstStyle/>
        <a:p>
          <a:endParaRPr lang="en-US"/>
        </a:p>
      </dgm:t>
    </dgm:pt>
    <dgm:pt modelId="{4DF66504-6271-4EC8-8907-784D58716EB8}" type="sibTrans" cxnId="{4CEF79E5-6262-42D6-92D7-CB5ECA4E661F}">
      <dgm:prSet/>
      <dgm:spPr/>
      <dgm:t>
        <a:bodyPr/>
        <a:lstStyle/>
        <a:p>
          <a:pPr>
            <a:lnSpc>
              <a:spcPct val="100000"/>
            </a:lnSpc>
          </a:pPr>
          <a:endParaRPr lang="en-US"/>
        </a:p>
      </dgm:t>
    </dgm:pt>
    <dgm:pt modelId="{910F95CB-A3E2-4BF2-A4AC-E97737768054}">
      <dgm:prSet/>
      <dgm:spPr/>
      <dgm:t>
        <a:bodyPr/>
        <a:lstStyle/>
        <a:p>
          <a:pPr>
            <a:lnSpc>
              <a:spcPct val="100000"/>
            </a:lnSpc>
            <a:defRPr cap="all"/>
          </a:pPr>
          <a:r>
            <a:rPr lang="en-CA"/>
            <a:t>only 17% of the asthma patients believe that their asthma is well- controlled </a:t>
          </a:r>
          <a:endParaRPr lang="en-US" dirty="0"/>
        </a:p>
      </dgm:t>
    </dgm:pt>
    <dgm:pt modelId="{2B9901CD-2171-4CFB-A649-3CC9A5BAD253}" type="parTrans" cxnId="{B82C8BBA-CAB8-47D6-B195-976B511D9FA6}">
      <dgm:prSet/>
      <dgm:spPr/>
      <dgm:t>
        <a:bodyPr/>
        <a:lstStyle/>
        <a:p>
          <a:endParaRPr lang="en-US"/>
        </a:p>
      </dgm:t>
    </dgm:pt>
    <dgm:pt modelId="{0A65B443-7113-45A5-994D-08EB356878A6}" type="sibTrans" cxnId="{B82C8BBA-CAB8-47D6-B195-976B511D9FA6}">
      <dgm:prSet/>
      <dgm:spPr/>
      <dgm:t>
        <a:bodyPr/>
        <a:lstStyle/>
        <a:p>
          <a:endParaRPr lang="en-US"/>
        </a:p>
      </dgm:t>
    </dgm:pt>
    <dgm:pt modelId="{6498DBC9-E3B4-4B4D-B310-347D6AE435A6}" type="pres">
      <dgm:prSet presAssocID="{F3164359-591F-42EB-9832-42359F378B6E}" presName="root" presStyleCnt="0">
        <dgm:presLayoutVars>
          <dgm:dir/>
          <dgm:resizeHandles val="exact"/>
        </dgm:presLayoutVars>
      </dgm:prSet>
      <dgm:spPr/>
    </dgm:pt>
    <dgm:pt modelId="{00F5CB84-27D2-4EEB-85C0-0C217038AD24}" type="pres">
      <dgm:prSet presAssocID="{6875C09D-543D-4566-A842-9F193217754C}" presName="compNode" presStyleCnt="0"/>
      <dgm:spPr/>
    </dgm:pt>
    <dgm:pt modelId="{3C68CFEA-6202-4511-A0B7-6EAC6DBDE03D}" type="pres">
      <dgm:prSet presAssocID="{6875C09D-543D-4566-A842-9F193217754C}" presName="iconBgRect" presStyleLbl="bgShp" presStyleIdx="0" presStyleCnt="4"/>
      <dgm:spPr/>
    </dgm:pt>
    <dgm:pt modelId="{FEFDF8AD-8E22-49B5-ABCD-F51C5D56350B}" type="pres">
      <dgm:prSet presAssocID="{6875C09D-543D-4566-A842-9F19321775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E5A0D567-FFED-4D3B-B9E4-301D8D6DB22E}" type="pres">
      <dgm:prSet presAssocID="{6875C09D-543D-4566-A842-9F193217754C}" presName="spaceRect" presStyleCnt="0"/>
      <dgm:spPr/>
    </dgm:pt>
    <dgm:pt modelId="{AFC1D3E4-305D-473E-BD11-6E4720F51AE0}" type="pres">
      <dgm:prSet presAssocID="{6875C09D-543D-4566-A842-9F193217754C}" presName="textRect" presStyleLbl="revTx" presStyleIdx="0" presStyleCnt="4">
        <dgm:presLayoutVars>
          <dgm:chMax val="1"/>
          <dgm:chPref val="1"/>
        </dgm:presLayoutVars>
      </dgm:prSet>
      <dgm:spPr/>
    </dgm:pt>
    <dgm:pt modelId="{525B5631-AE15-4954-9F6D-F05E4325A112}" type="pres">
      <dgm:prSet presAssocID="{36F8FE0C-F87A-4E52-9116-26005D4DC773}" presName="sibTrans" presStyleCnt="0"/>
      <dgm:spPr/>
    </dgm:pt>
    <dgm:pt modelId="{ED3790B0-37AE-498C-BD59-E3D7661E8DE2}" type="pres">
      <dgm:prSet presAssocID="{8B066F80-D73E-427D-A830-4A0AE789BF4A}" presName="compNode" presStyleCnt="0"/>
      <dgm:spPr/>
    </dgm:pt>
    <dgm:pt modelId="{30D597B1-A008-482B-9828-B748E1307888}" type="pres">
      <dgm:prSet presAssocID="{8B066F80-D73E-427D-A830-4A0AE789BF4A}" presName="iconBgRect" presStyleLbl="bgShp" presStyleIdx="1" presStyleCnt="4"/>
      <dgm:spPr/>
    </dgm:pt>
    <dgm:pt modelId="{A5F903A4-8495-4E0F-BC56-B7A8D48D3D78}" type="pres">
      <dgm:prSet presAssocID="{8B066F80-D73E-427D-A830-4A0AE789BF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3F1312CA-83A6-42C0-B652-451EAC4C6DCF}" type="pres">
      <dgm:prSet presAssocID="{8B066F80-D73E-427D-A830-4A0AE789BF4A}" presName="spaceRect" presStyleCnt="0"/>
      <dgm:spPr/>
    </dgm:pt>
    <dgm:pt modelId="{9A218620-3B57-497C-847A-0031CBA5CB34}" type="pres">
      <dgm:prSet presAssocID="{8B066F80-D73E-427D-A830-4A0AE789BF4A}" presName="textRect" presStyleLbl="revTx" presStyleIdx="1" presStyleCnt="4">
        <dgm:presLayoutVars>
          <dgm:chMax val="1"/>
          <dgm:chPref val="1"/>
        </dgm:presLayoutVars>
      </dgm:prSet>
      <dgm:spPr/>
    </dgm:pt>
    <dgm:pt modelId="{03B46F16-C429-414E-B86B-078BD7FFAB0B}" type="pres">
      <dgm:prSet presAssocID="{A4A788F1-6B58-465B-A85C-C3703947F049}" presName="sibTrans" presStyleCnt="0"/>
      <dgm:spPr/>
    </dgm:pt>
    <dgm:pt modelId="{254A4B6E-86EF-436A-8308-091813E39A42}" type="pres">
      <dgm:prSet presAssocID="{96F5EDA4-223E-4D32-B07E-52AF6AA42B76}" presName="compNode" presStyleCnt="0"/>
      <dgm:spPr/>
    </dgm:pt>
    <dgm:pt modelId="{A05DA78A-5802-4EF5-A3B7-9A3F181FBDAA}" type="pres">
      <dgm:prSet presAssocID="{96F5EDA4-223E-4D32-B07E-52AF6AA42B76}" presName="iconBgRect" presStyleLbl="bgShp" presStyleIdx="2" presStyleCnt="4"/>
      <dgm:spPr/>
    </dgm:pt>
    <dgm:pt modelId="{38745A5B-9827-4D0D-A4DF-79E666FB6C58}" type="pres">
      <dgm:prSet presAssocID="{96F5EDA4-223E-4D32-B07E-52AF6AA42B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9C3F6A49-FF72-45DC-A335-D1B86B76C7CD}" type="pres">
      <dgm:prSet presAssocID="{96F5EDA4-223E-4D32-B07E-52AF6AA42B76}" presName="spaceRect" presStyleCnt="0"/>
      <dgm:spPr/>
    </dgm:pt>
    <dgm:pt modelId="{F33299BA-9804-4A3C-9DFE-304734AE508F}" type="pres">
      <dgm:prSet presAssocID="{96F5EDA4-223E-4D32-B07E-52AF6AA42B76}" presName="textRect" presStyleLbl="revTx" presStyleIdx="2" presStyleCnt="4">
        <dgm:presLayoutVars>
          <dgm:chMax val="1"/>
          <dgm:chPref val="1"/>
        </dgm:presLayoutVars>
      </dgm:prSet>
      <dgm:spPr/>
    </dgm:pt>
    <dgm:pt modelId="{E51D31CC-4BDE-488C-89B5-873355D47962}" type="pres">
      <dgm:prSet presAssocID="{4DF66504-6271-4EC8-8907-784D58716EB8}" presName="sibTrans" presStyleCnt="0"/>
      <dgm:spPr/>
    </dgm:pt>
    <dgm:pt modelId="{B1AB9FDE-9CC0-4B20-A487-289DBE8EAC92}" type="pres">
      <dgm:prSet presAssocID="{910F95CB-A3E2-4BF2-A4AC-E97737768054}" presName="compNode" presStyleCnt="0"/>
      <dgm:spPr/>
    </dgm:pt>
    <dgm:pt modelId="{61188578-16B6-4A9E-B821-2232848425C3}" type="pres">
      <dgm:prSet presAssocID="{910F95CB-A3E2-4BF2-A4AC-E97737768054}" presName="iconBgRect" presStyleLbl="bgShp" presStyleIdx="3" presStyleCnt="4"/>
      <dgm:spPr/>
    </dgm:pt>
    <dgm:pt modelId="{6E87A136-005B-46DE-B2DE-52C911DA9F4B}" type="pres">
      <dgm:prSet presAssocID="{910F95CB-A3E2-4BF2-A4AC-E977377680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ine"/>
        </a:ext>
      </dgm:extLst>
    </dgm:pt>
    <dgm:pt modelId="{FD9199A8-B9DC-4796-98D3-DF87449BF216}" type="pres">
      <dgm:prSet presAssocID="{910F95CB-A3E2-4BF2-A4AC-E97737768054}" presName="spaceRect" presStyleCnt="0"/>
      <dgm:spPr/>
    </dgm:pt>
    <dgm:pt modelId="{990FCE9B-905D-44A8-846A-22B03C0E00B8}" type="pres">
      <dgm:prSet presAssocID="{910F95CB-A3E2-4BF2-A4AC-E97737768054}" presName="textRect" presStyleLbl="revTx" presStyleIdx="3" presStyleCnt="4">
        <dgm:presLayoutVars>
          <dgm:chMax val="1"/>
          <dgm:chPref val="1"/>
        </dgm:presLayoutVars>
      </dgm:prSet>
      <dgm:spPr/>
    </dgm:pt>
  </dgm:ptLst>
  <dgm:cxnLst>
    <dgm:cxn modelId="{A4CF282F-1DB1-5C4D-8F25-C8468D5EEA00}" type="presOf" srcId="{F3164359-591F-42EB-9832-42359F378B6E}" destId="{6498DBC9-E3B4-4B4D-B310-347D6AE435A6}" srcOrd="0" destOrd="0" presId="urn:microsoft.com/office/officeart/2018/5/layout/IconCircleLabelList"/>
    <dgm:cxn modelId="{85D12B51-69DD-44D2-84E8-1D337EF9286D}" srcId="{F3164359-591F-42EB-9832-42359F378B6E}" destId="{6875C09D-543D-4566-A842-9F193217754C}" srcOrd="0" destOrd="0" parTransId="{2F094A2F-0851-4AD5-86B6-30859901764C}" sibTransId="{36F8FE0C-F87A-4E52-9116-26005D4DC773}"/>
    <dgm:cxn modelId="{00D6D576-479C-4BA5-8213-AD454DA5A9B4}" srcId="{F3164359-591F-42EB-9832-42359F378B6E}" destId="{8B066F80-D73E-427D-A830-4A0AE789BF4A}" srcOrd="1" destOrd="0" parTransId="{F718B676-6C05-49D0-9710-FAA8B169C5D6}" sibTransId="{A4A788F1-6B58-465B-A85C-C3703947F049}"/>
    <dgm:cxn modelId="{B82C8BBA-CAB8-47D6-B195-976B511D9FA6}" srcId="{F3164359-591F-42EB-9832-42359F378B6E}" destId="{910F95CB-A3E2-4BF2-A4AC-E97737768054}" srcOrd="3" destOrd="0" parTransId="{2B9901CD-2171-4CFB-A649-3CC9A5BAD253}" sibTransId="{0A65B443-7113-45A5-994D-08EB356878A6}"/>
    <dgm:cxn modelId="{F00120C9-79BD-6D46-B05C-7F4E83A159F3}" type="presOf" srcId="{96F5EDA4-223E-4D32-B07E-52AF6AA42B76}" destId="{F33299BA-9804-4A3C-9DFE-304734AE508F}" srcOrd="0" destOrd="0" presId="urn:microsoft.com/office/officeart/2018/5/layout/IconCircleLabelList"/>
    <dgm:cxn modelId="{E450FBD3-BECB-AF4D-88A7-A874438F3AFE}" type="presOf" srcId="{8B066F80-D73E-427D-A830-4A0AE789BF4A}" destId="{9A218620-3B57-497C-847A-0031CBA5CB34}" srcOrd="0" destOrd="0" presId="urn:microsoft.com/office/officeart/2018/5/layout/IconCircleLabelList"/>
    <dgm:cxn modelId="{E10104D8-9ACB-5949-9776-B3955407E7F8}" type="presOf" srcId="{6875C09D-543D-4566-A842-9F193217754C}" destId="{AFC1D3E4-305D-473E-BD11-6E4720F51AE0}" srcOrd="0" destOrd="0" presId="urn:microsoft.com/office/officeart/2018/5/layout/IconCircleLabelList"/>
    <dgm:cxn modelId="{4CEF79E5-6262-42D6-92D7-CB5ECA4E661F}" srcId="{F3164359-591F-42EB-9832-42359F378B6E}" destId="{96F5EDA4-223E-4D32-B07E-52AF6AA42B76}" srcOrd="2" destOrd="0" parTransId="{0DCE657D-4477-45F8-BB27-21203A419C90}" sibTransId="{4DF66504-6271-4EC8-8907-784D58716EB8}"/>
    <dgm:cxn modelId="{DC23BCF5-A22E-C140-8498-5300585DCCEE}" type="presOf" srcId="{910F95CB-A3E2-4BF2-A4AC-E97737768054}" destId="{990FCE9B-905D-44A8-846A-22B03C0E00B8}" srcOrd="0" destOrd="0" presId="urn:microsoft.com/office/officeart/2018/5/layout/IconCircleLabelList"/>
    <dgm:cxn modelId="{646DCA71-1586-1747-B8B3-AC21F055046B}" type="presParOf" srcId="{6498DBC9-E3B4-4B4D-B310-347D6AE435A6}" destId="{00F5CB84-27D2-4EEB-85C0-0C217038AD24}" srcOrd="0" destOrd="0" presId="urn:microsoft.com/office/officeart/2018/5/layout/IconCircleLabelList"/>
    <dgm:cxn modelId="{22C32001-F109-2245-9C05-F96630ECCDF6}" type="presParOf" srcId="{00F5CB84-27D2-4EEB-85C0-0C217038AD24}" destId="{3C68CFEA-6202-4511-A0B7-6EAC6DBDE03D}" srcOrd="0" destOrd="0" presId="urn:microsoft.com/office/officeart/2018/5/layout/IconCircleLabelList"/>
    <dgm:cxn modelId="{B95AFB0F-1277-FE4E-B892-DD0C735D3BBE}" type="presParOf" srcId="{00F5CB84-27D2-4EEB-85C0-0C217038AD24}" destId="{FEFDF8AD-8E22-49B5-ABCD-F51C5D56350B}" srcOrd="1" destOrd="0" presId="urn:microsoft.com/office/officeart/2018/5/layout/IconCircleLabelList"/>
    <dgm:cxn modelId="{516BF919-1931-8A4C-A553-BEB7AA764C92}" type="presParOf" srcId="{00F5CB84-27D2-4EEB-85C0-0C217038AD24}" destId="{E5A0D567-FFED-4D3B-B9E4-301D8D6DB22E}" srcOrd="2" destOrd="0" presId="urn:microsoft.com/office/officeart/2018/5/layout/IconCircleLabelList"/>
    <dgm:cxn modelId="{21C93EDB-1433-6F45-9B1E-14F893096635}" type="presParOf" srcId="{00F5CB84-27D2-4EEB-85C0-0C217038AD24}" destId="{AFC1D3E4-305D-473E-BD11-6E4720F51AE0}" srcOrd="3" destOrd="0" presId="urn:microsoft.com/office/officeart/2018/5/layout/IconCircleLabelList"/>
    <dgm:cxn modelId="{FA91E55E-BDC2-9149-96A5-51375670401E}" type="presParOf" srcId="{6498DBC9-E3B4-4B4D-B310-347D6AE435A6}" destId="{525B5631-AE15-4954-9F6D-F05E4325A112}" srcOrd="1" destOrd="0" presId="urn:microsoft.com/office/officeart/2018/5/layout/IconCircleLabelList"/>
    <dgm:cxn modelId="{72FEEF3A-2DFA-C947-99E7-7D7C5A93F6AA}" type="presParOf" srcId="{6498DBC9-E3B4-4B4D-B310-347D6AE435A6}" destId="{ED3790B0-37AE-498C-BD59-E3D7661E8DE2}" srcOrd="2" destOrd="0" presId="urn:microsoft.com/office/officeart/2018/5/layout/IconCircleLabelList"/>
    <dgm:cxn modelId="{58CB6482-6189-BC40-9C0E-EB427399829E}" type="presParOf" srcId="{ED3790B0-37AE-498C-BD59-E3D7661E8DE2}" destId="{30D597B1-A008-482B-9828-B748E1307888}" srcOrd="0" destOrd="0" presId="urn:microsoft.com/office/officeart/2018/5/layout/IconCircleLabelList"/>
    <dgm:cxn modelId="{320952D9-F99C-5340-8379-0B74834FB8B9}" type="presParOf" srcId="{ED3790B0-37AE-498C-BD59-E3D7661E8DE2}" destId="{A5F903A4-8495-4E0F-BC56-B7A8D48D3D78}" srcOrd="1" destOrd="0" presId="urn:microsoft.com/office/officeart/2018/5/layout/IconCircleLabelList"/>
    <dgm:cxn modelId="{79F002EB-58D0-8444-B83D-AD6499EA4DE1}" type="presParOf" srcId="{ED3790B0-37AE-498C-BD59-E3D7661E8DE2}" destId="{3F1312CA-83A6-42C0-B652-451EAC4C6DCF}" srcOrd="2" destOrd="0" presId="urn:microsoft.com/office/officeart/2018/5/layout/IconCircleLabelList"/>
    <dgm:cxn modelId="{292BAB9A-F746-EE44-A17E-9F7E57D5DA99}" type="presParOf" srcId="{ED3790B0-37AE-498C-BD59-E3D7661E8DE2}" destId="{9A218620-3B57-497C-847A-0031CBA5CB34}" srcOrd="3" destOrd="0" presId="urn:microsoft.com/office/officeart/2018/5/layout/IconCircleLabelList"/>
    <dgm:cxn modelId="{7FD2730F-6542-A74B-B36A-140187C15FF9}" type="presParOf" srcId="{6498DBC9-E3B4-4B4D-B310-347D6AE435A6}" destId="{03B46F16-C429-414E-B86B-078BD7FFAB0B}" srcOrd="3" destOrd="0" presId="urn:microsoft.com/office/officeart/2018/5/layout/IconCircleLabelList"/>
    <dgm:cxn modelId="{59DD0A63-4675-3743-9967-E9B14748FCEC}" type="presParOf" srcId="{6498DBC9-E3B4-4B4D-B310-347D6AE435A6}" destId="{254A4B6E-86EF-436A-8308-091813E39A42}" srcOrd="4" destOrd="0" presId="urn:microsoft.com/office/officeart/2018/5/layout/IconCircleLabelList"/>
    <dgm:cxn modelId="{67264F74-B344-EF4E-B3D3-54373E11527B}" type="presParOf" srcId="{254A4B6E-86EF-436A-8308-091813E39A42}" destId="{A05DA78A-5802-4EF5-A3B7-9A3F181FBDAA}" srcOrd="0" destOrd="0" presId="urn:microsoft.com/office/officeart/2018/5/layout/IconCircleLabelList"/>
    <dgm:cxn modelId="{1F524590-CDCA-6348-927D-3D2748C5A53B}" type="presParOf" srcId="{254A4B6E-86EF-436A-8308-091813E39A42}" destId="{38745A5B-9827-4D0D-A4DF-79E666FB6C58}" srcOrd="1" destOrd="0" presId="urn:microsoft.com/office/officeart/2018/5/layout/IconCircleLabelList"/>
    <dgm:cxn modelId="{D9EE3810-7FA6-7949-A35D-D1E8E6798246}" type="presParOf" srcId="{254A4B6E-86EF-436A-8308-091813E39A42}" destId="{9C3F6A49-FF72-45DC-A335-D1B86B76C7CD}" srcOrd="2" destOrd="0" presId="urn:microsoft.com/office/officeart/2018/5/layout/IconCircleLabelList"/>
    <dgm:cxn modelId="{AFC0B716-67EF-9048-96B8-0111A0C948C1}" type="presParOf" srcId="{254A4B6E-86EF-436A-8308-091813E39A42}" destId="{F33299BA-9804-4A3C-9DFE-304734AE508F}" srcOrd="3" destOrd="0" presId="urn:microsoft.com/office/officeart/2018/5/layout/IconCircleLabelList"/>
    <dgm:cxn modelId="{3EA43F24-9F61-6847-ACFD-7462594A88F4}" type="presParOf" srcId="{6498DBC9-E3B4-4B4D-B310-347D6AE435A6}" destId="{E51D31CC-4BDE-488C-89B5-873355D47962}" srcOrd="5" destOrd="0" presId="urn:microsoft.com/office/officeart/2018/5/layout/IconCircleLabelList"/>
    <dgm:cxn modelId="{23D63A75-7945-2748-9EC9-F075B1D82B77}" type="presParOf" srcId="{6498DBC9-E3B4-4B4D-B310-347D6AE435A6}" destId="{B1AB9FDE-9CC0-4B20-A487-289DBE8EAC92}" srcOrd="6" destOrd="0" presId="urn:microsoft.com/office/officeart/2018/5/layout/IconCircleLabelList"/>
    <dgm:cxn modelId="{440E24A5-3F1D-AE40-801F-2675AD69A5CE}" type="presParOf" srcId="{B1AB9FDE-9CC0-4B20-A487-289DBE8EAC92}" destId="{61188578-16B6-4A9E-B821-2232848425C3}" srcOrd="0" destOrd="0" presId="urn:microsoft.com/office/officeart/2018/5/layout/IconCircleLabelList"/>
    <dgm:cxn modelId="{5ED240E1-F3CC-F846-9486-350CF3E58C98}" type="presParOf" srcId="{B1AB9FDE-9CC0-4B20-A487-289DBE8EAC92}" destId="{6E87A136-005B-46DE-B2DE-52C911DA9F4B}" srcOrd="1" destOrd="0" presId="urn:microsoft.com/office/officeart/2018/5/layout/IconCircleLabelList"/>
    <dgm:cxn modelId="{063A03B0-7724-3745-8B2C-5A6BC98A970A}" type="presParOf" srcId="{B1AB9FDE-9CC0-4B20-A487-289DBE8EAC92}" destId="{FD9199A8-B9DC-4796-98D3-DF87449BF216}" srcOrd="2" destOrd="0" presId="urn:microsoft.com/office/officeart/2018/5/layout/IconCircleLabelList"/>
    <dgm:cxn modelId="{A2BF5BAC-231F-2247-8418-4497FA911A02}" type="presParOf" srcId="{B1AB9FDE-9CC0-4B20-A487-289DBE8EAC92}" destId="{990FCE9B-905D-44A8-846A-22B03C0E00B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A04FDE-8068-544E-BBDD-1BF282543A88}" type="doc">
      <dgm:prSet loTypeId="urn:microsoft.com/office/officeart/2009/3/layout/RandomtoResultProcess" loCatId="" qsTypeId="urn:microsoft.com/office/officeart/2005/8/quickstyle/simple4" qsCatId="simple" csTypeId="urn:microsoft.com/office/officeart/2005/8/colors/colorful1" csCatId="colorful" phldr="1"/>
      <dgm:spPr/>
      <dgm:t>
        <a:bodyPr/>
        <a:lstStyle/>
        <a:p>
          <a:endParaRPr lang="en-US"/>
        </a:p>
      </dgm:t>
    </dgm:pt>
    <dgm:pt modelId="{4F089270-D709-2749-904E-FACF4AB569C5}">
      <dgm:prSet phldrT="[Text]"/>
      <dgm:spPr/>
      <dgm:t>
        <a:bodyPr/>
        <a:lstStyle/>
        <a:p>
          <a:r>
            <a:rPr lang="en-US" b="1" i="0" dirty="0">
              <a:latin typeface="+mj-lt"/>
            </a:rPr>
            <a:t>Environmental</a:t>
          </a:r>
        </a:p>
        <a:p>
          <a:r>
            <a:rPr lang="en-US" b="1" i="0" dirty="0">
              <a:latin typeface="+mj-lt"/>
            </a:rPr>
            <a:t>Triggers</a:t>
          </a:r>
        </a:p>
      </dgm:t>
    </dgm:pt>
    <dgm:pt modelId="{E6C13ACC-CA7C-5C4A-8FB8-7001BC116ACA}" type="parTrans" cxnId="{2CA39BB5-0764-3B46-9161-9913BDF8A7EC}">
      <dgm:prSet/>
      <dgm:spPr/>
      <dgm:t>
        <a:bodyPr/>
        <a:lstStyle/>
        <a:p>
          <a:endParaRPr lang="en-US"/>
        </a:p>
      </dgm:t>
    </dgm:pt>
    <dgm:pt modelId="{544C4616-A0D7-1B46-A36D-88FCDB2C7F5F}" type="sibTrans" cxnId="{2CA39BB5-0764-3B46-9161-9913BDF8A7EC}">
      <dgm:prSet/>
      <dgm:spPr/>
      <dgm:t>
        <a:bodyPr/>
        <a:lstStyle/>
        <a:p>
          <a:endParaRPr lang="en-US"/>
        </a:p>
      </dgm:t>
    </dgm:pt>
    <dgm:pt modelId="{3476DFA8-F0FC-C648-8A53-E2E4D30A94AA}">
      <dgm:prSet phldrT="[Text]" custT="1"/>
      <dgm:spPr/>
      <dgm:t>
        <a:bodyPr/>
        <a:lstStyle/>
        <a:p>
          <a:r>
            <a:rPr lang="en-US" sz="1800" b="0" i="0" dirty="0">
              <a:latin typeface="+mn-lt"/>
            </a:rPr>
            <a:t>Air Quality and Climatic Data – hard to obtain individual-level online data</a:t>
          </a:r>
        </a:p>
      </dgm:t>
    </dgm:pt>
    <dgm:pt modelId="{E51CDCDA-DE26-E24D-B7AC-02273A64E0A3}" type="parTrans" cxnId="{635D7DD9-AF2A-DD48-9B33-FD1A24555E9C}">
      <dgm:prSet/>
      <dgm:spPr/>
      <dgm:t>
        <a:bodyPr/>
        <a:lstStyle/>
        <a:p>
          <a:endParaRPr lang="en-US"/>
        </a:p>
      </dgm:t>
    </dgm:pt>
    <dgm:pt modelId="{46C05FBB-81E3-3D40-A07C-DE7505A366C6}" type="sibTrans" cxnId="{635D7DD9-AF2A-DD48-9B33-FD1A24555E9C}">
      <dgm:prSet/>
      <dgm:spPr/>
      <dgm:t>
        <a:bodyPr/>
        <a:lstStyle/>
        <a:p>
          <a:endParaRPr lang="en-US"/>
        </a:p>
      </dgm:t>
    </dgm:pt>
    <dgm:pt modelId="{BE55B560-E11F-A54C-81B1-DFA22D6A0026}">
      <dgm:prSet phldrT="[Text]" custT="1"/>
      <dgm:spPr/>
      <dgm:t>
        <a:bodyPr/>
        <a:lstStyle/>
        <a:p>
          <a:r>
            <a:rPr lang="en-US" sz="2800" b="1" i="0" dirty="0">
              <a:latin typeface="+mj-lt"/>
            </a:rPr>
            <a:t>Respiratory Symptoms</a:t>
          </a:r>
        </a:p>
      </dgm:t>
    </dgm:pt>
    <dgm:pt modelId="{D536369B-44FE-0644-A57E-86661B00584B}" type="parTrans" cxnId="{70B6128A-B371-3046-AC1C-FC457B9AECB8}">
      <dgm:prSet/>
      <dgm:spPr/>
      <dgm:t>
        <a:bodyPr/>
        <a:lstStyle/>
        <a:p>
          <a:endParaRPr lang="en-US"/>
        </a:p>
      </dgm:t>
    </dgm:pt>
    <dgm:pt modelId="{749E80FA-396C-C446-8DAE-66FAA2CBEC4B}" type="sibTrans" cxnId="{70B6128A-B371-3046-AC1C-FC457B9AECB8}">
      <dgm:prSet/>
      <dgm:spPr/>
      <dgm:t>
        <a:bodyPr/>
        <a:lstStyle/>
        <a:p>
          <a:endParaRPr lang="en-US"/>
        </a:p>
      </dgm:t>
    </dgm:pt>
    <dgm:pt modelId="{9321F2D5-89D8-8849-BBCC-2FDEB80DD331}">
      <dgm:prSet phldrT="[Text]" custT="1"/>
      <dgm:spPr/>
      <dgm:t>
        <a:bodyPr/>
        <a:lstStyle/>
        <a:p>
          <a:r>
            <a:rPr lang="en-US" sz="2000" b="0" i="0" dirty="0">
              <a:latin typeface="+mn-lt"/>
            </a:rPr>
            <a:t>Not Available</a:t>
          </a:r>
        </a:p>
      </dgm:t>
    </dgm:pt>
    <dgm:pt modelId="{D395AE7C-774B-C04F-9B9F-3D723663A6E4}" type="parTrans" cxnId="{EAC8E0C0-427F-A545-9165-BDFC740A3770}">
      <dgm:prSet/>
      <dgm:spPr/>
      <dgm:t>
        <a:bodyPr/>
        <a:lstStyle/>
        <a:p>
          <a:endParaRPr lang="en-US"/>
        </a:p>
      </dgm:t>
    </dgm:pt>
    <dgm:pt modelId="{8F969785-8ED3-C04D-B3B6-CCCDB9EDAE79}" type="sibTrans" cxnId="{EAC8E0C0-427F-A545-9165-BDFC740A3770}">
      <dgm:prSet/>
      <dgm:spPr/>
      <dgm:t>
        <a:bodyPr/>
        <a:lstStyle/>
        <a:p>
          <a:endParaRPr lang="en-US"/>
        </a:p>
      </dgm:t>
    </dgm:pt>
    <dgm:pt modelId="{1D34D1D6-4644-714B-B258-080EB31C83D3}">
      <dgm:prSet phldrT="[Text]"/>
      <dgm:spPr/>
      <dgm:t>
        <a:bodyPr/>
        <a:lstStyle/>
        <a:p>
          <a:pPr>
            <a:lnSpc>
              <a:spcPct val="100000"/>
            </a:lnSpc>
          </a:pPr>
          <a:r>
            <a:rPr lang="en-US" b="1" i="0" dirty="0">
              <a:latin typeface="+mj-lt"/>
            </a:rPr>
            <a:t>Health Care Utilization</a:t>
          </a:r>
        </a:p>
      </dgm:t>
    </dgm:pt>
    <dgm:pt modelId="{4C743CED-DAD3-3149-8AF0-1A6BD88C65A3}" type="parTrans" cxnId="{356DE3D1-E321-4246-9635-2D167BF6509C}">
      <dgm:prSet/>
      <dgm:spPr/>
      <dgm:t>
        <a:bodyPr/>
        <a:lstStyle/>
        <a:p>
          <a:endParaRPr lang="en-US"/>
        </a:p>
      </dgm:t>
    </dgm:pt>
    <dgm:pt modelId="{80B29A1B-7DF6-5643-8018-EE209C29A854}" type="sibTrans" cxnId="{356DE3D1-E321-4246-9635-2D167BF6509C}">
      <dgm:prSet/>
      <dgm:spPr/>
      <dgm:t>
        <a:bodyPr/>
        <a:lstStyle/>
        <a:p>
          <a:endParaRPr lang="en-US"/>
        </a:p>
      </dgm:t>
    </dgm:pt>
    <dgm:pt modelId="{F3D49911-5B00-7946-B0CA-5200DDC71487}">
      <dgm:prSet custT="1"/>
      <dgm:spPr/>
      <dgm:t>
        <a:bodyPr/>
        <a:lstStyle/>
        <a:p>
          <a:r>
            <a:rPr lang="en-US" sz="2000" b="0" i="0" dirty="0">
              <a:latin typeface="+mn-lt"/>
            </a:rPr>
            <a:t>Traditional Surveillance Data on Asthma/COPD</a:t>
          </a:r>
        </a:p>
      </dgm:t>
    </dgm:pt>
    <dgm:pt modelId="{EE11AA3B-3189-194A-8AAC-73FA9035B164}" type="parTrans" cxnId="{9A890318-E346-7F46-A4DA-5372F9E2B309}">
      <dgm:prSet/>
      <dgm:spPr/>
      <dgm:t>
        <a:bodyPr/>
        <a:lstStyle/>
        <a:p>
          <a:endParaRPr lang="en-US"/>
        </a:p>
      </dgm:t>
    </dgm:pt>
    <dgm:pt modelId="{620A4E26-AA25-304C-A6DC-A0038E92BF2B}" type="sibTrans" cxnId="{9A890318-E346-7F46-A4DA-5372F9E2B309}">
      <dgm:prSet/>
      <dgm:spPr/>
      <dgm:t>
        <a:bodyPr/>
        <a:lstStyle/>
        <a:p>
          <a:endParaRPr lang="en-US"/>
        </a:p>
      </dgm:t>
    </dgm:pt>
    <dgm:pt modelId="{0B474FA8-D3A6-8444-8585-152B230C6D5C}" type="pres">
      <dgm:prSet presAssocID="{47A04FDE-8068-544E-BBDD-1BF282543A88}" presName="Name0" presStyleCnt="0">
        <dgm:presLayoutVars>
          <dgm:dir/>
          <dgm:animOne val="branch"/>
          <dgm:animLvl val="lvl"/>
        </dgm:presLayoutVars>
      </dgm:prSet>
      <dgm:spPr/>
    </dgm:pt>
    <dgm:pt modelId="{159E1CEF-8742-B347-B97F-27E2094EE845}" type="pres">
      <dgm:prSet presAssocID="{4F089270-D709-2749-904E-FACF4AB569C5}" presName="chaos" presStyleCnt="0"/>
      <dgm:spPr/>
    </dgm:pt>
    <dgm:pt modelId="{DA6FF6EA-7E6C-0E44-BE5F-09931E81435E}" type="pres">
      <dgm:prSet presAssocID="{4F089270-D709-2749-904E-FACF4AB569C5}" presName="parTx1" presStyleLbl="revTx" presStyleIdx="0" presStyleCnt="5"/>
      <dgm:spPr/>
    </dgm:pt>
    <dgm:pt modelId="{037A2FE6-182F-164E-9F10-D37FA3645FA3}" type="pres">
      <dgm:prSet presAssocID="{4F089270-D709-2749-904E-FACF4AB569C5}" presName="desTx1" presStyleLbl="revTx" presStyleIdx="1" presStyleCnt="5">
        <dgm:presLayoutVars>
          <dgm:bulletEnabled val="1"/>
        </dgm:presLayoutVars>
      </dgm:prSet>
      <dgm:spPr/>
    </dgm:pt>
    <dgm:pt modelId="{71F785F1-C137-C341-8DAD-9CC8DA192E15}" type="pres">
      <dgm:prSet presAssocID="{4F089270-D709-2749-904E-FACF4AB569C5}" presName="c1" presStyleLbl="node1" presStyleIdx="0" presStyleCnt="19"/>
      <dgm:spPr/>
    </dgm:pt>
    <dgm:pt modelId="{8861B8F5-5908-5B44-8C0B-987F7924C303}" type="pres">
      <dgm:prSet presAssocID="{4F089270-D709-2749-904E-FACF4AB569C5}" presName="c2" presStyleLbl="node1" presStyleIdx="1" presStyleCnt="19"/>
      <dgm:spPr/>
    </dgm:pt>
    <dgm:pt modelId="{6CF8658F-7485-D94A-9E2B-FC55DAEC7BC6}" type="pres">
      <dgm:prSet presAssocID="{4F089270-D709-2749-904E-FACF4AB569C5}" presName="c3" presStyleLbl="node1" presStyleIdx="2" presStyleCnt="19"/>
      <dgm:spPr/>
    </dgm:pt>
    <dgm:pt modelId="{0AC00C95-39C0-F64E-98DC-723211408232}" type="pres">
      <dgm:prSet presAssocID="{4F089270-D709-2749-904E-FACF4AB569C5}" presName="c4" presStyleLbl="node1" presStyleIdx="3" presStyleCnt="19"/>
      <dgm:spPr/>
    </dgm:pt>
    <dgm:pt modelId="{3351BC40-0388-7841-B7E9-2F83B68C919C}" type="pres">
      <dgm:prSet presAssocID="{4F089270-D709-2749-904E-FACF4AB569C5}" presName="c5" presStyleLbl="node1" presStyleIdx="4" presStyleCnt="19"/>
      <dgm:spPr/>
    </dgm:pt>
    <dgm:pt modelId="{9DCE7F90-6D45-034A-8552-AF1BFD59C566}" type="pres">
      <dgm:prSet presAssocID="{4F089270-D709-2749-904E-FACF4AB569C5}" presName="c6" presStyleLbl="node1" presStyleIdx="5" presStyleCnt="19"/>
      <dgm:spPr/>
    </dgm:pt>
    <dgm:pt modelId="{41DC704A-F7DF-124C-A82D-F855D92FC5C4}" type="pres">
      <dgm:prSet presAssocID="{4F089270-D709-2749-904E-FACF4AB569C5}" presName="c7" presStyleLbl="node1" presStyleIdx="6" presStyleCnt="19"/>
      <dgm:spPr/>
    </dgm:pt>
    <dgm:pt modelId="{8323D214-E9A3-AE47-B25D-C6FD56E49E28}" type="pres">
      <dgm:prSet presAssocID="{4F089270-D709-2749-904E-FACF4AB569C5}" presName="c8" presStyleLbl="node1" presStyleIdx="7" presStyleCnt="19"/>
      <dgm:spPr/>
    </dgm:pt>
    <dgm:pt modelId="{F2136BCE-38F1-1345-AC3E-FCE5C78D8096}" type="pres">
      <dgm:prSet presAssocID="{4F089270-D709-2749-904E-FACF4AB569C5}" presName="c9" presStyleLbl="node1" presStyleIdx="8" presStyleCnt="19"/>
      <dgm:spPr/>
    </dgm:pt>
    <dgm:pt modelId="{F5AF4DA7-573D-A643-A999-1984242B1BB2}" type="pres">
      <dgm:prSet presAssocID="{4F089270-D709-2749-904E-FACF4AB569C5}" presName="c10" presStyleLbl="node1" presStyleIdx="9" presStyleCnt="19"/>
      <dgm:spPr/>
    </dgm:pt>
    <dgm:pt modelId="{A0E0A5E9-11AC-A147-9BD1-0897370BE346}" type="pres">
      <dgm:prSet presAssocID="{4F089270-D709-2749-904E-FACF4AB569C5}" presName="c11" presStyleLbl="node1" presStyleIdx="10" presStyleCnt="19"/>
      <dgm:spPr/>
    </dgm:pt>
    <dgm:pt modelId="{8B3C2B6C-62E1-E24E-B191-BD4F8716318D}" type="pres">
      <dgm:prSet presAssocID="{4F089270-D709-2749-904E-FACF4AB569C5}" presName="c12" presStyleLbl="node1" presStyleIdx="11" presStyleCnt="19"/>
      <dgm:spPr/>
    </dgm:pt>
    <dgm:pt modelId="{B656F1F0-3178-9844-B650-9509C1D030E9}" type="pres">
      <dgm:prSet presAssocID="{4F089270-D709-2749-904E-FACF4AB569C5}" presName="c13" presStyleLbl="node1" presStyleIdx="12" presStyleCnt="19"/>
      <dgm:spPr/>
    </dgm:pt>
    <dgm:pt modelId="{A5E3CB52-AABF-814D-9BBA-DF7FD6DBA53D}" type="pres">
      <dgm:prSet presAssocID="{4F089270-D709-2749-904E-FACF4AB569C5}" presName="c14" presStyleLbl="node1" presStyleIdx="13" presStyleCnt="19"/>
      <dgm:spPr/>
    </dgm:pt>
    <dgm:pt modelId="{14659351-3D56-4D49-ADBE-C2808CE2DBBA}" type="pres">
      <dgm:prSet presAssocID="{4F089270-D709-2749-904E-FACF4AB569C5}" presName="c15" presStyleLbl="node1" presStyleIdx="14" presStyleCnt="19"/>
      <dgm:spPr/>
    </dgm:pt>
    <dgm:pt modelId="{2D6A3B7F-8DBA-A74C-A3A0-F4839BB00FFF}" type="pres">
      <dgm:prSet presAssocID="{4F089270-D709-2749-904E-FACF4AB569C5}" presName="c16" presStyleLbl="node1" presStyleIdx="15" presStyleCnt="19"/>
      <dgm:spPr/>
    </dgm:pt>
    <dgm:pt modelId="{168521F2-D771-154A-A5D8-83EE1666443B}" type="pres">
      <dgm:prSet presAssocID="{4F089270-D709-2749-904E-FACF4AB569C5}" presName="c17" presStyleLbl="node1" presStyleIdx="16" presStyleCnt="19"/>
      <dgm:spPr/>
    </dgm:pt>
    <dgm:pt modelId="{20ABC98B-C0C1-744B-8096-B4183F965A98}" type="pres">
      <dgm:prSet presAssocID="{4F089270-D709-2749-904E-FACF4AB569C5}" presName="c18" presStyleLbl="node1" presStyleIdx="17" presStyleCnt="19"/>
      <dgm:spPr/>
    </dgm:pt>
    <dgm:pt modelId="{27B5977F-1EE0-4542-8EDC-670A70F26898}" type="pres">
      <dgm:prSet presAssocID="{544C4616-A0D7-1B46-A36D-88FCDB2C7F5F}" presName="chevronComposite1" presStyleCnt="0"/>
      <dgm:spPr/>
    </dgm:pt>
    <dgm:pt modelId="{C079549D-C331-0D4E-8062-8172BDD73CFB}" type="pres">
      <dgm:prSet presAssocID="{544C4616-A0D7-1B46-A36D-88FCDB2C7F5F}" presName="chevron1" presStyleLbl="sibTrans2D1" presStyleIdx="0" presStyleCnt="2"/>
      <dgm:spPr/>
    </dgm:pt>
    <dgm:pt modelId="{67372118-507B-1C4A-B9BB-167A95340CF7}" type="pres">
      <dgm:prSet presAssocID="{544C4616-A0D7-1B46-A36D-88FCDB2C7F5F}" presName="spChevron1" presStyleCnt="0"/>
      <dgm:spPr/>
    </dgm:pt>
    <dgm:pt modelId="{950689C8-D650-7E47-8E3A-D6EBE20C925B}" type="pres">
      <dgm:prSet presAssocID="{BE55B560-E11F-A54C-81B1-DFA22D6A0026}" presName="middle" presStyleCnt="0"/>
      <dgm:spPr/>
    </dgm:pt>
    <dgm:pt modelId="{DC16A1C9-6F88-D84A-AF5C-220476B63C30}" type="pres">
      <dgm:prSet presAssocID="{BE55B560-E11F-A54C-81B1-DFA22D6A0026}" presName="parTxMid" presStyleLbl="revTx" presStyleIdx="2" presStyleCnt="5"/>
      <dgm:spPr/>
    </dgm:pt>
    <dgm:pt modelId="{0016C081-19C9-9845-B8D0-1DC135E19F28}" type="pres">
      <dgm:prSet presAssocID="{BE55B560-E11F-A54C-81B1-DFA22D6A0026}" presName="desTxMid" presStyleLbl="revTx" presStyleIdx="3" presStyleCnt="5">
        <dgm:presLayoutVars>
          <dgm:bulletEnabled val="1"/>
        </dgm:presLayoutVars>
      </dgm:prSet>
      <dgm:spPr/>
    </dgm:pt>
    <dgm:pt modelId="{7F162B80-C1AB-524A-B704-E954ECCDA929}" type="pres">
      <dgm:prSet presAssocID="{BE55B560-E11F-A54C-81B1-DFA22D6A0026}" presName="spMid" presStyleCnt="0"/>
      <dgm:spPr/>
    </dgm:pt>
    <dgm:pt modelId="{58AB91D2-EA13-D440-9C74-38235B89EDD0}" type="pres">
      <dgm:prSet presAssocID="{749E80FA-396C-C446-8DAE-66FAA2CBEC4B}" presName="chevronComposite1" presStyleCnt="0"/>
      <dgm:spPr/>
    </dgm:pt>
    <dgm:pt modelId="{2460D962-A1BB-9648-8E12-6B324EE9914B}" type="pres">
      <dgm:prSet presAssocID="{749E80FA-396C-C446-8DAE-66FAA2CBEC4B}" presName="chevron1" presStyleLbl="sibTrans2D1" presStyleIdx="1" presStyleCnt="2"/>
      <dgm:spPr/>
    </dgm:pt>
    <dgm:pt modelId="{19C371F3-94B3-6B47-915B-D37DE2BB12D6}" type="pres">
      <dgm:prSet presAssocID="{749E80FA-396C-C446-8DAE-66FAA2CBEC4B}" presName="spChevron1" presStyleCnt="0"/>
      <dgm:spPr/>
    </dgm:pt>
    <dgm:pt modelId="{62481762-E262-C64C-955A-5E6A6B4EF2E9}" type="pres">
      <dgm:prSet presAssocID="{1D34D1D6-4644-714B-B258-080EB31C83D3}" presName="last" presStyleCnt="0"/>
      <dgm:spPr/>
    </dgm:pt>
    <dgm:pt modelId="{C917563F-A8B5-854D-A28D-2040D6322F0B}" type="pres">
      <dgm:prSet presAssocID="{1D34D1D6-4644-714B-B258-080EB31C83D3}" presName="circleTx" presStyleLbl="node1" presStyleIdx="18" presStyleCnt="19"/>
      <dgm:spPr/>
    </dgm:pt>
    <dgm:pt modelId="{B2AF21A6-B00E-8D4C-ACDF-115009DF1B8C}" type="pres">
      <dgm:prSet presAssocID="{1D34D1D6-4644-714B-B258-080EB31C83D3}" presName="desTxN" presStyleLbl="revTx" presStyleIdx="4" presStyleCnt="5">
        <dgm:presLayoutVars>
          <dgm:bulletEnabled val="1"/>
        </dgm:presLayoutVars>
      </dgm:prSet>
      <dgm:spPr/>
    </dgm:pt>
    <dgm:pt modelId="{BD5D841C-059C-894B-BFD3-776870D5C945}" type="pres">
      <dgm:prSet presAssocID="{1D34D1D6-4644-714B-B258-080EB31C83D3}" presName="spN" presStyleCnt="0"/>
      <dgm:spPr/>
    </dgm:pt>
  </dgm:ptLst>
  <dgm:cxnLst>
    <dgm:cxn modelId="{3250B10F-6839-6542-A037-95E1E00E3EB1}" type="presOf" srcId="{4F089270-D709-2749-904E-FACF4AB569C5}" destId="{DA6FF6EA-7E6C-0E44-BE5F-09931E81435E}" srcOrd="0" destOrd="0" presId="urn:microsoft.com/office/officeart/2009/3/layout/RandomtoResultProcess"/>
    <dgm:cxn modelId="{85354614-2786-AD47-ACF9-30CB534FCCFF}" type="presOf" srcId="{9321F2D5-89D8-8849-BBCC-2FDEB80DD331}" destId="{0016C081-19C9-9845-B8D0-1DC135E19F28}" srcOrd="0" destOrd="0" presId="urn:microsoft.com/office/officeart/2009/3/layout/RandomtoResultProcess"/>
    <dgm:cxn modelId="{9A890318-E346-7F46-A4DA-5372F9E2B309}" srcId="{1D34D1D6-4644-714B-B258-080EB31C83D3}" destId="{F3D49911-5B00-7946-B0CA-5200DDC71487}" srcOrd="0" destOrd="0" parTransId="{EE11AA3B-3189-194A-8AAC-73FA9035B164}" sibTransId="{620A4E26-AA25-304C-A6DC-A0038E92BF2B}"/>
    <dgm:cxn modelId="{B96EA32E-921B-314F-99F6-BBE6AC8550B0}" type="presOf" srcId="{F3D49911-5B00-7946-B0CA-5200DDC71487}" destId="{B2AF21A6-B00E-8D4C-ACDF-115009DF1B8C}" srcOrd="0" destOrd="0" presId="urn:microsoft.com/office/officeart/2009/3/layout/RandomtoResultProcess"/>
    <dgm:cxn modelId="{5079AB71-D89A-A648-962F-87CDF2F1C0EF}" type="presOf" srcId="{3476DFA8-F0FC-C648-8A53-E2E4D30A94AA}" destId="{037A2FE6-182F-164E-9F10-D37FA3645FA3}" srcOrd="0" destOrd="0" presId="urn:microsoft.com/office/officeart/2009/3/layout/RandomtoResultProcess"/>
    <dgm:cxn modelId="{034E2075-ADAC-1B4D-A48D-C65B4375E0ED}" type="presOf" srcId="{1D34D1D6-4644-714B-B258-080EB31C83D3}" destId="{C917563F-A8B5-854D-A28D-2040D6322F0B}" srcOrd="0" destOrd="0" presId="urn:microsoft.com/office/officeart/2009/3/layout/RandomtoResultProcess"/>
    <dgm:cxn modelId="{70B6128A-B371-3046-AC1C-FC457B9AECB8}" srcId="{47A04FDE-8068-544E-BBDD-1BF282543A88}" destId="{BE55B560-E11F-A54C-81B1-DFA22D6A0026}" srcOrd="1" destOrd="0" parTransId="{D536369B-44FE-0644-A57E-86661B00584B}" sibTransId="{749E80FA-396C-C446-8DAE-66FAA2CBEC4B}"/>
    <dgm:cxn modelId="{51AF8FAE-9613-8441-9910-EE1E57E369B0}" type="presOf" srcId="{47A04FDE-8068-544E-BBDD-1BF282543A88}" destId="{0B474FA8-D3A6-8444-8585-152B230C6D5C}" srcOrd="0" destOrd="0" presId="urn:microsoft.com/office/officeart/2009/3/layout/RandomtoResultProcess"/>
    <dgm:cxn modelId="{2CA39BB5-0764-3B46-9161-9913BDF8A7EC}" srcId="{47A04FDE-8068-544E-BBDD-1BF282543A88}" destId="{4F089270-D709-2749-904E-FACF4AB569C5}" srcOrd="0" destOrd="0" parTransId="{E6C13ACC-CA7C-5C4A-8FB8-7001BC116ACA}" sibTransId="{544C4616-A0D7-1B46-A36D-88FCDB2C7F5F}"/>
    <dgm:cxn modelId="{EAC8E0C0-427F-A545-9165-BDFC740A3770}" srcId="{BE55B560-E11F-A54C-81B1-DFA22D6A0026}" destId="{9321F2D5-89D8-8849-BBCC-2FDEB80DD331}" srcOrd="0" destOrd="0" parTransId="{D395AE7C-774B-C04F-9B9F-3D723663A6E4}" sibTransId="{8F969785-8ED3-C04D-B3B6-CCCDB9EDAE79}"/>
    <dgm:cxn modelId="{356DE3D1-E321-4246-9635-2D167BF6509C}" srcId="{47A04FDE-8068-544E-BBDD-1BF282543A88}" destId="{1D34D1D6-4644-714B-B258-080EB31C83D3}" srcOrd="2" destOrd="0" parTransId="{4C743CED-DAD3-3149-8AF0-1A6BD88C65A3}" sibTransId="{80B29A1B-7DF6-5643-8018-EE209C29A854}"/>
    <dgm:cxn modelId="{4CC0ECD6-DC23-5C41-B05F-DEFBF1CA1C0D}" type="presOf" srcId="{BE55B560-E11F-A54C-81B1-DFA22D6A0026}" destId="{DC16A1C9-6F88-D84A-AF5C-220476B63C30}" srcOrd="0" destOrd="0" presId="urn:microsoft.com/office/officeart/2009/3/layout/RandomtoResultProcess"/>
    <dgm:cxn modelId="{635D7DD9-AF2A-DD48-9B33-FD1A24555E9C}" srcId="{4F089270-D709-2749-904E-FACF4AB569C5}" destId="{3476DFA8-F0FC-C648-8A53-E2E4D30A94AA}" srcOrd="0" destOrd="0" parTransId="{E51CDCDA-DE26-E24D-B7AC-02273A64E0A3}" sibTransId="{46C05FBB-81E3-3D40-A07C-DE7505A366C6}"/>
    <dgm:cxn modelId="{1844C5FB-0BFE-B749-9D0B-EA5EF74EC54A}" type="presParOf" srcId="{0B474FA8-D3A6-8444-8585-152B230C6D5C}" destId="{159E1CEF-8742-B347-B97F-27E2094EE845}" srcOrd="0" destOrd="0" presId="urn:microsoft.com/office/officeart/2009/3/layout/RandomtoResultProcess"/>
    <dgm:cxn modelId="{3A2F7559-509B-7B41-988E-83849D8610E2}" type="presParOf" srcId="{159E1CEF-8742-B347-B97F-27E2094EE845}" destId="{DA6FF6EA-7E6C-0E44-BE5F-09931E81435E}" srcOrd="0" destOrd="0" presId="urn:microsoft.com/office/officeart/2009/3/layout/RandomtoResultProcess"/>
    <dgm:cxn modelId="{A13001E8-A5D2-C447-9E3C-B6E30EC266AD}" type="presParOf" srcId="{159E1CEF-8742-B347-B97F-27E2094EE845}" destId="{037A2FE6-182F-164E-9F10-D37FA3645FA3}" srcOrd="1" destOrd="0" presId="urn:microsoft.com/office/officeart/2009/3/layout/RandomtoResultProcess"/>
    <dgm:cxn modelId="{A6E06107-F0C5-3A45-8559-33A5B46A9448}" type="presParOf" srcId="{159E1CEF-8742-B347-B97F-27E2094EE845}" destId="{71F785F1-C137-C341-8DAD-9CC8DA192E15}" srcOrd="2" destOrd="0" presId="urn:microsoft.com/office/officeart/2009/3/layout/RandomtoResultProcess"/>
    <dgm:cxn modelId="{FEEA5E3F-75AA-6348-9E2D-40092A6274AF}" type="presParOf" srcId="{159E1CEF-8742-B347-B97F-27E2094EE845}" destId="{8861B8F5-5908-5B44-8C0B-987F7924C303}" srcOrd="3" destOrd="0" presId="urn:microsoft.com/office/officeart/2009/3/layout/RandomtoResultProcess"/>
    <dgm:cxn modelId="{419937C3-7F05-FC4E-9840-E0C133EE3CE4}" type="presParOf" srcId="{159E1CEF-8742-B347-B97F-27E2094EE845}" destId="{6CF8658F-7485-D94A-9E2B-FC55DAEC7BC6}" srcOrd="4" destOrd="0" presId="urn:microsoft.com/office/officeart/2009/3/layout/RandomtoResultProcess"/>
    <dgm:cxn modelId="{C82E4630-149B-9347-B078-FFE27418E104}" type="presParOf" srcId="{159E1CEF-8742-B347-B97F-27E2094EE845}" destId="{0AC00C95-39C0-F64E-98DC-723211408232}" srcOrd="5" destOrd="0" presId="urn:microsoft.com/office/officeart/2009/3/layout/RandomtoResultProcess"/>
    <dgm:cxn modelId="{EC7586E8-A635-7D44-9B45-1F79ABED56D5}" type="presParOf" srcId="{159E1CEF-8742-B347-B97F-27E2094EE845}" destId="{3351BC40-0388-7841-B7E9-2F83B68C919C}" srcOrd="6" destOrd="0" presId="urn:microsoft.com/office/officeart/2009/3/layout/RandomtoResultProcess"/>
    <dgm:cxn modelId="{06CA67BB-596C-744A-8DE5-B5B33C06343A}" type="presParOf" srcId="{159E1CEF-8742-B347-B97F-27E2094EE845}" destId="{9DCE7F90-6D45-034A-8552-AF1BFD59C566}" srcOrd="7" destOrd="0" presId="urn:microsoft.com/office/officeart/2009/3/layout/RandomtoResultProcess"/>
    <dgm:cxn modelId="{D0742F32-934E-F249-BEC5-3E32E553B3BF}" type="presParOf" srcId="{159E1CEF-8742-B347-B97F-27E2094EE845}" destId="{41DC704A-F7DF-124C-A82D-F855D92FC5C4}" srcOrd="8" destOrd="0" presId="urn:microsoft.com/office/officeart/2009/3/layout/RandomtoResultProcess"/>
    <dgm:cxn modelId="{2A7EB5A9-123F-4A4A-8317-F8E0637853D9}" type="presParOf" srcId="{159E1CEF-8742-B347-B97F-27E2094EE845}" destId="{8323D214-E9A3-AE47-B25D-C6FD56E49E28}" srcOrd="9" destOrd="0" presId="urn:microsoft.com/office/officeart/2009/3/layout/RandomtoResultProcess"/>
    <dgm:cxn modelId="{80ABCC24-C079-9C4F-AE94-E26CC9D809F1}" type="presParOf" srcId="{159E1CEF-8742-B347-B97F-27E2094EE845}" destId="{F2136BCE-38F1-1345-AC3E-FCE5C78D8096}" srcOrd="10" destOrd="0" presId="urn:microsoft.com/office/officeart/2009/3/layout/RandomtoResultProcess"/>
    <dgm:cxn modelId="{239CBA8E-7855-BD42-8C56-A58F907D09D1}" type="presParOf" srcId="{159E1CEF-8742-B347-B97F-27E2094EE845}" destId="{F5AF4DA7-573D-A643-A999-1984242B1BB2}" srcOrd="11" destOrd="0" presId="urn:microsoft.com/office/officeart/2009/3/layout/RandomtoResultProcess"/>
    <dgm:cxn modelId="{CF01F350-0750-8F46-98FD-F650E11DE361}" type="presParOf" srcId="{159E1CEF-8742-B347-B97F-27E2094EE845}" destId="{A0E0A5E9-11AC-A147-9BD1-0897370BE346}" srcOrd="12" destOrd="0" presId="urn:microsoft.com/office/officeart/2009/3/layout/RandomtoResultProcess"/>
    <dgm:cxn modelId="{B483B65D-CF62-1F47-96D3-1B5D5A500BCA}" type="presParOf" srcId="{159E1CEF-8742-B347-B97F-27E2094EE845}" destId="{8B3C2B6C-62E1-E24E-B191-BD4F8716318D}" srcOrd="13" destOrd="0" presId="urn:microsoft.com/office/officeart/2009/3/layout/RandomtoResultProcess"/>
    <dgm:cxn modelId="{BFDE2D2D-940A-0548-AA8F-6B50C8037082}" type="presParOf" srcId="{159E1CEF-8742-B347-B97F-27E2094EE845}" destId="{B656F1F0-3178-9844-B650-9509C1D030E9}" srcOrd="14" destOrd="0" presId="urn:microsoft.com/office/officeart/2009/3/layout/RandomtoResultProcess"/>
    <dgm:cxn modelId="{9FB06E3A-7A8C-164D-A8E2-2666EF2C1DEE}" type="presParOf" srcId="{159E1CEF-8742-B347-B97F-27E2094EE845}" destId="{A5E3CB52-AABF-814D-9BBA-DF7FD6DBA53D}" srcOrd="15" destOrd="0" presId="urn:microsoft.com/office/officeart/2009/3/layout/RandomtoResultProcess"/>
    <dgm:cxn modelId="{B2826914-127A-064D-B436-E5088FEF0D23}" type="presParOf" srcId="{159E1CEF-8742-B347-B97F-27E2094EE845}" destId="{14659351-3D56-4D49-ADBE-C2808CE2DBBA}" srcOrd="16" destOrd="0" presId="urn:microsoft.com/office/officeart/2009/3/layout/RandomtoResultProcess"/>
    <dgm:cxn modelId="{BA56E1BF-27A1-D944-A616-CE953BD8B0D8}" type="presParOf" srcId="{159E1CEF-8742-B347-B97F-27E2094EE845}" destId="{2D6A3B7F-8DBA-A74C-A3A0-F4839BB00FFF}" srcOrd="17" destOrd="0" presId="urn:microsoft.com/office/officeart/2009/3/layout/RandomtoResultProcess"/>
    <dgm:cxn modelId="{083C7597-A8DD-424E-837C-1D6FBF6B5EB4}" type="presParOf" srcId="{159E1CEF-8742-B347-B97F-27E2094EE845}" destId="{168521F2-D771-154A-A5D8-83EE1666443B}" srcOrd="18" destOrd="0" presId="urn:microsoft.com/office/officeart/2009/3/layout/RandomtoResultProcess"/>
    <dgm:cxn modelId="{DDC30DE2-34B2-0546-81C2-E9095BA506AD}" type="presParOf" srcId="{159E1CEF-8742-B347-B97F-27E2094EE845}" destId="{20ABC98B-C0C1-744B-8096-B4183F965A98}" srcOrd="19" destOrd="0" presId="urn:microsoft.com/office/officeart/2009/3/layout/RandomtoResultProcess"/>
    <dgm:cxn modelId="{9C964EB5-A1EB-2149-A511-91A4A70D6CEF}" type="presParOf" srcId="{0B474FA8-D3A6-8444-8585-152B230C6D5C}" destId="{27B5977F-1EE0-4542-8EDC-670A70F26898}" srcOrd="1" destOrd="0" presId="urn:microsoft.com/office/officeart/2009/3/layout/RandomtoResultProcess"/>
    <dgm:cxn modelId="{8AD10C79-F247-D749-BC0D-DA4D0C2D3C27}" type="presParOf" srcId="{27B5977F-1EE0-4542-8EDC-670A70F26898}" destId="{C079549D-C331-0D4E-8062-8172BDD73CFB}" srcOrd="0" destOrd="0" presId="urn:microsoft.com/office/officeart/2009/3/layout/RandomtoResultProcess"/>
    <dgm:cxn modelId="{2F16ACE2-952E-3849-A667-8B4883CB5D24}" type="presParOf" srcId="{27B5977F-1EE0-4542-8EDC-670A70F26898}" destId="{67372118-507B-1C4A-B9BB-167A95340CF7}" srcOrd="1" destOrd="0" presId="urn:microsoft.com/office/officeart/2009/3/layout/RandomtoResultProcess"/>
    <dgm:cxn modelId="{0BCBCE28-2EA7-F54E-8A63-42695C38A8C4}" type="presParOf" srcId="{0B474FA8-D3A6-8444-8585-152B230C6D5C}" destId="{950689C8-D650-7E47-8E3A-D6EBE20C925B}" srcOrd="2" destOrd="0" presId="urn:microsoft.com/office/officeart/2009/3/layout/RandomtoResultProcess"/>
    <dgm:cxn modelId="{6E50D5E9-D514-3A43-A32B-C5411580AA79}" type="presParOf" srcId="{950689C8-D650-7E47-8E3A-D6EBE20C925B}" destId="{DC16A1C9-6F88-D84A-AF5C-220476B63C30}" srcOrd="0" destOrd="0" presId="urn:microsoft.com/office/officeart/2009/3/layout/RandomtoResultProcess"/>
    <dgm:cxn modelId="{716B5E75-6517-1349-BB97-77D29BE345E6}" type="presParOf" srcId="{950689C8-D650-7E47-8E3A-D6EBE20C925B}" destId="{0016C081-19C9-9845-B8D0-1DC135E19F28}" srcOrd="1" destOrd="0" presId="urn:microsoft.com/office/officeart/2009/3/layout/RandomtoResultProcess"/>
    <dgm:cxn modelId="{881B77B3-8958-B745-8BDD-143A8B35E36A}" type="presParOf" srcId="{950689C8-D650-7E47-8E3A-D6EBE20C925B}" destId="{7F162B80-C1AB-524A-B704-E954ECCDA929}" srcOrd="2" destOrd="0" presId="urn:microsoft.com/office/officeart/2009/3/layout/RandomtoResultProcess"/>
    <dgm:cxn modelId="{186373BD-13AA-464D-BFF2-762D097CA8A4}" type="presParOf" srcId="{0B474FA8-D3A6-8444-8585-152B230C6D5C}" destId="{58AB91D2-EA13-D440-9C74-38235B89EDD0}" srcOrd="3" destOrd="0" presId="urn:microsoft.com/office/officeart/2009/3/layout/RandomtoResultProcess"/>
    <dgm:cxn modelId="{2A9CE40B-A88A-C642-BEB6-8FE492C585CB}" type="presParOf" srcId="{58AB91D2-EA13-D440-9C74-38235B89EDD0}" destId="{2460D962-A1BB-9648-8E12-6B324EE9914B}" srcOrd="0" destOrd="0" presId="urn:microsoft.com/office/officeart/2009/3/layout/RandomtoResultProcess"/>
    <dgm:cxn modelId="{B14BC75F-C529-FE40-94F3-FB0D04173338}" type="presParOf" srcId="{58AB91D2-EA13-D440-9C74-38235B89EDD0}" destId="{19C371F3-94B3-6B47-915B-D37DE2BB12D6}" srcOrd="1" destOrd="0" presId="urn:microsoft.com/office/officeart/2009/3/layout/RandomtoResultProcess"/>
    <dgm:cxn modelId="{006A0CC3-0DBD-1948-BE5C-F28DB947716F}" type="presParOf" srcId="{0B474FA8-D3A6-8444-8585-152B230C6D5C}" destId="{62481762-E262-C64C-955A-5E6A6B4EF2E9}" srcOrd="4" destOrd="0" presId="urn:microsoft.com/office/officeart/2009/3/layout/RandomtoResultProcess"/>
    <dgm:cxn modelId="{7D33B4C1-DE1E-B94A-A815-15FE502E580B}" type="presParOf" srcId="{62481762-E262-C64C-955A-5E6A6B4EF2E9}" destId="{C917563F-A8B5-854D-A28D-2040D6322F0B}" srcOrd="0" destOrd="0" presId="urn:microsoft.com/office/officeart/2009/3/layout/RandomtoResultProcess"/>
    <dgm:cxn modelId="{37DA5C2D-EC79-6740-92B2-7960862234FE}" type="presParOf" srcId="{62481762-E262-C64C-955A-5E6A6B4EF2E9}" destId="{B2AF21A6-B00E-8D4C-ACDF-115009DF1B8C}" srcOrd="1" destOrd="0" presId="urn:microsoft.com/office/officeart/2009/3/layout/RandomtoResultProcess"/>
    <dgm:cxn modelId="{28DD1BD9-57AF-4840-B44F-D53C97429D3C}" type="presParOf" srcId="{62481762-E262-C64C-955A-5E6A6B4EF2E9}" destId="{BD5D841C-059C-894B-BFD3-776870D5C945}"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61CBF4-503C-4C16-86CB-7439AE5C2A9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EA9CFB7E-5C39-4B6F-A264-66692E3C5410}">
      <dgm:prSet/>
      <dgm:spPr/>
      <dgm:t>
        <a:bodyPr/>
        <a:lstStyle/>
        <a:p>
          <a:r>
            <a:rPr lang="en-US" b="1" dirty="0">
              <a:solidFill>
                <a:srgbClr val="C00000"/>
              </a:solidFill>
            </a:rPr>
            <a:t>Method 1</a:t>
          </a:r>
          <a:r>
            <a:rPr lang="en-US" dirty="0"/>
            <a:t>: </a:t>
          </a:r>
          <a:r>
            <a:rPr lang="en-US" dirty="0">
              <a:solidFill>
                <a:schemeClr val="bg1"/>
              </a:solidFill>
            </a:rPr>
            <a:t>Medical opinion mining on social media platforms (Twitter, FB) and internet search intensities (Google Trends).</a:t>
          </a:r>
        </a:p>
      </dgm:t>
    </dgm:pt>
    <dgm:pt modelId="{05CFCD5B-5A00-48E7-9925-5843716BA86C}" type="parTrans" cxnId="{0E84152B-A70F-477F-8A9F-66FE418BFA8E}">
      <dgm:prSet/>
      <dgm:spPr/>
      <dgm:t>
        <a:bodyPr/>
        <a:lstStyle/>
        <a:p>
          <a:endParaRPr lang="en-US"/>
        </a:p>
      </dgm:t>
    </dgm:pt>
    <dgm:pt modelId="{135CCADF-17B6-444D-87E9-1985D1325799}" type="sibTrans" cxnId="{0E84152B-A70F-477F-8A9F-66FE418BFA8E}">
      <dgm:prSet/>
      <dgm:spPr/>
      <dgm:t>
        <a:bodyPr/>
        <a:lstStyle/>
        <a:p>
          <a:endParaRPr lang="en-US"/>
        </a:p>
      </dgm:t>
    </dgm:pt>
    <dgm:pt modelId="{716D3088-2ECB-4F53-B984-07758DABC0D5}">
      <dgm:prSet custT="1"/>
      <dgm:spPr/>
      <dgm:t>
        <a:bodyPr/>
        <a:lstStyle/>
        <a:p>
          <a:r>
            <a:rPr lang="en-US" sz="1600" dirty="0"/>
            <a:t>The sentiment analysis reveals the aggregate level trend in (chronic) disease in a specific region.</a:t>
          </a:r>
        </a:p>
      </dgm:t>
    </dgm:pt>
    <dgm:pt modelId="{E7C2110F-9471-401A-AD4C-F5080482FA90}" type="parTrans" cxnId="{69254771-F3C1-4E50-8FB4-5CD13127493D}">
      <dgm:prSet/>
      <dgm:spPr/>
      <dgm:t>
        <a:bodyPr/>
        <a:lstStyle/>
        <a:p>
          <a:endParaRPr lang="en-US"/>
        </a:p>
      </dgm:t>
    </dgm:pt>
    <dgm:pt modelId="{5F7FBF4B-413D-4D83-94DB-A8D68845224F}" type="sibTrans" cxnId="{69254771-F3C1-4E50-8FB4-5CD13127493D}">
      <dgm:prSet/>
      <dgm:spPr/>
      <dgm:t>
        <a:bodyPr/>
        <a:lstStyle/>
        <a:p>
          <a:endParaRPr lang="en-US"/>
        </a:p>
      </dgm:t>
    </dgm:pt>
    <dgm:pt modelId="{142D97DC-998E-4F7C-A451-9EF77BCA3D71}">
      <dgm:prSet custT="1"/>
      <dgm:spPr/>
      <dgm:t>
        <a:bodyPr/>
        <a:lstStyle/>
        <a:p>
          <a:r>
            <a:rPr lang="en-US" sz="1600" dirty="0"/>
            <a:t>Can be used for developing regional predictive models for the spread of disease  (symptoms), which could be useful for health-care resource optimization.</a:t>
          </a:r>
        </a:p>
      </dgm:t>
    </dgm:pt>
    <dgm:pt modelId="{D19FA1EC-E98A-4852-AA50-28BD35DBA194}" type="parTrans" cxnId="{D781937A-7DA4-4FB9-8677-F7BAE73C9A96}">
      <dgm:prSet/>
      <dgm:spPr/>
      <dgm:t>
        <a:bodyPr/>
        <a:lstStyle/>
        <a:p>
          <a:endParaRPr lang="en-US"/>
        </a:p>
      </dgm:t>
    </dgm:pt>
    <dgm:pt modelId="{811F08A1-D8B6-4C67-BD71-F4CDF30C9A35}" type="sibTrans" cxnId="{D781937A-7DA4-4FB9-8677-F7BAE73C9A96}">
      <dgm:prSet/>
      <dgm:spPr/>
      <dgm:t>
        <a:bodyPr/>
        <a:lstStyle/>
        <a:p>
          <a:endParaRPr lang="en-US"/>
        </a:p>
      </dgm:t>
    </dgm:pt>
    <dgm:pt modelId="{94CCC4C0-40AB-420B-B550-454E3FF2E83D}">
      <dgm:prSet/>
      <dgm:spPr/>
      <dgm:t>
        <a:bodyPr/>
        <a:lstStyle/>
        <a:p>
          <a:r>
            <a:rPr lang="en-US" b="1" dirty="0">
              <a:solidFill>
                <a:srgbClr val="C00000"/>
              </a:solidFill>
            </a:rPr>
            <a:t>Method 2</a:t>
          </a:r>
          <a:r>
            <a:rPr lang="en-US" dirty="0"/>
            <a:t>: </a:t>
          </a:r>
          <a:r>
            <a:rPr lang="en-US" dirty="0">
              <a:solidFill>
                <a:schemeClr val="bg1"/>
              </a:solidFill>
            </a:rPr>
            <a:t>Individual-level 7/24 monitoring for symptoms of paid or voluntary participants through mobile health apps.</a:t>
          </a:r>
        </a:p>
      </dgm:t>
    </dgm:pt>
    <dgm:pt modelId="{23A69BA0-2CCE-4B87-905F-AD6FDE062E9E}" type="parTrans" cxnId="{4EC070B7-DD2D-44FD-97C8-6BDD480A479A}">
      <dgm:prSet/>
      <dgm:spPr/>
      <dgm:t>
        <a:bodyPr/>
        <a:lstStyle/>
        <a:p>
          <a:endParaRPr lang="en-US"/>
        </a:p>
      </dgm:t>
    </dgm:pt>
    <dgm:pt modelId="{454E7F14-8E57-48C2-92D1-E9C71A14AA8E}" type="sibTrans" cxnId="{4EC070B7-DD2D-44FD-97C8-6BDD480A479A}">
      <dgm:prSet/>
      <dgm:spPr/>
      <dgm:t>
        <a:bodyPr/>
        <a:lstStyle/>
        <a:p>
          <a:endParaRPr lang="en-US"/>
        </a:p>
      </dgm:t>
    </dgm:pt>
    <dgm:pt modelId="{0BBDE433-D495-4E97-8106-AD5E2F983B11}">
      <dgm:prSet custT="1"/>
      <dgm:spPr/>
      <dgm:t>
        <a:bodyPr/>
        <a:lstStyle/>
        <a:p>
          <a:r>
            <a:rPr lang="en-US" sz="1600" dirty="0"/>
            <a:t>Symptoms can be self-reported during exacerbations,</a:t>
          </a:r>
        </a:p>
      </dgm:t>
    </dgm:pt>
    <dgm:pt modelId="{66347A04-0C11-4015-A6B9-5BADF544DE46}" type="parTrans" cxnId="{C4660469-E1B9-42EC-B50A-E3F97146F285}">
      <dgm:prSet/>
      <dgm:spPr/>
      <dgm:t>
        <a:bodyPr/>
        <a:lstStyle/>
        <a:p>
          <a:endParaRPr lang="en-US"/>
        </a:p>
      </dgm:t>
    </dgm:pt>
    <dgm:pt modelId="{477CC94F-585B-48DF-92FE-B8A3A67B685C}" type="sibTrans" cxnId="{C4660469-E1B9-42EC-B50A-E3F97146F285}">
      <dgm:prSet/>
      <dgm:spPr/>
      <dgm:t>
        <a:bodyPr/>
        <a:lstStyle/>
        <a:p>
          <a:endParaRPr lang="en-US"/>
        </a:p>
      </dgm:t>
    </dgm:pt>
    <dgm:pt modelId="{64F67C85-8007-429B-B1D4-9F26767B5514}">
      <dgm:prSet custT="1"/>
      <dgm:spPr/>
      <dgm:t>
        <a:bodyPr/>
        <a:lstStyle/>
        <a:p>
          <a:r>
            <a:rPr lang="en-US" sz="1600" dirty="0"/>
            <a:t>Symptoms can be recorded by a device (peak-flow meters or inhalers with Nitric Oxide sensors for respiratory conditions) initiated by the patient.</a:t>
          </a:r>
        </a:p>
      </dgm:t>
    </dgm:pt>
    <dgm:pt modelId="{8CDB6B48-3E29-476F-A1B1-7CC5C828FFA1}" type="parTrans" cxnId="{187F8D63-9DEB-4355-880A-6FC70BED56E4}">
      <dgm:prSet/>
      <dgm:spPr/>
      <dgm:t>
        <a:bodyPr/>
        <a:lstStyle/>
        <a:p>
          <a:endParaRPr lang="en-US"/>
        </a:p>
      </dgm:t>
    </dgm:pt>
    <dgm:pt modelId="{A6B4212F-A767-493A-B072-9A2C3F856D5D}" type="sibTrans" cxnId="{187F8D63-9DEB-4355-880A-6FC70BED56E4}">
      <dgm:prSet/>
      <dgm:spPr/>
      <dgm:t>
        <a:bodyPr/>
        <a:lstStyle/>
        <a:p>
          <a:endParaRPr lang="en-US"/>
        </a:p>
      </dgm:t>
    </dgm:pt>
    <dgm:pt modelId="{5178625C-7F17-504E-86F8-8B9760A028BF}" type="pres">
      <dgm:prSet presAssocID="{0D61CBF4-503C-4C16-86CB-7439AE5C2A96}" presName="Name0" presStyleCnt="0">
        <dgm:presLayoutVars>
          <dgm:dir/>
          <dgm:animLvl val="lvl"/>
          <dgm:resizeHandles val="exact"/>
        </dgm:presLayoutVars>
      </dgm:prSet>
      <dgm:spPr/>
    </dgm:pt>
    <dgm:pt modelId="{720D12E5-2B04-3048-A81E-0FB26F07916D}" type="pres">
      <dgm:prSet presAssocID="{EA9CFB7E-5C39-4B6F-A264-66692E3C5410}" presName="linNode" presStyleCnt="0"/>
      <dgm:spPr/>
    </dgm:pt>
    <dgm:pt modelId="{2AC01922-532A-3A4F-A801-038B2DE662FB}" type="pres">
      <dgm:prSet presAssocID="{EA9CFB7E-5C39-4B6F-A264-66692E3C5410}" presName="parentText" presStyleLbl="node1" presStyleIdx="0" presStyleCnt="2">
        <dgm:presLayoutVars>
          <dgm:chMax val="1"/>
          <dgm:bulletEnabled val="1"/>
        </dgm:presLayoutVars>
      </dgm:prSet>
      <dgm:spPr/>
    </dgm:pt>
    <dgm:pt modelId="{963B8600-DEA1-9440-8C88-F15683550B71}" type="pres">
      <dgm:prSet presAssocID="{EA9CFB7E-5C39-4B6F-A264-66692E3C5410}" presName="descendantText" presStyleLbl="alignAccFollowNode1" presStyleIdx="0" presStyleCnt="2">
        <dgm:presLayoutVars>
          <dgm:bulletEnabled val="1"/>
        </dgm:presLayoutVars>
      </dgm:prSet>
      <dgm:spPr/>
    </dgm:pt>
    <dgm:pt modelId="{C0223AB8-B324-6E4F-9005-8E9FA255DD95}" type="pres">
      <dgm:prSet presAssocID="{135CCADF-17B6-444D-87E9-1985D1325799}" presName="sp" presStyleCnt="0"/>
      <dgm:spPr/>
    </dgm:pt>
    <dgm:pt modelId="{86E4967E-A93C-2141-B28F-D0D4F8B62490}" type="pres">
      <dgm:prSet presAssocID="{94CCC4C0-40AB-420B-B550-454E3FF2E83D}" presName="linNode" presStyleCnt="0"/>
      <dgm:spPr/>
    </dgm:pt>
    <dgm:pt modelId="{B7C13E75-F3E2-4347-8AEE-8AB9C4D70062}" type="pres">
      <dgm:prSet presAssocID="{94CCC4C0-40AB-420B-B550-454E3FF2E83D}" presName="parentText" presStyleLbl="node1" presStyleIdx="1" presStyleCnt="2">
        <dgm:presLayoutVars>
          <dgm:chMax val="1"/>
          <dgm:bulletEnabled val="1"/>
        </dgm:presLayoutVars>
      </dgm:prSet>
      <dgm:spPr/>
    </dgm:pt>
    <dgm:pt modelId="{8F56A5A6-B5EA-C847-858C-7588B416B12A}" type="pres">
      <dgm:prSet presAssocID="{94CCC4C0-40AB-420B-B550-454E3FF2E83D}" presName="descendantText" presStyleLbl="alignAccFollowNode1" presStyleIdx="1" presStyleCnt="2">
        <dgm:presLayoutVars>
          <dgm:bulletEnabled val="1"/>
        </dgm:presLayoutVars>
      </dgm:prSet>
      <dgm:spPr/>
    </dgm:pt>
  </dgm:ptLst>
  <dgm:cxnLst>
    <dgm:cxn modelId="{A516280D-EFFE-6C47-B80A-412A521925E0}" type="presOf" srcId="{142D97DC-998E-4F7C-A451-9EF77BCA3D71}" destId="{963B8600-DEA1-9440-8C88-F15683550B71}" srcOrd="0" destOrd="1" presId="urn:microsoft.com/office/officeart/2005/8/layout/vList5"/>
    <dgm:cxn modelId="{03BF3813-5ADE-4649-AA8F-E1FBE8506F0A}" type="presOf" srcId="{64F67C85-8007-429B-B1D4-9F26767B5514}" destId="{8F56A5A6-B5EA-C847-858C-7588B416B12A}" srcOrd="0" destOrd="1" presId="urn:microsoft.com/office/officeart/2005/8/layout/vList5"/>
    <dgm:cxn modelId="{EB5A1D1A-F5A9-E84E-A8D4-680CC62E5A04}" type="presOf" srcId="{716D3088-2ECB-4F53-B984-07758DABC0D5}" destId="{963B8600-DEA1-9440-8C88-F15683550B71}" srcOrd="0" destOrd="0" presId="urn:microsoft.com/office/officeart/2005/8/layout/vList5"/>
    <dgm:cxn modelId="{0E84152B-A70F-477F-8A9F-66FE418BFA8E}" srcId="{0D61CBF4-503C-4C16-86CB-7439AE5C2A96}" destId="{EA9CFB7E-5C39-4B6F-A264-66692E3C5410}" srcOrd="0" destOrd="0" parTransId="{05CFCD5B-5A00-48E7-9925-5843716BA86C}" sibTransId="{135CCADF-17B6-444D-87E9-1985D1325799}"/>
    <dgm:cxn modelId="{187F8D63-9DEB-4355-880A-6FC70BED56E4}" srcId="{94CCC4C0-40AB-420B-B550-454E3FF2E83D}" destId="{64F67C85-8007-429B-B1D4-9F26767B5514}" srcOrd="1" destOrd="0" parTransId="{8CDB6B48-3E29-476F-A1B1-7CC5C828FFA1}" sibTransId="{A6B4212F-A767-493A-B072-9A2C3F856D5D}"/>
    <dgm:cxn modelId="{C4660469-E1B9-42EC-B50A-E3F97146F285}" srcId="{94CCC4C0-40AB-420B-B550-454E3FF2E83D}" destId="{0BBDE433-D495-4E97-8106-AD5E2F983B11}" srcOrd="0" destOrd="0" parTransId="{66347A04-0C11-4015-A6B9-5BADF544DE46}" sibTransId="{477CC94F-585B-48DF-92FE-B8A3A67B685C}"/>
    <dgm:cxn modelId="{69254771-F3C1-4E50-8FB4-5CD13127493D}" srcId="{EA9CFB7E-5C39-4B6F-A264-66692E3C5410}" destId="{716D3088-2ECB-4F53-B984-07758DABC0D5}" srcOrd="0" destOrd="0" parTransId="{E7C2110F-9471-401A-AD4C-F5080482FA90}" sibTransId="{5F7FBF4B-413D-4D83-94DB-A8D68845224F}"/>
    <dgm:cxn modelId="{D781937A-7DA4-4FB9-8677-F7BAE73C9A96}" srcId="{EA9CFB7E-5C39-4B6F-A264-66692E3C5410}" destId="{142D97DC-998E-4F7C-A451-9EF77BCA3D71}" srcOrd="1" destOrd="0" parTransId="{D19FA1EC-E98A-4852-AA50-28BD35DBA194}" sibTransId="{811F08A1-D8B6-4C67-BD71-F4CDF30C9A35}"/>
    <dgm:cxn modelId="{7D39B07E-8DF3-1B4A-AFCF-3FBCAD35901B}" type="presOf" srcId="{0D61CBF4-503C-4C16-86CB-7439AE5C2A96}" destId="{5178625C-7F17-504E-86F8-8B9760A028BF}" srcOrd="0" destOrd="0" presId="urn:microsoft.com/office/officeart/2005/8/layout/vList5"/>
    <dgm:cxn modelId="{AB05EC90-08BF-5342-923B-8BAF18D13B71}" type="presOf" srcId="{0BBDE433-D495-4E97-8106-AD5E2F983B11}" destId="{8F56A5A6-B5EA-C847-858C-7588B416B12A}" srcOrd="0" destOrd="0" presId="urn:microsoft.com/office/officeart/2005/8/layout/vList5"/>
    <dgm:cxn modelId="{4EC070B7-DD2D-44FD-97C8-6BDD480A479A}" srcId="{0D61CBF4-503C-4C16-86CB-7439AE5C2A96}" destId="{94CCC4C0-40AB-420B-B550-454E3FF2E83D}" srcOrd="1" destOrd="0" parTransId="{23A69BA0-2CCE-4B87-905F-AD6FDE062E9E}" sibTransId="{454E7F14-8E57-48C2-92D1-E9C71A14AA8E}"/>
    <dgm:cxn modelId="{E8A43CD6-E83E-4748-9AA6-D7099C0E680D}" type="presOf" srcId="{94CCC4C0-40AB-420B-B550-454E3FF2E83D}" destId="{B7C13E75-F3E2-4347-8AEE-8AB9C4D70062}" srcOrd="0" destOrd="0" presId="urn:microsoft.com/office/officeart/2005/8/layout/vList5"/>
    <dgm:cxn modelId="{FFC295EF-4735-B942-84E5-CE449A51EB44}" type="presOf" srcId="{EA9CFB7E-5C39-4B6F-A264-66692E3C5410}" destId="{2AC01922-532A-3A4F-A801-038B2DE662FB}" srcOrd="0" destOrd="0" presId="urn:microsoft.com/office/officeart/2005/8/layout/vList5"/>
    <dgm:cxn modelId="{CFB5FDD5-87A0-C942-8D08-4FE7383B1286}" type="presParOf" srcId="{5178625C-7F17-504E-86F8-8B9760A028BF}" destId="{720D12E5-2B04-3048-A81E-0FB26F07916D}" srcOrd="0" destOrd="0" presId="urn:microsoft.com/office/officeart/2005/8/layout/vList5"/>
    <dgm:cxn modelId="{25FB20DB-8BD4-F84F-B842-86FF1C23E958}" type="presParOf" srcId="{720D12E5-2B04-3048-A81E-0FB26F07916D}" destId="{2AC01922-532A-3A4F-A801-038B2DE662FB}" srcOrd="0" destOrd="0" presId="urn:microsoft.com/office/officeart/2005/8/layout/vList5"/>
    <dgm:cxn modelId="{C1FF1A69-7C1F-104C-89D0-B70B30418304}" type="presParOf" srcId="{720D12E5-2B04-3048-A81E-0FB26F07916D}" destId="{963B8600-DEA1-9440-8C88-F15683550B71}" srcOrd="1" destOrd="0" presId="urn:microsoft.com/office/officeart/2005/8/layout/vList5"/>
    <dgm:cxn modelId="{7E03923C-DEB0-4E45-9D91-1A054146B164}" type="presParOf" srcId="{5178625C-7F17-504E-86F8-8B9760A028BF}" destId="{C0223AB8-B324-6E4F-9005-8E9FA255DD95}" srcOrd="1" destOrd="0" presId="urn:microsoft.com/office/officeart/2005/8/layout/vList5"/>
    <dgm:cxn modelId="{60D07DD4-00C1-BC4D-A7AD-DA38A59B7256}" type="presParOf" srcId="{5178625C-7F17-504E-86F8-8B9760A028BF}" destId="{86E4967E-A93C-2141-B28F-D0D4F8B62490}" srcOrd="2" destOrd="0" presId="urn:microsoft.com/office/officeart/2005/8/layout/vList5"/>
    <dgm:cxn modelId="{1C057BA9-1014-C54B-BE5C-6012141FFF7B}" type="presParOf" srcId="{86E4967E-A93C-2141-B28F-D0D4F8B62490}" destId="{B7C13E75-F3E2-4347-8AEE-8AB9C4D70062}" srcOrd="0" destOrd="0" presId="urn:microsoft.com/office/officeart/2005/8/layout/vList5"/>
    <dgm:cxn modelId="{30483097-C8D3-684A-A70B-568EE8ABBD27}" type="presParOf" srcId="{86E4967E-A93C-2141-B28F-D0D4F8B62490}" destId="{8F56A5A6-B5EA-C847-858C-7588B416B12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8DB937-596F-4EC2-829D-CCE7D7656F36}"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CB958FC5-2F5B-451F-940C-CC377DB45181}">
      <dgm:prSet custT="1"/>
      <dgm:spPr/>
      <dgm:t>
        <a:bodyPr/>
        <a:lstStyle/>
        <a:p>
          <a:r>
            <a:rPr lang="en-CA" sz="1800" b="1" dirty="0">
              <a:solidFill>
                <a:srgbClr val="C00000"/>
              </a:solidFill>
            </a:rPr>
            <a:t>Asthma Health App</a:t>
          </a:r>
          <a:r>
            <a:rPr lang="en-CA" sz="1600" b="1" dirty="0">
              <a:solidFill>
                <a:srgbClr val="C00000"/>
              </a:solidFill>
            </a:rPr>
            <a:t> </a:t>
          </a:r>
          <a:r>
            <a:rPr lang="en-CA" sz="1600" dirty="0"/>
            <a:t>(AHA)(2015), smartphone data collected using </a:t>
          </a:r>
          <a:r>
            <a:rPr lang="en-CA" sz="1600" dirty="0" err="1"/>
            <a:t>ResearchKit</a:t>
          </a:r>
          <a:endParaRPr lang="en-US" sz="1600" dirty="0"/>
        </a:p>
      </dgm:t>
    </dgm:pt>
    <dgm:pt modelId="{2BB7C2EE-A5B1-4100-8C91-824E93D18D17}" type="parTrans" cxnId="{4A781103-742B-40AA-A4E6-AAD5D8ABFA38}">
      <dgm:prSet/>
      <dgm:spPr/>
      <dgm:t>
        <a:bodyPr/>
        <a:lstStyle/>
        <a:p>
          <a:endParaRPr lang="en-US"/>
        </a:p>
      </dgm:t>
    </dgm:pt>
    <dgm:pt modelId="{8D67B712-2E6B-4AA9-8783-97DA5D36C741}" type="sibTrans" cxnId="{4A781103-742B-40AA-A4E6-AAD5D8ABFA38}">
      <dgm:prSet/>
      <dgm:spPr/>
      <dgm:t>
        <a:bodyPr/>
        <a:lstStyle/>
        <a:p>
          <a:endParaRPr lang="en-US"/>
        </a:p>
      </dgm:t>
    </dgm:pt>
    <dgm:pt modelId="{81EA5CA1-552C-4B09-AD2A-3724073B094B}">
      <dgm:prSet/>
      <dgm:spPr/>
      <dgm:t>
        <a:bodyPr/>
        <a:lstStyle/>
        <a:p>
          <a:r>
            <a:rPr lang="en-CA"/>
            <a:t>AHA was one of the first of five ResearchKit apps that launched in March 2015 and was developed by the Icahn School of Medicine at Mount Sinai and other partners.</a:t>
          </a:r>
          <a:endParaRPr lang="en-US"/>
        </a:p>
      </dgm:t>
    </dgm:pt>
    <dgm:pt modelId="{AA9950D4-523C-4B53-AA8C-68074920BB9D}" type="parTrans" cxnId="{406DBCB7-0777-4012-912C-DC92A9B3EEDE}">
      <dgm:prSet/>
      <dgm:spPr/>
      <dgm:t>
        <a:bodyPr/>
        <a:lstStyle/>
        <a:p>
          <a:endParaRPr lang="en-US"/>
        </a:p>
      </dgm:t>
    </dgm:pt>
    <dgm:pt modelId="{9664B1C1-8653-4CB7-A113-10EC7D1DD82B}" type="sibTrans" cxnId="{406DBCB7-0777-4012-912C-DC92A9B3EEDE}">
      <dgm:prSet/>
      <dgm:spPr/>
      <dgm:t>
        <a:bodyPr/>
        <a:lstStyle/>
        <a:p>
          <a:endParaRPr lang="en-US"/>
        </a:p>
      </dgm:t>
    </dgm:pt>
    <dgm:pt modelId="{B94B888F-882A-4C6C-8AB2-FA3C837ABB5D}">
      <dgm:prSet/>
      <dgm:spPr/>
      <dgm:t>
        <a:bodyPr/>
        <a:lstStyle/>
        <a:p>
          <a:r>
            <a:rPr lang="en-CA"/>
            <a:t>AHA has collected data from about 6K voluntary patients for 21 months.  </a:t>
          </a:r>
          <a:endParaRPr lang="en-US"/>
        </a:p>
      </dgm:t>
    </dgm:pt>
    <dgm:pt modelId="{5508B7AF-A838-42A3-B032-B1C728F08FD7}" type="parTrans" cxnId="{248C9D51-8B25-45F4-B875-64793697AA20}">
      <dgm:prSet/>
      <dgm:spPr/>
      <dgm:t>
        <a:bodyPr/>
        <a:lstStyle/>
        <a:p>
          <a:endParaRPr lang="en-US"/>
        </a:p>
      </dgm:t>
    </dgm:pt>
    <dgm:pt modelId="{01526766-1D23-4FFE-A287-EA366DECE53B}" type="sibTrans" cxnId="{248C9D51-8B25-45F4-B875-64793697AA20}">
      <dgm:prSet/>
      <dgm:spPr/>
      <dgm:t>
        <a:bodyPr/>
        <a:lstStyle/>
        <a:p>
          <a:endParaRPr lang="en-US"/>
        </a:p>
      </dgm:t>
    </dgm:pt>
    <dgm:pt modelId="{A21143BD-7166-4DDC-8128-8F670EAD3F0D}">
      <dgm:prSet/>
      <dgm:spPr/>
      <dgm:t>
        <a:bodyPr/>
        <a:lstStyle/>
        <a:p>
          <a:r>
            <a:rPr lang="en-CA"/>
            <a:t>The symptoms were self-reported.</a:t>
          </a:r>
          <a:endParaRPr lang="en-US"/>
        </a:p>
      </dgm:t>
    </dgm:pt>
    <dgm:pt modelId="{EF31EC3F-7122-4204-BDD0-4EBB89A81CCB}" type="parTrans" cxnId="{C165EE13-9F28-4459-85CB-12B2D39BBF08}">
      <dgm:prSet/>
      <dgm:spPr/>
      <dgm:t>
        <a:bodyPr/>
        <a:lstStyle/>
        <a:p>
          <a:endParaRPr lang="en-US"/>
        </a:p>
      </dgm:t>
    </dgm:pt>
    <dgm:pt modelId="{F5B7B62C-1ABB-403A-84F8-5A673B10ED7F}" type="sibTrans" cxnId="{C165EE13-9F28-4459-85CB-12B2D39BBF08}">
      <dgm:prSet/>
      <dgm:spPr/>
      <dgm:t>
        <a:bodyPr/>
        <a:lstStyle/>
        <a:p>
          <a:endParaRPr lang="en-US"/>
        </a:p>
      </dgm:t>
    </dgm:pt>
    <dgm:pt modelId="{B61CC3C5-FBBB-42F2-A8AF-BFE5C88ABDBA}">
      <dgm:prSet/>
      <dgm:spPr/>
      <dgm:t>
        <a:bodyPr/>
        <a:lstStyle/>
        <a:p>
          <a:r>
            <a:rPr lang="en-CA" dirty="0"/>
            <a:t>The main motivation is to collect individual-level data for medical research. The data and the code for the AHA is available upon request for further research. </a:t>
          </a:r>
          <a:endParaRPr lang="en-US" dirty="0"/>
        </a:p>
      </dgm:t>
    </dgm:pt>
    <dgm:pt modelId="{688B097B-1FA7-4E91-B77B-46C3E72540DD}" type="parTrans" cxnId="{FB7AB775-DB0F-493A-A1B2-8B1006D4987F}">
      <dgm:prSet/>
      <dgm:spPr/>
      <dgm:t>
        <a:bodyPr/>
        <a:lstStyle/>
        <a:p>
          <a:endParaRPr lang="en-US"/>
        </a:p>
      </dgm:t>
    </dgm:pt>
    <dgm:pt modelId="{88349BFF-20E6-44C2-82BB-394CCEF5BC12}" type="sibTrans" cxnId="{FB7AB775-DB0F-493A-A1B2-8B1006D4987F}">
      <dgm:prSet/>
      <dgm:spPr/>
      <dgm:t>
        <a:bodyPr/>
        <a:lstStyle/>
        <a:p>
          <a:endParaRPr lang="en-US"/>
        </a:p>
      </dgm:t>
    </dgm:pt>
    <dgm:pt modelId="{55C21E38-935A-474F-A6C2-635005B54F48}">
      <dgm:prSet custT="1"/>
      <dgm:spPr/>
      <dgm:t>
        <a:bodyPr/>
        <a:lstStyle/>
        <a:p>
          <a:r>
            <a:rPr lang="en-US" sz="1800" b="1" dirty="0" err="1">
              <a:solidFill>
                <a:srgbClr val="C00000"/>
              </a:solidFill>
            </a:rPr>
            <a:t>MyAirCoach</a:t>
          </a:r>
          <a:r>
            <a:rPr lang="en-US" sz="1600" dirty="0"/>
            <a:t> -</a:t>
          </a:r>
          <a:r>
            <a:rPr lang="en-CA" sz="1600" dirty="0"/>
            <a:t> Analysis, modelling and sensing of both physiological and environmental factors for the customized and predictive self-management of Asthma</a:t>
          </a:r>
          <a:endParaRPr lang="en-US" sz="1600" dirty="0"/>
        </a:p>
      </dgm:t>
    </dgm:pt>
    <dgm:pt modelId="{0892C095-54A0-44E3-8F6C-B6FEAF55FBC5}" type="parTrans" cxnId="{D337BD7D-AA4A-4372-8C2E-A4268473A5EA}">
      <dgm:prSet/>
      <dgm:spPr/>
      <dgm:t>
        <a:bodyPr/>
        <a:lstStyle/>
        <a:p>
          <a:endParaRPr lang="en-US"/>
        </a:p>
      </dgm:t>
    </dgm:pt>
    <dgm:pt modelId="{E51BE5C2-A5BE-45E0-B27F-6BD4E20C927F}" type="sibTrans" cxnId="{D337BD7D-AA4A-4372-8C2E-A4268473A5EA}">
      <dgm:prSet/>
      <dgm:spPr/>
      <dgm:t>
        <a:bodyPr/>
        <a:lstStyle/>
        <a:p>
          <a:endParaRPr lang="en-US"/>
        </a:p>
      </dgm:t>
    </dgm:pt>
    <dgm:pt modelId="{CD5FD0DA-6164-4BDF-ABF9-09AE288A7FA6}">
      <dgm:prSet/>
      <dgm:spPr/>
      <dgm:t>
        <a:bodyPr/>
        <a:lstStyle/>
        <a:p>
          <a:r>
            <a:rPr lang="en-CA"/>
            <a:t>EU – Horizon2020 Research Project – Started in 2015 and lasts 3 years</a:t>
          </a:r>
          <a:endParaRPr lang="en-US" dirty="0"/>
        </a:p>
      </dgm:t>
    </dgm:pt>
    <dgm:pt modelId="{C57E4F5E-658B-45F5-91EB-FF39BA09CF51}" type="parTrans" cxnId="{BD3C698F-E2C5-4E0B-88B2-46076CC1DBD4}">
      <dgm:prSet/>
      <dgm:spPr/>
      <dgm:t>
        <a:bodyPr/>
        <a:lstStyle/>
        <a:p>
          <a:endParaRPr lang="en-US"/>
        </a:p>
      </dgm:t>
    </dgm:pt>
    <dgm:pt modelId="{4D910080-2609-4F45-868D-2B76D53EB9F2}" type="sibTrans" cxnId="{BD3C698F-E2C5-4E0B-88B2-46076CC1DBD4}">
      <dgm:prSet/>
      <dgm:spPr/>
      <dgm:t>
        <a:bodyPr/>
        <a:lstStyle/>
        <a:p>
          <a:endParaRPr lang="en-US"/>
        </a:p>
      </dgm:t>
    </dgm:pt>
    <dgm:pt modelId="{790A37FC-7410-2445-982B-1105EE1BAE2B}">
      <dgm:prSet/>
      <dgm:spPr/>
      <dgm:t>
        <a:bodyPr/>
        <a:lstStyle/>
        <a:p>
          <a:r>
            <a:rPr lang="en-US">
              <a:hlinkClick xmlns:r="http://schemas.openxmlformats.org/officeDocument/2006/relationships" r:id="rId1"/>
            </a:rPr>
            <a:t>http://myaircoach.eu/content/what-myaircoach-project</a:t>
          </a:r>
          <a:endParaRPr lang="en-US" dirty="0"/>
        </a:p>
      </dgm:t>
    </dgm:pt>
    <dgm:pt modelId="{9BCFB3AC-B03B-0A41-AD95-CA57825E1DC9}" type="parTrans" cxnId="{B6C7CD35-4B0C-AD4C-87C2-137E45F77387}">
      <dgm:prSet/>
      <dgm:spPr/>
      <dgm:t>
        <a:bodyPr/>
        <a:lstStyle/>
        <a:p>
          <a:endParaRPr lang="en-US"/>
        </a:p>
      </dgm:t>
    </dgm:pt>
    <dgm:pt modelId="{E3DCA1C2-ABE5-C242-913C-6874F31FD720}" type="sibTrans" cxnId="{B6C7CD35-4B0C-AD4C-87C2-137E45F77387}">
      <dgm:prSet/>
      <dgm:spPr/>
      <dgm:t>
        <a:bodyPr/>
        <a:lstStyle/>
        <a:p>
          <a:endParaRPr lang="en-US"/>
        </a:p>
      </dgm:t>
    </dgm:pt>
    <dgm:pt modelId="{7C2CF6F3-F517-CB46-A63A-73D3A2841E51}">
      <dgm:prSet/>
      <dgm:spPr/>
      <dgm:t>
        <a:bodyPr/>
        <a:lstStyle/>
        <a:p>
          <a:r>
            <a:rPr lang="en-CA" b="0" i="0" u="none"/>
            <a:t>myAirCoach will an ergonomic and compact sensor-based inhaler that will be connected with the patients’ smart devices</a:t>
          </a:r>
          <a:endParaRPr lang="en-US" dirty="0"/>
        </a:p>
      </dgm:t>
    </dgm:pt>
    <dgm:pt modelId="{B5FF2CB1-93AA-CE48-81F9-8A2B7CD08974}" type="parTrans" cxnId="{0FFD5D12-6049-9440-8BD8-A3C88F4D9407}">
      <dgm:prSet/>
      <dgm:spPr/>
      <dgm:t>
        <a:bodyPr/>
        <a:lstStyle/>
        <a:p>
          <a:endParaRPr lang="en-US"/>
        </a:p>
      </dgm:t>
    </dgm:pt>
    <dgm:pt modelId="{EC482DB2-44CC-A24C-BC0F-5E3EBD58F115}" type="sibTrans" cxnId="{0FFD5D12-6049-9440-8BD8-A3C88F4D9407}">
      <dgm:prSet/>
      <dgm:spPr/>
      <dgm:t>
        <a:bodyPr/>
        <a:lstStyle/>
        <a:p>
          <a:endParaRPr lang="en-US"/>
        </a:p>
      </dgm:t>
    </dgm:pt>
    <dgm:pt modelId="{601D6EC5-5972-2246-8FCE-ACA599FDD761}">
      <dgm:prSet/>
      <dgm:spPr/>
      <dgm:t>
        <a:bodyPr/>
        <a:lstStyle/>
        <a:p>
          <a:r>
            <a:rPr lang="en-CA" b="0" i="0" u="none"/>
            <a:t>Through an App and a smart inhaler, the central system of myAirCoach will analyse the data and propose tailored asthma plans</a:t>
          </a:r>
          <a:endParaRPr lang="en-US" dirty="0"/>
        </a:p>
      </dgm:t>
    </dgm:pt>
    <dgm:pt modelId="{9BFCB574-DBF5-A64B-BF83-3CFDABAFE5E6}" type="parTrans" cxnId="{3CC0E17D-6972-9E48-8B6F-553C3F50CA71}">
      <dgm:prSet/>
      <dgm:spPr/>
      <dgm:t>
        <a:bodyPr/>
        <a:lstStyle/>
        <a:p>
          <a:endParaRPr lang="en-US"/>
        </a:p>
      </dgm:t>
    </dgm:pt>
    <dgm:pt modelId="{72B299F1-B084-5A41-BB4C-6232C4B8220F}" type="sibTrans" cxnId="{3CC0E17D-6972-9E48-8B6F-553C3F50CA71}">
      <dgm:prSet/>
      <dgm:spPr/>
      <dgm:t>
        <a:bodyPr/>
        <a:lstStyle/>
        <a:p>
          <a:endParaRPr lang="en-US"/>
        </a:p>
      </dgm:t>
    </dgm:pt>
    <dgm:pt modelId="{0D13614B-3D23-7847-8100-258F06447FB5}">
      <dgm:prSet/>
      <dgm:spPr/>
      <dgm:t>
        <a:bodyPr/>
        <a:lstStyle/>
        <a:p>
          <a:r>
            <a:rPr lang="en-CA" b="0" i="0" u="none" dirty="0" err="1"/>
            <a:t>myAirCoach’s</a:t>
          </a:r>
          <a:r>
            <a:rPr lang="en-CA" b="0" i="0" u="none" dirty="0"/>
            <a:t> Self-management Platform for chronic diseases is currently at the final prototype stage before commercialisation, which is planned to be achieved via different vehicles such as the established company of CERTH/ITI (</a:t>
          </a:r>
          <a:r>
            <a:rPr lang="en-CA" b="0" i="0" u="none" dirty="0" err="1"/>
            <a:t>MindMed</a:t>
          </a:r>
          <a:r>
            <a:rPr lang="en-CA" b="0" i="0" u="none" dirty="0"/>
            <a:t>) but also upon specific investments to attract additional funding</a:t>
          </a:r>
          <a:endParaRPr lang="en-US" dirty="0"/>
        </a:p>
      </dgm:t>
    </dgm:pt>
    <dgm:pt modelId="{03329123-AD36-0642-BA8A-1EE7A0885310}" type="parTrans" cxnId="{3B4A0B7D-82E5-2243-BE68-3F061CA3BC3F}">
      <dgm:prSet/>
      <dgm:spPr/>
      <dgm:t>
        <a:bodyPr/>
        <a:lstStyle/>
        <a:p>
          <a:endParaRPr lang="en-US"/>
        </a:p>
      </dgm:t>
    </dgm:pt>
    <dgm:pt modelId="{1D7C68BD-C82F-B64E-8713-FBE00174F3D3}" type="sibTrans" cxnId="{3B4A0B7D-82E5-2243-BE68-3F061CA3BC3F}">
      <dgm:prSet/>
      <dgm:spPr/>
      <dgm:t>
        <a:bodyPr/>
        <a:lstStyle/>
        <a:p>
          <a:endParaRPr lang="en-US"/>
        </a:p>
      </dgm:t>
    </dgm:pt>
    <dgm:pt modelId="{11C10C4C-6754-9247-BE6C-D0D1D04C8B4C}" type="pres">
      <dgm:prSet presAssocID="{578DB937-596F-4EC2-829D-CCE7D7656F36}" presName="Name0" presStyleCnt="0">
        <dgm:presLayoutVars>
          <dgm:dir/>
          <dgm:animLvl val="lvl"/>
          <dgm:resizeHandles val="exact"/>
        </dgm:presLayoutVars>
      </dgm:prSet>
      <dgm:spPr/>
    </dgm:pt>
    <dgm:pt modelId="{D09927A2-D103-E942-8532-DF2E953E25CF}" type="pres">
      <dgm:prSet presAssocID="{CB958FC5-2F5B-451F-940C-CC377DB45181}" presName="composite" presStyleCnt="0"/>
      <dgm:spPr/>
    </dgm:pt>
    <dgm:pt modelId="{1CA3672A-8BB8-6F4C-9AD7-33E8442A84D9}" type="pres">
      <dgm:prSet presAssocID="{CB958FC5-2F5B-451F-940C-CC377DB45181}" presName="parTx" presStyleLbl="alignNode1" presStyleIdx="0" presStyleCnt="2">
        <dgm:presLayoutVars>
          <dgm:chMax val="0"/>
          <dgm:chPref val="0"/>
          <dgm:bulletEnabled val="1"/>
        </dgm:presLayoutVars>
      </dgm:prSet>
      <dgm:spPr/>
    </dgm:pt>
    <dgm:pt modelId="{B6FF59BE-597B-8440-A77C-5F373306BDB5}" type="pres">
      <dgm:prSet presAssocID="{CB958FC5-2F5B-451F-940C-CC377DB45181}" presName="desTx" presStyleLbl="alignAccFollowNode1" presStyleIdx="0" presStyleCnt="2">
        <dgm:presLayoutVars>
          <dgm:bulletEnabled val="1"/>
        </dgm:presLayoutVars>
      </dgm:prSet>
      <dgm:spPr/>
    </dgm:pt>
    <dgm:pt modelId="{85F9A234-EAC5-3141-AF50-D9DCA9D28695}" type="pres">
      <dgm:prSet presAssocID="{8D67B712-2E6B-4AA9-8783-97DA5D36C741}" presName="space" presStyleCnt="0"/>
      <dgm:spPr/>
    </dgm:pt>
    <dgm:pt modelId="{19732F1F-EBC8-8A4D-97CF-690637202091}" type="pres">
      <dgm:prSet presAssocID="{55C21E38-935A-474F-A6C2-635005B54F48}" presName="composite" presStyleCnt="0"/>
      <dgm:spPr/>
    </dgm:pt>
    <dgm:pt modelId="{0AC029A6-80EB-C24F-B3BF-28422F5411AD}" type="pres">
      <dgm:prSet presAssocID="{55C21E38-935A-474F-A6C2-635005B54F48}" presName="parTx" presStyleLbl="alignNode1" presStyleIdx="1" presStyleCnt="2">
        <dgm:presLayoutVars>
          <dgm:chMax val="0"/>
          <dgm:chPref val="0"/>
          <dgm:bulletEnabled val="1"/>
        </dgm:presLayoutVars>
      </dgm:prSet>
      <dgm:spPr/>
    </dgm:pt>
    <dgm:pt modelId="{0433F153-B21F-2342-B7A1-D0F0395278C0}" type="pres">
      <dgm:prSet presAssocID="{55C21E38-935A-474F-A6C2-635005B54F48}" presName="desTx" presStyleLbl="alignAccFollowNode1" presStyleIdx="1" presStyleCnt="2">
        <dgm:presLayoutVars>
          <dgm:bulletEnabled val="1"/>
        </dgm:presLayoutVars>
      </dgm:prSet>
      <dgm:spPr/>
    </dgm:pt>
  </dgm:ptLst>
  <dgm:cxnLst>
    <dgm:cxn modelId="{4A781103-742B-40AA-A4E6-AAD5D8ABFA38}" srcId="{578DB937-596F-4EC2-829D-CCE7D7656F36}" destId="{CB958FC5-2F5B-451F-940C-CC377DB45181}" srcOrd="0" destOrd="0" parTransId="{2BB7C2EE-A5B1-4100-8C91-824E93D18D17}" sibTransId="{8D67B712-2E6B-4AA9-8783-97DA5D36C741}"/>
    <dgm:cxn modelId="{BB076D0C-9028-C644-AA45-D7743A30C9B0}" type="presOf" srcId="{B94B888F-882A-4C6C-8AB2-FA3C837ABB5D}" destId="{B6FF59BE-597B-8440-A77C-5F373306BDB5}" srcOrd="0" destOrd="1" presId="urn:microsoft.com/office/officeart/2005/8/layout/hList1"/>
    <dgm:cxn modelId="{0FFD5D12-6049-9440-8BD8-A3C88F4D9407}" srcId="{55C21E38-935A-474F-A6C2-635005B54F48}" destId="{7C2CF6F3-F517-CB46-A63A-73D3A2841E51}" srcOrd="2" destOrd="0" parTransId="{B5FF2CB1-93AA-CE48-81F9-8A2B7CD08974}" sibTransId="{EC482DB2-44CC-A24C-BC0F-5E3EBD58F115}"/>
    <dgm:cxn modelId="{C165EE13-9F28-4459-85CB-12B2D39BBF08}" srcId="{CB958FC5-2F5B-451F-940C-CC377DB45181}" destId="{A21143BD-7166-4DDC-8128-8F670EAD3F0D}" srcOrd="2" destOrd="0" parTransId="{EF31EC3F-7122-4204-BDD0-4EBB89A81CCB}" sibTransId="{F5B7B62C-1ABB-403A-84F8-5A673B10ED7F}"/>
    <dgm:cxn modelId="{69967118-64E5-4A4E-A57C-3345B3AE688F}" type="presOf" srcId="{55C21E38-935A-474F-A6C2-635005B54F48}" destId="{0AC029A6-80EB-C24F-B3BF-28422F5411AD}" srcOrd="0" destOrd="0" presId="urn:microsoft.com/office/officeart/2005/8/layout/hList1"/>
    <dgm:cxn modelId="{DD739C24-6AD9-7845-B4B7-6465C34248AE}" type="presOf" srcId="{601D6EC5-5972-2246-8FCE-ACA599FDD761}" destId="{0433F153-B21F-2342-B7A1-D0F0395278C0}" srcOrd="0" destOrd="3" presId="urn:microsoft.com/office/officeart/2005/8/layout/hList1"/>
    <dgm:cxn modelId="{76353426-2B98-0840-9F3C-B7AB451E269D}" type="presOf" srcId="{B61CC3C5-FBBB-42F2-A8AF-BFE5C88ABDBA}" destId="{B6FF59BE-597B-8440-A77C-5F373306BDB5}" srcOrd="0" destOrd="3" presId="urn:microsoft.com/office/officeart/2005/8/layout/hList1"/>
    <dgm:cxn modelId="{B6C7CD35-4B0C-AD4C-87C2-137E45F77387}" srcId="{55C21E38-935A-474F-A6C2-635005B54F48}" destId="{790A37FC-7410-2445-982B-1105EE1BAE2B}" srcOrd="1" destOrd="0" parTransId="{9BCFB3AC-B03B-0A41-AD95-CA57825E1DC9}" sibTransId="{E3DCA1C2-ABE5-C242-913C-6874F31FD720}"/>
    <dgm:cxn modelId="{ECD91B44-1B27-D44F-8E63-D25B79FF22C1}" type="presOf" srcId="{81EA5CA1-552C-4B09-AD2A-3724073B094B}" destId="{B6FF59BE-597B-8440-A77C-5F373306BDB5}" srcOrd="0" destOrd="0" presId="urn:microsoft.com/office/officeart/2005/8/layout/hList1"/>
    <dgm:cxn modelId="{248C9D51-8B25-45F4-B875-64793697AA20}" srcId="{CB958FC5-2F5B-451F-940C-CC377DB45181}" destId="{B94B888F-882A-4C6C-8AB2-FA3C837ABB5D}" srcOrd="1" destOrd="0" parTransId="{5508B7AF-A838-42A3-B032-B1C728F08FD7}" sibTransId="{01526766-1D23-4FFE-A287-EA366DECE53B}"/>
    <dgm:cxn modelId="{7224475A-7AD0-B34B-8C89-F37B46483013}" type="presOf" srcId="{CD5FD0DA-6164-4BDF-ABF9-09AE288A7FA6}" destId="{0433F153-B21F-2342-B7A1-D0F0395278C0}" srcOrd="0" destOrd="0" presId="urn:microsoft.com/office/officeart/2005/8/layout/hList1"/>
    <dgm:cxn modelId="{FB7AB775-DB0F-493A-A1B2-8B1006D4987F}" srcId="{CB958FC5-2F5B-451F-940C-CC377DB45181}" destId="{B61CC3C5-FBBB-42F2-A8AF-BFE5C88ABDBA}" srcOrd="3" destOrd="0" parTransId="{688B097B-1FA7-4E91-B77B-46C3E72540DD}" sibTransId="{88349BFF-20E6-44C2-82BB-394CCEF5BC12}"/>
    <dgm:cxn modelId="{3B4A0B7D-82E5-2243-BE68-3F061CA3BC3F}" srcId="{55C21E38-935A-474F-A6C2-635005B54F48}" destId="{0D13614B-3D23-7847-8100-258F06447FB5}" srcOrd="4" destOrd="0" parTransId="{03329123-AD36-0642-BA8A-1EE7A0885310}" sibTransId="{1D7C68BD-C82F-B64E-8713-FBE00174F3D3}"/>
    <dgm:cxn modelId="{D337BD7D-AA4A-4372-8C2E-A4268473A5EA}" srcId="{578DB937-596F-4EC2-829D-CCE7D7656F36}" destId="{55C21E38-935A-474F-A6C2-635005B54F48}" srcOrd="1" destOrd="0" parTransId="{0892C095-54A0-44E3-8F6C-B6FEAF55FBC5}" sibTransId="{E51BE5C2-A5BE-45E0-B27F-6BD4E20C927F}"/>
    <dgm:cxn modelId="{3CC0E17D-6972-9E48-8B6F-553C3F50CA71}" srcId="{55C21E38-935A-474F-A6C2-635005B54F48}" destId="{601D6EC5-5972-2246-8FCE-ACA599FDD761}" srcOrd="3" destOrd="0" parTransId="{9BFCB574-DBF5-A64B-BF83-3CFDABAFE5E6}" sibTransId="{72B299F1-B084-5A41-BB4C-6232C4B8220F}"/>
    <dgm:cxn modelId="{EF08E486-37DF-6A4A-BF47-69CE54FDEDA8}" type="presOf" srcId="{0D13614B-3D23-7847-8100-258F06447FB5}" destId="{0433F153-B21F-2342-B7A1-D0F0395278C0}" srcOrd="0" destOrd="4" presId="urn:microsoft.com/office/officeart/2005/8/layout/hList1"/>
    <dgm:cxn modelId="{C9D5548E-FC7F-F04E-ACB8-70A2E59F2F5A}" type="presOf" srcId="{CB958FC5-2F5B-451F-940C-CC377DB45181}" destId="{1CA3672A-8BB8-6F4C-9AD7-33E8442A84D9}" srcOrd="0" destOrd="0" presId="urn:microsoft.com/office/officeart/2005/8/layout/hList1"/>
    <dgm:cxn modelId="{BD3C698F-E2C5-4E0B-88B2-46076CC1DBD4}" srcId="{55C21E38-935A-474F-A6C2-635005B54F48}" destId="{CD5FD0DA-6164-4BDF-ABF9-09AE288A7FA6}" srcOrd="0" destOrd="0" parTransId="{C57E4F5E-658B-45F5-91EB-FF39BA09CF51}" sibTransId="{4D910080-2609-4F45-868D-2B76D53EB9F2}"/>
    <dgm:cxn modelId="{FECE0E98-69B0-9A44-8C9E-744DA01B7296}" type="presOf" srcId="{790A37FC-7410-2445-982B-1105EE1BAE2B}" destId="{0433F153-B21F-2342-B7A1-D0F0395278C0}" srcOrd="0" destOrd="1" presId="urn:microsoft.com/office/officeart/2005/8/layout/hList1"/>
    <dgm:cxn modelId="{406DBCB7-0777-4012-912C-DC92A9B3EEDE}" srcId="{CB958FC5-2F5B-451F-940C-CC377DB45181}" destId="{81EA5CA1-552C-4B09-AD2A-3724073B094B}" srcOrd="0" destOrd="0" parTransId="{AA9950D4-523C-4B53-AA8C-68074920BB9D}" sibTransId="{9664B1C1-8653-4CB7-A113-10EC7D1DD82B}"/>
    <dgm:cxn modelId="{A6B563B9-DE42-8A48-BBFF-7F5F37E44F47}" type="presOf" srcId="{578DB937-596F-4EC2-829D-CCE7D7656F36}" destId="{11C10C4C-6754-9247-BE6C-D0D1D04C8B4C}" srcOrd="0" destOrd="0" presId="urn:microsoft.com/office/officeart/2005/8/layout/hList1"/>
    <dgm:cxn modelId="{C4FC14C0-842B-D84F-BD2B-59CC6D542FD6}" type="presOf" srcId="{A21143BD-7166-4DDC-8128-8F670EAD3F0D}" destId="{B6FF59BE-597B-8440-A77C-5F373306BDB5}" srcOrd="0" destOrd="2" presId="urn:microsoft.com/office/officeart/2005/8/layout/hList1"/>
    <dgm:cxn modelId="{843E4CCF-A074-2143-9466-A63D0AE11945}" type="presOf" srcId="{7C2CF6F3-F517-CB46-A63A-73D3A2841E51}" destId="{0433F153-B21F-2342-B7A1-D0F0395278C0}" srcOrd="0" destOrd="2" presId="urn:microsoft.com/office/officeart/2005/8/layout/hList1"/>
    <dgm:cxn modelId="{D1A9A761-9B52-5E43-AF41-11645AF201CF}" type="presParOf" srcId="{11C10C4C-6754-9247-BE6C-D0D1D04C8B4C}" destId="{D09927A2-D103-E942-8532-DF2E953E25CF}" srcOrd="0" destOrd="0" presId="urn:microsoft.com/office/officeart/2005/8/layout/hList1"/>
    <dgm:cxn modelId="{0DF942FC-FB7C-FD4B-94CB-0C15F0E19B59}" type="presParOf" srcId="{D09927A2-D103-E942-8532-DF2E953E25CF}" destId="{1CA3672A-8BB8-6F4C-9AD7-33E8442A84D9}" srcOrd="0" destOrd="0" presId="urn:microsoft.com/office/officeart/2005/8/layout/hList1"/>
    <dgm:cxn modelId="{1ED1AFB0-80AB-9146-BAB8-9813FA328602}" type="presParOf" srcId="{D09927A2-D103-E942-8532-DF2E953E25CF}" destId="{B6FF59BE-597B-8440-A77C-5F373306BDB5}" srcOrd="1" destOrd="0" presId="urn:microsoft.com/office/officeart/2005/8/layout/hList1"/>
    <dgm:cxn modelId="{86FFF38A-9126-1E46-8EF7-E9AF856C87A6}" type="presParOf" srcId="{11C10C4C-6754-9247-BE6C-D0D1D04C8B4C}" destId="{85F9A234-EAC5-3141-AF50-D9DCA9D28695}" srcOrd="1" destOrd="0" presId="urn:microsoft.com/office/officeart/2005/8/layout/hList1"/>
    <dgm:cxn modelId="{7AC5CB07-7969-2D40-9699-2881DF841DB6}" type="presParOf" srcId="{11C10C4C-6754-9247-BE6C-D0D1D04C8B4C}" destId="{19732F1F-EBC8-8A4D-97CF-690637202091}" srcOrd="2" destOrd="0" presId="urn:microsoft.com/office/officeart/2005/8/layout/hList1"/>
    <dgm:cxn modelId="{21A55CF6-954A-534F-AE8D-175E3CAE1291}" type="presParOf" srcId="{19732F1F-EBC8-8A4D-97CF-690637202091}" destId="{0AC029A6-80EB-C24F-B3BF-28422F5411AD}" srcOrd="0" destOrd="0" presId="urn:microsoft.com/office/officeart/2005/8/layout/hList1"/>
    <dgm:cxn modelId="{C924845D-F357-7945-820E-41256B5A15FB}" type="presParOf" srcId="{19732F1F-EBC8-8A4D-97CF-690637202091}" destId="{0433F153-B21F-2342-B7A1-D0F0395278C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8CFEA-6202-4511-A0B7-6EAC6DBDE03D}">
      <dsp:nvSpPr>
        <dsp:cNvPr id="0" name=""/>
        <dsp:cNvSpPr/>
      </dsp:nvSpPr>
      <dsp:spPr>
        <a:xfrm>
          <a:off x="707776" y="380093"/>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DF8AD-8E22-49B5-ABCD-F51C5D56350B}">
      <dsp:nvSpPr>
        <dsp:cNvPr id="0" name=""/>
        <dsp:cNvSpPr/>
      </dsp:nvSpPr>
      <dsp:spPr>
        <a:xfrm>
          <a:off x="974707" y="647023"/>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C1D3E4-305D-473E-BD11-6E4720F51AE0}">
      <dsp:nvSpPr>
        <dsp:cNvPr id="0" name=""/>
        <dsp:cNvSpPr/>
      </dsp:nvSpPr>
      <dsp:spPr>
        <a:xfrm>
          <a:off x="307380" y="2022743"/>
          <a:ext cx="2053312" cy="175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3.8</a:t>
          </a:r>
          <a:r>
            <a:rPr lang="en-US" sz="1400" kern="1200" dirty="0"/>
            <a:t> million active asthma and </a:t>
          </a:r>
          <a:r>
            <a:rPr lang="en-US" sz="1400" b="1" kern="1200" dirty="0"/>
            <a:t>2</a:t>
          </a:r>
          <a:r>
            <a:rPr lang="en-US" sz="1400" kern="1200" dirty="0"/>
            <a:t> million COPD patients </a:t>
          </a:r>
        </a:p>
      </dsp:txBody>
      <dsp:txXfrm>
        <a:off x="307380" y="2022743"/>
        <a:ext cx="2053312" cy="1757109"/>
      </dsp:txXfrm>
    </dsp:sp>
    <dsp:sp modelId="{30D597B1-A008-482B-9828-B748E1307888}">
      <dsp:nvSpPr>
        <dsp:cNvPr id="0" name=""/>
        <dsp:cNvSpPr/>
      </dsp:nvSpPr>
      <dsp:spPr>
        <a:xfrm>
          <a:off x="3120418" y="380093"/>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903A4-8495-4E0F-BC56-B7A8D48D3D78}">
      <dsp:nvSpPr>
        <dsp:cNvPr id="0" name=""/>
        <dsp:cNvSpPr/>
      </dsp:nvSpPr>
      <dsp:spPr>
        <a:xfrm>
          <a:off x="3387349" y="647023"/>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218620-3B57-497C-847A-0031CBA5CB34}">
      <dsp:nvSpPr>
        <dsp:cNvPr id="0" name=""/>
        <dsp:cNvSpPr/>
      </dsp:nvSpPr>
      <dsp:spPr>
        <a:xfrm>
          <a:off x="2720022" y="2022743"/>
          <a:ext cx="2053312" cy="175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dirty="0"/>
            <a:t>these respiratory conditions are the leading cause of hospitalization in Canada </a:t>
          </a:r>
          <a:endParaRPr lang="en-US" sz="1400" kern="1200" dirty="0"/>
        </a:p>
      </dsp:txBody>
      <dsp:txXfrm>
        <a:off x="2720022" y="2022743"/>
        <a:ext cx="2053312" cy="1757109"/>
      </dsp:txXfrm>
    </dsp:sp>
    <dsp:sp modelId="{A05DA78A-5802-4EF5-A3B7-9A3F181FBDAA}">
      <dsp:nvSpPr>
        <dsp:cNvPr id="0" name=""/>
        <dsp:cNvSpPr/>
      </dsp:nvSpPr>
      <dsp:spPr>
        <a:xfrm>
          <a:off x="5533060" y="380093"/>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45A5B-9827-4D0D-A4DF-79E666FB6C58}">
      <dsp:nvSpPr>
        <dsp:cNvPr id="0" name=""/>
        <dsp:cNvSpPr/>
      </dsp:nvSpPr>
      <dsp:spPr>
        <a:xfrm>
          <a:off x="5799991" y="647023"/>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3299BA-9804-4A3C-9DFE-304734AE508F}">
      <dsp:nvSpPr>
        <dsp:cNvPr id="0" name=""/>
        <dsp:cNvSpPr/>
      </dsp:nvSpPr>
      <dsp:spPr>
        <a:xfrm>
          <a:off x="5132664" y="2022743"/>
          <a:ext cx="2053312" cy="175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dirty="0"/>
            <a:t>21.9% of patients  experience asthma symptoms more than four days per week, and 47% of them more than one night per week on average.</a:t>
          </a:r>
          <a:endParaRPr lang="en-US" sz="1400" kern="1200" dirty="0"/>
        </a:p>
      </dsp:txBody>
      <dsp:txXfrm>
        <a:off x="5132664" y="2022743"/>
        <a:ext cx="2053312" cy="1757109"/>
      </dsp:txXfrm>
    </dsp:sp>
    <dsp:sp modelId="{61188578-16B6-4A9E-B821-2232848425C3}">
      <dsp:nvSpPr>
        <dsp:cNvPr id="0" name=""/>
        <dsp:cNvSpPr/>
      </dsp:nvSpPr>
      <dsp:spPr>
        <a:xfrm>
          <a:off x="7945702" y="380093"/>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7A136-005B-46DE-B2DE-52C911DA9F4B}">
      <dsp:nvSpPr>
        <dsp:cNvPr id="0" name=""/>
        <dsp:cNvSpPr/>
      </dsp:nvSpPr>
      <dsp:spPr>
        <a:xfrm>
          <a:off x="8212633" y="647023"/>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0FCE9B-905D-44A8-846A-22B03C0E00B8}">
      <dsp:nvSpPr>
        <dsp:cNvPr id="0" name=""/>
        <dsp:cNvSpPr/>
      </dsp:nvSpPr>
      <dsp:spPr>
        <a:xfrm>
          <a:off x="7545307" y="2022743"/>
          <a:ext cx="2053312" cy="175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CA" sz="1800" kern="1200"/>
            <a:t>only 17% of the asthma patients believe that their asthma is well- controlled </a:t>
          </a:r>
          <a:endParaRPr lang="en-US" sz="1800" kern="1200" dirty="0"/>
        </a:p>
      </dsp:txBody>
      <dsp:txXfrm>
        <a:off x="7545307" y="2022743"/>
        <a:ext cx="2053312" cy="1757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FF6EA-7E6C-0E44-BE5F-09931E81435E}">
      <dsp:nvSpPr>
        <dsp:cNvPr id="0" name=""/>
        <dsp:cNvSpPr/>
      </dsp:nvSpPr>
      <dsp:spPr>
        <a:xfrm>
          <a:off x="559785" y="842425"/>
          <a:ext cx="2363948" cy="77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i="0" kern="1200" dirty="0">
              <a:latin typeface="+mj-lt"/>
            </a:rPr>
            <a:t>Environmental</a:t>
          </a:r>
        </a:p>
        <a:p>
          <a:pPr marL="0" lvl="0" indent="0" algn="ctr" defTabSz="933450">
            <a:lnSpc>
              <a:spcPct val="90000"/>
            </a:lnSpc>
            <a:spcBef>
              <a:spcPct val="0"/>
            </a:spcBef>
            <a:spcAft>
              <a:spcPct val="35000"/>
            </a:spcAft>
            <a:buNone/>
          </a:pPr>
          <a:r>
            <a:rPr lang="en-US" sz="2100" b="1" i="0" kern="1200" dirty="0">
              <a:latin typeface="+mj-lt"/>
            </a:rPr>
            <a:t>Triggers</a:t>
          </a:r>
        </a:p>
      </dsp:txBody>
      <dsp:txXfrm>
        <a:off x="559785" y="842425"/>
        <a:ext cx="2363948" cy="779028"/>
      </dsp:txXfrm>
    </dsp:sp>
    <dsp:sp modelId="{037A2FE6-182F-164E-9F10-D37FA3645FA3}">
      <dsp:nvSpPr>
        <dsp:cNvPr id="0" name=""/>
        <dsp:cNvSpPr/>
      </dsp:nvSpPr>
      <dsp:spPr>
        <a:xfrm>
          <a:off x="559785" y="2485128"/>
          <a:ext cx="2363948" cy="145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mn-lt"/>
            </a:rPr>
            <a:t>Air Quality and Climatic Data – hard to obtain individual-level online data</a:t>
          </a:r>
        </a:p>
      </dsp:txBody>
      <dsp:txXfrm>
        <a:off x="559785" y="2485128"/>
        <a:ext cx="2363948" cy="1459519"/>
      </dsp:txXfrm>
    </dsp:sp>
    <dsp:sp modelId="{71F785F1-C137-C341-8DAD-9CC8DA192E15}">
      <dsp:nvSpPr>
        <dsp:cNvPr id="0" name=""/>
        <dsp:cNvSpPr/>
      </dsp:nvSpPr>
      <dsp:spPr>
        <a:xfrm>
          <a:off x="557098" y="605493"/>
          <a:ext cx="188041" cy="188041"/>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8861B8F5-5908-5B44-8C0B-987F7924C303}">
      <dsp:nvSpPr>
        <dsp:cNvPr id="0" name=""/>
        <dsp:cNvSpPr/>
      </dsp:nvSpPr>
      <dsp:spPr>
        <a:xfrm>
          <a:off x="688727" y="342235"/>
          <a:ext cx="188041" cy="188041"/>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6CF8658F-7485-D94A-9E2B-FC55DAEC7BC6}">
      <dsp:nvSpPr>
        <dsp:cNvPr id="0" name=""/>
        <dsp:cNvSpPr/>
      </dsp:nvSpPr>
      <dsp:spPr>
        <a:xfrm>
          <a:off x="1004637" y="394886"/>
          <a:ext cx="295493" cy="295493"/>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0AC00C95-39C0-F64E-98DC-723211408232}">
      <dsp:nvSpPr>
        <dsp:cNvPr id="0" name=""/>
        <dsp:cNvSpPr/>
      </dsp:nvSpPr>
      <dsp:spPr>
        <a:xfrm>
          <a:off x="1267895" y="105303"/>
          <a:ext cx="188041" cy="188041"/>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3351BC40-0388-7841-B7E9-2F83B68C919C}">
      <dsp:nvSpPr>
        <dsp:cNvPr id="0" name=""/>
        <dsp:cNvSpPr/>
      </dsp:nvSpPr>
      <dsp:spPr>
        <a:xfrm>
          <a:off x="1610130" y="0"/>
          <a:ext cx="188041" cy="188041"/>
        </a:xfrm>
        <a:prstGeom prst="ellipse">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9DCE7F90-6D45-034A-8552-AF1BFD59C566}">
      <dsp:nvSpPr>
        <dsp:cNvPr id="0" name=""/>
        <dsp:cNvSpPr/>
      </dsp:nvSpPr>
      <dsp:spPr>
        <a:xfrm>
          <a:off x="2031343" y="184280"/>
          <a:ext cx="188041" cy="188041"/>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41DC704A-F7DF-124C-A82D-F855D92FC5C4}">
      <dsp:nvSpPr>
        <dsp:cNvPr id="0" name=""/>
        <dsp:cNvSpPr/>
      </dsp:nvSpPr>
      <dsp:spPr>
        <a:xfrm>
          <a:off x="2294601" y="315909"/>
          <a:ext cx="295493" cy="295493"/>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8323D214-E9A3-AE47-B25D-C6FD56E49E28}">
      <dsp:nvSpPr>
        <dsp:cNvPr id="0" name=""/>
        <dsp:cNvSpPr/>
      </dsp:nvSpPr>
      <dsp:spPr>
        <a:xfrm>
          <a:off x="2663162" y="605493"/>
          <a:ext cx="188041" cy="188041"/>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F2136BCE-38F1-1345-AC3E-FCE5C78D8096}">
      <dsp:nvSpPr>
        <dsp:cNvPr id="0" name=""/>
        <dsp:cNvSpPr/>
      </dsp:nvSpPr>
      <dsp:spPr>
        <a:xfrm>
          <a:off x="2821116" y="895076"/>
          <a:ext cx="188041" cy="188041"/>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F5AF4DA7-573D-A643-A999-1984242B1BB2}">
      <dsp:nvSpPr>
        <dsp:cNvPr id="0" name=""/>
        <dsp:cNvSpPr/>
      </dsp:nvSpPr>
      <dsp:spPr>
        <a:xfrm>
          <a:off x="1452175" y="342235"/>
          <a:ext cx="483534" cy="483534"/>
        </a:xfrm>
        <a:prstGeom prst="ellipse">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A0E0A5E9-11AC-A147-9BD1-0897370BE346}">
      <dsp:nvSpPr>
        <dsp:cNvPr id="0" name=""/>
        <dsp:cNvSpPr/>
      </dsp:nvSpPr>
      <dsp:spPr>
        <a:xfrm>
          <a:off x="425469" y="1342615"/>
          <a:ext cx="188041" cy="188041"/>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8B3C2B6C-62E1-E24E-B191-BD4F8716318D}">
      <dsp:nvSpPr>
        <dsp:cNvPr id="0" name=""/>
        <dsp:cNvSpPr/>
      </dsp:nvSpPr>
      <dsp:spPr>
        <a:xfrm>
          <a:off x="583424" y="1579547"/>
          <a:ext cx="295493" cy="295493"/>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B656F1F0-3178-9844-B650-9509C1D030E9}">
      <dsp:nvSpPr>
        <dsp:cNvPr id="0" name=""/>
        <dsp:cNvSpPr/>
      </dsp:nvSpPr>
      <dsp:spPr>
        <a:xfrm>
          <a:off x="978311" y="1790153"/>
          <a:ext cx="429808" cy="429808"/>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A5E3CB52-AABF-814D-9BBA-DF7FD6DBA53D}">
      <dsp:nvSpPr>
        <dsp:cNvPr id="0" name=""/>
        <dsp:cNvSpPr/>
      </dsp:nvSpPr>
      <dsp:spPr>
        <a:xfrm>
          <a:off x="1531153" y="2132389"/>
          <a:ext cx="188041" cy="188041"/>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14659351-3D56-4D49-ADBE-C2808CE2DBBA}">
      <dsp:nvSpPr>
        <dsp:cNvPr id="0" name=""/>
        <dsp:cNvSpPr/>
      </dsp:nvSpPr>
      <dsp:spPr>
        <a:xfrm>
          <a:off x="1636456" y="1790153"/>
          <a:ext cx="295493" cy="295493"/>
        </a:xfrm>
        <a:prstGeom prst="ellipse">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2D6A3B7F-8DBA-A74C-A3A0-F4839BB00FFF}">
      <dsp:nvSpPr>
        <dsp:cNvPr id="0" name=""/>
        <dsp:cNvSpPr/>
      </dsp:nvSpPr>
      <dsp:spPr>
        <a:xfrm>
          <a:off x="1899714" y="2158714"/>
          <a:ext cx="188041" cy="188041"/>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168521F2-D771-154A-A5D8-83EE1666443B}">
      <dsp:nvSpPr>
        <dsp:cNvPr id="0" name=""/>
        <dsp:cNvSpPr/>
      </dsp:nvSpPr>
      <dsp:spPr>
        <a:xfrm>
          <a:off x="2136646" y="1737502"/>
          <a:ext cx="429808" cy="429808"/>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20ABC98B-C0C1-744B-8096-B4183F965A98}">
      <dsp:nvSpPr>
        <dsp:cNvPr id="0" name=""/>
        <dsp:cNvSpPr/>
      </dsp:nvSpPr>
      <dsp:spPr>
        <a:xfrm>
          <a:off x="2715813" y="1632199"/>
          <a:ext cx="295493" cy="295493"/>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C079549D-C331-0D4E-8062-8172BDD73CFB}">
      <dsp:nvSpPr>
        <dsp:cNvPr id="0" name=""/>
        <dsp:cNvSpPr/>
      </dsp:nvSpPr>
      <dsp:spPr>
        <a:xfrm>
          <a:off x="3011307" y="394449"/>
          <a:ext cx="867822" cy="1656767"/>
        </a:xfrm>
        <a:prstGeom prst="chevron">
          <a:avLst>
            <a:gd name="adj" fmla="val 6231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DC16A1C9-6F88-D84A-AF5C-220476B63C30}">
      <dsp:nvSpPr>
        <dsp:cNvPr id="0" name=""/>
        <dsp:cNvSpPr/>
      </dsp:nvSpPr>
      <dsp:spPr>
        <a:xfrm>
          <a:off x="3879129" y="395253"/>
          <a:ext cx="2366788" cy="165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i="0" kern="1200" dirty="0">
              <a:latin typeface="+mj-lt"/>
            </a:rPr>
            <a:t>Respiratory Symptoms</a:t>
          </a:r>
        </a:p>
      </dsp:txBody>
      <dsp:txXfrm>
        <a:off x="3879129" y="395253"/>
        <a:ext cx="2366788" cy="1656752"/>
      </dsp:txXfrm>
    </dsp:sp>
    <dsp:sp modelId="{0016C081-19C9-9845-B8D0-1DC135E19F28}">
      <dsp:nvSpPr>
        <dsp:cNvPr id="0" name=""/>
        <dsp:cNvSpPr/>
      </dsp:nvSpPr>
      <dsp:spPr>
        <a:xfrm>
          <a:off x="3879129" y="2485128"/>
          <a:ext cx="2366788" cy="145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n-lt"/>
            </a:rPr>
            <a:t>Not Available</a:t>
          </a:r>
        </a:p>
      </dsp:txBody>
      <dsp:txXfrm>
        <a:off x="3879129" y="2485128"/>
        <a:ext cx="2366788" cy="1459519"/>
      </dsp:txXfrm>
    </dsp:sp>
    <dsp:sp modelId="{2460D962-A1BB-9648-8E12-6B324EE9914B}">
      <dsp:nvSpPr>
        <dsp:cNvPr id="0" name=""/>
        <dsp:cNvSpPr/>
      </dsp:nvSpPr>
      <dsp:spPr>
        <a:xfrm>
          <a:off x="6245918" y="394449"/>
          <a:ext cx="867822" cy="1656767"/>
        </a:xfrm>
        <a:prstGeom prst="chevron">
          <a:avLst>
            <a:gd name="adj" fmla="val 6231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C917563F-A8B5-854D-A28D-2040D6322F0B}">
      <dsp:nvSpPr>
        <dsp:cNvPr id="0" name=""/>
        <dsp:cNvSpPr/>
      </dsp:nvSpPr>
      <dsp:spPr>
        <a:xfrm>
          <a:off x="7291250" y="276914"/>
          <a:ext cx="2011770" cy="2011770"/>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100000"/>
            </a:lnSpc>
            <a:spcBef>
              <a:spcPct val="0"/>
            </a:spcBef>
            <a:spcAft>
              <a:spcPct val="35000"/>
            </a:spcAft>
            <a:buNone/>
          </a:pPr>
          <a:r>
            <a:rPr lang="en-US" sz="2100" b="1" i="0" kern="1200" dirty="0">
              <a:latin typeface="+mj-lt"/>
            </a:rPr>
            <a:t>Health Care Utilization</a:t>
          </a:r>
        </a:p>
      </dsp:txBody>
      <dsp:txXfrm>
        <a:off x="7585867" y="571531"/>
        <a:ext cx="1422536" cy="1422536"/>
      </dsp:txXfrm>
    </dsp:sp>
    <dsp:sp modelId="{B2AF21A6-B00E-8D4C-ACDF-115009DF1B8C}">
      <dsp:nvSpPr>
        <dsp:cNvPr id="0" name=""/>
        <dsp:cNvSpPr/>
      </dsp:nvSpPr>
      <dsp:spPr>
        <a:xfrm>
          <a:off x="7113741" y="2485128"/>
          <a:ext cx="2366788" cy="145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n-lt"/>
            </a:rPr>
            <a:t>Traditional Surveillance Data on Asthma/COPD</a:t>
          </a:r>
        </a:p>
      </dsp:txBody>
      <dsp:txXfrm>
        <a:off x="7113741" y="2485128"/>
        <a:ext cx="2366788" cy="1459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B8600-DEA1-9440-8C88-F15683550B71}">
      <dsp:nvSpPr>
        <dsp:cNvPr id="0" name=""/>
        <dsp:cNvSpPr/>
      </dsp:nvSpPr>
      <dsp:spPr>
        <a:xfrm rot="5400000">
          <a:off x="5913697" y="-2141890"/>
          <a:ext cx="1644764" cy="6339840"/>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The sentiment analysis reveals the aggregate level trend in (chronic) disease in a specific region.</a:t>
          </a:r>
        </a:p>
        <a:p>
          <a:pPr marL="171450" lvl="1" indent="-171450" algn="l" defTabSz="711200">
            <a:lnSpc>
              <a:spcPct val="90000"/>
            </a:lnSpc>
            <a:spcBef>
              <a:spcPct val="0"/>
            </a:spcBef>
            <a:spcAft>
              <a:spcPct val="15000"/>
            </a:spcAft>
            <a:buChar char="•"/>
          </a:pPr>
          <a:r>
            <a:rPr lang="en-US" sz="1600" kern="1200" dirty="0"/>
            <a:t>Can be used for developing regional predictive models for the spread of disease  (symptoms), which could be useful for health-care resource optimization.</a:t>
          </a:r>
        </a:p>
      </dsp:txBody>
      <dsp:txXfrm rot="-5400000">
        <a:off x="3566160" y="285938"/>
        <a:ext cx="6259549" cy="1484182"/>
      </dsp:txXfrm>
    </dsp:sp>
    <dsp:sp modelId="{2AC01922-532A-3A4F-A801-038B2DE662FB}">
      <dsp:nvSpPr>
        <dsp:cNvPr id="0" name=""/>
        <dsp:cNvSpPr/>
      </dsp:nvSpPr>
      <dsp:spPr>
        <a:xfrm>
          <a:off x="0" y="51"/>
          <a:ext cx="3566160" cy="205595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C00000"/>
              </a:solidFill>
            </a:rPr>
            <a:t>Method 1</a:t>
          </a:r>
          <a:r>
            <a:rPr lang="en-US" sz="2100" kern="1200" dirty="0"/>
            <a:t>: </a:t>
          </a:r>
          <a:r>
            <a:rPr lang="en-US" sz="2100" kern="1200" dirty="0">
              <a:solidFill>
                <a:schemeClr val="bg1"/>
              </a:solidFill>
            </a:rPr>
            <a:t>Medical opinion mining on social media platforms (Twitter, FB) and internet search intensities (Google Trends).</a:t>
          </a:r>
        </a:p>
      </dsp:txBody>
      <dsp:txXfrm>
        <a:off x="100363" y="100414"/>
        <a:ext cx="3365434" cy="1855230"/>
      </dsp:txXfrm>
    </dsp:sp>
    <dsp:sp modelId="{8F56A5A6-B5EA-C847-858C-7588B416B12A}">
      <dsp:nvSpPr>
        <dsp:cNvPr id="0" name=""/>
        <dsp:cNvSpPr/>
      </dsp:nvSpPr>
      <dsp:spPr>
        <a:xfrm rot="5400000">
          <a:off x="5913697" y="16863"/>
          <a:ext cx="1644764" cy="6339840"/>
        </a:xfrm>
        <a:prstGeom prst="round2SameRect">
          <a:avLst/>
        </a:prstGeom>
        <a:solidFill>
          <a:schemeClr val="accent2">
            <a:tint val="40000"/>
            <a:alpha val="90000"/>
            <a:hueOff val="-594733"/>
            <a:satOff val="34536"/>
            <a:lumOff val="338"/>
            <a:alphaOff val="0"/>
          </a:schemeClr>
        </a:solidFill>
        <a:ln w="19050" cap="rnd" cmpd="sng" algn="ctr">
          <a:solidFill>
            <a:schemeClr val="accent2">
              <a:tint val="40000"/>
              <a:alpha val="90000"/>
              <a:hueOff val="-594733"/>
              <a:satOff val="34536"/>
              <a:lumOff val="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Symptoms can be self-reported during exacerbations,</a:t>
          </a:r>
        </a:p>
        <a:p>
          <a:pPr marL="171450" lvl="1" indent="-171450" algn="l" defTabSz="711200">
            <a:lnSpc>
              <a:spcPct val="90000"/>
            </a:lnSpc>
            <a:spcBef>
              <a:spcPct val="0"/>
            </a:spcBef>
            <a:spcAft>
              <a:spcPct val="15000"/>
            </a:spcAft>
            <a:buChar char="•"/>
          </a:pPr>
          <a:r>
            <a:rPr lang="en-US" sz="1600" kern="1200" dirty="0"/>
            <a:t>Symptoms can be recorded by a device (peak-flow meters or inhalers with Nitric Oxide sensors for respiratory conditions) initiated by the patient.</a:t>
          </a:r>
        </a:p>
      </dsp:txBody>
      <dsp:txXfrm rot="-5400000">
        <a:off x="3566160" y="2444692"/>
        <a:ext cx="6259549" cy="1484182"/>
      </dsp:txXfrm>
    </dsp:sp>
    <dsp:sp modelId="{B7C13E75-F3E2-4347-8AEE-8AB9C4D70062}">
      <dsp:nvSpPr>
        <dsp:cNvPr id="0" name=""/>
        <dsp:cNvSpPr/>
      </dsp:nvSpPr>
      <dsp:spPr>
        <a:xfrm>
          <a:off x="0" y="2158805"/>
          <a:ext cx="3566160" cy="2055956"/>
        </a:xfrm>
        <a:prstGeom prst="roundRect">
          <a:avLst/>
        </a:prstGeom>
        <a:solidFill>
          <a:schemeClr val="accent2">
            <a:hueOff val="-490875"/>
            <a:satOff val="38812"/>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C00000"/>
              </a:solidFill>
            </a:rPr>
            <a:t>Method 2</a:t>
          </a:r>
          <a:r>
            <a:rPr lang="en-US" sz="2100" kern="1200" dirty="0"/>
            <a:t>: </a:t>
          </a:r>
          <a:r>
            <a:rPr lang="en-US" sz="2100" kern="1200" dirty="0">
              <a:solidFill>
                <a:schemeClr val="bg1"/>
              </a:solidFill>
            </a:rPr>
            <a:t>Individual-level 7/24 monitoring for symptoms of paid or voluntary participants through mobile health apps.</a:t>
          </a:r>
        </a:p>
      </dsp:txBody>
      <dsp:txXfrm>
        <a:off x="100363" y="2259168"/>
        <a:ext cx="3365434" cy="1855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3672A-8BB8-6F4C-9AD7-33E8442A84D9}">
      <dsp:nvSpPr>
        <dsp:cNvPr id="0" name=""/>
        <dsp:cNvSpPr/>
      </dsp:nvSpPr>
      <dsp:spPr>
        <a:xfrm>
          <a:off x="48" y="127988"/>
          <a:ext cx="4628926" cy="1073637"/>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rgbClr val="C00000"/>
              </a:solidFill>
            </a:rPr>
            <a:t>Asthma Health App</a:t>
          </a:r>
          <a:r>
            <a:rPr lang="en-CA" sz="1600" b="1" kern="1200" dirty="0">
              <a:solidFill>
                <a:srgbClr val="C00000"/>
              </a:solidFill>
            </a:rPr>
            <a:t> </a:t>
          </a:r>
          <a:r>
            <a:rPr lang="en-CA" sz="1600" kern="1200" dirty="0"/>
            <a:t>(AHA)(2015), smartphone data collected using </a:t>
          </a:r>
          <a:r>
            <a:rPr lang="en-CA" sz="1600" kern="1200" dirty="0" err="1"/>
            <a:t>ResearchKit</a:t>
          </a:r>
          <a:endParaRPr lang="en-US" sz="1600" kern="1200" dirty="0"/>
        </a:p>
      </dsp:txBody>
      <dsp:txXfrm>
        <a:off x="48" y="127988"/>
        <a:ext cx="4628926" cy="1073637"/>
      </dsp:txXfrm>
    </dsp:sp>
    <dsp:sp modelId="{B6FF59BE-597B-8440-A77C-5F373306BDB5}">
      <dsp:nvSpPr>
        <dsp:cNvPr id="0" name=""/>
        <dsp:cNvSpPr/>
      </dsp:nvSpPr>
      <dsp:spPr>
        <a:xfrm>
          <a:off x="48" y="1201625"/>
          <a:ext cx="4628926" cy="3689280"/>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CA" sz="1400" kern="1200"/>
            <a:t>AHA was one of the first of five ResearchKit apps that launched in March 2015 and was developed by the Icahn School of Medicine at Mount Sinai and other partners.</a:t>
          </a:r>
          <a:endParaRPr lang="en-US" sz="1400" kern="1200"/>
        </a:p>
        <a:p>
          <a:pPr marL="114300" lvl="1" indent="-114300" algn="l" defTabSz="622300">
            <a:lnSpc>
              <a:spcPct val="90000"/>
            </a:lnSpc>
            <a:spcBef>
              <a:spcPct val="0"/>
            </a:spcBef>
            <a:spcAft>
              <a:spcPct val="15000"/>
            </a:spcAft>
            <a:buChar char="•"/>
          </a:pPr>
          <a:r>
            <a:rPr lang="en-CA" sz="1400" kern="1200"/>
            <a:t>AHA has collected data from about 6K voluntary patients for 21 months.  </a:t>
          </a:r>
          <a:endParaRPr lang="en-US" sz="1400" kern="1200"/>
        </a:p>
        <a:p>
          <a:pPr marL="114300" lvl="1" indent="-114300" algn="l" defTabSz="622300">
            <a:lnSpc>
              <a:spcPct val="90000"/>
            </a:lnSpc>
            <a:spcBef>
              <a:spcPct val="0"/>
            </a:spcBef>
            <a:spcAft>
              <a:spcPct val="15000"/>
            </a:spcAft>
            <a:buChar char="•"/>
          </a:pPr>
          <a:r>
            <a:rPr lang="en-CA" sz="1400" kern="1200"/>
            <a:t>The symptoms were self-reported.</a:t>
          </a:r>
          <a:endParaRPr lang="en-US" sz="1400" kern="1200"/>
        </a:p>
        <a:p>
          <a:pPr marL="114300" lvl="1" indent="-114300" algn="l" defTabSz="622300">
            <a:lnSpc>
              <a:spcPct val="90000"/>
            </a:lnSpc>
            <a:spcBef>
              <a:spcPct val="0"/>
            </a:spcBef>
            <a:spcAft>
              <a:spcPct val="15000"/>
            </a:spcAft>
            <a:buChar char="•"/>
          </a:pPr>
          <a:r>
            <a:rPr lang="en-CA" sz="1400" kern="1200" dirty="0"/>
            <a:t>The main motivation is to collect individual-level data for medical research. The data and the code for the AHA is available upon request for further research. </a:t>
          </a:r>
          <a:endParaRPr lang="en-US" sz="1400" kern="1200" dirty="0"/>
        </a:p>
      </dsp:txBody>
      <dsp:txXfrm>
        <a:off x="48" y="1201625"/>
        <a:ext cx="4628926" cy="3689280"/>
      </dsp:txXfrm>
    </dsp:sp>
    <dsp:sp modelId="{0AC029A6-80EB-C24F-B3BF-28422F5411AD}">
      <dsp:nvSpPr>
        <dsp:cNvPr id="0" name=""/>
        <dsp:cNvSpPr/>
      </dsp:nvSpPr>
      <dsp:spPr>
        <a:xfrm>
          <a:off x="5277024" y="127988"/>
          <a:ext cx="4628926" cy="1073637"/>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err="1">
              <a:solidFill>
                <a:srgbClr val="C00000"/>
              </a:solidFill>
            </a:rPr>
            <a:t>MyAirCoach</a:t>
          </a:r>
          <a:r>
            <a:rPr lang="en-US" sz="1600" kern="1200" dirty="0"/>
            <a:t> -</a:t>
          </a:r>
          <a:r>
            <a:rPr lang="en-CA" sz="1600" kern="1200" dirty="0"/>
            <a:t> Analysis, modelling and sensing of both physiological and environmental factors for the customized and predictive self-management of Asthma</a:t>
          </a:r>
          <a:endParaRPr lang="en-US" sz="1600" kern="1200" dirty="0"/>
        </a:p>
      </dsp:txBody>
      <dsp:txXfrm>
        <a:off x="5277024" y="127988"/>
        <a:ext cx="4628926" cy="1073637"/>
      </dsp:txXfrm>
    </dsp:sp>
    <dsp:sp modelId="{0433F153-B21F-2342-B7A1-D0F0395278C0}">
      <dsp:nvSpPr>
        <dsp:cNvPr id="0" name=""/>
        <dsp:cNvSpPr/>
      </dsp:nvSpPr>
      <dsp:spPr>
        <a:xfrm>
          <a:off x="5277024" y="1201625"/>
          <a:ext cx="4628926" cy="3689280"/>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CA" sz="1400" kern="1200"/>
            <a:t>EU – Horizon2020 Research Project – Started in 2015 and lasts 3 years</a:t>
          </a:r>
          <a:endParaRPr lang="en-US" sz="1400" kern="1200" dirty="0"/>
        </a:p>
        <a:p>
          <a:pPr marL="114300" lvl="1" indent="-114300" algn="l" defTabSz="622300">
            <a:lnSpc>
              <a:spcPct val="90000"/>
            </a:lnSpc>
            <a:spcBef>
              <a:spcPct val="0"/>
            </a:spcBef>
            <a:spcAft>
              <a:spcPct val="15000"/>
            </a:spcAft>
            <a:buChar char="•"/>
          </a:pPr>
          <a:r>
            <a:rPr lang="en-US" sz="1400" kern="1200">
              <a:hlinkClick xmlns:r="http://schemas.openxmlformats.org/officeDocument/2006/relationships" r:id="rId1"/>
            </a:rPr>
            <a:t>http://myaircoach.eu/content/what-myaircoach-project</a:t>
          </a:r>
          <a:endParaRPr lang="en-US" sz="1400" kern="1200" dirty="0"/>
        </a:p>
        <a:p>
          <a:pPr marL="114300" lvl="1" indent="-114300" algn="l" defTabSz="622300">
            <a:lnSpc>
              <a:spcPct val="90000"/>
            </a:lnSpc>
            <a:spcBef>
              <a:spcPct val="0"/>
            </a:spcBef>
            <a:spcAft>
              <a:spcPct val="15000"/>
            </a:spcAft>
            <a:buChar char="•"/>
          </a:pPr>
          <a:r>
            <a:rPr lang="en-CA" sz="1400" b="0" i="0" u="none" kern="1200"/>
            <a:t>myAirCoach will an ergonomic and compact sensor-based inhaler that will be connected with the patients’ smart devices</a:t>
          </a:r>
          <a:endParaRPr lang="en-US" sz="1400" kern="1200" dirty="0"/>
        </a:p>
        <a:p>
          <a:pPr marL="114300" lvl="1" indent="-114300" algn="l" defTabSz="622300">
            <a:lnSpc>
              <a:spcPct val="90000"/>
            </a:lnSpc>
            <a:spcBef>
              <a:spcPct val="0"/>
            </a:spcBef>
            <a:spcAft>
              <a:spcPct val="15000"/>
            </a:spcAft>
            <a:buChar char="•"/>
          </a:pPr>
          <a:r>
            <a:rPr lang="en-CA" sz="1400" b="0" i="0" u="none" kern="1200"/>
            <a:t>Through an App and a smart inhaler, the central system of myAirCoach will analyse the data and propose tailored asthma plans</a:t>
          </a:r>
          <a:endParaRPr lang="en-US" sz="1400" kern="1200" dirty="0"/>
        </a:p>
        <a:p>
          <a:pPr marL="114300" lvl="1" indent="-114300" algn="l" defTabSz="622300">
            <a:lnSpc>
              <a:spcPct val="90000"/>
            </a:lnSpc>
            <a:spcBef>
              <a:spcPct val="0"/>
            </a:spcBef>
            <a:spcAft>
              <a:spcPct val="15000"/>
            </a:spcAft>
            <a:buChar char="•"/>
          </a:pPr>
          <a:r>
            <a:rPr lang="en-CA" sz="1400" b="0" i="0" u="none" kern="1200" dirty="0" err="1"/>
            <a:t>myAirCoach’s</a:t>
          </a:r>
          <a:r>
            <a:rPr lang="en-CA" sz="1400" b="0" i="0" u="none" kern="1200" dirty="0"/>
            <a:t> Self-management Platform for chronic diseases is currently at the final prototype stage before commercialisation, which is planned to be achieved via different vehicles such as the established company of CERTH/ITI (</a:t>
          </a:r>
          <a:r>
            <a:rPr lang="en-CA" sz="1400" b="0" i="0" u="none" kern="1200" dirty="0" err="1"/>
            <a:t>MindMed</a:t>
          </a:r>
          <a:r>
            <a:rPr lang="en-CA" sz="1400" b="0" i="0" u="none" kern="1200" dirty="0"/>
            <a:t>) but also upon specific investments to attract additional funding</a:t>
          </a:r>
          <a:endParaRPr lang="en-US" sz="1400" kern="1200" dirty="0"/>
        </a:p>
      </dsp:txBody>
      <dsp:txXfrm>
        <a:off x="5277024" y="1201625"/>
        <a:ext cx="4628926" cy="36892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8CE853-262D-CB40-8FE2-C41CC47A6A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D7AEE69-4C1C-8645-BFA2-BB14EC4294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A0E2DE-129E-DB4E-AED6-6A6513DB672A}" type="datetimeFigureOut">
              <a:rPr lang="en-US" smtClean="0"/>
              <a:t>10/13/20</a:t>
            </a:fld>
            <a:endParaRPr lang="en-US"/>
          </a:p>
        </p:txBody>
      </p:sp>
      <p:sp>
        <p:nvSpPr>
          <p:cNvPr id="4" name="Footer Placeholder 3">
            <a:extLst>
              <a:ext uri="{FF2B5EF4-FFF2-40B4-BE49-F238E27FC236}">
                <a16:creationId xmlns:a16="http://schemas.microsoft.com/office/drawing/2014/main" id="{BC293BBE-6965-2C4F-913A-942A13B2DC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ED8B09-DD38-A446-8659-D4E7FE0C11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B81E4C-DD35-DA49-87AA-CF476C709C38}" type="slidenum">
              <a:rPr lang="en-US" smtClean="0"/>
              <a:t>‹#›</a:t>
            </a:fld>
            <a:endParaRPr lang="en-US"/>
          </a:p>
        </p:txBody>
      </p:sp>
    </p:spTree>
    <p:extLst>
      <p:ext uri="{BB962C8B-B14F-4D97-AF65-F5344CB8AC3E}">
        <p14:creationId xmlns:p14="http://schemas.microsoft.com/office/powerpoint/2010/main" val="1517639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10/13/20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10/13/20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778322-3408-104D-8D18-B1058A492DAF}"/>
              </a:ext>
            </a:extLst>
          </p:cNvPr>
          <p:cNvSpPr>
            <a:spLocks noGrp="1"/>
          </p:cNvSpPr>
          <p:nvPr>
            <p:ph type="ctrTitle"/>
          </p:nvPr>
        </p:nvSpPr>
        <p:spPr>
          <a:xfrm>
            <a:off x="4996542" y="990601"/>
            <a:ext cx="6054045" cy="4632960"/>
          </a:xfrm>
        </p:spPr>
        <p:txBody>
          <a:bodyPr anchor="ctr">
            <a:noAutofit/>
          </a:bodyPr>
          <a:lstStyle/>
          <a:p>
            <a:pPr algn="l"/>
            <a:r>
              <a:rPr lang="en-US" sz="3600" b="1" dirty="0">
                <a:solidFill>
                  <a:srgbClr val="00B0F0"/>
                </a:solidFill>
              </a:rPr>
              <a:t>Developing</a:t>
            </a:r>
            <a:br>
              <a:rPr lang="en-US" sz="3600" b="1" dirty="0">
                <a:solidFill>
                  <a:srgbClr val="00B0F0"/>
                </a:solidFill>
              </a:rPr>
            </a:br>
            <a:r>
              <a:rPr lang="en-US" sz="3600" b="1" dirty="0">
                <a:solidFill>
                  <a:srgbClr val="00B0F0"/>
                </a:solidFill>
              </a:rPr>
              <a:t>regional &amp; </a:t>
            </a:r>
            <a:br>
              <a:rPr lang="en-US" sz="3600" b="1" dirty="0">
                <a:solidFill>
                  <a:srgbClr val="00B0F0"/>
                </a:solidFill>
              </a:rPr>
            </a:br>
            <a:r>
              <a:rPr lang="en-US" sz="3600" b="1" dirty="0">
                <a:solidFill>
                  <a:srgbClr val="00B0F0"/>
                </a:solidFill>
              </a:rPr>
              <a:t>personalized recommender systems for respiratory conditions</a:t>
            </a:r>
          </a:p>
        </p:txBody>
      </p:sp>
      <p:sp>
        <p:nvSpPr>
          <p:cNvPr id="3" name="Subtitle 2">
            <a:extLst>
              <a:ext uri="{FF2B5EF4-FFF2-40B4-BE49-F238E27FC236}">
                <a16:creationId xmlns:a16="http://schemas.microsoft.com/office/drawing/2014/main" id="{368E5113-1A3D-E941-89DD-8E32455A0260}"/>
              </a:ext>
            </a:extLst>
          </p:cNvPr>
          <p:cNvSpPr>
            <a:spLocks noGrp="1"/>
          </p:cNvSpPr>
          <p:nvPr>
            <p:ph type="subTitle" idx="1"/>
          </p:nvPr>
        </p:nvSpPr>
        <p:spPr>
          <a:xfrm>
            <a:off x="1141412" y="990600"/>
            <a:ext cx="3191623" cy="5052848"/>
          </a:xfrm>
        </p:spPr>
        <p:txBody>
          <a:bodyPr anchor="ctr">
            <a:normAutofit fontScale="92500" lnSpcReduction="10000"/>
          </a:bodyPr>
          <a:lstStyle/>
          <a:p>
            <a:r>
              <a:rPr lang="en-CA" dirty="0">
                <a:effectLst/>
              </a:rPr>
              <a:t>Asthma and </a:t>
            </a:r>
            <a:r>
              <a:rPr lang="en-CA" dirty="0" err="1">
                <a:effectLst/>
              </a:rPr>
              <a:t>copd</a:t>
            </a:r>
            <a:r>
              <a:rPr lang="en-CA" dirty="0">
                <a:effectLst/>
              </a:rPr>
              <a:t> are the leading cause in hospitalization in Canada. Only 17% of patients with these respiratory conditions are not symptomatic.  The most common factor for asthma exacerbations is the air quality and climatic conditions. 82% of patients are symptomatic and 22% of them experience severe respiratory symptoms 4 times in a week.  Currently we do not have any symptom-based predictive model due to lack of data.</a:t>
            </a:r>
            <a:endParaRPr lang="en-US" dirty="0"/>
          </a:p>
        </p:txBody>
      </p:sp>
      <p:cxnSp>
        <p:nvCxnSpPr>
          <p:cNvPr id="17" name="Straight Connector 16">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CA7A4C-0D94-A44E-A468-6145C7438405}"/>
              </a:ext>
            </a:extLst>
          </p:cNvPr>
          <p:cNvSpPr txBox="1"/>
          <p:nvPr/>
        </p:nvSpPr>
        <p:spPr>
          <a:xfrm>
            <a:off x="2427890" y="64323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4982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51E9-68C8-1748-BEA1-F5FFB6FABDE9}"/>
              </a:ext>
            </a:extLst>
          </p:cNvPr>
          <p:cNvSpPr>
            <a:spLocks noGrp="1"/>
          </p:cNvSpPr>
          <p:nvPr>
            <p:ph type="title"/>
          </p:nvPr>
        </p:nvSpPr>
        <p:spPr>
          <a:xfrm>
            <a:off x="1141413" y="609600"/>
            <a:ext cx="9905998" cy="1008993"/>
          </a:xfrm>
        </p:spPr>
        <p:txBody>
          <a:bodyPr>
            <a:normAutofit/>
          </a:bodyPr>
          <a:lstStyle/>
          <a:p>
            <a:r>
              <a:rPr lang="en-US" sz="2800" b="1" dirty="0">
                <a:solidFill>
                  <a:srgbClr val="0070C0"/>
                </a:solidFill>
              </a:rPr>
              <a:t>Why asthma/</a:t>
            </a:r>
            <a:r>
              <a:rPr lang="en-US" sz="2800" b="1" dirty="0" err="1">
                <a:solidFill>
                  <a:srgbClr val="0070C0"/>
                </a:solidFill>
              </a:rPr>
              <a:t>copd</a:t>
            </a:r>
            <a:r>
              <a:rPr lang="en-US" sz="2800" b="1" dirty="0">
                <a:solidFill>
                  <a:srgbClr val="0070C0"/>
                </a:solidFill>
              </a:rPr>
              <a:t>?</a:t>
            </a:r>
            <a:endParaRPr lang="en-US" sz="1400" b="1" dirty="0">
              <a:solidFill>
                <a:srgbClr val="0070C0"/>
              </a:solidFill>
            </a:endParaRPr>
          </a:p>
        </p:txBody>
      </p:sp>
      <p:graphicFrame>
        <p:nvGraphicFramePr>
          <p:cNvPr id="5" name="Content Placeholder 2">
            <a:extLst>
              <a:ext uri="{FF2B5EF4-FFF2-40B4-BE49-F238E27FC236}">
                <a16:creationId xmlns:a16="http://schemas.microsoft.com/office/drawing/2014/main" id="{A98673F3-511B-4A68-9E5C-C9C6F2893A06}"/>
              </a:ext>
            </a:extLst>
          </p:cNvPr>
          <p:cNvGraphicFramePr>
            <a:graphicFrameLocks noGrp="1"/>
          </p:cNvGraphicFramePr>
          <p:nvPr>
            <p:ph idx="1"/>
            <p:extLst>
              <p:ext uri="{D42A27DB-BD31-4B8C-83A1-F6EECF244321}">
                <p14:modId xmlns:p14="http://schemas.microsoft.com/office/powerpoint/2010/main" val="948692627"/>
              </p:ext>
            </p:extLst>
          </p:nvPr>
        </p:nvGraphicFramePr>
        <p:xfrm>
          <a:off x="1141413" y="1513490"/>
          <a:ext cx="9906000" cy="4159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02B5D72A-3F0A-E246-8D9C-088D51BD346E}"/>
              </a:ext>
            </a:extLst>
          </p:cNvPr>
          <p:cNvSpPr txBox="1"/>
          <p:nvPr/>
        </p:nvSpPr>
        <p:spPr>
          <a:xfrm>
            <a:off x="1141413" y="6238772"/>
            <a:ext cx="2781531" cy="338554"/>
          </a:xfrm>
          <a:prstGeom prst="rect">
            <a:avLst/>
          </a:prstGeom>
          <a:noFill/>
        </p:spPr>
        <p:txBody>
          <a:bodyPr wrap="none" rtlCol="0">
            <a:spAutoFit/>
          </a:bodyPr>
          <a:lstStyle/>
          <a:p>
            <a:r>
              <a:rPr lang="en-US" sz="1600" b="1" dirty="0">
                <a:solidFill>
                  <a:srgbClr val="0070C0"/>
                </a:solidFill>
              </a:rPr>
              <a:t>Numbers are for Canada. </a:t>
            </a:r>
            <a:endParaRPr lang="en-US" sz="1600" dirty="0"/>
          </a:p>
        </p:txBody>
      </p:sp>
    </p:spTree>
    <p:extLst>
      <p:ext uri="{BB962C8B-B14F-4D97-AF65-F5344CB8AC3E}">
        <p14:creationId xmlns:p14="http://schemas.microsoft.com/office/powerpoint/2010/main" val="37416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A935-8717-944E-9F9F-B3202845D329}"/>
              </a:ext>
            </a:extLst>
          </p:cNvPr>
          <p:cNvSpPr>
            <a:spLocks noGrp="1"/>
          </p:cNvSpPr>
          <p:nvPr>
            <p:ph type="title"/>
          </p:nvPr>
        </p:nvSpPr>
        <p:spPr>
          <a:xfrm>
            <a:off x="1141413" y="609600"/>
            <a:ext cx="9905998" cy="798786"/>
          </a:xfrm>
        </p:spPr>
        <p:txBody>
          <a:bodyPr>
            <a:normAutofit/>
          </a:bodyPr>
          <a:lstStyle/>
          <a:p>
            <a:r>
              <a:rPr lang="en-US" b="1" dirty="0">
                <a:solidFill>
                  <a:srgbClr val="0070C0"/>
                </a:solidFill>
              </a:rPr>
              <a:t>The Current state of data on asthma/COPD</a:t>
            </a:r>
          </a:p>
        </p:txBody>
      </p:sp>
      <p:graphicFrame>
        <p:nvGraphicFramePr>
          <p:cNvPr id="4" name="Content Placeholder 3">
            <a:extLst>
              <a:ext uri="{FF2B5EF4-FFF2-40B4-BE49-F238E27FC236}">
                <a16:creationId xmlns:a16="http://schemas.microsoft.com/office/drawing/2014/main" id="{2EC570F7-3D3A-8F4C-8169-9964E33A6F9D}"/>
              </a:ext>
            </a:extLst>
          </p:cNvPr>
          <p:cNvGraphicFramePr>
            <a:graphicFrameLocks noGrp="1"/>
          </p:cNvGraphicFramePr>
          <p:nvPr>
            <p:ph idx="1"/>
            <p:extLst>
              <p:ext uri="{D42A27DB-BD31-4B8C-83A1-F6EECF244321}">
                <p14:modId xmlns:p14="http://schemas.microsoft.com/office/powerpoint/2010/main" val="1746569879"/>
              </p:ext>
            </p:extLst>
          </p:nvPr>
        </p:nvGraphicFramePr>
        <p:xfrm>
          <a:off x="1141413" y="1728788"/>
          <a:ext cx="9906000" cy="3944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5A6C46B2-746F-694E-A7AA-4F06B2433AC9}"/>
              </a:ext>
            </a:extLst>
          </p:cNvPr>
          <p:cNvSpPr txBox="1"/>
          <p:nvPr/>
        </p:nvSpPr>
        <p:spPr>
          <a:xfrm>
            <a:off x="7557759" y="5493346"/>
            <a:ext cx="4230645" cy="646331"/>
          </a:xfrm>
          <a:prstGeom prst="rect">
            <a:avLst/>
          </a:prstGeom>
          <a:noFill/>
        </p:spPr>
        <p:txBody>
          <a:bodyPr wrap="none" rtlCol="0">
            <a:spAutoFit/>
          </a:bodyPr>
          <a:lstStyle/>
          <a:p>
            <a:r>
              <a:rPr lang="en-US" b="1" dirty="0">
                <a:solidFill>
                  <a:srgbClr val="FF0000"/>
                </a:solidFill>
              </a:rPr>
              <a:t>Only 13.5 % of symptomatic patients</a:t>
            </a:r>
          </a:p>
          <a:p>
            <a:r>
              <a:rPr lang="en-US" b="1" dirty="0">
                <a:solidFill>
                  <a:srgbClr val="FF0000"/>
                </a:solidFill>
              </a:rPr>
              <a:t>utilize health care (Canada)</a:t>
            </a:r>
          </a:p>
        </p:txBody>
      </p:sp>
    </p:spTree>
    <p:extLst>
      <p:ext uri="{BB962C8B-B14F-4D97-AF65-F5344CB8AC3E}">
        <p14:creationId xmlns:p14="http://schemas.microsoft.com/office/powerpoint/2010/main" val="331319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7BAE-7145-CC45-93C0-0CDA2F1A4426}"/>
              </a:ext>
            </a:extLst>
          </p:cNvPr>
          <p:cNvSpPr>
            <a:spLocks noGrp="1"/>
          </p:cNvSpPr>
          <p:nvPr>
            <p:ph type="title"/>
          </p:nvPr>
        </p:nvSpPr>
        <p:spPr>
          <a:xfrm>
            <a:off x="1141413" y="609600"/>
            <a:ext cx="9905998" cy="714703"/>
          </a:xfrm>
        </p:spPr>
        <p:txBody>
          <a:bodyPr>
            <a:normAutofit/>
          </a:bodyPr>
          <a:lstStyle/>
          <a:p>
            <a:r>
              <a:rPr lang="en-US" b="1" dirty="0">
                <a:solidFill>
                  <a:srgbClr val="0070C0"/>
                </a:solidFill>
              </a:rPr>
              <a:t>discovering data on Respiratory symptoms</a:t>
            </a:r>
          </a:p>
        </p:txBody>
      </p:sp>
      <p:graphicFrame>
        <p:nvGraphicFramePr>
          <p:cNvPr id="16" name="Content Placeholder 2">
            <a:extLst>
              <a:ext uri="{FF2B5EF4-FFF2-40B4-BE49-F238E27FC236}">
                <a16:creationId xmlns:a16="http://schemas.microsoft.com/office/drawing/2014/main" id="{0BCD0AFA-E95B-405D-9649-4C810DA20690}"/>
              </a:ext>
            </a:extLst>
          </p:cNvPr>
          <p:cNvGraphicFramePr>
            <a:graphicFrameLocks noGrp="1"/>
          </p:cNvGraphicFramePr>
          <p:nvPr>
            <p:ph idx="1"/>
            <p:extLst>
              <p:ext uri="{D42A27DB-BD31-4B8C-83A1-F6EECF244321}">
                <p14:modId xmlns:p14="http://schemas.microsoft.com/office/powerpoint/2010/main" val="162632939"/>
              </p:ext>
            </p:extLst>
          </p:nvPr>
        </p:nvGraphicFramePr>
        <p:xfrm>
          <a:off x="1141413" y="1800225"/>
          <a:ext cx="9906000" cy="4214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63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EDF4-09EB-1A4E-9660-3210523B072F}"/>
              </a:ext>
            </a:extLst>
          </p:cNvPr>
          <p:cNvSpPr>
            <a:spLocks noGrp="1"/>
          </p:cNvSpPr>
          <p:nvPr>
            <p:ph type="title"/>
          </p:nvPr>
        </p:nvSpPr>
        <p:spPr>
          <a:xfrm>
            <a:off x="130629" y="714375"/>
            <a:ext cx="4176505" cy="5076826"/>
          </a:xfrm>
        </p:spPr>
        <p:txBody>
          <a:bodyPr anchor="ctr">
            <a:normAutofit/>
          </a:bodyPr>
          <a:lstStyle/>
          <a:p>
            <a:pPr lvl="0">
              <a:lnSpc>
                <a:spcPct val="90000"/>
              </a:lnSpc>
              <a:spcBef>
                <a:spcPct val="20000"/>
              </a:spcBef>
              <a:spcAft>
                <a:spcPts val="600"/>
              </a:spcAft>
              <a:buClr>
                <a:prstClr val="white"/>
              </a:buClr>
              <a:buSzPct val="100000"/>
            </a:pPr>
            <a:r>
              <a:rPr lang="en-US" sz="4000" b="1" dirty="0">
                <a:solidFill>
                  <a:srgbClr val="0070C0"/>
                </a:solidFill>
              </a:rPr>
              <a:t>Developing Individual recommender systems</a:t>
            </a:r>
            <a:br>
              <a:rPr lang="en-US" sz="4000" b="1" dirty="0">
                <a:solidFill>
                  <a:srgbClr val="0070C0"/>
                </a:solidFill>
              </a:rPr>
            </a:br>
            <a:r>
              <a:rPr lang="en-US" sz="2000" cap="small" dirty="0">
                <a:ln>
                  <a:noFill/>
                </a:ln>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ea typeface="+mn-ea"/>
                <a:cs typeface="+mn-cs"/>
              </a:rPr>
              <a:t>The system can be based on 4 sensory inputs that can frequently be measured in a day: </a:t>
            </a:r>
            <a:br>
              <a:rPr lang="en-US" sz="2000" cap="small" dirty="0">
                <a:ln>
                  <a:noFill/>
                </a:ln>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ea typeface="+mn-ea"/>
                <a:cs typeface="+mn-cs"/>
              </a:rPr>
            </a:br>
            <a:endParaRPr lang="en-U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70B73A00-A2C1-5B49-984B-5BBD8EA257CB}"/>
              </a:ext>
            </a:extLst>
          </p:cNvPr>
          <p:cNvSpPr>
            <a:spLocks noGrp="1"/>
          </p:cNvSpPr>
          <p:nvPr>
            <p:ph idx="1"/>
          </p:nvPr>
        </p:nvSpPr>
        <p:spPr>
          <a:xfrm>
            <a:off x="4973046" y="714375"/>
            <a:ext cx="6253751" cy="5076825"/>
          </a:xfrm>
        </p:spPr>
        <p:txBody>
          <a:bodyPr>
            <a:normAutofit/>
          </a:bodyPr>
          <a:lstStyle/>
          <a:p>
            <a:pPr lvl="1">
              <a:lnSpc>
                <a:spcPct val="90000"/>
              </a:lnSpc>
            </a:pPr>
            <a:r>
              <a:rPr lang="en-US" b="1" dirty="0">
                <a:solidFill>
                  <a:srgbClr val="0070C0"/>
                </a:solidFill>
              </a:rPr>
              <a:t>Pulmonary capacity sensors to measure symptomatic levels. </a:t>
            </a:r>
          </a:p>
          <a:p>
            <a:pPr lvl="2">
              <a:lnSpc>
                <a:spcPct val="90000"/>
              </a:lnSpc>
            </a:pPr>
            <a:r>
              <a:rPr lang="en-US" dirty="0">
                <a:solidFill>
                  <a:schemeClr val="tx1"/>
                </a:solidFill>
              </a:rPr>
              <a:t>Peak-flow meters</a:t>
            </a:r>
          </a:p>
          <a:p>
            <a:pPr lvl="2">
              <a:lnSpc>
                <a:spcPct val="90000"/>
              </a:lnSpc>
            </a:pPr>
            <a:r>
              <a:rPr lang="en-US" dirty="0">
                <a:solidFill>
                  <a:schemeClr val="tx1"/>
                </a:solidFill>
              </a:rPr>
              <a:t>Sensor-based Inhalers</a:t>
            </a:r>
          </a:p>
          <a:p>
            <a:pPr lvl="1">
              <a:lnSpc>
                <a:spcPct val="90000"/>
              </a:lnSpc>
            </a:pPr>
            <a:r>
              <a:rPr lang="en-CA" b="1" dirty="0">
                <a:solidFill>
                  <a:srgbClr val="0070C0"/>
                </a:solidFill>
              </a:rPr>
              <a:t>Physiological</a:t>
            </a:r>
            <a:r>
              <a:rPr lang="en-US" b="1" dirty="0">
                <a:solidFill>
                  <a:srgbClr val="0070C0"/>
                </a:solidFill>
              </a:rPr>
              <a:t> sensors</a:t>
            </a:r>
            <a:r>
              <a:rPr lang="en-US" dirty="0">
                <a:solidFill>
                  <a:srgbClr val="0070C0"/>
                </a:solidFill>
              </a:rPr>
              <a:t> </a:t>
            </a:r>
            <a:r>
              <a:rPr lang="en-US" dirty="0">
                <a:solidFill>
                  <a:schemeClr val="tx1"/>
                </a:solidFill>
              </a:rPr>
              <a:t>(physical activity, VO2-max, caloric burning rate, heart rate etc.)</a:t>
            </a:r>
          </a:p>
          <a:p>
            <a:pPr lvl="2">
              <a:lnSpc>
                <a:spcPct val="90000"/>
              </a:lnSpc>
            </a:pPr>
            <a:r>
              <a:rPr lang="en-US" dirty="0">
                <a:solidFill>
                  <a:schemeClr val="tx1"/>
                </a:solidFill>
              </a:rPr>
              <a:t>Wireless Body Area Network (WBAN)</a:t>
            </a:r>
          </a:p>
          <a:p>
            <a:pPr lvl="1">
              <a:lnSpc>
                <a:spcPct val="90000"/>
              </a:lnSpc>
            </a:pPr>
            <a:r>
              <a:rPr lang="en-US" b="1" dirty="0">
                <a:solidFill>
                  <a:srgbClr val="0070C0"/>
                </a:solidFill>
              </a:rPr>
              <a:t>Indoor air quality sensors.</a:t>
            </a:r>
          </a:p>
          <a:p>
            <a:pPr lvl="2">
              <a:lnSpc>
                <a:spcPct val="90000"/>
              </a:lnSpc>
            </a:pPr>
            <a:r>
              <a:rPr lang="en-US" dirty="0">
                <a:solidFill>
                  <a:schemeClr val="tx1"/>
                </a:solidFill>
              </a:rPr>
              <a:t>Multiple devices that measures indoor air quality</a:t>
            </a:r>
          </a:p>
          <a:p>
            <a:pPr lvl="1">
              <a:lnSpc>
                <a:spcPct val="90000"/>
              </a:lnSpc>
            </a:pPr>
            <a:r>
              <a:rPr lang="en-US" b="1" dirty="0">
                <a:solidFill>
                  <a:srgbClr val="0070C0"/>
                </a:solidFill>
              </a:rPr>
              <a:t>GPS-based outdoor air quality and climatic measures.</a:t>
            </a:r>
          </a:p>
          <a:p>
            <a:pPr lvl="2">
              <a:lnSpc>
                <a:spcPct val="90000"/>
              </a:lnSpc>
            </a:pPr>
            <a:r>
              <a:rPr lang="en-US" dirty="0">
                <a:solidFill>
                  <a:schemeClr val="tx1"/>
                </a:solidFill>
              </a:rPr>
              <a:t>API integration with one of the outdoor AQ and climatic data providers</a:t>
            </a:r>
          </a:p>
        </p:txBody>
      </p:sp>
    </p:spTree>
    <p:extLst>
      <p:ext uri="{BB962C8B-B14F-4D97-AF65-F5344CB8AC3E}">
        <p14:creationId xmlns:p14="http://schemas.microsoft.com/office/powerpoint/2010/main" val="378979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2F10-982F-964E-A72B-417CBCD13991}"/>
              </a:ext>
            </a:extLst>
          </p:cNvPr>
          <p:cNvSpPr>
            <a:spLocks noGrp="1"/>
          </p:cNvSpPr>
          <p:nvPr>
            <p:ph type="title"/>
          </p:nvPr>
        </p:nvSpPr>
        <p:spPr>
          <a:xfrm>
            <a:off x="1141413" y="609600"/>
            <a:ext cx="9905998" cy="662152"/>
          </a:xfrm>
        </p:spPr>
        <p:txBody>
          <a:bodyPr>
            <a:normAutofit/>
          </a:bodyPr>
          <a:lstStyle/>
          <a:p>
            <a:r>
              <a:rPr lang="en-US" sz="2400" b="1" dirty="0">
                <a:solidFill>
                  <a:srgbClr val="0070C0"/>
                </a:solidFill>
              </a:rPr>
              <a:t>medical research on individual Rec. systems – 2 examples</a:t>
            </a:r>
            <a:endParaRPr lang="en-US" sz="2400" dirty="0">
              <a:solidFill>
                <a:srgbClr val="0070C0"/>
              </a:solidFill>
            </a:endParaRPr>
          </a:p>
        </p:txBody>
      </p:sp>
      <p:graphicFrame>
        <p:nvGraphicFramePr>
          <p:cNvPr id="5" name="Content Placeholder 2">
            <a:extLst>
              <a:ext uri="{FF2B5EF4-FFF2-40B4-BE49-F238E27FC236}">
                <a16:creationId xmlns:a16="http://schemas.microsoft.com/office/drawing/2014/main" id="{C874C311-2DB8-43FE-8C1B-D11EDBAA505F}"/>
              </a:ext>
            </a:extLst>
          </p:cNvPr>
          <p:cNvGraphicFramePr>
            <a:graphicFrameLocks noGrp="1"/>
          </p:cNvGraphicFramePr>
          <p:nvPr>
            <p:ph idx="1"/>
            <p:extLst>
              <p:ext uri="{D42A27DB-BD31-4B8C-83A1-F6EECF244321}">
                <p14:modId xmlns:p14="http://schemas.microsoft.com/office/powerpoint/2010/main" val="362650464"/>
              </p:ext>
            </p:extLst>
          </p:nvPr>
        </p:nvGraphicFramePr>
        <p:xfrm>
          <a:off x="1141413" y="1429407"/>
          <a:ext cx="9906000" cy="5018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32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B0A2-D61F-2C4B-9F0D-76957B7A7138}"/>
              </a:ext>
            </a:extLst>
          </p:cNvPr>
          <p:cNvSpPr>
            <a:spLocks noGrp="1"/>
          </p:cNvSpPr>
          <p:nvPr>
            <p:ph type="title"/>
          </p:nvPr>
        </p:nvSpPr>
        <p:spPr>
          <a:xfrm>
            <a:off x="1141413" y="609600"/>
            <a:ext cx="9905998" cy="840828"/>
          </a:xfrm>
        </p:spPr>
        <p:txBody>
          <a:bodyPr>
            <a:noAutofit/>
          </a:bodyPr>
          <a:lstStyle/>
          <a:p>
            <a:r>
              <a:rPr lang="en-US" sz="2400" b="1">
                <a:solidFill>
                  <a:srgbClr val="0070C0"/>
                </a:solidFill>
              </a:rPr>
              <a:t>7 Available APPS</a:t>
            </a:r>
            <a:r>
              <a:rPr lang="en-US" sz="2000" b="1">
                <a:solidFill>
                  <a:srgbClr val="0070C0"/>
                </a:solidFill>
              </a:rPr>
              <a:t> </a:t>
            </a:r>
            <a:r>
              <a:rPr lang="en-US" sz="1600" b="1">
                <a:solidFill>
                  <a:srgbClr val="0070C0"/>
                </a:solidFill>
              </a:rPr>
              <a:t>(none of them operates on ML/AI algorithms)</a:t>
            </a:r>
            <a:endParaRPr lang="en-US" sz="2000" b="1" dirty="0">
              <a:solidFill>
                <a:srgbClr val="0070C0"/>
              </a:solidFill>
            </a:endParaRPr>
          </a:p>
        </p:txBody>
      </p:sp>
      <p:sp>
        <p:nvSpPr>
          <p:cNvPr id="3" name="Content Placeholder 2">
            <a:extLst>
              <a:ext uri="{FF2B5EF4-FFF2-40B4-BE49-F238E27FC236}">
                <a16:creationId xmlns:a16="http://schemas.microsoft.com/office/drawing/2014/main" id="{114BD4C2-656B-FC48-9828-D13CB4D75494}"/>
              </a:ext>
            </a:extLst>
          </p:cNvPr>
          <p:cNvSpPr>
            <a:spLocks noGrp="1"/>
          </p:cNvSpPr>
          <p:nvPr>
            <p:ph idx="1"/>
          </p:nvPr>
        </p:nvSpPr>
        <p:spPr>
          <a:xfrm>
            <a:off x="1141413" y="1334814"/>
            <a:ext cx="9905998" cy="4913585"/>
          </a:xfrm>
        </p:spPr>
        <p:txBody>
          <a:bodyPr>
            <a:normAutofit fontScale="92500" lnSpcReduction="10000"/>
          </a:bodyPr>
          <a:lstStyle/>
          <a:p>
            <a:r>
              <a:rPr lang="en-US" sz="1600" b="1" dirty="0" err="1">
                <a:solidFill>
                  <a:srgbClr val="C00000"/>
                </a:solidFill>
              </a:rPr>
              <a:t>AsthmaMD</a:t>
            </a:r>
            <a:r>
              <a:rPr lang="en-US" sz="1600" dirty="0"/>
              <a:t>: </a:t>
            </a:r>
            <a:r>
              <a:rPr lang="en-CA" sz="1600" dirty="0">
                <a:effectLst/>
              </a:rPr>
              <a:t>(free; iPhone, Android), which is also compatible with the </a:t>
            </a:r>
            <a:r>
              <a:rPr lang="en-CA" sz="1600" dirty="0" err="1">
                <a:effectLst/>
              </a:rPr>
              <a:t>AsthmaMD</a:t>
            </a:r>
            <a:r>
              <a:rPr lang="en-CA" sz="1600" dirty="0">
                <a:effectLst/>
              </a:rPr>
              <a:t> peak flow meter. Created by a doctor at the University of California, San Francisco, Medical School, the app tracks medications, asthma triggers, and your action plan.</a:t>
            </a:r>
            <a:r>
              <a:rPr lang="en-US" sz="1600" dirty="0"/>
              <a:t>Asthma Buddy: </a:t>
            </a:r>
            <a:r>
              <a:rPr lang="en-CA" sz="1600" dirty="0">
                <a:effectLst/>
              </a:rPr>
              <a:t>Developed by the National Asthma Council Australia,</a:t>
            </a:r>
          </a:p>
          <a:p>
            <a:r>
              <a:rPr lang="en-CA" sz="1600" b="1" dirty="0">
                <a:solidFill>
                  <a:srgbClr val="C00000"/>
                </a:solidFill>
                <a:effectLst/>
              </a:rPr>
              <a:t>Asthma Buddy</a:t>
            </a:r>
            <a:r>
              <a:rPr lang="en-CA" sz="1600" dirty="0">
                <a:effectLst/>
              </a:rPr>
              <a:t> (free; iPhone, Android) reminds you to take your asthma medications each day, allows you to record an action plan (which you can email to your doctor), and lets you track any changes in your symptoms.</a:t>
            </a:r>
            <a:endParaRPr lang="en-US" sz="1600" dirty="0"/>
          </a:p>
          <a:p>
            <a:r>
              <a:rPr lang="en-US" sz="1600" b="1" dirty="0">
                <a:solidFill>
                  <a:srgbClr val="C00000"/>
                </a:solidFill>
              </a:rPr>
              <a:t>Asthma Track</a:t>
            </a:r>
            <a:r>
              <a:rPr lang="en-US" sz="1600" dirty="0"/>
              <a:t>: </a:t>
            </a:r>
            <a:r>
              <a:rPr lang="en-CA" sz="1600" dirty="0">
                <a:effectLst/>
              </a:rPr>
              <a:t>Part asthma diary, part information collector, </a:t>
            </a:r>
            <a:r>
              <a:rPr lang="en-CA" sz="1600" dirty="0" err="1">
                <a:effectLst/>
              </a:rPr>
              <a:t>asthmaTrack</a:t>
            </a:r>
            <a:r>
              <a:rPr lang="en-CA" sz="1600" dirty="0">
                <a:effectLst/>
              </a:rPr>
              <a:t> ($2; iPhone) lets you log your symptoms and medication doses, and create graphs of your asthma activity that you can email directly to your doctor</a:t>
            </a:r>
            <a:endParaRPr lang="en-US" sz="1600" dirty="0"/>
          </a:p>
          <a:p>
            <a:r>
              <a:rPr lang="en-US" sz="1600" b="1" dirty="0">
                <a:solidFill>
                  <a:srgbClr val="C00000"/>
                </a:solidFill>
              </a:rPr>
              <a:t>Assist me with inhaler</a:t>
            </a:r>
            <a:r>
              <a:rPr lang="en-US" sz="1600" dirty="0"/>
              <a:t>: </a:t>
            </a:r>
            <a:r>
              <a:rPr lang="en-CA" sz="1600" dirty="0">
                <a:effectLst/>
              </a:rPr>
              <a:t>($1; iPhone) provides pictures of asthma medications and directions in both English and Spanish on how (and when) to take them. </a:t>
            </a:r>
            <a:endParaRPr lang="en-US" sz="1600" dirty="0"/>
          </a:p>
          <a:p>
            <a:r>
              <a:rPr lang="en-US" sz="1600" b="1" dirty="0">
                <a:solidFill>
                  <a:srgbClr val="C00000"/>
                </a:solidFill>
              </a:rPr>
              <a:t>Asthma Check</a:t>
            </a:r>
            <a:r>
              <a:rPr lang="en-US" sz="1600" dirty="0"/>
              <a:t>: </a:t>
            </a:r>
            <a:r>
              <a:rPr lang="en-CA" sz="1600" dirty="0">
                <a:effectLst/>
              </a:rPr>
              <a:t>(free; iPhone, Android) provides notifications about medicine, peak flow readings, and alerts when you're running low on your asthma medications. It also provides a five-point check for your asthma symptoms and tracks behaviors that can affect your asthma, such as exercise and smoking.</a:t>
            </a:r>
            <a:endParaRPr lang="en-US" sz="1600" dirty="0"/>
          </a:p>
          <a:p>
            <a:r>
              <a:rPr lang="en-US" sz="1600" b="1" dirty="0">
                <a:solidFill>
                  <a:srgbClr val="C00000"/>
                </a:solidFill>
              </a:rPr>
              <a:t>Propeller</a:t>
            </a:r>
            <a:r>
              <a:rPr lang="en-US" sz="1600" dirty="0"/>
              <a:t>: </a:t>
            </a:r>
            <a:r>
              <a:rPr lang="en-CA" sz="1600" dirty="0">
                <a:effectLst/>
              </a:rPr>
              <a:t>(free; iPhone, Android) it sends alerts to your doctor and family members when your asthma symptoms worsen. It also tracks where and when you used your inhaler and its “Daily Asthma Forecast” alerts you to air quality issues and other asthma triggers.</a:t>
            </a:r>
            <a:endParaRPr lang="en-US" sz="1600" dirty="0"/>
          </a:p>
          <a:p>
            <a:r>
              <a:rPr lang="en-US" sz="1600" b="1" dirty="0">
                <a:solidFill>
                  <a:srgbClr val="C00000"/>
                </a:solidFill>
              </a:rPr>
              <a:t>Kid’s App: </a:t>
            </a:r>
            <a:r>
              <a:rPr lang="en-CA" sz="1600" dirty="0">
                <a:effectLst/>
              </a:rPr>
              <a:t>(free; iPhone, Android), with its adorable little dragon, and Huff &amp; Puff ($8; iPhone, Android), which has videos, quizzes, and games that help kids get more comfortable with their asthma.</a:t>
            </a:r>
            <a:endParaRPr lang="en-US" sz="1600" dirty="0"/>
          </a:p>
        </p:txBody>
      </p:sp>
    </p:spTree>
    <p:extLst>
      <p:ext uri="{BB962C8B-B14F-4D97-AF65-F5344CB8AC3E}">
        <p14:creationId xmlns:p14="http://schemas.microsoft.com/office/powerpoint/2010/main" val="228072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993</Words>
  <Application>Microsoft Macintosh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Mesh</vt:lpstr>
      <vt:lpstr>Developing regional &amp;  personalized recommender systems for respiratory conditions</vt:lpstr>
      <vt:lpstr>Why asthma/copd?</vt:lpstr>
      <vt:lpstr>The Current state of data on asthma/COPD</vt:lpstr>
      <vt:lpstr>discovering data on Respiratory symptoms</vt:lpstr>
      <vt:lpstr>Developing Individual recommender systems The system can be based on 4 sensory inputs that can frequently be measured in a day:  </vt:lpstr>
      <vt:lpstr>medical research on individual Rec. systems – 2 examples</vt:lpstr>
      <vt:lpstr>7 Available APPS (none of them operates on ML/AI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regional &amp;  personalized recommender systems for respiratory conditions</dc:title>
  <dc:creator>Microsoft Office User</dc:creator>
  <cp:lastModifiedBy>Yigit Aydede</cp:lastModifiedBy>
  <cp:revision>3</cp:revision>
  <cp:lastPrinted>2019-08-19T12:23:35Z</cp:lastPrinted>
  <dcterms:created xsi:type="dcterms:W3CDTF">2019-08-19T12:15:52Z</dcterms:created>
  <dcterms:modified xsi:type="dcterms:W3CDTF">2020-10-13T11:07:10Z</dcterms:modified>
</cp:coreProperties>
</file>