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68" r:id="rId14"/>
    <p:sldId id="282"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37053A-B34D-45CD-9FC7-6B48B06F77DB}" type="doc">
      <dgm:prSet loTypeId="urn:microsoft.com/office/officeart/2016/7/layout/HorizontalActionList" loCatId="List" qsTypeId="urn:microsoft.com/office/officeart/2005/8/quickstyle/simple1" qsCatId="simple" csTypeId="urn:microsoft.com/office/officeart/2005/8/colors/colorful2" csCatId="colorful"/>
      <dgm:spPr/>
      <dgm:t>
        <a:bodyPr/>
        <a:lstStyle/>
        <a:p>
          <a:endParaRPr lang="en-US"/>
        </a:p>
      </dgm:t>
    </dgm:pt>
    <dgm:pt modelId="{3853D55A-D5E6-4283-B85C-F3E961DB447E}">
      <dgm:prSet/>
      <dgm:spPr/>
      <dgm:t>
        <a:bodyPr/>
        <a:lstStyle/>
        <a:p>
          <a:r>
            <a:rPr lang="en-CA" b="1"/>
            <a:t>1. Content Analysis and Textual Data:</a:t>
          </a:r>
          <a:endParaRPr lang="en-US"/>
        </a:p>
      </dgm:t>
    </dgm:pt>
    <dgm:pt modelId="{FF49C9EA-A411-47C8-8053-1DE28B386F4E}" type="parTrans" cxnId="{A25E6068-A98A-4415-A6EF-8EE4E205E5FF}">
      <dgm:prSet/>
      <dgm:spPr/>
      <dgm:t>
        <a:bodyPr/>
        <a:lstStyle/>
        <a:p>
          <a:endParaRPr lang="en-US"/>
        </a:p>
      </dgm:t>
    </dgm:pt>
    <dgm:pt modelId="{0546A9C1-47CC-4481-A823-26441577C7D0}" type="sibTrans" cxnId="{A25E6068-A98A-4415-A6EF-8EE4E205E5FF}">
      <dgm:prSet/>
      <dgm:spPr/>
      <dgm:t>
        <a:bodyPr/>
        <a:lstStyle/>
        <a:p>
          <a:endParaRPr lang="en-US"/>
        </a:p>
      </dgm:t>
    </dgm:pt>
    <dgm:pt modelId="{350D8648-C169-45AD-84E2-45D58FE0F3C3}">
      <dgm:prSet/>
      <dgm:spPr/>
      <dgm:t>
        <a:bodyPr/>
        <a:lstStyle/>
        <a:p>
          <a:r>
            <a:rPr lang="en-CA" b="1"/>
            <a:t>Example:</a:t>
          </a:r>
          <a:r>
            <a:rPr lang="en-CA"/>
            <a:t> LLMs can analyze large volumes of textual data like social media posts, news articles, or historical documents. This helps identify trends, sentiment, and discourse patterns related to social issues.</a:t>
          </a:r>
          <a:endParaRPr lang="en-US"/>
        </a:p>
      </dgm:t>
    </dgm:pt>
    <dgm:pt modelId="{22752F0E-0EB2-43F8-BB3F-78D5AAA4E27B}" type="parTrans" cxnId="{273C14A1-3674-4808-B3C9-EF9EC6E7EB3D}">
      <dgm:prSet/>
      <dgm:spPr/>
      <dgm:t>
        <a:bodyPr/>
        <a:lstStyle/>
        <a:p>
          <a:endParaRPr lang="en-US"/>
        </a:p>
      </dgm:t>
    </dgm:pt>
    <dgm:pt modelId="{9678359E-F318-4816-861B-5F869342C5BF}" type="sibTrans" cxnId="{273C14A1-3674-4808-B3C9-EF9EC6E7EB3D}">
      <dgm:prSet/>
      <dgm:spPr/>
      <dgm:t>
        <a:bodyPr/>
        <a:lstStyle/>
        <a:p>
          <a:endParaRPr lang="en-US"/>
        </a:p>
      </dgm:t>
    </dgm:pt>
    <dgm:pt modelId="{CB81E7FE-77DE-4214-8CC7-B0CD17C74FE9}">
      <dgm:prSet/>
      <dgm:spPr/>
      <dgm:t>
        <a:bodyPr/>
        <a:lstStyle/>
        <a:p>
          <a:r>
            <a:rPr lang="en-CA" b="1" dirty="0"/>
            <a:t>Reference:</a:t>
          </a:r>
          <a:r>
            <a:rPr lang="en-CA" dirty="0"/>
            <a:t> "Can Large Language Models Transform Computational Social Science?" (MIT Press Direct) - This paper discusses how LLMs can enhance content analysis in social science research, providing prompts and evaluation pipelines.</a:t>
          </a:r>
          <a:endParaRPr lang="en-US" dirty="0"/>
        </a:p>
      </dgm:t>
    </dgm:pt>
    <dgm:pt modelId="{84B46C23-A4A4-44B6-B208-7264EC1D81DF}" type="parTrans" cxnId="{2284A8EB-131E-4603-9553-CF65392941C6}">
      <dgm:prSet/>
      <dgm:spPr/>
      <dgm:t>
        <a:bodyPr/>
        <a:lstStyle/>
        <a:p>
          <a:endParaRPr lang="en-US"/>
        </a:p>
      </dgm:t>
    </dgm:pt>
    <dgm:pt modelId="{09C8DC00-1D64-4092-8784-7EB9F34C2931}" type="sibTrans" cxnId="{2284A8EB-131E-4603-9553-CF65392941C6}">
      <dgm:prSet/>
      <dgm:spPr/>
      <dgm:t>
        <a:bodyPr/>
        <a:lstStyle/>
        <a:p>
          <a:endParaRPr lang="en-US"/>
        </a:p>
      </dgm:t>
    </dgm:pt>
    <dgm:pt modelId="{7E9B52AD-F02A-4FAC-B4A8-ED1D9261E848}">
      <dgm:prSet/>
      <dgm:spPr/>
      <dgm:t>
        <a:bodyPr/>
        <a:lstStyle/>
        <a:p>
          <a:r>
            <a:rPr lang="en-CA" b="1"/>
            <a:t>2. Qualitative Data Analysis:</a:t>
          </a:r>
          <a:endParaRPr lang="en-US"/>
        </a:p>
      </dgm:t>
    </dgm:pt>
    <dgm:pt modelId="{4CD23F61-053B-489C-AA6E-C598FD504809}" type="parTrans" cxnId="{7EB2D5B8-A255-42ED-88E2-59F3F876BFBA}">
      <dgm:prSet/>
      <dgm:spPr/>
      <dgm:t>
        <a:bodyPr/>
        <a:lstStyle/>
        <a:p>
          <a:endParaRPr lang="en-US"/>
        </a:p>
      </dgm:t>
    </dgm:pt>
    <dgm:pt modelId="{53136D55-40C7-492B-B703-2A9FFE3E7C9F}" type="sibTrans" cxnId="{7EB2D5B8-A255-42ED-88E2-59F3F876BFBA}">
      <dgm:prSet/>
      <dgm:spPr/>
      <dgm:t>
        <a:bodyPr/>
        <a:lstStyle/>
        <a:p>
          <a:endParaRPr lang="en-US"/>
        </a:p>
      </dgm:t>
    </dgm:pt>
    <dgm:pt modelId="{1ACB252F-DD8B-4822-AC0A-FAAD0A4B352C}">
      <dgm:prSet/>
      <dgm:spPr/>
      <dgm:t>
        <a:bodyPr/>
        <a:lstStyle/>
        <a:p>
          <a:r>
            <a:rPr lang="en-CA" b="1"/>
            <a:t>Example:</a:t>
          </a:r>
          <a:r>
            <a:rPr lang="en-CA"/>
            <a:t> LLMs can aid in coding and categorizing qualitative data like interview transcripts or open-ended survey responses, saving researchers time and improving consistency.</a:t>
          </a:r>
          <a:endParaRPr lang="en-US"/>
        </a:p>
      </dgm:t>
    </dgm:pt>
    <dgm:pt modelId="{AF68AFF7-634E-4EED-9AB6-7D4D9285710C}" type="parTrans" cxnId="{8D05F057-2CAF-4C96-A623-E1F54A2526A7}">
      <dgm:prSet/>
      <dgm:spPr/>
      <dgm:t>
        <a:bodyPr/>
        <a:lstStyle/>
        <a:p>
          <a:endParaRPr lang="en-US"/>
        </a:p>
      </dgm:t>
    </dgm:pt>
    <dgm:pt modelId="{C164FCE9-37D6-4AD3-B098-57E1C8E2C0D3}" type="sibTrans" cxnId="{8D05F057-2CAF-4C96-A623-E1F54A2526A7}">
      <dgm:prSet/>
      <dgm:spPr/>
      <dgm:t>
        <a:bodyPr/>
        <a:lstStyle/>
        <a:p>
          <a:endParaRPr lang="en-US"/>
        </a:p>
      </dgm:t>
    </dgm:pt>
    <dgm:pt modelId="{B7FD0327-0B86-42E9-B0E5-D4C0B92C70AE}">
      <dgm:prSet/>
      <dgm:spPr/>
      <dgm:t>
        <a:bodyPr/>
        <a:lstStyle/>
        <a:p>
          <a:r>
            <a:rPr lang="en-CA" b="1" dirty="0"/>
            <a:t>Reference:</a:t>
          </a:r>
          <a:r>
            <a:rPr lang="en-CA" dirty="0"/>
            <a:t> "Introduction to Large Language Models (LLMs) in Social Sciences" (ACSPRI) - This workshop offers practical experience on using LLMs for qualitative data analysis, including theme extraction and sentiment analysis.</a:t>
          </a:r>
          <a:endParaRPr lang="en-US" dirty="0"/>
        </a:p>
      </dgm:t>
    </dgm:pt>
    <dgm:pt modelId="{FA693BC7-57FE-4A66-B2BD-6AF1B7000B95}" type="parTrans" cxnId="{287643E3-164E-4CD4-821D-5B9E6133A813}">
      <dgm:prSet/>
      <dgm:spPr/>
      <dgm:t>
        <a:bodyPr/>
        <a:lstStyle/>
        <a:p>
          <a:endParaRPr lang="en-US"/>
        </a:p>
      </dgm:t>
    </dgm:pt>
    <dgm:pt modelId="{A61DC21E-AD8D-4AD9-9875-7548B180D9B9}" type="sibTrans" cxnId="{287643E3-164E-4CD4-821D-5B9E6133A813}">
      <dgm:prSet/>
      <dgm:spPr/>
      <dgm:t>
        <a:bodyPr/>
        <a:lstStyle/>
        <a:p>
          <a:endParaRPr lang="en-US"/>
        </a:p>
      </dgm:t>
    </dgm:pt>
    <dgm:pt modelId="{5AFAE2DD-883C-4A16-A794-92D9EA3A8EAA}">
      <dgm:prSet/>
      <dgm:spPr/>
      <dgm:t>
        <a:bodyPr/>
        <a:lstStyle/>
        <a:p>
          <a:r>
            <a:rPr lang="en-CA" b="1"/>
            <a:t>3. Survey Design and Response Generation:</a:t>
          </a:r>
          <a:endParaRPr lang="en-US"/>
        </a:p>
      </dgm:t>
    </dgm:pt>
    <dgm:pt modelId="{4085008E-D79B-4B36-8D94-7D889CAE6F3C}" type="parTrans" cxnId="{0AE70705-E15C-4D9E-9094-AF174B51165A}">
      <dgm:prSet/>
      <dgm:spPr/>
      <dgm:t>
        <a:bodyPr/>
        <a:lstStyle/>
        <a:p>
          <a:endParaRPr lang="en-US"/>
        </a:p>
      </dgm:t>
    </dgm:pt>
    <dgm:pt modelId="{D84F480B-55F8-40DA-8FC0-E19B63A3C271}" type="sibTrans" cxnId="{0AE70705-E15C-4D9E-9094-AF174B51165A}">
      <dgm:prSet/>
      <dgm:spPr/>
      <dgm:t>
        <a:bodyPr/>
        <a:lstStyle/>
        <a:p>
          <a:endParaRPr lang="en-US"/>
        </a:p>
      </dgm:t>
    </dgm:pt>
    <dgm:pt modelId="{AA5B632F-2846-4110-9902-E795A449668A}">
      <dgm:prSet/>
      <dgm:spPr/>
      <dgm:t>
        <a:bodyPr/>
        <a:lstStyle/>
        <a:p>
          <a:r>
            <a:rPr lang="en-CA" b="1"/>
            <a:t>Example:</a:t>
          </a:r>
          <a:r>
            <a:rPr lang="en-CA"/>
            <a:t> LLMs can generate diverse survey questions and potential response options, aiding in questionnaire development and ensuring a wider range of perspectives.</a:t>
          </a:r>
          <a:endParaRPr lang="en-US"/>
        </a:p>
      </dgm:t>
    </dgm:pt>
    <dgm:pt modelId="{A8D1ACEA-8DB7-45BE-9DA9-99339BD1AB6E}" type="parTrans" cxnId="{1CF78EED-9034-4AFF-9B84-C0E08525B683}">
      <dgm:prSet/>
      <dgm:spPr/>
      <dgm:t>
        <a:bodyPr/>
        <a:lstStyle/>
        <a:p>
          <a:endParaRPr lang="en-US"/>
        </a:p>
      </dgm:t>
    </dgm:pt>
    <dgm:pt modelId="{2984B203-88B6-4220-A52A-610FA390F708}" type="sibTrans" cxnId="{1CF78EED-9034-4AFF-9B84-C0E08525B683}">
      <dgm:prSet/>
      <dgm:spPr/>
      <dgm:t>
        <a:bodyPr/>
        <a:lstStyle/>
        <a:p>
          <a:endParaRPr lang="en-US"/>
        </a:p>
      </dgm:t>
    </dgm:pt>
    <dgm:pt modelId="{0D4AC822-0EDB-4930-8AE8-6C8F0DD70BE2}">
      <dgm:prSet/>
      <dgm:spPr/>
      <dgm:t>
        <a:bodyPr/>
        <a:lstStyle/>
        <a:p>
          <a:r>
            <a:rPr lang="en-CA" b="1" dirty="0"/>
            <a:t>Reference:</a:t>
          </a:r>
          <a:r>
            <a:rPr lang="en-CA" dirty="0"/>
            <a:t> "Automated Social Science: Language Models as Scientist and Subjects" (NBER) - This paper explores using LLMs to generate hypotheses and test them in simulated social environments, relevant to survey design.</a:t>
          </a:r>
          <a:endParaRPr lang="en-US" dirty="0"/>
        </a:p>
      </dgm:t>
    </dgm:pt>
    <dgm:pt modelId="{D6D15D83-16CF-4A30-996A-0D0B385EE6BE}" type="parTrans" cxnId="{73B37838-E436-404B-B7EE-37855C311EF2}">
      <dgm:prSet/>
      <dgm:spPr/>
      <dgm:t>
        <a:bodyPr/>
        <a:lstStyle/>
        <a:p>
          <a:endParaRPr lang="en-US"/>
        </a:p>
      </dgm:t>
    </dgm:pt>
    <dgm:pt modelId="{61C3DC7B-E8C9-408E-8E1C-14B8DDFE7B95}" type="sibTrans" cxnId="{73B37838-E436-404B-B7EE-37855C311EF2}">
      <dgm:prSet/>
      <dgm:spPr/>
      <dgm:t>
        <a:bodyPr/>
        <a:lstStyle/>
        <a:p>
          <a:endParaRPr lang="en-US"/>
        </a:p>
      </dgm:t>
    </dgm:pt>
    <dgm:pt modelId="{56B179CC-4B52-4F27-B727-2F5340174838}">
      <dgm:prSet/>
      <dgm:spPr/>
      <dgm:t>
        <a:bodyPr/>
        <a:lstStyle/>
        <a:p>
          <a:r>
            <a:rPr lang="en-CA" b="1"/>
            <a:t>4. Agent-Based Modeling and Simulations:</a:t>
          </a:r>
          <a:endParaRPr lang="en-US"/>
        </a:p>
      </dgm:t>
    </dgm:pt>
    <dgm:pt modelId="{3C32875D-1928-497C-A602-540553BF78B4}" type="parTrans" cxnId="{198A9DF8-3B2C-4EB8-B045-58B4632641EE}">
      <dgm:prSet/>
      <dgm:spPr/>
      <dgm:t>
        <a:bodyPr/>
        <a:lstStyle/>
        <a:p>
          <a:endParaRPr lang="en-US"/>
        </a:p>
      </dgm:t>
    </dgm:pt>
    <dgm:pt modelId="{15748D6C-9AC6-4C83-ACFF-4B0ADFCEDBB4}" type="sibTrans" cxnId="{198A9DF8-3B2C-4EB8-B045-58B4632641EE}">
      <dgm:prSet/>
      <dgm:spPr/>
      <dgm:t>
        <a:bodyPr/>
        <a:lstStyle/>
        <a:p>
          <a:endParaRPr lang="en-US"/>
        </a:p>
      </dgm:t>
    </dgm:pt>
    <dgm:pt modelId="{A6D505EE-4F07-41E6-B793-9DA76C750143}">
      <dgm:prSet/>
      <dgm:spPr/>
      <dgm:t>
        <a:bodyPr/>
        <a:lstStyle/>
        <a:p>
          <a:r>
            <a:rPr lang="en-CA" b="1"/>
            <a:t>Example:</a:t>
          </a:r>
          <a:r>
            <a:rPr lang="en-CA"/>
            <a:t> LLMs can simulate social interactions and behaviors by creating virtual agents that interact based on pre-defined rules. This allows for the exploration of social dynamics and potential outcomes.</a:t>
          </a:r>
          <a:endParaRPr lang="en-US"/>
        </a:p>
      </dgm:t>
    </dgm:pt>
    <dgm:pt modelId="{7FC0DB8B-7592-43E6-8464-8741AEC1F927}" type="parTrans" cxnId="{E7A9678A-14DB-40BC-83D0-02587D63050E}">
      <dgm:prSet/>
      <dgm:spPr/>
      <dgm:t>
        <a:bodyPr/>
        <a:lstStyle/>
        <a:p>
          <a:endParaRPr lang="en-US"/>
        </a:p>
      </dgm:t>
    </dgm:pt>
    <dgm:pt modelId="{78E45AB7-A6EA-49EA-A185-394C4F80F638}" type="sibTrans" cxnId="{E7A9678A-14DB-40BC-83D0-02587D63050E}">
      <dgm:prSet/>
      <dgm:spPr/>
      <dgm:t>
        <a:bodyPr/>
        <a:lstStyle/>
        <a:p>
          <a:endParaRPr lang="en-US"/>
        </a:p>
      </dgm:t>
    </dgm:pt>
    <dgm:pt modelId="{E6B7E58E-98CA-414C-8738-EE1A72A89C0D}">
      <dgm:prSet/>
      <dgm:spPr/>
      <dgm:t>
        <a:bodyPr/>
        <a:lstStyle/>
        <a:p>
          <a:r>
            <a:rPr lang="en-CA" b="1" dirty="0"/>
            <a:t>Reference:</a:t>
          </a:r>
          <a:r>
            <a:rPr lang="en-CA" dirty="0"/>
            <a:t> "Social-network Simulation System with Large Language Model-Empowered Agents" - This research uses LLM-based agents to simulate social networks, providing insights into social phenomena.</a:t>
          </a:r>
          <a:endParaRPr lang="en-US" dirty="0"/>
        </a:p>
      </dgm:t>
    </dgm:pt>
    <dgm:pt modelId="{402242F5-5517-4579-924D-437CB732636F}" type="parTrans" cxnId="{AF946BEF-D85B-4750-96B3-D987AC43E647}">
      <dgm:prSet/>
      <dgm:spPr/>
      <dgm:t>
        <a:bodyPr/>
        <a:lstStyle/>
        <a:p>
          <a:endParaRPr lang="en-US"/>
        </a:p>
      </dgm:t>
    </dgm:pt>
    <dgm:pt modelId="{15D53615-396D-4006-88D7-B34BC796362E}" type="sibTrans" cxnId="{AF946BEF-D85B-4750-96B3-D987AC43E647}">
      <dgm:prSet/>
      <dgm:spPr/>
      <dgm:t>
        <a:bodyPr/>
        <a:lstStyle/>
        <a:p>
          <a:endParaRPr lang="en-US"/>
        </a:p>
      </dgm:t>
    </dgm:pt>
    <dgm:pt modelId="{8A44D650-35BB-4CB1-B7A8-6FFCA6A17B0A}">
      <dgm:prSet/>
      <dgm:spPr/>
      <dgm:t>
        <a:bodyPr/>
        <a:lstStyle/>
        <a:p>
          <a:r>
            <a:rPr lang="en-CA" b="1"/>
            <a:t>5. Literature Review and Knowledge Synthesis:</a:t>
          </a:r>
          <a:endParaRPr lang="en-US"/>
        </a:p>
      </dgm:t>
    </dgm:pt>
    <dgm:pt modelId="{CA6A6516-4814-4419-8372-3A6FD7B7A6EA}" type="parTrans" cxnId="{70B0938A-4993-4F76-8199-83594ED8E4D9}">
      <dgm:prSet/>
      <dgm:spPr/>
      <dgm:t>
        <a:bodyPr/>
        <a:lstStyle/>
        <a:p>
          <a:endParaRPr lang="en-US"/>
        </a:p>
      </dgm:t>
    </dgm:pt>
    <dgm:pt modelId="{5A12E173-E515-444A-B87D-9417733A9951}" type="sibTrans" cxnId="{70B0938A-4993-4F76-8199-83594ED8E4D9}">
      <dgm:prSet/>
      <dgm:spPr/>
      <dgm:t>
        <a:bodyPr/>
        <a:lstStyle/>
        <a:p>
          <a:endParaRPr lang="en-US"/>
        </a:p>
      </dgm:t>
    </dgm:pt>
    <dgm:pt modelId="{D2FBEDC4-CF1D-4102-AF25-00C02B8A3BFD}">
      <dgm:prSet/>
      <dgm:spPr/>
      <dgm:t>
        <a:bodyPr/>
        <a:lstStyle/>
        <a:p>
          <a:r>
            <a:rPr lang="en-CA" b="1"/>
            <a:t>Example:</a:t>
          </a:r>
          <a:r>
            <a:rPr lang="en-CA"/>
            <a:t> LLMs can summarize vast amounts of research literature, identify relevant studies, and extract key findings, speeding up the literature review process.</a:t>
          </a:r>
          <a:endParaRPr lang="en-US"/>
        </a:p>
      </dgm:t>
    </dgm:pt>
    <dgm:pt modelId="{47ECF58F-941C-463C-B696-62B294D3506B}" type="parTrans" cxnId="{6E1DAAC9-FEE7-493A-A41A-EF7CACBF30DF}">
      <dgm:prSet/>
      <dgm:spPr/>
      <dgm:t>
        <a:bodyPr/>
        <a:lstStyle/>
        <a:p>
          <a:endParaRPr lang="en-US"/>
        </a:p>
      </dgm:t>
    </dgm:pt>
    <dgm:pt modelId="{C4125FD4-54D4-456A-8BA0-A54C31093878}" type="sibTrans" cxnId="{6E1DAAC9-FEE7-493A-A41A-EF7CACBF30DF}">
      <dgm:prSet/>
      <dgm:spPr/>
      <dgm:t>
        <a:bodyPr/>
        <a:lstStyle/>
        <a:p>
          <a:endParaRPr lang="en-US"/>
        </a:p>
      </dgm:t>
    </dgm:pt>
    <dgm:pt modelId="{0065E191-FD19-4BA5-85C7-C9FC00AB76B9}">
      <dgm:prSet/>
      <dgm:spPr/>
      <dgm:t>
        <a:bodyPr/>
        <a:lstStyle/>
        <a:p>
          <a:r>
            <a:rPr lang="en-CA" b="1" dirty="0"/>
            <a:t>Reference:</a:t>
          </a:r>
          <a:r>
            <a:rPr lang="en-CA" dirty="0"/>
            <a:t> "LLMs in Social Science" (Data Skeptic podcast) - This episode discusses the potential of LLMs in social science, including their use in literature review and synthesis.</a:t>
          </a:r>
          <a:endParaRPr lang="en-US" dirty="0"/>
        </a:p>
      </dgm:t>
    </dgm:pt>
    <dgm:pt modelId="{D2E60C0E-88D8-4C8D-AD5D-52FD2DF45744}" type="parTrans" cxnId="{D0544CB6-A26F-411C-BC12-2B72B1C721EE}">
      <dgm:prSet/>
      <dgm:spPr/>
      <dgm:t>
        <a:bodyPr/>
        <a:lstStyle/>
        <a:p>
          <a:endParaRPr lang="en-US"/>
        </a:p>
      </dgm:t>
    </dgm:pt>
    <dgm:pt modelId="{F7D8E6BA-CC30-464A-9750-A3311D89010E}" type="sibTrans" cxnId="{D0544CB6-A26F-411C-BC12-2B72B1C721EE}">
      <dgm:prSet/>
      <dgm:spPr/>
      <dgm:t>
        <a:bodyPr/>
        <a:lstStyle/>
        <a:p>
          <a:endParaRPr lang="en-US"/>
        </a:p>
      </dgm:t>
    </dgm:pt>
    <dgm:pt modelId="{4ACA731C-ED10-8542-9AA1-2A62854111B0}" type="pres">
      <dgm:prSet presAssocID="{E137053A-B34D-45CD-9FC7-6B48B06F77DB}" presName="Name0" presStyleCnt="0">
        <dgm:presLayoutVars>
          <dgm:dir/>
          <dgm:animLvl val="lvl"/>
          <dgm:resizeHandles val="exact"/>
        </dgm:presLayoutVars>
      </dgm:prSet>
      <dgm:spPr/>
    </dgm:pt>
    <dgm:pt modelId="{7F102FA0-2A02-8747-812D-850E1CA6DFAD}" type="pres">
      <dgm:prSet presAssocID="{3853D55A-D5E6-4283-B85C-F3E961DB447E}" presName="composite" presStyleCnt="0"/>
      <dgm:spPr/>
    </dgm:pt>
    <dgm:pt modelId="{056181EE-B8A8-F746-AA70-564A35192D37}" type="pres">
      <dgm:prSet presAssocID="{3853D55A-D5E6-4283-B85C-F3E961DB447E}" presName="parTx" presStyleLbl="alignNode1" presStyleIdx="0" presStyleCnt="5">
        <dgm:presLayoutVars>
          <dgm:chMax val="0"/>
          <dgm:chPref val="0"/>
        </dgm:presLayoutVars>
      </dgm:prSet>
      <dgm:spPr/>
    </dgm:pt>
    <dgm:pt modelId="{FEB65204-0EAC-284A-B93C-93BE8ECB47E6}" type="pres">
      <dgm:prSet presAssocID="{3853D55A-D5E6-4283-B85C-F3E961DB447E}" presName="desTx" presStyleLbl="alignAccFollowNode1" presStyleIdx="0" presStyleCnt="5">
        <dgm:presLayoutVars/>
      </dgm:prSet>
      <dgm:spPr/>
    </dgm:pt>
    <dgm:pt modelId="{6C647F77-9CBC-F843-854A-6F7E88D2EAC1}" type="pres">
      <dgm:prSet presAssocID="{0546A9C1-47CC-4481-A823-26441577C7D0}" presName="space" presStyleCnt="0"/>
      <dgm:spPr/>
    </dgm:pt>
    <dgm:pt modelId="{2C1C33B5-5705-6441-A3A6-530D5A5F053B}" type="pres">
      <dgm:prSet presAssocID="{7E9B52AD-F02A-4FAC-B4A8-ED1D9261E848}" presName="composite" presStyleCnt="0"/>
      <dgm:spPr/>
    </dgm:pt>
    <dgm:pt modelId="{F530F0DC-F0E2-3C4E-9A29-B0CD89B93A30}" type="pres">
      <dgm:prSet presAssocID="{7E9B52AD-F02A-4FAC-B4A8-ED1D9261E848}" presName="parTx" presStyleLbl="alignNode1" presStyleIdx="1" presStyleCnt="5">
        <dgm:presLayoutVars>
          <dgm:chMax val="0"/>
          <dgm:chPref val="0"/>
        </dgm:presLayoutVars>
      </dgm:prSet>
      <dgm:spPr/>
    </dgm:pt>
    <dgm:pt modelId="{144F71F5-6128-B148-B18B-66DD78A9789A}" type="pres">
      <dgm:prSet presAssocID="{7E9B52AD-F02A-4FAC-B4A8-ED1D9261E848}" presName="desTx" presStyleLbl="alignAccFollowNode1" presStyleIdx="1" presStyleCnt="5">
        <dgm:presLayoutVars/>
      </dgm:prSet>
      <dgm:spPr/>
    </dgm:pt>
    <dgm:pt modelId="{63D2A682-C34D-D847-B114-FC3A15840955}" type="pres">
      <dgm:prSet presAssocID="{53136D55-40C7-492B-B703-2A9FFE3E7C9F}" presName="space" presStyleCnt="0"/>
      <dgm:spPr/>
    </dgm:pt>
    <dgm:pt modelId="{BA827FC8-D854-EA4C-9836-36ACA61F4A7E}" type="pres">
      <dgm:prSet presAssocID="{5AFAE2DD-883C-4A16-A794-92D9EA3A8EAA}" presName="composite" presStyleCnt="0"/>
      <dgm:spPr/>
    </dgm:pt>
    <dgm:pt modelId="{78D6CFA5-E931-0346-82AB-1D1947F97760}" type="pres">
      <dgm:prSet presAssocID="{5AFAE2DD-883C-4A16-A794-92D9EA3A8EAA}" presName="parTx" presStyleLbl="alignNode1" presStyleIdx="2" presStyleCnt="5">
        <dgm:presLayoutVars>
          <dgm:chMax val="0"/>
          <dgm:chPref val="0"/>
        </dgm:presLayoutVars>
      </dgm:prSet>
      <dgm:spPr/>
    </dgm:pt>
    <dgm:pt modelId="{75B9557F-3196-794B-B793-D090855162F4}" type="pres">
      <dgm:prSet presAssocID="{5AFAE2DD-883C-4A16-A794-92D9EA3A8EAA}" presName="desTx" presStyleLbl="alignAccFollowNode1" presStyleIdx="2" presStyleCnt="5">
        <dgm:presLayoutVars/>
      </dgm:prSet>
      <dgm:spPr/>
    </dgm:pt>
    <dgm:pt modelId="{68FEBA30-4243-2647-A599-1407E7D3E716}" type="pres">
      <dgm:prSet presAssocID="{D84F480B-55F8-40DA-8FC0-E19B63A3C271}" presName="space" presStyleCnt="0"/>
      <dgm:spPr/>
    </dgm:pt>
    <dgm:pt modelId="{64BB7F10-6DD5-CD47-B76A-31E2B3B9C53D}" type="pres">
      <dgm:prSet presAssocID="{56B179CC-4B52-4F27-B727-2F5340174838}" presName="composite" presStyleCnt="0"/>
      <dgm:spPr/>
    </dgm:pt>
    <dgm:pt modelId="{164EF3A7-D67A-AC47-B4AF-3F963C9279C5}" type="pres">
      <dgm:prSet presAssocID="{56B179CC-4B52-4F27-B727-2F5340174838}" presName="parTx" presStyleLbl="alignNode1" presStyleIdx="3" presStyleCnt="5">
        <dgm:presLayoutVars>
          <dgm:chMax val="0"/>
          <dgm:chPref val="0"/>
        </dgm:presLayoutVars>
      </dgm:prSet>
      <dgm:spPr/>
    </dgm:pt>
    <dgm:pt modelId="{9B97D56B-07EC-5548-86CA-597F28EFEDBE}" type="pres">
      <dgm:prSet presAssocID="{56B179CC-4B52-4F27-B727-2F5340174838}" presName="desTx" presStyleLbl="alignAccFollowNode1" presStyleIdx="3" presStyleCnt="5">
        <dgm:presLayoutVars/>
      </dgm:prSet>
      <dgm:spPr/>
    </dgm:pt>
    <dgm:pt modelId="{712BD2C6-14BD-2946-81AE-1B9578E5A549}" type="pres">
      <dgm:prSet presAssocID="{15748D6C-9AC6-4C83-ACFF-4B0ADFCEDBB4}" presName="space" presStyleCnt="0"/>
      <dgm:spPr/>
    </dgm:pt>
    <dgm:pt modelId="{69823732-B862-1A41-B37E-D1B156EF2370}" type="pres">
      <dgm:prSet presAssocID="{8A44D650-35BB-4CB1-B7A8-6FFCA6A17B0A}" presName="composite" presStyleCnt="0"/>
      <dgm:spPr/>
    </dgm:pt>
    <dgm:pt modelId="{6B521985-E393-0548-8EC7-29B500C63C0E}" type="pres">
      <dgm:prSet presAssocID="{8A44D650-35BB-4CB1-B7A8-6FFCA6A17B0A}" presName="parTx" presStyleLbl="alignNode1" presStyleIdx="4" presStyleCnt="5">
        <dgm:presLayoutVars>
          <dgm:chMax val="0"/>
          <dgm:chPref val="0"/>
        </dgm:presLayoutVars>
      </dgm:prSet>
      <dgm:spPr/>
    </dgm:pt>
    <dgm:pt modelId="{A32162A4-7732-E94E-83A5-F45BB8552168}" type="pres">
      <dgm:prSet presAssocID="{8A44D650-35BB-4CB1-B7A8-6FFCA6A17B0A}" presName="desTx" presStyleLbl="alignAccFollowNode1" presStyleIdx="4" presStyleCnt="5">
        <dgm:presLayoutVars/>
      </dgm:prSet>
      <dgm:spPr/>
    </dgm:pt>
  </dgm:ptLst>
  <dgm:cxnLst>
    <dgm:cxn modelId="{0AE70705-E15C-4D9E-9094-AF174B51165A}" srcId="{E137053A-B34D-45CD-9FC7-6B48B06F77DB}" destId="{5AFAE2DD-883C-4A16-A794-92D9EA3A8EAA}" srcOrd="2" destOrd="0" parTransId="{4085008E-D79B-4B36-8D94-7D889CAE6F3C}" sibTransId="{D84F480B-55F8-40DA-8FC0-E19B63A3C271}"/>
    <dgm:cxn modelId="{611E0117-1EB7-7F4F-AB86-598F641543BA}" type="presOf" srcId="{3853D55A-D5E6-4283-B85C-F3E961DB447E}" destId="{056181EE-B8A8-F746-AA70-564A35192D37}" srcOrd="0" destOrd="0" presId="urn:microsoft.com/office/officeart/2016/7/layout/HorizontalActionList"/>
    <dgm:cxn modelId="{60184218-71A8-1945-BF96-36FA45430E8E}" type="presOf" srcId="{E6B7E58E-98CA-414C-8738-EE1A72A89C0D}" destId="{9B97D56B-07EC-5548-86CA-597F28EFEDBE}" srcOrd="0" destOrd="1" presId="urn:microsoft.com/office/officeart/2016/7/layout/HorizontalActionList"/>
    <dgm:cxn modelId="{87297C25-38A1-3047-ACB8-8E33BF78C072}" type="presOf" srcId="{1ACB252F-DD8B-4822-AC0A-FAAD0A4B352C}" destId="{144F71F5-6128-B148-B18B-66DD78A9789A}" srcOrd="0" destOrd="0" presId="urn:microsoft.com/office/officeart/2016/7/layout/HorizontalActionList"/>
    <dgm:cxn modelId="{E05B4D2F-2C08-B649-A1C1-D70FF9826EC7}" type="presOf" srcId="{8A44D650-35BB-4CB1-B7A8-6FFCA6A17B0A}" destId="{6B521985-E393-0548-8EC7-29B500C63C0E}" srcOrd="0" destOrd="0" presId="urn:microsoft.com/office/officeart/2016/7/layout/HorizontalActionList"/>
    <dgm:cxn modelId="{73B37838-E436-404B-B7EE-37855C311EF2}" srcId="{5AFAE2DD-883C-4A16-A794-92D9EA3A8EAA}" destId="{0D4AC822-0EDB-4930-8AE8-6C8F0DD70BE2}" srcOrd="1" destOrd="0" parTransId="{D6D15D83-16CF-4A30-996A-0D0B385EE6BE}" sibTransId="{61C3DC7B-E8C9-408E-8E1C-14B8DDFE7B95}"/>
    <dgm:cxn modelId="{8D05F057-2CAF-4C96-A623-E1F54A2526A7}" srcId="{7E9B52AD-F02A-4FAC-B4A8-ED1D9261E848}" destId="{1ACB252F-DD8B-4822-AC0A-FAAD0A4B352C}" srcOrd="0" destOrd="0" parTransId="{AF68AFF7-634E-4EED-9AB6-7D4D9285710C}" sibTransId="{C164FCE9-37D6-4AD3-B098-57E1C8E2C0D3}"/>
    <dgm:cxn modelId="{A25E6068-A98A-4415-A6EF-8EE4E205E5FF}" srcId="{E137053A-B34D-45CD-9FC7-6B48B06F77DB}" destId="{3853D55A-D5E6-4283-B85C-F3E961DB447E}" srcOrd="0" destOrd="0" parTransId="{FF49C9EA-A411-47C8-8053-1DE28B386F4E}" sibTransId="{0546A9C1-47CC-4481-A823-26441577C7D0}"/>
    <dgm:cxn modelId="{E7A9678A-14DB-40BC-83D0-02587D63050E}" srcId="{56B179CC-4B52-4F27-B727-2F5340174838}" destId="{A6D505EE-4F07-41E6-B793-9DA76C750143}" srcOrd="0" destOrd="0" parTransId="{7FC0DB8B-7592-43E6-8464-8741AEC1F927}" sibTransId="{78E45AB7-A6EA-49EA-A185-394C4F80F638}"/>
    <dgm:cxn modelId="{70B0938A-4993-4F76-8199-83594ED8E4D9}" srcId="{E137053A-B34D-45CD-9FC7-6B48B06F77DB}" destId="{8A44D650-35BB-4CB1-B7A8-6FFCA6A17B0A}" srcOrd="4" destOrd="0" parTransId="{CA6A6516-4814-4419-8372-3A6FD7B7A6EA}" sibTransId="{5A12E173-E515-444A-B87D-9417733A9951}"/>
    <dgm:cxn modelId="{8D92BE94-89FF-B447-BE3B-5BAF2C5696B6}" type="presOf" srcId="{0D4AC822-0EDB-4930-8AE8-6C8F0DD70BE2}" destId="{75B9557F-3196-794B-B793-D090855162F4}" srcOrd="0" destOrd="1" presId="urn:microsoft.com/office/officeart/2016/7/layout/HorizontalActionList"/>
    <dgm:cxn modelId="{273C14A1-3674-4808-B3C9-EF9EC6E7EB3D}" srcId="{3853D55A-D5E6-4283-B85C-F3E961DB447E}" destId="{350D8648-C169-45AD-84E2-45D58FE0F3C3}" srcOrd="0" destOrd="0" parTransId="{22752F0E-0EB2-43F8-BB3F-78D5AAA4E27B}" sibTransId="{9678359E-F318-4816-861B-5F869342C5BF}"/>
    <dgm:cxn modelId="{2EBA85AB-6429-2E46-A0ED-F98CB61B7258}" type="presOf" srcId="{CB81E7FE-77DE-4214-8CC7-B0CD17C74FE9}" destId="{FEB65204-0EAC-284A-B93C-93BE8ECB47E6}" srcOrd="0" destOrd="1" presId="urn:microsoft.com/office/officeart/2016/7/layout/HorizontalActionList"/>
    <dgm:cxn modelId="{FC28B3B2-8D1F-6144-B399-7855D8ADBFE2}" type="presOf" srcId="{D2FBEDC4-CF1D-4102-AF25-00C02B8A3BFD}" destId="{A32162A4-7732-E94E-83A5-F45BB8552168}" srcOrd="0" destOrd="0" presId="urn:microsoft.com/office/officeart/2016/7/layout/HorizontalActionList"/>
    <dgm:cxn modelId="{D0544CB6-A26F-411C-BC12-2B72B1C721EE}" srcId="{8A44D650-35BB-4CB1-B7A8-6FFCA6A17B0A}" destId="{0065E191-FD19-4BA5-85C7-C9FC00AB76B9}" srcOrd="1" destOrd="0" parTransId="{D2E60C0E-88D8-4C8D-AD5D-52FD2DF45744}" sibTransId="{F7D8E6BA-CC30-464A-9750-A3311D89010E}"/>
    <dgm:cxn modelId="{7EB2D5B8-A255-42ED-88E2-59F3F876BFBA}" srcId="{E137053A-B34D-45CD-9FC7-6B48B06F77DB}" destId="{7E9B52AD-F02A-4FAC-B4A8-ED1D9261E848}" srcOrd="1" destOrd="0" parTransId="{4CD23F61-053B-489C-AA6E-C598FD504809}" sibTransId="{53136D55-40C7-492B-B703-2A9FFE3E7C9F}"/>
    <dgm:cxn modelId="{6E1DAAC9-FEE7-493A-A41A-EF7CACBF30DF}" srcId="{8A44D650-35BB-4CB1-B7A8-6FFCA6A17B0A}" destId="{D2FBEDC4-CF1D-4102-AF25-00C02B8A3BFD}" srcOrd="0" destOrd="0" parTransId="{47ECF58F-941C-463C-B696-62B294D3506B}" sibTransId="{C4125FD4-54D4-456A-8BA0-A54C31093878}"/>
    <dgm:cxn modelId="{0D4CBCCD-904C-D948-AABB-9DCA6EDD61AF}" type="presOf" srcId="{7E9B52AD-F02A-4FAC-B4A8-ED1D9261E848}" destId="{F530F0DC-F0E2-3C4E-9A29-B0CD89B93A30}" srcOrd="0" destOrd="0" presId="urn:microsoft.com/office/officeart/2016/7/layout/HorizontalActionList"/>
    <dgm:cxn modelId="{431936DA-E18E-3B4D-B254-A873580F7284}" type="presOf" srcId="{350D8648-C169-45AD-84E2-45D58FE0F3C3}" destId="{FEB65204-0EAC-284A-B93C-93BE8ECB47E6}" srcOrd="0" destOrd="0" presId="urn:microsoft.com/office/officeart/2016/7/layout/HorizontalActionList"/>
    <dgm:cxn modelId="{901D50DC-6F5A-BC49-8291-971CAC56C176}" type="presOf" srcId="{A6D505EE-4F07-41E6-B793-9DA76C750143}" destId="{9B97D56B-07EC-5548-86CA-597F28EFEDBE}" srcOrd="0" destOrd="0" presId="urn:microsoft.com/office/officeart/2016/7/layout/HorizontalActionList"/>
    <dgm:cxn modelId="{287643E3-164E-4CD4-821D-5B9E6133A813}" srcId="{7E9B52AD-F02A-4FAC-B4A8-ED1D9261E848}" destId="{B7FD0327-0B86-42E9-B0E5-D4C0B92C70AE}" srcOrd="1" destOrd="0" parTransId="{FA693BC7-57FE-4A66-B2BD-6AF1B7000B95}" sibTransId="{A61DC21E-AD8D-4AD9-9875-7548B180D9B9}"/>
    <dgm:cxn modelId="{963DD0EA-AD4C-AC47-BA4F-63982D347175}" type="presOf" srcId="{56B179CC-4B52-4F27-B727-2F5340174838}" destId="{164EF3A7-D67A-AC47-B4AF-3F963C9279C5}" srcOrd="0" destOrd="0" presId="urn:microsoft.com/office/officeart/2016/7/layout/HorizontalActionList"/>
    <dgm:cxn modelId="{2284A8EB-131E-4603-9553-CF65392941C6}" srcId="{3853D55A-D5E6-4283-B85C-F3E961DB447E}" destId="{CB81E7FE-77DE-4214-8CC7-B0CD17C74FE9}" srcOrd="1" destOrd="0" parTransId="{84B46C23-A4A4-44B6-B208-7264EC1D81DF}" sibTransId="{09C8DC00-1D64-4092-8784-7EB9F34C2931}"/>
    <dgm:cxn modelId="{1CF78EED-9034-4AFF-9B84-C0E08525B683}" srcId="{5AFAE2DD-883C-4A16-A794-92D9EA3A8EAA}" destId="{AA5B632F-2846-4110-9902-E795A449668A}" srcOrd="0" destOrd="0" parTransId="{A8D1ACEA-8DB7-45BE-9DA9-99339BD1AB6E}" sibTransId="{2984B203-88B6-4220-A52A-610FA390F708}"/>
    <dgm:cxn modelId="{AF946BEF-D85B-4750-96B3-D987AC43E647}" srcId="{56B179CC-4B52-4F27-B727-2F5340174838}" destId="{E6B7E58E-98CA-414C-8738-EE1A72A89C0D}" srcOrd="1" destOrd="0" parTransId="{402242F5-5517-4579-924D-437CB732636F}" sibTransId="{15D53615-396D-4006-88D7-B34BC796362E}"/>
    <dgm:cxn modelId="{848FB8EF-2183-2D4D-8730-5EA8BA8EFCE2}" type="presOf" srcId="{0065E191-FD19-4BA5-85C7-C9FC00AB76B9}" destId="{A32162A4-7732-E94E-83A5-F45BB8552168}" srcOrd="0" destOrd="1" presId="urn:microsoft.com/office/officeart/2016/7/layout/HorizontalActionList"/>
    <dgm:cxn modelId="{1380DDF2-0C12-0940-A31A-7C8EFACFEF4D}" type="presOf" srcId="{5AFAE2DD-883C-4A16-A794-92D9EA3A8EAA}" destId="{78D6CFA5-E931-0346-82AB-1D1947F97760}" srcOrd="0" destOrd="0" presId="urn:microsoft.com/office/officeart/2016/7/layout/HorizontalActionList"/>
    <dgm:cxn modelId="{4B2358F4-2468-2841-9089-2C5705B69070}" type="presOf" srcId="{B7FD0327-0B86-42E9-B0E5-D4C0B92C70AE}" destId="{144F71F5-6128-B148-B18B-66DD78A9789A}" srcOrd="0" destOrd="1" presId="urn:microsoft.com/office/officeart/2016/7/layout/HorizontalActionList"/>
    <dgm:cxn modelId="{198A9DF8-3B2C-4EB8-B045-58B4632641EE}" srcId="{E137053A-B34D-45CD-9FC7-6B48B06F77DB}" destId="{56B179CC-4B52-4F27-B727-2F5340174838}" srcOrd="3" destOrd="0" parTransId="{3C32875D-1928-497C-A602-540553BF78B4}" sibTransId="{15748D6C-9AC6-4C83-ACFF-4B0ADFCEDBB4}"/>
    <dgm:cxn modelId="{760872F9-1F19-0747-8D8B-81AE9B1DF0D1}" type="presOf" srcId="{E137053A-B34D-45CD-9FC7-6B48B06F77DB}" destId="{4ACA731C-ED10-8542-9AA1-2A62854111B0}" srcOrd="0" destOrd="0" presId="urn:microsoft.com/office/officeart/2016/7/layout/HorizontalActionList"/>
    <dgm:cxn modelId="{05CEE5FB-DA95-3E46-99A4-C83811203DB1}" type="presOf" srcId="{AA5B632F-2846-4110-9902-E795A449668A}" destId="{75B9557F-3196-794B-B793-D090855162F4}" srcOrd="0" destOrd="0" presId="urn:microsoft.com/office/officeart/2016/7/layout/HorizontalActionList"/>
    <dgm:cxn modelId="{277B1A20-2C3A-B449-A7B7-2D5959FD5553}" type="presParOf" srcId="{4ACA731C-ED10-8542-9AA1-2A62854111B0}" destId="{7F102FA0-2A02-8747-812D-850E1CA6DFAD}" srcOrd="0" destOrd="0" presId="urn:microsoft.com/office/officeart/2016/7/layout/HorizontalActionList"/>
    <dgm:cxn modelId="{AF16B87F-6B1C-A145-BAE9-B55E837E654F}" type="presParOf" srcId="{7F102FA0-2A02-8747-812D-850E1CA6DFAD}" destId="{056181EE-B8A8-F746-AA70-564A35192D37}" srcOrd="0" destOrd="0" presId="urn:microsoft.com/office/officeart/2016/7/layout/HorizontalActionList"/>
    <dgm:cxn modelId="{E22E2DA3-152F-4942-AB3B-3D585FB41A71}" type="presParOf" srcId="{7F102FA0-2A02-8747-812D-850E1CA6DFAD}" destId="{FEB65204-0EAC-284A-B93C-93BE8ECB47E6}" srcOrd="1" destOrd="0" presId="urn:microsoft.com/office/officeart/2016/7/layout/HorizontalActionList"/>
    <dgm:cxn modelId="{BAAC08A2-0A61-B443-A77C-610C4FAA060E}" type="presParOf" srcId="{4ACA731C-ED10-8542-9AA1-2A62854111B0}" destId="{6C647F77-9CBC-F843-854A-6F7E88D2EAC1}" srcOrd="1" destOrd="0" presId="urn:microsoft.com/office/officeart/2016/7/layout/HorizontalActionList"/>
    <dgm:cxn modelId="{F245C009-D913-6B4B-850A-D015FEC533FE}" type="presParOf" srcId="{4ACA731C-ED10-8542-9AA1-2A62854111B0}" destId="{2C1C33B5-5705-6441-A3A6-530D5A5F053B}" srcOrd="2" destOrd="0" presId="urn:microsoft.com/office/officeart/2016/7/layout/HorizontalActionList"/>
    <dgm:cxn modelId="{E5CBCD64-61A8-584E-928B-C504E69F65F4}" type="presParOf" srcId="{2C1C33B5-5705-6441-A3A6-530D5A5F053B}" destId="{F530F0DC-F0E2-3C4E-9A29-B0CD89B93A30}" srcOrd="0" destOrd="0" presId="urn:microsoft.com/office/officeart/2016/7/layout/HorizontalActionList"/>
    <dgm:cxn modelId="{45F01C4F-8773-FB46-A86D-7CE71BB534AB}" type="presParOf" srcId="{2C1C33B5-5705-6441-A3A6-530D5A5F053B}" destId="{144F71F5-6128-B148-B18B-66DD78A9789A}" srcOrd="1" destOrd="0" presId="urn:microsoft.com/office/officeart/2016/7/layout/HorizontalActionList"/>
    <dgm:cxn modelId="{11714DE4-B554-BB44-B538-5B0F3A6F803F}" type="presParOf" srcId="{4ACA731C-ED10-8542-9AA1-2A62854111B0}" destId="{63D2A682-C34D-D847-B114-FC3A15840955}" srcOrd="3" destOrd="0" presId="urn:microsoft.com/office/officeart/2016/7/layout/HorizontalActionList"/>
    <dgm:cxn modelId="{52971067-F039-0347-89B6-566109EE6482}" type="presParOf" srcId="{4ACA731C-ED10-8542-9AA1-2A62854111B0}" destId="{BA827FC8-D854-EA4C-9836-36ACA61F4A7E}" srcOrd="4" destOrd="0" presId="urn:microsoft.com/office/officeart/2016/7/layout/HorizontalActionList"/>
    <dgm:cxn modelId="{C7FB48CB-4652-734E-8466-0AB4D2B54FE1}" type="presParOf" srcId="{BA827FC8-D854-EA4C-9836-36ACA61F4A7E}" destId="{78D6CFA5-E931-0346-82AB-1D1947F97760}" srcOrd="0" destOrd="0" presId="urn:microsoft.com/office/officeart/2016/7/layout/HorizontalActionList"/>
    <dgm:cxn modelId="{A90D1770-72F5-C541-940F-341DEB26D890}" type="presParOf" srcId="{BA827FC8-D854-EA4C-9836-36ACA61F4A7E}" destId="{75B9557F-3196-794B-B793-D090855162F4}" srcOrd="1" destOrd="0" presId="urn:microsoft.com/office/officeart/2016/7/layout/HorizontalActionList"/>
    <dgm:cxn modelId="{528DB6CD-95EE-9C4B-BDCC-F4D5194FC626}" type="presParOf" srcId="{4ACA731C-ED10-8542-9AA1-2A62854111B0}" destId="{68FEBA30-4243-2647-A599-1407E7D3E716}" srcOrd="5" destOrd="0" presId="urn:microsoft.com/office/officeart/2016/7/layout/HorizontalActionList"/>
    <dgm:cxn modelId="{62CBC94A-0E11-2E42-9A0E-F2EE83223A9F}" type="presParOf" srcId="{4ACA731C-ED10-8542-9AA1-2A62854111B0}" destId="{64BB7F10-6DD5-CD47-B76A-31E2B3B9C53D}" srcOrd="6" destOrd="0" presId="urn:microsoft.com/office/officeart/2016/7/layout/HorizontalActionList"/>
    <dgm:cxn modelId="{E218CC06-E4F5-A543-BBFA-1B880F04FD7F}" type="presParOf" srcId="{64BB7F10-6DD5-CD47-B76A-31E2B3B9C53D}" destId="{164EF3A7-D67A-AC47-B4AF-3F963C9279C5}" srcOrd="0" destOrd="0" presId="urn:microsoft.com/office/officeart/2016/7/layout/HorizontalActionList"/>
    <dgm:cxn modelId="{3E178BCA-7B63-8944-9685-33449B31C84E}" type="presParOf" srcId="{64BB7F10-6DD5-CD47-B76A-31E2B3B9C53D}" destId="{9B97D56B-07EC-5548-86CA-597F28EFEDBE}" srcOrd="1" destOrd="0" presId="urn:microsoft.com/office/officeart/2016/7/layout/HorizontalActionList"/>
    <dgm:cxn modelId="{3E06D8C7-DCA6-0D49-899C-6D4630C91FAC}" type="presParOf" srcId="{4ACA731C-ED10-8542-9AA1-2A62854111B0}" destId="{712BD2C6-14BD-2946-81AE-1B9578E5A549}" srcOrd="7" destOrd="0" presId="urn:microsoft.com/office/officeart/2016/7/layout/HorizontalActionList"/>
    <dgm:cxn modelId="{870F0CF5-0F81-A74B-806B-43AE3CF2EA00}" type="presParOf" srcId="{4ACA731C-ED10-8542-9AA1-2A62854111B0}" destId="{69823732-B862-1A41-B37E-D1B156EF2370}" srcOrd="8" destOrd="0" presId="urn:microsoft.com/office/officeart/2016/7/layout/HorizontalActionList"/>
    <dgm:cxn modelId="{7DD722A9-7D4F-B941-88C6-1557E234EF4F}" type="presParOf" srcId="{69823732-B862-1A41-B37E-D1B156EF2370}" destId="{6B521985-E393-0548-8EC7-29B500C63C0E}" srcOrd="0" destOrd="0" presId="urn:microsoft.com/office/officeart/2016/7/layout/HorizontalActionList"/>
    <dgm:cxn modelId="{1973FBAD-F552-954E-A722-7CE3E7BB9CFC}" type="presParOf" srcId="{69823732-B862-1A41-B37E-D1B156EF2370}" destId="{A32162A4-7732-E94E-83A5-F45BB8552168}"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1347C4-48FA-48A8-AF6A-395A6DB978E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4D3C6D2-E714-49C0-842E-84C34116D308}">
      <dgm:prSet/>
      <dgm:spPr/>
      <dgm:t>
        <a:bodyPr/>
        <a:lstStyle/>
        <a:p>
          <a:pPr>
            <a:lnSpc>
              <a:spcPct val="100000"/>
            </a:lnSpc>
          </a:pPr>
          <a:r>
            <a:rPr lang="en-CA"/>
            <a:t>Early NLP systems relied heavily on </a:t>
          </a:r>
          <a:r>
            <a:rPr lang="en-CA" b="1"/>
            <a:t>rule-based and symbolic methods</a:t>
          </a:r>
          <a:r>
            <a:rPr lang="en-CA"/>
            <a:t>. (e.g., ALPAC, 1966).These systems struggled with ambiguity, context, and scalability. (Riverbank – is it a financial institution?)</a:t>
          </a:r>
          <a:endParaRPr lang="en-US"/>
        </a:p>
      </dgm:t>
    </dgm:pt>
    <dgm:pt modelId="{EAFF41D6-35B7-4EFD-9BF0-9B6F4293E0F2}" type="parTrans" cxnId="{348F7326-399A-4516-B10C-432E3E4049BF}">
      <dgm:prSet/>
      <dgm:spPr/>
      <dgm:t>
        <a:bodyPr/>
        <a:lstStyle/>
        <a:p>
          <a:endParaRPr lang="en-US"/>
        </a:p>
      </dgm:t>
    </dgm:pt>
    <dgm:pt modelId="{F41BDAA3-6835-4899-95CD-39BA27C26FD6}" type="sibTrans" cxnId="{348F7326-399A-4516-B10C-432E3E4049BF}">
      <dgm:prSet/>
      <dgm:spPr/>
      <dgm:t>
        <a:bodyPr/>
        <a:lstStyle/>
        <a:p>
          <a:endParaRPr lang="en-US"/>
        </a:p>
      </dgm:t>
    </dgm:pt>
    <dgm:pt modelId="{FDD0B17E-B94D-4E78-9CE3-E1C59D2D0076}">
      <dgm:prSet/>
      <dgm:spPr/>
      <dgm:t>
        <a:bodyPr/>
        <a:lstStyle/>
        <a:p>
          <a:pPr>
            <a:lnSpc>
              <a:spcPct val="100000"/>
            </a:lnSpc>
          </a:pPr>
          <a:r>
            <a:rPr lang="en-CA" b="1" dirty="0"/>
            <a:t>Shift from Rules to Statistics (1990):</a:t>
          </a:r>
          <a:r>
            <a:rPr lang="en-CA" dirty="0"/>
            <a:t> Introduction of probabilistic models and statistical methods</a:t>
          </a:r>
          <a:r>
            <a:rPr lang="en-CA" b="1" dirty="0"/>
            <a:t>: </a:t>
          </a:r>
          <a:r>
            <a:rPr lang="en-CA" dirty="0"/>
            <a:t>Hidden Markov Models (HMMs), N-grams for language modeling, Statistical machine translation (e.g., IBM Model).</a:t>
          </a:r>
          <a:endParaRPr lang="en-US" dirty="0"/>
        </a:p>
      </dgm:t>
    </dgm:pt>
    <dgm:pt modelId="{8F5C1544-421B-421F-82CD-4892630798F0}" type="parTrans" cxnId="{02D0BE5E-A1B7-47A6-837C-96320EA981DC}">
      <dgm:prSet/>
      <dgm:spPr/>
      <dgm:t>
        <a:bodyPr/>
        <a:lstStyle/>
        <a:p>
          <a:endParaRPr lang="en-US"/>
        </a:p>
      </dgm:t>
    </dgm:pt>
    <dgm:pt modelId="{65ACC6CA-EC93-49AC-955F-2CEA7C8E1792}" type="sibTrans" cxnId="{02D0BE5E-A1B7-47A6-837C-96320EA981DC}">
      <dgm:prSet/>
      <dgm:spPr/>
      <dgm:t>
        <a:bodyPr/>
        <a:lstStyle/>
        <a:p>
          <a:endParaRPr lang="en-US"/>
        </a:p>
      </dgm:t>
    </dgm:pt>
    <dgm:pt modelId="{04BF9F2E-D47A-4C18-A55A-237B14EBD91F}">
      <dgm:prSet/>
      <dgm:spPr/>
      <dgm:t>
        <a:bodyPr/>
        <a:lstStyle/>
        <a:p>
          <a:pPr>
            <a:lnSpc>
              <a:spcPct val="100000"/>
            </a:lnSpc>
          </a:pPr>
          <a:r>
            <a:rPr lang="en-CA" b="1" dirty="0"/>
            <a:t>Machine Learning in NLP (2000s): </a:t>
          </a:r>
          <a:r>
            <a:rPr lang="en-CA" dirty="0"/>
            <a:t>Applying algorithms like Support Vector Machines (SVMs) and decision trees to NLP tasks.</a:t>
          </a:r>
          <a:r>
            <a:rPr lang="en-CA" b="1" dirty="0"/>
            <a:t> </a:t>
          </a:r>
          <a:r>
            <a:rPr lang="en-CA" dirty="0"/>
            <a:t>Named entity recognition (NER). Required significant feature engineering and struggled with capturing deeper semantic meaning.</a:t>
          </a:r>
          <a:endParaRPr lang="en-US" dirty="0"/>
        </a:p>
      </dgm:t>
    </dgm:pt>
    <dgm:pt modelId="{6DBD7FE2-4BAA-4C84-A38C-03CF16329E43}" type="parTrans" cxnId="{57EF9D0D-F113-4DF5-99AF-CE4E03017A9C}">
      <dgm:prSet/>
      <dgm:spPr/>
      <dgm:t>
        <a:bodyPr/>
        <a:lstStyle/>
        <a:p>
          <a:endParaRPr lang="en-US"/>
        </a:p>
      </dgm:t>
    </dgm:pt>
    <dgm:pt modelId="{16FCBCD3-3903-459B-B70E-F58BD338C284}" type="sibTrans" cxnId="{57EF9D0D-F113-4DF5-99AF-CE4E03017A9C}">
      <dgm:prSet/>
      <dgm:spPr/>
      <dgm:t>
        <a:bodyPr/>
        <a:lstStyle/>
        <a:p>
          <a:endParaRPr lang="en-US"/>
        </a:p>
      </dgm:t>
    </dgm:pt>
    <dgm:pt modelId="{0EF13D4E-54E7-4C59-9493-88972B79D05F}" type="pres">
      <dgm:prSet presAssocID="{2B1347C4-48FA-48A8-AF6A-395A6DB978E6}" presName="root" presStyleCnt="0">
        <dgm:presLayoutVars>
          <dgm:dir/>
          <dgm:resizeHandles val="exact"/>
        </dgm:presLayoutVars>
      </dgm:prSet>
      <dgm:spPr/>
    </dgm:pt>
    <dgm:pt modelId="{DB62931F-184F-4ADF-BBC5-837BB5736659}" type="pres">
      <dgm:prSet presAssocID="{14D3C6D2-E714-49C0-842E-84C34116D308}" presName="compNode" presStyleCnt="0"/>
      <dgm:spPr/>
    </dgm:pt>
    <dgm:pt modelId="{35DE2837-810E-4D77-93D8-708E0FD50B08}" type="pres">
      <dgm:prSet presAssocID="{14D3C6D2-E714-49C0-842E-84C34116D308}" presName="bgRect" presStyleLbl="bgShp" presStyleIdx="0" presStyleCnt="3"/>
      <dgm:spPr/>
    </dgm:pt>
    <dgm:pt modelId="{F716EADF-3D79-4AC2-A625-2BF0CB535520}" type="pres">
      <dgm:prSet presAssocID="{14D3C6D2-E714-49C0-842E-84C34116D30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1554305B-D865-4745-A5BF-6D2DF10792B7}" type="pres">
      <dgm:prSet presAssocID="{14D3C6D2-E714-49C0-842E-84C34116D308}" presName="spaceRect" presStyleCnt="0"/>
      <dgm:spPr/>
    </dgm:pt>
    <dgm:pt modelId="{F0923607-19CB-4B51-AB65-C2610C88B6C4}" type="pres">
      <dgm:prSet presAssocID="{14D3C6D2-E714-49C0-842E-84C34116D308}" presName="parTx" presStyleLbl="revTx" presStyleIdx="0" presStyleCnt="3">
        <dgm:presLayoutVars>
          <dgm:chMax val="0"/>
          <dgm:chPref val="0"/>
        </dgm:presLayoutVars>
      </dgm:prSet>
      <dgm:spPr/>
    </dgm:pt>
    <dgm:pt modelId="{58BAE3FA-D651-4365-BEC2-5115F1C6530E}" type="pres">
      <dgm:prSet presAssocID="{F41BDAA3-6835-4899-95CD-39BA27C26FD6}" presName="sibTrans" presStyleCnt="0"/>
      <dgm:spPr/>
    </dgm:pt>
    <dgm:pt modelId="{85CD772E-C330-49C3-9601-326A1CF81E40}" type="pres">
      <dgm:prSet presAssocID="{FDD0B17E-B94D-4E78-9CE3-E1C59D2D0076}" presName="compNode" presStyleCnt="0"/>
      <dgm:spPr/>
    </dgm:pt>
    <dgm:pt modelId="{8F6297FE-A409-4A92-BC45-C2F6A3512F1F}" type="pres">
      <dgm:prSet presAssocID="{FDD0B17E-B94D-4E78-9CE3-E1C59D2D0076}" presName="bgRect" presStyleLbl="bgShp" presStyleIdx="1" presStyleCnt="3"/>
      <dgm:spPr/>
    </dgm:pt>
    <dgm:pt modelId="{2C43CF53-F963-407E-B10D-1712FD0355CB}" type="pres">
      <dgm:prSet presAssocID="{FDD0B17E-B94D-4E78-9CE3-E1C59D2D00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ze"/>
        </a:ext>
      </dgm:extLst>
    </dgm:pt>
    <dgm:pt modelId="{E6DA6404-1B31-4A1C-AB61-F39C0D68E51A}" type="pres">
      <dgm:prSet presAssocID="{FDD0B17E-B94D-4E78-9CE3-E1C59D2D0076}" presName="spaceRect" presStyleCnt="0"/>
      <dgm:spPr/>
    </dgm:pt>
    <dgm:pt modelId="{48E2E27C-C8A6-4A1A-9BD5-4BDFDCB11D80}" type="pres">
      <dgm:prSet presAssocID="{FDD0B17E-B94D-4E78-9CE3-E1C59D2D0076}" presName="parTx" presStyleLbl="revTx" presStyleIdx="1" presStyleCnt="3">
        <dgm:presLayoutVars>
          <dgm:chMax val="0"/>
          <dgm:chPref val="0"/>
        </dgm:presLayoutVars>
      </dgm:prSet>
      <dgm:spPr/>
    </dgm:pt>
    <dgm:pt modelId="{03E2DA9D-8B00-4BD8-A684-3DC03A2303B1}" type="pres">
      <dgm:prSet presAssocID="{65ACC6CA-EC93-49AC-955F-2CEA7C8E1792}" presName="sibTrans" presStyleCnt="0"/>
      <dgm:spPr/>
    </dgm:pt>
    <dgm:pt modelId="{40887E86-D6D9-4D47-9F3A-35457E2A2ED9}" type="pres">
      <dgm:prSet presAssocID="{04BF9F2E-D47A-4C18-A55A-237B14EBD91F}" presName="compNode" presStyleCnt="0"/>
      <dgm:spPr/>
    </dgm:pt>
    <dgm:pt modelId="{E5CB0A6D-8A52-479B-903C-2DFEE2B293CE}" type="pres">
      <dgm:prSet presAssocID="{04BF9F2E-D47A-4C18-A55A-237B14EBD91F}" presName="bgRect" presStyleLbl="bgShp" presStyleIdx="2" presStyleCnt="3"/>
      <dgm:spPr/>
    </dgm:pt>
    <dgm:pt modelId="{8453F815-36CF-4F8C-A1C3-FE1DFFC73C74}" type="pres">
      <dgm:prSet presAssocID="{04BF9F2E-D47A-4C18-A55A-237B14EBD91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A4D32BC2-0AA6-4754-A978-DD44E7FC8C2E}" type="pres">
      <dgm:prSet presAssocID="{04BF9F2E-D47A-4C18-A55A-237B14EBD91F}" presName="spaceRect" presStyleCnt="0"/>
      <dgm:spPr/>
    </dgm:pt>
    <dgm:pt modelId="{BF585A28-2A06-4ACF-A330-3A10B2C2F725}" type="pres">
      <dgm:prSet presAssocID="{04BF9F2E-D47A-4C18-A55A-237B14EBD91F}" presName="parTx" presStyleLbl="revTx" presStyleIdx="2" presStyleCnt="3">
        <dgm:presLayoutVars>
          <dgm:chMax val="0"/>
          <dgm:chPref val="0"/>
        </dgm:presLayoutVars>
      </dgm:prSet>
      <dgm:spPr/>
    </dgm:pt>
  </dgm:ptLst>
  <dgm:cxnLst>
    <dgm:cxn modelId="{57EF9D0D-F113-4DF5-99AF-CE4E03017A9C}" srcId="{2B1347C4-48FA-48A8-AF6A-395A6DB978E6}" destId="{04BF9F2E-D47A-4C18-A55A-237B14EBD91F}" srcOrd="2" destOrd="0" parTransId="{6DBD7FE2-4BAA-4C84-A38C-03CF16329E43}" sibTransId="{16FCBCD3-3903-459B-B70E-F58BD338C284}"/>
    <dgm:cxn modelId="{348F7326-399A-4516-B10C-432E3E4049BF}" srcId="{2B1347C4-48FA-48A8-AF6A-395A6DB978E6}" destId="{14D3C6D2-E714-49C0-842E-84C34116D308}" srcOrd="0" destOrd="0" parTransId="{EAFF41D6-35B7-4EFD-9BF0-9B6F4293E0F2}" sibTransId="{F41BDAA3-6835-4899-95CD-39BA27C26FD6}"/>
    <dgm:cxn modelId="{08BBBB37-7758-40AF-AB66-AF1EC366AF43}" type="presOf" srcId="{14D3C6D2-E714-49C0-842E-84C34116D308}" destId="{F0923607-19CB-4B51-AB65-C2610C88B6C4}" srcOrd="0" destOrd="0" presId="urn:microsoft.com/office/officeart/2018/2/layout/IconVerticalSolidList"/>
    <dgm:cxn modelId="{1AC7D23D-4BEB-4F63-AFCB-53FA87BDE32A}" type="presOf" srcId="{04BF9F2E-D47A-4C18-A55A-237B14EBD91F}" destId="{BF585A28-2A06-4ACF-A330-3A10B2C2F725}" srcOrd="0" destOrd="0" presId="urn:microsoft.com/office/officeart/2018/2/layout/IconVerticalSolidList"/>
    <dgm:cxn modelId="{02D0BE5E-A1B7-47A6-837C-96320EA981DC}" srcId="{2B1347C4-48FA-48A8-AF6A-395A6DB978E6}" destId="{FDD0B17E-B94D-4E78-9CE3-E1C59D2D0076}" srcOrd="1" destOrd="0" parTransId="{8F5C1544-421B-421F-82CD-4892630798F0}" sibTransId="{65ACC6CA-EC93-49AC-955F-2CEA7C8E1792}"/>
    <dgm:cxn modelId="{493059B6-1C4F-4652-97A7-97358B2991AE}" type="presOf" srcId="{FDD0B17E-B94D-4E78-9CE3-E1C59D2D0076}" destId="{48E2E27C-C8A6-4A1A-9BD5-4BDFDCB11D80}" srcOrd="0" destOrd="0" presId="urn:microsoft.com/office/officeart/2018/2/layout/IconVerticalSolidList"/>
    <dgm:cxn modelId="{468DB8E6-2C89-4243-87E6-90C0CFF12C99}" type="presOf" srcId="{2B1347C4-48FA-48A8-AF6A-395A6DB978E6}" destId="{0EF13D4E-54E7-4C59-9493-88972B79D05F}" srcOrd="0" destOrd="0" presId="urn:microsoft.com/office/officeart/2018/2/layout/IconVerticalSolidList"/>
    <dgm:cxn modelId="{6BFD4E94-3DBD-41C0-A251-F7522DD96929}" type="presParOf" srcId="{0EF13D4E-54E7-4C59-9493-88972B79D05F}" destId="{DB62931F-184F-4ADF-BBC5-837BB5736659}" srcOrd="0" destOrd="0" presId="urn:microsoft.com/office/officeart/2018/2/layout/IconVerticalSolidList"/>
    <dgm:cxn modelId="{62F430B1-9908-4990-88E8-4D675B3D4353}" type="presParOf" srcId="{DB62931F-184F-4ADF-BBC5-837BB5736659}" destId="{35DE2837-810E-4D77-93D8-708E0FD50B08}" srcOrd="0" destOrd="0" presId="urn:microsoft.com/office/officeart/2018/2/layout/IconVerticalSolidList"/>
    <dgm:cxn modelId="{E535D495-5905-4AA7-84AF-35BDBA651839}" type="presParOf" srcId="{DB62931F-184F-4ADF-BBC5-837BB5736659}" destId="{F716EADF-3D79-4AC2-A625-2BF0CB535520}" srcOrd="1" destOrd="0" presId="urn:microsoft.com/office/officeart/2018/2/layout/IconVerticalSolidList"/>
    <dgm:cxn modelId="{10CADB37-7F4D-4F33-B0EE-454264A30587}" type="presParOf" srcId="{DB62931F-184F-4ADF-BBC5-837BB5736659}" destId="{1554305B-D865-4745-A5BF-6D2DF10792B7}" srcOrd="2" destOrd="0" presId="urn:microsoft.com/office/officeart/2018/2/layout/IconVerticalSolidList"/>
    <dgm:cxn modelId="{EC43D0F6-38D3-48F0-A8C3-9893206879FC}" type="presParOf" srcId="{DB62931F-184F-4ADF-BBC5-837BB5736659}" destId="{F0923607-19CB-4B51-AB65-C2610C88B6C4}" srcOrd="3" destOrd="0" presId="urn:microsoft.com/office/officeart/2018/2/layout/IconVerticalSolidList"/>
    <dgm:cxn modelId="{C423AC1A-8948-4AB4-811D-D4617BEF678D}" type="presParOf" srcId="{0EF13D4E-54E7-4C59-9493-88972B79D05F}" destId="{58BAE3FA-D651-4365-BEC2-5115F1C6530E}" srcOrd="1" destOrd="0" presId="urn:microsoft.com/office/officeart/2018/2/layout/IconVerticalSolidList"/>
    <dgm:cxn modelId="{6C0497C0-1262-451B-8B54-5E734F345AAC}" type="presParOf" srcId="{0EF13D4E-54E7-4C59-9493-88972B79D05F}" destId="{85CD772E-C330-49C3-9601-326A1CF81E40}" srcOrd="2" destOrd="0" presId="urn:microsoft.com/office/officeart/2018/2/layout/IconVerticalSolidList"/>
    <dgm:cxn modelId="{5CFD5665-062A-40E9-9AB4-76269F6EAE72}" type="presParOf" srcId="{85CD772E-C330-49C3-9601-326A1CF81E40}" destId="{8F6297FE-A409-4A92-BC45-C2F6A3512F1F}" srcOrd="0" destOrd="0" presId="urn:microsoft.com/office/officeart/2018/2/layout/IconVerticalSolidList"/>
    <dgm:cxn modelId="{EB668C1C-157A-412E-AB7E-E22CB92EDB27}" type="presParOf" srcId="{85CD772E-C330-49C3-9601-326A1CF81E40}" destId="{2C43CF53-F963-407E-B10D-1712FD0355CB}" srcOrd="1" destOrd="0" presId="urn:microsoft.com/office/officeart/2018/2/layout/IconVerticalSolidList"/>
    <dgm:cxn modelId="{F55D1B7F-BBE6-4E60-85B2-E089BB70D908}" type="presParOf" srcId="{85CD772E-C330-49C3-9601-326A1CF81E40}" destId="{E6DA6404-1B31-4A1C-AB61-F39C0D68E51A}" srcOrd="2" destOrd="0" presId="urn:microsoft.com/office/officeart/2018/2/layout/IconVerticalSolidList"/>
    <dgm:cxn modelId="{48FAAF17-7A17-4337-A63B-0D123DF220CE}" type="presParOf" srcId="{85CD772E-C330-49C3-9601-326A1CF81E40}" destId="{48E2E27C-C8A6-4A1A-9BD5-4BDFDCB11D80}" srcOrd="3" destOrd="0" presId="urn:microsoft.com/office/officeart/2018/2/layout/IconVerticalSolidList"/>
    <dgm:cxn modelId="{C0BDBB74-A366-4D98-8919-8720384C0278}" type="presParOf" srcId="{0EF13D4E-54E7-4C59-9493-88972B79D05F}" destId="{03E2DA9D-8B00-4BD8-A684-3DC03A2303B1}" srcOrd="3" destOrd="0" presId="urn:microsoft.com/office/officeart/2018/2/layout/IconVerticalSolidList"/>
    <dgm:cxn modelId="{D2BAFCB3-3AA7-4457-AAB4-6BC201CFAEC4}" type="presParOf" srcId="{0EF13D4E-54E7-4C59-9493-88972B79D05F}" destId="{40887E86-D6D9-4D47-9F3A-35457E2A2ED9}" srcOrd="4" destOrd="0" presId="urn:microsoft.com/office/officeart/2018/2/layout/IconVerticalSolidList"/>
    <dgm:cxn modelId="{56EF781D-5A8E-4FCC-9924-F1D10C8BEFEF}" type="presParOf" srcId="{40887E86-D6D9-4D47-9F3A-35457E2A2ED9}" destId="{E5CB0A6D-8A52-479B-903C-2DFEE2B293CE}" srcOrd="0" destOrd="0" presId="urn:microsoft.com/office/officeart/2018/2/layout/IconVerticalSolidList"/>
    <dgm:cxn modelId="{FA029948-CCFB-439B-8CC6-B1131FA2F05E}" type="presParOf" srcId="{40887E86-D6D9-4D47-9F3A-35457E2A2ED9}" destId="{8453F815-36CF-4F8C-A1C3-FE1DFFC73C74}" srcOrd="1" destOrd="0" presId="urn:microsoft.com/office/officeart/2018/2/layout/IconVerticalSolidList"/>
    <dgm:cxn modelId="{C147F619-66AE-4D3D-95D9-53428356C291}" type="presParOf" srcId="{40887E86-D6D9-4D47-9F3A-35457E2A2ED9}" destId="{A4D32BC2-0AA6-4754-A978-DD44E7FC8C2E}" srcOrd="2" destOrd="0" presId="urn:microsoft.com/office/officeart/2018/2/layout/IconVerticalSolidList"/>
    <dgm:cxn modelId="{08BE8499-9C8E-45F4-A906-7192B8FE8613}" type="presParOf" srcId="{40887E86-D6D9-4D47-9F3A-35457E2A2ED9}" destId="{BF585A28-2A06-4ACF-A330-3A10B2C2F7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900261-A393-481B-BF1D-5CDE01283147}"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6826DEAE-7C80-428F-9DBE-7013088DEE29}">
      <dgm:prSet/>
      <dgm:spPr/>
      <dgm:t>
        <a:bodyPr/>
        <a:lstStyle/>
        <a:p>
          <a:r>
            <a:rPr lang="en-CA" b="1"/>
            <a:t>The Deep Learning Revolution (2010s): </a:t>
          </a:r>
          <a:r>
            <a:rPr lang="en-CA"/>
            <a:t>It’s the era of Neural Networks - shifting from feature engineering to deep representations. Key Architectures:</a:t>
          </a:r>
          <a:endParaRPr lang="en-US"/>
        </a:p>
      </dgm:t>
    </dgm:pt>
    <dgm:pt modelId="{3FF51CD0-D4DE-4235-8C2A-F31B59AC7C61}" type="parTrans" cxnId="{6E101B93-8A01-4C79-8F4A-24F5D8A905C7}">
      <dgm:prSet/>
      <dgm:spPr/>
      <dgm:t>
        <a:bodyPr/>
        <a:lstStyle/>
        <a:p>
          <a:endParaRPr lang="en-US"/>
        </a:p>
      </dgm:t>
    </dgm:pt>
    <dgm:pt modelId="{3D65B241-F05A-4AB5-B724-E8BCC7CD07D5}" type="sibTrans" cxnId="{6E101B93-8A01-4C79-8F4A-24F5D8A905C7}">
      <dgm:prSet/>
      <dgm:spPr/>
      <dgm:t>
        <a:bodyPr/>
        <a:lstStyle/>
        <a:p>
          <a:endParaRPr lang="en-US"/>
        </a:p>
      </dgm:t>
    </dgm:pt>
    <dgm:pt modelId="{3D222776-A315-4197-957B-190F454C587A}">
      <dgm:prSet/>
      <dgm:spPr/>
      <dgm:t>
        <a:bodyPr/>
        <a:lstStyle/>
        <a:p>
          <a:r>
            <a:rPr lang="en-CA"/>
            <a:t>Recurrent Neural Networks (RNNs): Used for sequence data.</a:t>
          </a:r>
          <a:endParaRPr lang="en-US"/>
        </a:p>
      </dgm:t>
    </dgm:pt>
    <dgm:pt modelId="{7361CAE1-F89C-40CC-B75C-5730C27A059D}" type="parTrans" cxnId="{1AD13120-2A15-4359-98C5-DE2B2916ADE5}">
      <dgm:prSet/>
      <dgm:spPr/>
      <dgm:t>
        <a:bodyPr/>
        <a:lstStyle/>
        <a:p>
          <a:endParaRPr lang="en-US"/>
        </a:p>
      </dgm:t>
    </dgm:pt>
    <dgm:pt modelId="{3D7204BD-4BDA-4AD3-ADA7-D6C2435ABAC7}" type="sibTrans" cxnId="{1AD13120-2A15-4359-98C5-DE2B2916ADE5}">
      <dgm:prSet/>
      <dgm:spPr/>
      <dgm:t>
        <a:bodyPr/>
        <a:lstStyle/>
        <a:p>
          <a:endParaRPr lang="en-US"/>
        </a:p>
      </dgm:t>
    </dgm:pt>
    <dgm:pt modelId="{384DF955-6D93-45DF-B2ED-6830CBB85CE7}">
      <dgm:prSet/>
      <dgm:spPr/>
      <dgm:t>
        <a:bodyPr/>
        <a:lstStyle/>
        <a:p>
          <a:r>
            <a:rPr lang="en-CA"/>
            <a:t>Long Short-Term Memory (LSTM) Networks: Overcame limitations of traditional RNNs.</a:t>
          </a:r>
          <a:endParaRPr lang="en-US"/>
        </a:p>
      </dgm:t>
    </dgm:pt>
    <dgm:pt modelId="{5262117C-4CBB-4618-8501-1D7A905066FC}" type="parTrans" cxnId="{CDCAF415-BC7C-44AF-88AC-A59867D37EEA}">
      <dgm:prSet/>
      <dgm:spPr/>
      <dgm:t>
        <a:bodyPr/>
        <a:lstStyle/>
        <a:p>
          <a:endParaRPr lang="en-US"/>
        </a:p>
      </dgm:t>
    </dgm:pt>
    <dgm:pt modelId="{377E2E40-9083-4419-975B-2DA489397E0C}" type="sibTrans" cxnId="{CDCAF415-BC7C-44AF-88AC-A59867D37EEA}">
      <dgm:prSet/>
      <dgm:spPr/>
      <dgm:t>
        <a:bodyPr/>
        <a:lstStyle/>
        <a:p>
          <a:endParaRPr lang="en-US"/>
        </a:p>
      </dgm:t>
    </dgm:pt>
    <dgm:pt modelId="{EF7FECF6-F3F0-443C-A351-011100DB3FB0}">
      <dgm:prSet/>
      <dgm:spPr/>
      <dgm:t>
        <a:bodyPr/>
        <a:lstStyle/>
        <a:p>
          <a:r>
            <a:rPr lang="en-CA"/>
            <a:t>Convolutional Neural Networks (CNNs) for text classification.</a:t>
          </a:r>
          <a:endParaRPr lang="en-US"/>
        </a:p>
      </dgm:t>
    </dgm:pt>
    <dgm:pt modelId="{785AF686-BC4D-48AE-886A-13E336D1F482}" type="parTrans" cxnId="{5B3EDFAE-1863-4F4D-A65B-695FA9C7C3CA}">
      <dgm:prSet/>
      <dgm:spPr/>
      <dgm:t>
        <a:bodyPr/>
        <a:lstStyle/>
        <a:p>
          <a:endParaRPr lang="en-US"/>
        </a:p>
      </dgm:t>
    </dgm:pt>
    <dgm:pt modelId="{ED6C0BB5-C449-4090-9940-2C21041A0251}" type="sibTrans" cxnId="{5B3EDFAE-1863-4F4D-A65B-695FA9C7C3CA}">
      <dgm:prSet/>
      <dgm:spPr/>
      <dgm:t>
        <a:bodyPr/>
        <a:lstStyle/>
        <a:p>
          <a:endParaRPr lang="en-US"/>
        </a:p>
      </dgm:t>
    </dgm:pt>
    <dgm:pt modelId="{19F1CFCD-AF21-4471-BEB6-5E01CE2A2044}">
      <dgm:prSet/>
      <dgm:spPr/>
      <dgm:t>
        <a:bodyPr/>
        <a:lstStyle/>
        <a:p>
          <a:r>
            <a:rPr lang="en-CA"/>
            <a:t>Enabled models to capture complex patterns, context, and deeper semantic relationships in text.</a:t>
          </a:r>
          <a:endParaRPr lang="en-US"/>
        </a:p>
      </dgm:t>
    </dgm:pt>
    <dgm:pt modelId="{0757DFBC-8A0F-46E6-837E-867BB47841A1}" type="parTrans" cxnId="{00335BA1-7B6D-45D9-9E6B-F98694C1047C}">
      <dgm:prSet/>
      <dgm:spPr/>
      <dgm:t>
        <a:bodyPr/>
        <a:lstStyle/>
        <a:p>
          <a:endParaRPr lang="en-US"/>
        </a:p>
      </dgm:t>
    </dgm:pt>
    <dgm:pt modelId="{BA34F3AB-8D4A-4952-8397-7ADFFAC6D1E5}" type="sibTrans" cxnId="{00335BA1-7B6D-45D9-9E6B-F98694C1047C}">
      <dgm:prSet/>
      <dgm:spPr/>
      <dgm:t>
        <a:bodyPr/>
        <a:lstStyle/>
        <a:p>
          <a:endParaRPr lang="en-US"/>
        </a:p>
      </dgm:t>
    </dgm:pt>
    <dgm:pt modelId="{D3633EA5-6EC6-5D4D-B1CB-C6E6A9368F5E}" type="pres">
      <dgm:prSet presAssocID="{72900261-A393-481B-BF1D-5CDE01283147}" presName="Name0" presStyleCnt="0">
        <dgm:presLayoutVars>
          <dgm:dir/>
          <dgm:animLvl val="lvl"/>
          <dgm:resizeHandles val="exact"/>
        </dgm:presLayoutVars>
      </dgm:prSet>
      <dgm:spPr/>
    </dgm:pt>
    <dgm:pt modelId="{DD574ABF-0101-F94C-A374-CC4281011D3A}" type="pres">
      <dgm:prSet presAssocID="{19F1CFCD-AF21-4471-BEB6-5E01CE2A2044}" presName="boxAndChildren" presStyleCnt="0"/>
      <dgm:spPr/>
    </dgm:pt>
    <dgm:pt modelId="{F996AD1A-54D9-204D-A946-8FD187B63EBA}" type="pres">
      <dgm:prSet presAssocID="{19F1CFCD-AF21-4471-BEB6-5E01CE2A2044}" presName="parentTextBox" presStyleLbl="node1" presStyleIdx="0" presStyleCnt="2"/>
      <dgm:spPr/>
    </dgm:pt>
    <dgm:pt modelId="{EE8769A0-637C-D648-9094-A64C08E555E9}" type="pres">
      <dgm:prSet presAssocID="{3D65B241-F05A-4AB5-B724-E8BCC7CD07D5}" presName="sp" presStyleCnt="0"/>
      <dgm:spPr/>
    </dgm:pt>
    <dgm:pt modelId="{9203E89B-3A52-524D-8FC2-C940979552CF}" type="pres">
      <dgm:prSet presAssocID="{6826DEAE-7C80-428F-9DBE-7013088DEE29}" presName="arrowAndChildren" presStyleCnt="0"/>
      <dgm:spPr/>
    </dgm:pt>
    <dgm:pt modelId="{7588786C-7B0B-8042-AB88-8F9DFCE7FA32}" type="pres">
      <dgm:prSet presAssocID="{6826DEAE-7C80-428F-9DBE-7013088DEE29}" presName="parentTextArrow" presStyleLbl="node1" presStyleIdx="0" presStyleCnt="2"/>
      <dgm:spPr/>
    </dgm:pt>
    <dgm:pt modelId="{D11015E3-3A7B-CF42-94F0-F51809BC9067}" type="pres">
      <dgm:prSet presAssocID="{6826DEAE-7C80-428F-9DBE-7013088DEE29}" presName="arrow" presStyleLbl="node1" presStyleIdx="1" presStyleCnt="2"/>
      <dgm:spPr/>
    </dgm:pt>
    <dgm:pt modelId="{CBA8A66B-9703-5D4D-8F2A-675D2521BD32}" type="pres">
      <dgm:prSet presAssocID="{6826DEAE-7C80-428F-9DBE-7013088DEE29}" presName="descendantArrow" presStyleCnt="0"/>
      <dgm:spPr/>
    </dgm:pt>
    <dgm:pt modelId="{472E9D0E-5C22-2444-99A5-37E6928F1B74}" type="pres">
      <dgm:prSet presAssocID="{3D222776-A315-4197-957B-190F454C587A}" presName="childTextArrow" presStyleLbl="fgAccFollowNode1" presStyleIdx="0" presStyleCnt="3">
        <dgm:presLayoutVars>
          <dgm:bulletEnabled val="1"/>
        </dgm:presLayoutVars>
      </dgm:prSet>
      <dgm:spPr/>
    </dgm:pt>
    <dgm:pt modelId="{D567185B-C492-5249-82EF-8799D130287F}" type="pres">
      <dgm:prSet presAssocID="{384DF955-6D93-45DF-B2ED-6830CBB85CE7}" presName="childTextArrow" presStyleLbl="fgAccFollowNode1" presStyleIdx="1" presStyleCnt="3">
        <dgm:presLayoutVars>
          <dgm:bulletEnabled val="1"/>
        </dgm:presLayoutVars>
      </dgm:prSet>
      <dgm:spPr/>
    </dgm:pt>
    <dgm:pt modelId="{E570B83D-4B04-F748-B01D-0C05CCECC788}" type="pres">
      <dgm:prSet presAssocID="{EF7FECF6-F3F0-443C-A351-011100DB3FB0}" presName="childTextArrow" presStyleLbl="fgAccFollowNode1" presStyleIdx="2" presStyleCnt="3">
        <dgm:presLayoutVars>
          <dgm:bulletEnabled val="1"/>
        </dgm:presLayoutVars>
      </dgm:prSet>
      <dgm:spPr/>
    </dgm:pt>
  </dgm:ptLst>
  <dgm:cxnLst>
    <dgm:cxn modelId="{4E0B3C01-BE12-E547-80CB-1A1A63FB806B}" type="presOf" srcId="{384DF955-6D93-45DF-B2ED-6830CBB85CE7}" destId="{D567185B-C492-5249-82EF-8799D130287F}" srcOrd="0" destOrd="0" presId="urn:microsoft.com/office/officeart/2005/8/layout/process4"/>
    <dgm:cxn modelId="{CDCAF415-BC7C-44AF-88AC-A59867D37EEA}" srcId="{6826DEAE-7C80-428F-9DBE-7013088DEE29}" destId="{384DF955-6D93-45DF-B2ED-6830CBB85CE7}" srcOrd="1" destOrd="0" parTransId="{5262117C-4CBB-4618-8501-1D7A905066FC}" sibTransId="{377E2E40-9083-4419-975B-2DA489397E0C}"/>
    <dgm:cxn modelId="{B37E4A1A-5644-3E44-B14B-1E32E95CA0E0}" type="presOf" srcId="{19F1CFCD-AF21-4471-BEB6-5E01CE2A2044}" destId="{F996AD1A-54D9-204D-A946-8FD187B63EBA}" srcOrd="0" destOrd="0" presId="urn:microsoft.com/office/officeart/2005/8/layout/process4"/>
    <dgm:cxn modelId="{1AD13120-2A15-4359-98C5-DE2B2916ADE5}" srcId="{6826DEAE-7C80-428F-9DBE-7013088DEE29}" destId="{3D222776-A315-4197-957B-190F454C587A}" srcOrd="0" destOrd="0" parTransId="{7361CAE1-F89C-40CC-B75C-5730C27A059D}" sibTransId="{3D7204BD-4BDA-4AD3-ADA7-D6C2435ABAC7}"/>
    <dgm:cxn modelId="{DB282456-36A1-CE45-8612-262228BCC4CB}" type="presOf" srcId="{6826DEAE-7C80-428F-9DBE-7013088DEE29}" destId="{7588786C-7B0B-8042-AB88-8F9DFCE7FA32}" srcOrd="0" destOrd="0" presId="urn:microsoft.com/office/officeart/2005/8/layout/process4"/>
    <dgm:cxn modelId="{5BF61961-60CD-A848-9A13-1C78B66FDE9C}" type="presOf" srcId="{3D222776-A315-4197-957B-190F454C587A}" destId="{472E9D0E-5C22-2444-99A5-37E6928F1B74}" srcOrd="0" destOrd="0" presId="urn:microsoft.com/office/officeart/2005/8/layout/process4"/>
    <dgm:cxn modelId="{E9F70791-2C4E-5846-AE79-1BE9050EC9F3}" type="presOf" srcId="{EF7FECF6-F3F0-443C-A351-011100DB3FB0}" destId="{E570B83D-4B04-F748-B01D-0C05CCECC788}" srcOrd="0" destOrd="0" presId="urn:microsoft.com/office/officeart/2005/8/layout/process4"/>
    <dgm:cxn modelId="{6E101B93-8A01-4C79-8F4A-24F5D8A905C7}" srcId="{72900261-A393-481B-BF1D-5CDE01283147}" destId="{6826DEAE-7C80-428F-9DBE-7013088DEE29}" srcOrd="0" destOrd="0" parTransId="{3FF51CD0-D4DE-4235-8C2A-F31B59AC7C61}" sibTransId="{3D65B241-F05A-4AB5-B724-E8BCC7CD07D5}"/>
    <dgm:cxn modelId="{00335BA1-7B6D-45D9-9E6B-F98694C1047C}" srcId="{72900261-A393-481B-BF1D-5CDE01283147}" destId="{19F1CFCD-AF21-4471-BEB6-5E01CE2A2044}" srcOrd="1" destOrd="0" parTransId="{0757DFBC-8A0F-46E6-837E-867BB47841A1}" sibTransId="{BA34F3AB-8D4A-4952-8397-7ADFFAC6D1E5}"/>
    <dgm:cxn modelId="{5B3EDFAE-1863-4F4D-A65B-695FA9C7C3CA}" srcId="{6826DEAE-7C80-428F-9DBE-7013088DEE29}" destId="{EF7FECF6-F3F0-443C-A351-011100DB3FB0}" srcOrd="2" destOrd="0" parTransId="{785AF686-BC4D-48AE-886A-13E336D1F482}" sibTransId="{ED6C0BB5-C449-4090-9940-2C21041A0251}"/>
    <dgm:cxn modelId="{178C68B1-AA8F-094B-B3C0-BDB21A3AD4D5}" type="presOf" srcId="{6826DEAE-7C80-428F-9DBE-7013088DEE29}" destId="{D11015E3-3A7B-CF42-94F0-F51809BC9067}" srcOrd="1" destOrd="0" presId="urn:microsoft.com/office/officeart/2005/8/layout/process4"/>
    <dgm:cxn modelId="{0FD0F1E2-2BC3-454E-9FBB-615D4A491C4E}" type="presOf" srcId="{72900261-A393-481B-BF1D-5CDE01283147}" destId="{D3633EA5-6EC6-5D4D-B1CB-C6E6A9368F5E}" srcOrd="0" destOrd="0" presId="urn:microsoft.com/office/officeart/2005/8/layout/process4"/>
    <dgm:cxn modelId="{86419EE2-0447-7246-9185-BF44293AC28B}" type="presParOf" srcId="{D3633EA5-6EC6-5D4D-B1CB-C6E6A9368F5E}" destId="{DD574ABF-0101-F94C-A374-CC4281011D3A}" srcOrd="0" destOrd="0" presId="urn:microsoft.com/office/officeart/2005/8/layout/process4"/>
    <dgm:cxn modelId="{EE8EFF11-483F-B148-9131-5D872C9CC4E4}" type="presParOf" srcId="{DD574ABF-0101-F94C-A374-CC4281011D3A}" destId="{F996AD1A-54D9-204D-A946-8FD187B63EBA}" srcOrd="0" destOrd="0" presId="urn:microsoft.com/office/officeart/2005/8/layout/process4"/>
    <dgm:cxn modelId="{1C49EF87-7C98-5643-99EB-82FE77C5B3AE}" type="presParOf" srcId="{D3633EA5-6EC6-5D4D-B1CB-C6E6A9368F5E}" destId="{EE8769A0-637C-D648-9094-A64C08E555E9}" srcOrd="1" destOrd="0" presId="urn:microsoft.com/office/officeart/2005/8/layout/process4"/>
    <dgm:cxn modelId="{BDF5509C-5824-DD46-8080-016C69C525AB}" type="presParOf" srcId="{D3633EA5-6EC6-5D4D-B1CB-C6E6A9368F5E}" destId="{9203E89B-3A52-524D-8FC2-C940979552CF}" srcOrd="2" destOrd="0" presId="urn:microsoft.com/office/officeart/2005/8/layout/process4"/>
    <dgm:cxn modelId="{E8F42131-ECA3-694A-9517-4B36DF744A88}" type="presParOf" srcId="{9203E89B-3A52-524D-8FC2-C940979552CF}" destId="{7588786C-7B0B-8042-AB88-8F9DFCE7FA32}" srcOrd="0" destOrd="0" presId="urn:microsoft.com/office/officeart/2005/8/layout/process4"/>
    <dgm:cxn modelId="{756AF057-2966-E948-A7BB-5DF91B76C6DB}" type="presParOf" srcId="{9203E89B-3A52-524D-8FC2-C940979552CF}" destId="{D11015E3-3A7B-CF42-94F0-F51809BC9067}" srcOrd="1" destOrd="0" presId="urn:microsoft.com/office/officeart/2005/8/layout/process4"/>
    <dgm:cxn modelId="{604CD7B7-33C1-714B-BAAD-CC879ED0F36A}" type="presParOf" srcId="{9203E89B-3A52-524D-8FC2-C940979552CF}" destId="{CBA8A66B-9703-5D4D-8F2A-675D2521BD32}" srcOrd="2" destOrd="0" presId="urn:microsoft.com/office/officeart/2005/8/layout/process4"/>
    <dgm:cxn modelId="{E7FE3BB7-19AE-1E4C-A155-B0880A3D5AED}" type="presParOf" srcId="{CBA8A66B-9703-5D4D-8F2A-675D2521BD32}" destId="{472E9D0E-5C22-2444-99A5-37E6928F1B74}" srcOrd="0" destOrd="0" presId="urn:microsoft.com/office/officeart/2005/8/layout/process4"/>
    <dgm:cxn modelId="{C69B836C-0D3D-2A4C-8847-E157554216FC}" type="presParOf" srcId="{CBA8A66B-9703-5D4D-8F2A-675D2521BD32}" destId="{D567185B-C492-5249-82EF-8799D130287F}" srcOrd="1" destOrd="0" presId="urn:microsoft.com/office/officeart/2005/8/layout/process4"/>
    <dgm:cxn modelId="{FE7AAFEB-CD90-DB46-B59D-F3C5AB7F75C1}" type="presParOf" srcId="{CBA8A66B-9703-5D4D-8F2A-675D2521BD32}" destId="{E570B83D-4B04-F748-B01D-0C05CCECC788}"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990912-F9A5-4528-9F1F-C5D361E8EFC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21887A8-D328-49EE-BC2E-E691F9514D5A}">
      <dgm:prSet/>
      <dgm:spPr/>
      <dgm:t>
        <a:bodyPr/>
        <a:lstStyle/>
        <a:p>
          <a:pPr>
            <a:lnSpc>
              <a:spcPct val="100000"/>
            </a:lnSpc>
          </a:pPr>
          <a:r>
            <a:rPr lang="en-CA" b="1" dirty="0"/>
            <a:t>Beyond Transformers:</a:t>
          </a:r>
          <a:r>
            <a:rPr lang="en-CA" dirty="0"/>
            <a:t> Exploring models like mixture-of-experts, retrieval-augmented generation.</a:t>
          </a:r>
          <a:endParaRPr lang="en-US" dirty="0"/>
        </a:p>
      </dgm:t>
    </dgm:pt>
    <dgm:pt modelId="{3660DF7F-C5B7-40BF-996A-A713E85D07F3}" type="parTrans" cxnId="{290795B4-D2F0-4B9E-9063-9221123D511B}">
      <dgm:prSet/>
      <dgm:spPr/>
      <dgm:t>
        <a:bodyPr/>
        <a:lstStyle/>
        <a:p>
          <a:endParaRPr lang="en-US"/>
        </a:p>
      </dgm:t>
    </dgm:pt>
    <dgm:pt modelId="{E2891355-363A-480F-8131-AA0E0770F88B}" type="sibTrans" cxnId="{290795B4-D2F0-4B9E-9063-9221123D511B}">
      <dgm:prSet/>
      <dgm:spPr/>
      <dgm:t>
        <a:bodyPr/>
        <a:lstStyle/>
        <a:p>
          <a:pPr>
            <a:lnSpc>
              <a:spcPct val="100000"/>
            </a:lnSpc>
          </a:pPr>
          <a:endParaRPr lang="en-US"/>
        </a:p>
      </dgm:t>
    </dgm:pt>
    <dgm:pt modelId="{3307E810-B56A-4B63-AE6A-B80737F0465E}">
      <dgm:prSet/>
      <dgm:spPr/>
      <dgm:t>
        <a:bodyPr/>
        <a:lstStyle/>
        <a:p>
          <a:pPr>
            <a:lnSpc>
              <a:spcPct val="100000"/>
            </a:lnSpc>
          </a:pPr>
          <a:r>
            <a:rPr lang="en-CA" b="1"/>
            <a:t>Multimodal Learning:</a:t>
          </a:r>
          <a:r>
            <a:rPr lang="en-CA"/>
            <a:t> Combining NLP with vision and other modalities.</a:t>
          </a:r>
          <a:endParaRPr lang="en-US"/>
        </a:p>
      </dgm:t>
    </dgm:pt>
    <dgm:pt modelId="{759B86E9-1A98-4072-8891-6D769EB8C27C}" type="parTrans" cxnId="{941461C1-161F-4161-926F-4467719DA72C}">
      <dgm:prSet/>
      <dgm:spPr/>
      <dgm:t>
        <a:bodyPr/>
        <a:lstStyle/>
        <a:p>
          <a:endParaRPr lang="en-US"/>
        </a:p>
      </dgm:t>
    </dgm:pt>
    <dgm:pt modelId="{FC863420-AB6F-4DC1-8807-07409C5E9F65}" type="sibTrans" cxnId="{941461C1-161F-4161-926F-4467719DA72C}">
      <dgm:prSet/>
      <dgm:spPr/>
      <dgm:t>
        <a:bodyPr/>
        <a:lstStyle/>
        <a:p>
          <a:pPr>
            <a:lnSpc>
              <a:spcPct val="100000"/>
            </a:lnSpc>
          </a:pPr>
          <a:endParaRPr lang="en-US"/>
        </a:p>
      </dgm:t>
    </dgm:pt>
    <dgm:pt modelId="{939C2D1F-BA8B-4A8E-8F26-3C3754B4F408}">
      <dgm:prSet/>
      <dgm:spPr/>
      <dgm:t>
        <a:bodyPr/>
        <a:lstStyle/>
        <a:p>
          <a:pPr>
            <a:lnSpc>
              <a:spcPct val="100000"/>
            </a:lnSpc>
          </a:pPr>
          <a:r>
            <a:rPr lang="en-CA" b="1"/>
            <a:t>Ethical Considerations:</a:t>
          </a:r>
          <a:r>
            <a:rPr lang="en-CA"/>
            <a:t> Bias, fairness, and transparency in NLP systems.</a:t>
          </a:r>
          <a:endParaRPr lang="en-US"/>
        </a:p>
      </dgm:t>
    </dgm:pt>
    <dgm:pt modelId="{D1945083-3752-4452-9C96-65EAF0E5F2E3}" type="parTrans" cxnId="{9654EF71-ED1B-4FC8-9D37-25A10D2DF6EE}">
      <dgm:prSet/>
      <dgm:spPr/>
      <dgm:t>
        <a:bodyPr/>
        <a:lstStyle/>
        <a:p>
          <a:endParaRPr lang="en-US"/>
        </a:p>
      </dgm:t>
    </dgm:pt>
    <dgm:pt modelId="{1118F857-706C-4943-BAFD-077CEA6BF512}" type="sibTrans" cxnId="{9654EF71-ED1B-4FC8-9D37-25A10D2DF6EE}">
      <dgm:prSet/>
      <dgm:spPr/>
      <dgm:t>
        <a:bodyPr/>
        <a:lstStyle/>
        <a:p>
          <a:pPr>
            <a:lnSpc>
              <a:spcPct val="100000"/>
            </a:lnSpc>
          </a:pPr>
          <a:endParaRPr lang="en-US"/>
        </a:p>
      </dgm:t>
    </dgm:pt>
    <dgm:pt modelId="{E18DD7CD-FBDD-41A1-A445-8B818FBC3E06}">
      <dgm:prSet/>
      <dgm:spPr/>
      <dgm:t>
        <a:bodyPr/>
        <a:lstStyle/>
        <a:p>
          <a:pPr>
            <a:lnSpc>
              <a:spcPct val="100000"/>
            </a:lnSpc>
          </a:pPr>
          <a:r>
            <a:rPr lang="en-CA" b="1"/>
            <a:t>Open Research Areas:</a:t>
          </a:r>
          <a:r>
            <a:rPr lang="en-CA"/>
            <a:t> Few-shot learning, interpretability, and efficiency.</a:t>
          </a:r>
          <a:endParaRPr lang="en-US"/>
        </a:p>
      </dgm:t>
    </dgm:pt>
    <dgm:pt modelId="{8F57E65E-2300-4888-A4C3-A72F8D072FB5}" type="parTrans" cxnId="{256D32DA-7CB5-445E-84A8-F7A066EB89AA}">
      <dgm:prSet/>
      <dgm:spPr/>
      <dgm:t>
        <a:bodyPr/>
        <a:lstStyle/>
        <a:p>
          <a:endParaRPr lang="en-US"/>
        </a:p>
      </dgm:t>
    </dgm:pt>
    <dgm:pt modelId="{0D65A8F5-0C90-4BE8-BA36-E2A254C0B24B}" type="sibTrans" cxnId="{256D32DA-7CB5-445E-84A8-F7A066EB89AA}">
      <dgm:prSet/>
      <dgm:spPr/>
      <dgm:t>
        <a:bodyPr/>
        <a:lstStyle/>
        <a:p>
          <a:endParaRPr lang="en-US"/>
        </a:p>
      </dgm:t>
    </dgm:pt>
    <dgm:pt modelId="{62A91868-469D-4569-856D-6FA5F1EFCC54}" type="pres">
      <dgm:prSet presAssocID="{CD990912-F9A5-4528-9F1F-C5D361E8EFC7}" presName="root" presStyleCnt="0">
        <dgm:presLayoutVars>
          <dgm:dir/>
          <dgm:resizeHandles val="exact"/>
        </dgm:presLayoutVars>
      </dgm:prSet>
      <dgm:spPr/>
    </dgm:pt>
    <dgm:pt modelId="{0B36C299-CFE1-4EEA-A43B-0339B022C441}" type="pres">
      <dgm:prSet presAssocID="{CD990912-F9A5-4528-9F1F-C5D361E8EFC7}" presName="container" presStyleCnt="0">
        <dgm:presLayoutVars>
          <dgm:dir/>
          <dgm:resizeHandles val="exact"/>
        </dgm:presLayoutVars>
      </dgm:prSet>
      <dgm:spPr/>
    </dgm:pt>
    <dgm:pt modelId="{54A82436-F657-4D7D-A11C-2A852497F846}" type="pres">
      <dgm:prSet presAssocID="{521887A8-D328-49EE-BC2E-E691F9514D5A}" presName="compNode" presStyleCnt="0"/>
      <dgm:spPr/>
    </dgm:pt>
    <dgm:pt modelId="{9EB3FC48-326D-42D4-A4E7-E24A87D7737D}" type="pres">
      <dgm:prSet presAssocID="{521887A8-D328-49EE-BC2E-E691F9514D5A}" presName="iconBgRect" presStyleLbl="bgShp" presStyleIdx="0" presStyleCnt="4"/>
      <dgm:spPr/>
    </dgm:pt>
    <dgm:pt modelId="{FFC0AE47-9257-4E53-ADDA-2D92F48E695A}" type="pres">
      <dgm:prSet presAssocID="{521887A8-D328-49EE-BC2E-E691F9514D5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5F72A5BB-4235-4F78-B657-226F59E29FCB}" type="pres">
      <dgm:prSet presAssocID="{521887A8-D328-49EE-BC2E-E691F9514D5A}" presName="spaceRect" presStyleCnt="0"/>
      <dgm:spPr/>
    </dgm:pt>
    <dgm:pt modelId="{36080088-4323-458B-A27D-0B57F8CFCF49}" type="pres">
      <dgm:prSet presAssocID="{521887A8-D328-49EE-BC2E-E691F9514D5A}" presName="textRect" presStyleLbl="revTx" presStyleIdx="0" presStyleCnt="4">
        <dgm:presLayoutVars>
          <dgm:chMax val="1"/>
          <dgm:chPref val="1"/>
        </dgm:presLayoutVars>
      </dgm:prSet>
      <dgm:spPr/>
    </dgm:pt>
    <dgm:pt modelId="{B0D39525-3759-4AF4-AFE5-6D2214B4F711}" type="pres">
      <dgm:prSet presAssocID="{E2891355-363A-480F-8131-AA0E0770F88B}" presName="sibTrans" presStyleLbl="sibTrans2D1" presStyleIdx="0" presStyleCnt="0"/>
      <dgm:spPr/>
    </dgm:pt>
    <dgm:pt modelId="{AB4755CF-8411-4EBF-9858-9E2855174818}" type="pres">
      <dgm:prSet presAssocID="{3307E810-B56A-4B63-AE6A-B80737F0465E}" presName="compNode" presStyleCnt="0"/>
      <dgm:spPr/>
    </dgm:pt>
    <dgm:pt modelId="{C9882287-D793-4A2D-8795-EE4F353515EE}" type="pres">
      <dgm:prSet presAssocID="{3307E810-B56A-4B63-AE6A-B80737F0465E}" presName="iconBgRect" presStyleLbl="bgShp" presStyleIdx="1" presStyleCnt="4"/>
      <dgm:spPr/>
    </dgm:pt>
    <dgm:pt modelId="{11E5152F-5833-4CBB-B3F5-67408E4DF32F}" type="pres">
      <dgm:prSet presAssocID="{3307E810-B56A-4B63-AE6A-B80737F0465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
        </a:ext>
      </dgm:extLst>
    </dgm:pt>
    <dgm:pt modelId="{9B38E73A-BA0B-4CD2-AB0E-3067D7F30D84}" type="pres">
      <dgm:prSet presAssocID="{3307E810-B56A-4B63-AE6A-B80737F0465E}" presName="spaceRect" presStyleCnt="0"/>
      <dgm:spPr/>
    </dgm:pt>
    <dgm:pt modelId="{8D692F7E-832C-4CAD-9FE3-CC5B300E75EA}" type="pres">
      <dgm:prSet presAssocID="{3307E810-B56A-4B63-AE6A-B80737F0465E}" presName="textRect" presStyleLbl="revTx" presStyleIdx="1" presStyleCnt="4">
        <dgm:presLayoutVars>
          <dgm:chMax val="1"/>
          <dgm:chPref val="1"/>
        </dgm:presLayoutVars>
      </dgm:prSet>
      <dgm:spPr/>
    </dgm:pt>
    <dgm:pt modelId="{B0B4A9E1-7630-4E10-9062-9C2958A82324}" type="pres">
      <dgm:prSet presAssocID="{FC863420-AB6F-4DC1-8807-07409C5E9F65}" presName="sibTrans" presStyleLbl="sibTrans2D1" presStyleIdx="0" presStyleCnt="0"/>
      <dgm:spPr/>
    </dgm:pt>
    <dgm:pt modelId="{0AFABC32-01C2-45E1-8F00-B79475EF71D5}" type="pres">
      <dgm:prSet presAssocID="{939C2D1F-BA8B-4A8E-8F26-3C3754B4F408}" presName="compNode" presStyleCnt="0"/>
      <dgm:spPr/>
    </dgm:pt>
    <dgm:pt modelId="{2035641E-B4EA-4640-B4EB-FC574081472F}" type="pres">
      <dgm:prSet presAssocID="{939C2D1F-BA8B-4A8E-8F26-3C3754B4F408}" presName="iconBgRect" presStyleLbl="bgShp" presStyleIdx="2" presStyleCnt="4"/>
      <dgm:spPr/>
    </dgm:pt>
    <dgm:pt modelId="{A277FFDD-A775-4F97-99D1-D9B16DBFD13A}" type="pres">
      <dgm:prSet presAssocID="{939C2D1F-BA8B-4A8E-8F26-3C3754B4F40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ales of Justice"/>
        </a:ext>
      </dgm:extLst>
    </dgm:pt>
    <dgm:pt modelId="{A143E9E9-358C-4236-B075-9B0444CD8CE8}" type="pres">
      <dgm:prSet presAssocID="{939C2D1F-BA8B-4A8E-8F26-3C3754B4F408}" presName="spaceRect" presStyleCnt="0"/>
      <dgm:spPr/>
    </dgm:pt>
    <dgm:pt modelId="{1A12149C-D829-42C8-BFFE-B38E1F261074}" type="pres">
      <dgm:prSet presAssocID="{939C2D1F-BA8B-4A8E-8F26-3C3754B4F408}" presName="textRect" presStyleLbl="revTx" presStyleIdx="2" presStyleCnt="4">
        <dgm:presLayoutVars>
          <dgm:chMax val="1"/>
          <dgm:chPref val="1"/>
        </dgm:presLayoutVars>
      </dgm:prSet>
      <dgm:spPr/>
    </dgm:pt>
    <dgm:pt modelId="{873C634C-2E19-42D3-85B6-0C94905D0A33}" type="pres">
      <dgm:prSet presAssocID="{1118F857-706C-4943-BAFD-077CEA6BF512}" presName="sibTrans" presStyleLbl="sibTrans2D1" presStyleIdx="0" presStyleCnt="0"/>
      <dgm:spPr/>
    </dgm:pt>
    <dgm:pt modelId="{4CE1D4C3-75B5-4C02-A5AF-04646231FB8A}" type="pres">
      <dgm:prSet presAssocID="{E18DD7CD-FBDD-41A1-A445-8B818FBC3E06}" presName="compNode" presStyleCnt="0"/>
      <dgm:spPr/>
    </dgm:pt>
    <dgm:pt modelId="{C61FD3EC-3759-4DCD-9D5E-FE5B81CC26D1}" type="pres">
      <dgm:prSet presAssocID="{E18DD7CD-FBDD-41A1-A445-8B818FBC3E06}" presName="iconBgRect" presStyleLbl="bgShp" presStyleIdx="3" presStyleCnt="4"/>
      <dgm:spPr/>
    </dgm:pt>
    <dgm:pt modelId="{15096FE5-7843-43FC-B811-70D3284E6A69}" type="pres">
      <dgm:prSet presAssocID="{E18DD7CD-FBDD-41A1-A445-8B818FBC3E0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esearch"/>
        </a:ext>
      </dgm:extLst>
    </dgm:pt>
    <dgm:pt modelId="{B75CDBF0-C66B-41A9-93F4-497A43A7F853}" type="pres">
      <dgm:prSet presAssocID="{E18DD7CD-FBDD-41A1-A445-8B818FBC3E06}" presName="spaceRect" presStyleCnt="0"/>
      <dgm:spPr/>
    </dgm:pt>
    <dgm:pt modelId="{094F7EBA-D056-4499-83CA-FEC529210F11}" type="pres">
      <dgm:prSet presAssocID="{E18DD7CD-FBDD-41A1-A445-8B818FBC3E06}" presName="textRect" presStyleLbl="revTx" presStyleIdx="3" presStyleCnt="4">
        <dgm:presLayoutVars>
          <dgm:chMax val="1"/>
          <dgm:chPref val="1"/>
        </dgm:presLayoutVars>
      </dgm:prSet>
      <dgm:spPr/>
    </dgm:pt>
  </dgm:ptLst>
  <dgm:cxnLst>
    <dgm:cxn modelId="{29BF960D-0BEA-40D7-9924-A462067CDDA8}" type="presOf" srcId="{CD990912-F9A5-4528-9F1F-C5D361E8EFC7}" destId="{62A91868-469D-4569-856D-6FA5F1EFCC54}" srcOrd="0" destOrd="0" presId="urn:microsoft.com/office/officeart/2018/2/layout/IconCircleList"/>
    <dgm:cxn modelId="{9654EF71-ED1B-4FC8-9D37-25A10D2DF6EE}" srcId="{CD990912-F9A5-4528-9F1F-C5D361E8EFC7}" destId="{939C2D1F-BA8B-4A8E-8F26-3C3754B4F408}" srcOrd="2" destOrd="0" parTransId="{D1945083-3752-4452-9C96-65EAF0E5F2E3}" sibTransId="{1118F857-706C-4943-BAFD-077CEA6BF512}"/>
    <dgm:cxn modelId="{E6F5AB7D-58AE-46FF-9317-C4278EBC5FD3}" type="presOf" srcId="{E18DD7CD-FBDD-41A1-A445-8B818FBC3E06}" destId="{094F7EBA-D056-4499-83CA-FEC529210F11}" srcOrd="0" destOrd="0" presId="urn:microsoft.com/office/officeart/2018/2/layout/IconCircleList"/>
    <dgm:cxn modelId="{61B39689-E636-48AA-AD27-6A9CC09137A9}" type="presOf" srcId="{3307E810-B56A-4B63-AE6A-B80737F0465E}" destId="{8D692F7E-832C-4CAD-9FE3-CC5B300E75EA}" srcOrd="0" destOrd="0" presId="urn:microsoft.com/office/officeart/2018/2/layout/IconCircleList"/>
    <dgm:cxn modelId="{3D7782A3-BD84-4359-B195-E7538558ACC6}" type="presOf" srcId="{521887A8-D328-49EE-BC2E-E691F9514D5A}" destId="{36080088-4323-458B-A27D-0B57F8CFCF49}" srcOrd="0" destOrd="0" presId="urn:microsoft.com/office/officeart/2018/2/layout/IconCircleList"/>
    <dgm:cxn modelId="{F7C274AA-8BE7-4E55-96EC-35283B652945}" type="presOf" srcId="{E2891355-363A-480F-8131-AA0E0770F88B}" destId="{B0D39525-3759-4AF4-AFE5-6D2214B4F711}" srcOrd="0" destOrd="0" presId="urn:microsoft.com/office/officeart/2018/2/layout/IconCircleList"/>
    <dgm:cxn modelId="{290795B4-D2F0-4B9E-9063-9221123D511B}" srcId="{CD990912-F9A5-4528-9F1F-C5D361E8EFC7}" destId="{521887A8-D328-49EE-BC2E-E691F9514D5A}" srcOrd="0" destOrd="0" parTransId="{3660DF7F-C5B7-40BF-996A-A713E85D07F3}" sibTransId="{E2891355-363A-480F-8131-AA0E0770F88B}"/>
    <dgm:cxn modelId="{6B5E7DB7-3EA5-46BA-B7EE-2665575CC4F4}" type="presOf" srcId="{1118F857-706C-4943-BAFD-077CEA6BF512}" destId="{873C634C-2E19-42D3-85B6-0C94905D0A33}" srcOrd="0" destOrd="0" presId="urn:microsoft.com/office/officeart/2018/2/layout/IconCircleList"/>
    <dgm:cxn modelId="{941461C1-161F-4161-926F-4467719DA72C}" srcId="{CD990912-F9A5-4528-9F1F-C5D361E8EFC7}" destId="{3307E810-B56A-4B63-AE6A-B80737F0465E}" srcOrd="1" destOrd="0" parTransId="{759B86E9-1A98-4072-8891-6D769EB8C27C}" sibTransId="{FC863420-AB6F-4DC1-8807-07409C5E9F65}"/>
    <dgm:cxn modelId="{256D32DA-7CB5-445E-84A8-F7A066EB89AA}" srcId="{CD990912-F9A5-4528-9F1F-C5D361E8EFC7}" destId="{E18DD7CD-FBDD-41A1-A445-8B818FBC3E06}" srcOrd="3" destOrd="0" parTransId="{8F57E65E-2300-4888-A4C3-A72F8D072FB5}" sibTransId="{0D65A8F5-0C90-4BE8-BA36-E2A254C0B24B}"/>
    <dgm:cxn modelId="{AC531CE6-DF33-4451-91D3-39A6D64978DB}" type="presOf" srcId="{939C2D1F-BA8B-4A8E-8F26-3C3754B4F408}" destId="{1A12149C-D829-42C8-BFFE-B38E1F261074}" srcOrd="0" destOrd="0" presId="urn:microsoft.com/office/officeart/2018/2/layout/IconCircleList"/>
    <dgm:cxn modelId="{CAEBF2F9-D235-49C6-9178-B32947FD4F3E}" type="presOf" srcId="{FC863420-AB6F-4DC1-8807-07409C5E9F65}" destId="{B0B4A9E1-7630-4E10-9062-9C2958A82324}" srcOrd="0" destOrd="0" presId="urn:microsoft.com/office/officeart/2018/2/layout/IconCircleList"/>
    <dgm:cxn modelId="{83A71864-65DE-4049-8E34-51FE5696E15D}" type="presParOf" srcId="{62A91868-469D-4569-856D-6FA5F1EFCC54}" destId="{0B36C299-CFE1-4EEA-A43B-0339B022C441}" srcOrd="0" destOrd="0" presId="urn:microsoft.com/office/officeart/2018/2/layout/IconCircleList"/>
    <dgm:cxn modelId="{5E1E6BE4-1C92-43B4-AD79-48F9A4FCDF22}" type="presParOf" srcId="{0B36C299-CFE1-4EEA-A43B-0339B022C441}" destId="{54A82436-F657-4D7D-A11C-2A852497F846}" srcOrd="0" destOrd="0" presId="urn:microsoft.com/office/officeart/2018/2/layout/IconCircleList"/>
    <dgm:cxn modelId="{0D054CB1-A8A9-40F2-A5C7-1427BF635944}" type="presParOf" srcId="{54A82436-F657-4D7D-A11C-2A852497F846}" destId="{9EB3FC48-326D-42D4-A4E7-E24A87D7737D}" srcOrd="0" destOrd="0" presId="urn:microsoft.com/office/officeart/2018/2/layout/IconCircleList"/>
    <dgm:cxn modelId="{C57FEC7B-58C8-4755-BC28-4FFDDAFCD3C9}" type="presParOf" srcId="{54A82436-F657-4D7D-A11C-2A852497F846}" destId="{FFC0AE47-9257-4E53-ADDA-2D92F48E695A}" srcOrd="1" destOrd="0" presId="urn:microsoft.com/office/officeart/2018/2/layout/IconCircleList"/>
    <dgm:cxn modelId="{73FED823-4803-47D4-B017-5BB46501D4A4}" type="presParOf" srcId="{54A82436-F657-4D7D-A11C-2A852497F846}" destId="{5F72A5BB-4235-4F78-B657-226F59E29FCB}" srcOrd="2" destOrd="0" presId="urn:microsoft.com/office/officeart/2018/2/layout/IconCircleList"/>
    <dgm:cxn modelId="{C880C2A3-8C22-48F9-A9E7-E99A62D7D69C}" type="presParOf" srcId="{54A82436-F657-4D7D-A11C-2A852497F846}" destId="{36080088-4323-458B-A27D-0B57F8CFCF49}" srcOrd="3" destOrd="0" presId="urn:microsoft.com/office/officeart/2018/2/layout/IconCircleList"/>
    <dgm:cxn modelId="{7525958D-DA66-45B0-9830-4E1A1339DE08}" type="presParOf" srcId="{0B36C299-CFE1-4EEA-A43B-0339B022C441}" destId="{B0D39525-3759-4AF4-AFE5-6D2214B4F711}" srcOrd="1" destOrd="0" presId="urn:microsoft.com/office/officeart/2018/2/layout/IconCircleList"/>
    <dgm:cxn modelId="{28C45489-CDE9-423D-8643-D182E150C3BD}" type="presParOf" srcId="{0B36C299-CFE1-4EEA-A43B-0339B022C441}" destId="{AB4755CF-8411-4EBF-9858-9E2855174818}" srcOrd="2" destOrd="0" presId="urn:microsoft.com/office/officeart/2018/2/layout/IconCircleList"/>
    <dgm:cxn modelId="{C8F98399-D801-4246-A1CD-BB22075EA6D9}" type="presParOf" srcId="{AB4755CF-8411-4EBF-9858-9E2855174818}" destId="{C9882287-D793-4A2D-8795-EE4F353515EE}" srcOrd="0" destOrd="0" presId="urn:microsoft.com/office/officeart/2018/2/layout/IconCircleList"/>
    <dgm:cxn modelId="{A7C76F4E-8FD0-4CBD-BFA8-29A5A996920B}" type="presParOf" srcId="{AB4755CF-8411-4EBF-9858-9E2855174818}" destId="{11E5152F-5833-4CBB-B3F5-67408E4DF32F}" srcOrd="1" destOrd="0" presId="urn:microsoft.com/office/officeart/2018/2/layout/IconCircleList"/>
    <dgm:cxn modelId="{30696F14-911E-401F-B46B-87B97A00B7E0}" type="presParOf" srcId="{AB4755CF-8411-4EBF-9858-9E2855174818}" destId="{9B38E73A-BA0B-4CD2-AB0E-3067D7F30D84}" srcOrd="2" destOrd="0" presId="urn:microsoft.com/office/officeart/2018/2/layout/IconCircleList"/>
    <dgm:cxn modelId="{78129F6D-0CF3-48A1-8BA7-C0F995DF193D}" type="presParOf" srcId="{AB4755CF-8411-4EBF-9858-9E2855174818}" destId="{8D692F7E-832C-4CAD-9FE3-CC5B300E75EA}" srcOrd="3" destOrd="0" presId="urn:microsoft.com/office/officeart/2018/2/layout/IconCircleList"/>
    <dgm:cxn modelId="{64A01395-8A7E-44E7-A928-C31AA7D0CD22}" type="presParOf" srcId="{0B36C299-CFE1-4EEA-A43B-0339B022C441}" destId="{B0B4A9E1-7630-4E10-9062-9C2958A82324}" srcOrd="3" destOrd="0" presId="urn:microsoft.com/office/officeart/2018/2/layout/IconCircleList"/>
    <dgm:cxn modelId="{D4AF383D-9A90-405A-BCC6-05516660410A}" type="presParOf" srcId="{0B36C299-CFE1-4EEA-A43B-0339B022C441}" destId="{0AFABC32-01C2-45E1-8F00-B79475EF71D5}" srcOrd="4" destOrd="0" presId="urn:microsoft.com/office/officeart/2018/2/layout/IconCircleList"/>
    <dgm:cxn modelId="{3E5D18ED-51DA-44D2-8EB4-FD06ED8C8A82}" type="presParOf" srcId="{0AFABC32-01C2-45E1-8F00-B79475EF71D5}" destId="{2035641E-B4EA-4640-B4EB-FC574081472F}" srcOrd="0" destOrd="0" presId="urn:microsoft.com/office/officeart/2018/2/layout/IconCircleList"/>
    <dgm:cxn modelId="{0F97E528-BBB4-48AE-97EE-38E3FB286DBB}" type="presParOf" srcId="{0AFABC32-01C2-45E1-8F00-B79475EF71D5}" destId="{A277FFDD-A775-4F97-99D1-D9B16DBFD13A}" srcOrd="1" destOrd="0" presId="urn:microsoft.com/office/officeart/2018/2/layout/IconCircleList"/>
    <dgm:cxn modelId="{1C0469B3-3259-4EC9-8EF2-72C518BAD161}" type="presParOf" srcId="{0AFABC32-01C2-45E1-8F00-B79475EF71D5}" destId="{A143E9E9-358C-4236-B075-9B0444CD8CE8}" srcOrd="2" destOrd="0" presId="urn:microsoft.com/office/officeart/2018/2/layout/IconCircleList"/>
    <dgm:cxn modelId="{950F1660-FB05-4FC9-A3BF-654F57636805}" type="presParOf" srcId="{0AFABC32-01C2-45E1-8F00-B79475EF71D5}" destId="{1A12149C-D829-42C8-BFFE-B38E1F261074}" srcOrd="3" destOrd="0" presId="urn:microsoft.com/office/officeart/2018/2/layout/IconCircleList"/>
    <dgm:cxn modelId="{067C9322-BFFD-4A2A-8807-67C19A57E703}" type="presParOf" srcId="{0B36C299-CFE1-4EEA-A43B-0339B022C441}" destId="{873C634C-2E19-42D3-85B6-0C94905D0A33}" srcOrd="5" destOrd="0" presId="urn:microsoft.com/office/officeart/2018/2/layout/IconCircleList"/>
    <dgm:cxn modelId="{62C3FA9D-8B0D-40B0-B74D-B6355D0F422B}" type="presParOf" srcId="{0B36C299-CFE1-4EEA-A43B-0339B022C441}" destId="{4CE1D4C3-75B5-4C02-A5AF-04646231FB8A}" srcOrd="6" destOrd="0" presId="urn:microsoft.com/office/officeart/2018/2/layout/IconCircleList"/>
    <dgm:cxn modelId="{CFB42AAE-3994-4CF9-9F7B-861042688D65}" type="presParOf" srcId="{4CE1D4C3-75B5-4C02-A5AF-04646231FB8A}" destId="{C61FD3EC-3759-4DCD-9D5E-FE5B81CC26D1}" srcOrd="0" destOrd="0" presId="urn:microsoft.com/office/officeart/2018/2/layout/IconCircleList"/>
    <dgm:cxn modelId="{F1C91A9D-975B-42B0-BB33-806D17FD5723}" type="presParOf" srcId="{4CE1D4C3-75B5-4C02-A5AF-04646231FB8A}" destId="{15096FE5-7843-43FC-B811-70D3284E6A69}" srcOrd="1" destOrd="0" presId="urn:microsoft.com/office/officeart/2018/2/layout/IconCircleList"/>
    <dgm:cxn modelId="{DC6B9151-295C-4E24-891D-95ADACC398CF}" type="presParOf" srcId="{4CE1D4C3-75B5-4C02-A5AF-04646231FB8A}" destId="{B75CDBF0-C66B-41A9-93F4-497A43A7F853}" srcOrd="2" destOrd="0" presId="urn:microsoft.com/office/officeart/2018/2/layout/IconCircleList"/>
    <dgm:cxn modelId="{82EAB215-3CCB-41F5-80EE-F44969DB408C}" type="presParOf" srcId="{4CE1D4C3-75B5-4C02-A5AF-04646231FB8A}" destId="{094F7EBA-D056-4499-83CA-FEC529210F1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181EE-B8A8-F746-AA70-564A35192D37}">
      <dsp:nvSpPr>
        <dsp:cNvPr id="0" name=""/>
        <dsp:cNvSpPr/>
      </dsp:nvSpPr>
      <dsp:spPr>
        <a:xfrm>
          <a:off x="13760" y="180430"/>
          <a:ext cx="2011384" cy="603415"/>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622300">
            <a:lnSpc>
              <a:spcPct val="90000"/>
            </a:lnSpc>
            <a:spcBef>
              <a:spcPct val="0"/>
            </a:spcBef>
            <a:spcAft>
              <a:spcPct val="35000"/>
            </a:spcAft>
            <a:buNone/>
          </a:pPr>
          <a:r>
            <a:rPr lang="en-CA" sz="1400" b="1" kern="1200"/>
            <a:t>1. Content Analysis and Textual Data:</a:t>
          </a:r>
          <a:endParaRPr lang="en-US" sz="1400" kern="1200"/>
        </a:p>
      </dsp:txBody>
      <dsp:txXfrm>
        <a:off x="13760" y="180430"/>
        <a:ext cx="2011384" cy="603415"/>
      </dsp:txXfrm>
    </dsp:sp>
    <dsp:sp modelId="{FEB65204-0EAC-284A-B93C-93BE8ECB47E6}">
      <dsp:nvSpPr>
        <dsp:cNvPr id="0" name=""/>
        <dsp:cNvSpPr/>
      </dsp:nvSpPr>
      <dsp:spPr>
        <a:xfrm>
          <a:off x="13760" y="783846"/>
          <a:ext cx="2011384" cy="3387060"/>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488950">
            <a:lnSpc>
              <a:spcPct val="90000"/>
            </a:lnSpc>
            <a:spcBef>
              <a:spcPct val="0"/>
            </a:spcBef>
            <a:spcAft>
              <a:spcPct val="35000"/>
            </a:spcAft>
            <a:buNone/>
          </a:pPr>
          <a:r>
            <a:rPr lang="en-CA" sz="1100" b="1" kern="1200"/>
            <a:t>Example:</a:t>
          </a:r>
          <a:r>
            <a:rPr lang="en-CA" sz="1100" kern="1200"/>
            <a:t> LLMs can analyze large volumes of textual data like social media posts, news articles, or historical documents. This helps identify trends, sentiment, and discourse patterns related to social issues.</a:t>
          </a:r>
          <a:endParaRPr lang="en-US" sz="1100" kern="1200"/>
        </a:p>
        <a:p>
          <a:pPr marL="0" lvl="0" indent="0" algn="l" defTabSz="488950">
            <a:lnSpc>
              <a:spcPct val="90000"/>
            </a:lnSpc>
            <a:spcBef>
              <a:spcPct val="0"/>
            </a:spcBef>
            <a:spcAft>
              <a:spcPct val="35000"/>
            </a:spcAft>
            <a:buNone/>
          </a:pPr>
          <a:r>
            <a:rPr lang="en-CA" sz="1100" b="1" kern="1200" dirty="0"/>
            <a:t>Reference:</a:t>
          </a:r>
          <a:r>
            <a:rPr lang="en-CA" sz="1100" kern="1200" dirty="0"/>
            <a:t> "Can Large Language Models Transform Computational Social Science?" (MIT Press Direct) - This paper discusses how LLMs can enhance content analysis in social science research, providing prompts and evaluation pipelines.</a:t>
          </a:r>
          <a:endParaRPr lang="en-US" sz="1100" kern="1200" dirty="0"/>
        </a:p>
      </dsp:txBody>
      <dsp:txXfrm>
        <a:off x="13760" y="783846"/>
        <a:ext cx="2011384" cy="3387060"/>
      </dsp:txXfrm>
    </dsp:sp>
    <dsp:sp modelId="{F530F0DC-F0E2-3C4E-9A29-B0CD89B93A30}">
      <dsp:nvSpPr>
        <dsp:cNvPr id="0" name=""/>
        <dsp:cNvSpPr/>
      </dsp:nvSpPr>
      <dsp:spPr>
        <a:xfrm>
          <a:off x="2132933" y="180430"/>
          <a:ext cx="2011384" cy="603415"/>
        </a:xfrm>
        <a:prstGeom prst="rect">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622300">
            <a:lnSpc>
              <a:spcPct val="90000"/>
            </a:lnSpc>
            <a:spcBef>
              <a:spcPct val="0"/>
            </a:spcBef>
            <a:spcAft>
              <a:spcPct val="35000"/>
            </a:spcAft>
            <a:buNone/>
          </a:pPr>
          <a:r>
            <a:rPr lang="en-CA" sz="1400" b="1" kern="1200"/>
            <a:t>2. Qualitative Data Analysis:</a:t>
          </a:r>
          <a:endParaRPr lang="en-US" sz="1400" kern="1200"/>
        </a:p>
      </dsp:txBody>
      <dsp:txXfrm>
        <a:off x="2132933" y="180430"/>
        <a:ext cx="2011384" cy="603415"/>
      </dsp:txXfrm>
    </dsp:sp>
    <dsp:sp modelId="{144F71F5-6128-B148-B18B-66DD78A9789A}">
      <dsp:nvSpPr>
        <dsp:cNvPr id="0" name=""/>
        <dsp:cNvSpPr/>
      </dsp:nvSpPr>
      <dsp:spPr>
        <a:xfrm>
          <a:off x="2132933" y="783846"/>
          <a:ext cx="2011384" cy="3387060"/>
        </a:xfrm>
        <a:prstGeom prst="rect">
          <a:avLst/>
        </a:prstGeom>
        <a:solidFill>
          <a:schemeClr val="accent2">
            <a:tint val="40000"/>
            <a:alpha val="90000"/>
            <a:hueOff val="1683681"/>
            <a:satOff val="-15558"/>
            <a:lumOff val="-1754"/>
            <a:alphaOff val="0"/>
          </a:schemeClr>
        </a:solidFill>
        <a:ln w="19050" cap="flat" cmpd="sng" algn="ctr">
          <a:solidFill>
            <a:schemeClr val="accent2">
              <a:tint val="40000"/>
              <a:alpha val="90000"/>
              <a:hueOff val="1683681"/>
              <a:satOff val="-15558"/>
              <a:lumOff val="-17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488950">
            <a:lnSpc>
              <a:spcPct val="90000"/>
            </a:lnSpc>
            <a:spcBef>
              <a:spcPct val="0"/>
            </a:spcBef>
            <a:spcAft>
              <a:spcPct val="35000"/>
            </a:spcAft>
            <a:buNone/>
          </a:pPr>
          <a:r>
            <a:rPr lang="en-CA" sz="1100" b="1" kern="1200"/>
            <a:t>Example:</a:t>
          </a:r>
          <a:r>
            <a:rPr lang="en-CA" sz="1100" kern="1200"/>
            <a:t> LLMs can aid in coding and categorizing qualitative data like interview transcripts or open-ended survey responses, saving researchers time and improving consistency.</a:t>
          </a:r>
          <a:endParaRPr lang="en-US" sz="1100" kern="1200"/>
        </a:p>
        <a:p>
          <a:pPr marL="0" lvl="0" indent="0" algn="l" defTabSz="488950">
            <a:lnSpc>
              <a:spcPct val="90000"/>
            </a:lnSpc>
            <a:spcBef>
              <a:spcPct val="0"/>
            </a:spcBef>
            <a:spcAft>
              <a:spcPct val="35000"/>
            </a:spcAft>
            <a:buNone/>
          </a:pPr>
          <a:r>
            <a:rPr lang="en-CA" sz="1100" b="1" kern="1200" dirty="0"/>
            <a:t>Reference:</a:t>
          </a:r>
          <a:r>
            <a:rPr lang="en-CA" sz="1100" kern="1200" dirty="0"/>
            <a:t> "Introduction to Large Language Models (LLMs) in Social Sciences" (ACSPRI) - This workshop offers practical experience on using LLMs for qualitative data analysis, including theme extraction and sentiment analysis.</a:t>
          </a:r>
          <a:endParaRPr lang="en-US" sz="1100" kern="1200" dirty="0"/>
        </a:p>
      </dsp:txBody>
      <dsp:txXfrm>
        <a:off x="2132933" y="783846"/>
        <a:ext cx="2011384" cy="3387060"/>
      </dsp:txXfrm>
    </dsp:sp>
    <dsp:sp modelId="{78D6CFA5-E931-0346-82AB-1D1947F97760}">
      <dsp:nvSpPr>
        <dsp:cNvPr id="0" name=""/>
        <dsp:cNvSpPr/>
      </dsp:nvSpPr>
      <dsp:spPr>
        <a:xfrm>
          <a:off x="4252107" y="180430"/>
          <a:ext cx="2011384" cy="603415"/>
        </a:xfrm>
        <a:prstGeom prst="rect">
          <a:avLst/>
        </a:prstGeom>
        <a:solidFill>
          <a:schemeClr val="accent2">
            <a:hueOff val="3221806"/>
            <a:satOff val="-9246"/>
            <a:lumOff val="-14805"/>
            <a:alphaOff val="0"/>
          </a:schemeClr>
        </a:solidFill>
        <a:ln w="19050" cap="flat" cmpd="sng" algn="ctr">
          <a:solidFill>
            <a:schemeClr val="accent2">
              <a:hueOff val="3221806"/>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622300">
            <a:lnSpc>
              <a:spcPct val="90000"/>
            </a:lnSpc>
            <a:spcBef>
              <a:spcPct val="0"/>
            </a:spcBef>
            <a:spcAft>
              <a:spcPct val="35000"/>
            </a:spcAft>
            <a:buNone/>
          </a:pPr>
          <a:r>
            <a:rPr lang="en-CA" sz="1400" b="1" kern="1200"/>
            <a:t>3. Survey Design and Response Generation:</a:t>
          </a:r>
          <a:endParaRPr lang="en-US" sz="1400" kern="1200"/>
        </a:p>
      </dsp:txBody>
      <dsp:txXfrm>
        <a:off x="4252107" y="180430"/>
        <a:ext cx="2011384" cy="603415"/>
      </dsp:txXfrm>
    </dsp:sp>
    <dsp:sp modelId="{75B9557F-3196-794B-B793-D090855162F4}">
      <dsp:nvSpPr>
        <dsp:cNvPr id="0" name=""/>
        <dsp:cNvSpPr/>
      </dsp:nvSpPr>
      <dsp:spPr>
        <a:xfrm>
          <a:off x="4252107" y="783846"/>
          <a:ext cx="2011384" cy="3387060"/>
        </a:xfrm>
        <a:prstGeom prst="rect">
          <a:avLst/>
        </a:prstGeom>
        <a:solidFill>
          <a:schemeClr val="accent2">
            <a:tint val="40000"/>
            <a:alpha val="90000"/>
            <a:hueOff val="3367362"/>
            <a:satOff val="-31116"/>
            <a:lumOff val="-3508"/>
            <a:alphaOff val="0"/>
          </a:schemeClr>
        </a:solidFill>
        <a:ln w="19050" cap="flat" cmpd="sng" algn="ctr">
          <a:solidFill>
            <a:schemeClr val="accent2">
              <a:tint val="40000"/>
              <a:alpha val="90000"/>
              <a:hueOff val="3367362"/>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488950">
            <a:lnSpc>
              <a:spcPct val="90000"/>
            </a:lnSpc>
            <a:spcBef>
              <a:spcPct val="0"/>
            </a:spcBef>
            <a:spcAft>
              <a:spcPct val="35000"/>
            </a:spcAft>
            <a:buNone/>
          </a:pPr>
          <a:r>
            <a:rPr lang="en-CA" sz="1100" b="1" kern="1200"/>
            <a:t>Example:</a:t>
          </a:r>
          <a:r>
            <a:rPr lang="en-CA" sz="1100" kern="1200"/>
            <a:t> LLMs can generate diverse survey questions and potential response options, aiding in questionnaire development and ensuring a wider range of perspectives.</a:t>
          </a:r>
          <a:endParaRPr lang="en-US" sz="1100" kern="1200"/>
        </a:p>
        <a:p>
          <a:pPr marL="0" lvl="0" indent="0" algn="l" defTabSz="488950">
            <a:lnSpc>
              <a:spcPct val="90000"/>
            </a:lnSpc>
            <a:spcBef>
              <a:spcPct val="0"/>
            </a:spcBef>
            <a:spcAft>
              <a:spcPct val="35000"/>
            </a:spcAft>
            <a:buNone/>
          </a:pPr>
          <a:r>
            <a:rPr lang="en-CA" sz="1100" b="1" kern="1200" dirty="0"/>
            <a:t>Reference:</a:t>
          </a:r>
          <a:r>
            <a:rPr lang="en-CA" sz="1100" kern="1200" dirty="0"/>
            <a:t> "Automated Social Science: Language Models as Scientist and Subjects" (NBER) - This paper explores using LLMs to generate hypotheses and test them in simulated social environments, relevant to survey design.</a:t>
          </a:r>
          <a:endParaRPr lang="en-US" sz="1100" kern="1200" dirty="0"/>
        </a:p>
      </dsp:txBody>
      <dsp:txXfrm>
        <a:off x="4252107" y="783846"/>
        <a:ext cx="2011384" cy="3387060"/>
      </dsp:txXfrm>
    </dsp:sp>
    <dsp:sp modelId="{164EF3A7-D67A-AC47-B4AF-3F963C9279C5}">
      <dsp:nvSpPr>
        <dsp:cNvPr id="0" name=""/>
        <dsp:cNvSpPr/>
      </dsp:nvSpPr>
      <dsp:spPr>
        <a:xfrm>
          <a:off x="6371281" y="180430"/>
          <a:ext cx="2011384" cy="603415"/>
        </a:xfrm>
        <a:prstGeom prst="rect">
          <a:avLst/>
        </a:prstGeom>
        <a:solidFill>
          <a:schemeClr val="accent2">
            <a:hueOff val="4832709"/>
            <a:satOff val="-13870"/>
            <a:lumOff val="-22207"/>
            <a:alphaOff val="0"/>
          </a:schemeClr>
        </a:solidFill>
        <a:ln w="19050" cap="flat" cmpd="sng" algn="ctr">
          <a:solidFill>
            <a:schemeClr val="accent2">
              <a:hueOff val="4832709"/>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622300">
            <a:lnSpc>
              <a:spcPct val="90000"/>
            </a:lnSpc>
            <a:spcBef>
              <a:spcPct val="0"/>
            </a:spcBef>
            <a:spcAft>
              <a:spcPct val="35000"/>
            </a:spcAft>
            <a:buNone/>
          </a:pPr>
          <a:r>
            <a:rPr lang="en-CA" sz="1400" b="1" kern="1200"/>
            <a:t>4. Agent-Based Modeling and Simulations:</a:t>
          </a:r>
          <a:endParaRPr lang="en-US" sz="1400" kern="1200"/>
        </a:p>
      </dsp:txBody>
      <dsp:txXfrm>
        <a:off x="6371281" y="180430"/>
        <a:ext cx="2011384" cy="603415"/>
      </dsp:txXfrm>
    </dsp:sp>
    <dsp:sp modelId="{9B97D56B-07EC-5548-86CA-597F28EFEDBE}">
      <dsp:nvSpPr>
        <dsp:cNvPr id="0" name=""/>
        <dsp:cNvSpPr/>
      </dsp:nvSpPr>
      <dsp:spPr>
        <a:xfrm>
          <a:off x="6371281" y="783846"/>
          <a:ext cx="2011384" cy="3387060"/>
        </a:xfrm>
        <a:prstGeom prst="rect">
          <a:avLst/>
        </a:prstGeom>
        <a:solidFill>
          <a:schemeClr val="accent2">
            <a:tint val="40000"/>
            <a:alpha val="90000"/>
            <a:hueOff val="5051043"/>
            <a:satOff val="-46674"/>
            <a:lumOff val="-5261"/>
            <a:alphaOff val="0"/>
          </a:schemeClr>
        </a:solidFill>
        <a:ln w="19050" cap="flat" cmpd="sng" algn="ctr">
          <a:solidFill>
            <a:schemeClr val="accent2">
              <a:tint val="40000"/>
              <a:alpha val="90000"/>
              <a:hueOff val="5051043"/>
              <a:satOff val="-46674"/>
              <a:lumOff val="-5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488950">
            <a:lnSpc>
              <a:spcPct val="90000"/>
            </a:lnSpc>
            <a:spcBef>
              <a:spcPct val="0"/>
            </a:spcBef>
            <a:spcAft>
              <a:spcPct val="35000"/>
            </a:spcAft>
            <a:buNone/>
          </a:pPr>
          <a:r>
            <a:rPr lang="en-CA" sz="1100" b="1" kern="1200"/>
            <a:t>Example:</a:t>
          </a:r>
          <a:r>
            <a:rPr lang="en-CA" sz="1100" kern="1200"/>
            <a:t> LLMs can simulate social interactions and behaviors by creating virtual agents that interact based on pre-defined rules. This allows for the exploration of social dynamics and potential outcomes.</a:t>
          </a:r>
          <a:endParaRPr lang="en-US" sz="1100" kern="1200"/>
        </a:p>
        <a:p>
          <a:pPr marL="0" lvl="0" indent="0" algn="l" defTabSz="488950">
            <a:lnSpc>
              <a:spcPct val="90000"/>
            </a:lnSpc>
            <a:spcBef>
              <a:spcPct val="0"/>
            </a:spcBef>
            <a:spcAft>
              <a:spcPct val="35000"/>
            </a:spcAft>
            <a:buNone/>
          </a:pPr>
          <a:r>
            <a:rPr lang="en-CA" sz="1100" b="1" kern="1200" dirty="0"/>
            <a:t>Reference:</a:t>
          </a:r>
          <a:r>
            <a:rPr lang="en-CA" sz="1100" kern="1200" dirty="0"/>
            <a:t> "Social-network Simulation System with Large Language Model-Empowered Agents" - This research uses LLM-based agents to simulate social networks, providing insights into social phenomena.</a:t>
          </a:r>
          <a:endParaRPr lang="en-US" sz="1100" kern="1200" dirty="0"/>
        </a:p>
      </dsp:txBody>
      <dsp:txXfrm>
        <a:off x="6371281" y="783846"/>
        <a:ext cx="2011384" cy="3387060"/>
      </dsp:txXfrm>
    </dsp:sp>
    <dsp:sp modelId="{6B521985-E393-0548-8EC7-29B500C63C0E}">
      <dsp:nvSpPr>
        <dsp:cNvPr id="0" name=""/>
        <dsp:cNvSpPr/>
      </dsp:nvSpPr>
      <dsp:spPr>
        <a:xfrm>
          <a:off x="8490455" y="180430"/>
          <a:ext cx="2011384" cy="603415"/>
        </a:xfrm>
        <a:prstGeom prst="rect">
          <a:avLst/>
        </a:prstGeom>
        <a:solidFill>
          <a:schemeClr val="accent2">
            <a:hueOff val="6443612"/>
            <a:satOff val="-18493"/>
            <a:lumOff val="-29609"/>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622300">
            <a:lnSpc>
              <a:spcPct val="90000"/>
            </a:lnSpc>
            <a:spcBef>
              <a:spcPct val="0"/>
            </a:spcBef>
            <a:spcAft>
              <a:spcPct val="35000"/>
            </a:spcAft>
            <a:buNone/>
          </a:pPr>
          <a:r>
            <a:rPr lang="en-CA" sz="1400" b="1" kern="1200"/>
            <a:t>5. Literature Review and Knowledge Synthesis:</a:t>
          </a:r>
          <a:endParaRPr lang="en-US" sz="1400" kern="1200"/>
        </a:p>
      </dsp:txBody>
      <dsp:txXfrm>
        <a:off x="8490455" y="180430"/>
        <a:ext cx="2011384" cy="603415"/>
      </dsp:txXfrm>
    </dsp:sp>
    <dsp:sp modelId="{A32162A4-7732-E94E-83A5-F45BB8552168}">
      <dsp:nvSpPr>
        <dsp:cNvPr id="0" name=""/>
        <dsp:cNvSpPr/>
      </dsp:nvSpPr>
      <dsp:spPr>
        <a:xfrm>
          <a:off x="8490455" y="783846"/>
          <a:ext cx="2011384" cy="3387060"/>
        </a:xfrm>
        <a:prstGeom prst="rect">
          <a:avLst/>
        </a:prstGeom>
        <a:solidFill>
          <a:schemeClr val="accent2">
            <a:tint val="40000"/>
            <a:alpha val="90000"/>
            <a:hueOff val="6734724"/>
            <a:satOff val="-62232"/>
            <a:lumOff val="-7015"/>
            <a:alphaOff val="0"/>
          </a:schemeClr>
        </a:solidFill>
        <a:ln w="19050" cap="flat" cmpd="sng" algn="ctr">
          <a:solidFill>
            <a:schemeClr val="accent2">
              <a:tint val="40000"/>
              <a:alpha val="90000"/>
              <a:hueOff val="6734724"/>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488950">
            <a:lnSpc>
              <a:spcPct val="90000"/>
            </a:lnSpc>
            <a:spcBef>
              <a:spcPct val="0"/>
            </a:spcBef>
            <a:spcAft>
              <a:spcPct val="35000"/>
            </a:spcAft>
            <a:buNone/>
          </a:pPr>
          <a:r>
            <a:rPr lang="en-CA" sz="1100" b="1" kern="1200"/>
            <a:t>Example:</a:t>
          </a:r>
          <a:r>
            <a:rPr lang="en-CA" sz="1100" kern="1200"/>
            <a:t> LLMs can summarize vast amounts of research literature, identify relevant studies, and extract key findings, speeding up the literature review process.</a:t>
          </a:r>
          <a:endParaRPr lang="en-US" sz="1100" kern="1200"/>
        </a:p>
        <a:p>
          <a:pPr marL="0" lvl="0" indent="0" algn="l" defTabSz="488950">
            <a:lnSpc>
              <a:spcPct val="90000"/>
            </a:lnSpc>
            <a:spcBef>
              <a:spcPct val="0"/>
            </a:spcBef>
            <a:spcAft>
              <a:spcPct val="35000"/>
            </a:spcAft>
            <a:buNone/>
          </a:pPr>
          <a:r>
            <a:rPr lang="en-CA" sz="1100" b="1" kern="1200" dirty="0"/>
            <a:t>Reference:</a:t>
          </a:r>
          <a:r>
            <a:rPr lang="en-CA" sz="1100" kern="1200" dirty="0"/>
            <a:t> "LLMs in Social Science" (Data Skeptic podcast) - This episode discusses the potential of LLMs in social science, including their use in literature review and synthesis.</a:t>
          </a:r>
          <a:endParaRPr lang="en-US" sz="1100" kern="1200" dirty="0"/>
        </a:p>
      </dsp:txBody>
      <dsp:txXfrm>
        <a:off x="8490455" y="783846"/>
        <a:ext cx="2011384" cy="3387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E2837-810E-4D77-93D8-708E0FD50B08}">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16EADF-3D79-4AC2-A625-2BF0CB535520}">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923607-19CB-4B51-AB65-C2610C88B6C4}">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r>
            <a:rPr lang="en-CA" sz="1800" kern="1200"/>
            <a:t>Early NLP systems relied heavily on </a:t>
          </a:r>
          <a:r>
            <a:rPr lang="en-CA" sz="1800" b="1" kern="1200"/>
            <a:t>rule-based and symbolic methods</a:t>
          </a:r>
          <a:r>
            <a:rPr lang="en-CA" sz="1800" kern="1200"/>
            <a:t>. (e.g., ALPAC, 1966).These systems struggled with ambiguity, context, and scalability. (Riverbank – is it a financial institution?)</a:t>
          </a:r>
          <a:endParaRPr lang="en-US" sz="1800" kern="1200"/>
        </a:p>
      </dsp:txBody>
      <dsp:txXfrm>
        <a:off x="1435590" y="531"/>
        <a:ext cx="9080009" cy="1242935"/>
      </dsp:txXfrm>
    </dsp:sp>
    <dsp:sp modelId="{8F6297FE-A409-4A92-BC45-C2F6A3512F1F}">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43CF53-F963-407E-B10D-1712FD0355CB}">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E2E27C-C8A6-4A1A-9BD5-4BDFDCB11D8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r>
            <a:rPr lang="en-CA" sz="1800" b="1" kern="1200" dirty="0"/>
            <a:t>Shift from Rules to Statistics (1990):</a:t>
          </a:r>
          <a:r>
            <a:rPr lang="en-CA" sz="1800" kern="1200" dirty="0"/>
            <a:t> Introduction of probabilistic models and statistical methods</a:t>
          </a:r>
          <a:r>
            <a:rPr lang="en-CA" sz="1800" b="1" kern="1200" dirty="0"/>
            <a:t>: </a:t>
          </a:r>
          <a:r>
            <a:rPr lang="en-CA" sz="1800" kern="1200" dirty="0"/>
            <a:t>Hidden Markov Models (HMMs), N-grams for language modeling, Statistical machine translation (e.g., IBM Model).</a:t>
          </a:r>
          <a:endParaRPr lang="en-US" sz="1800" kern="1200" dirty="0"/>
        </a:p>
      </dsp:txBody>
      <dsp:txXfrm>
        <a:off x="1435590" y="1554201"/>
        <a:ext cx="9080009" cy="1242935"/>
      </dsp:txXfrm>
    </dsp:sp>
    <dsp:sp modelId="{E5CB0A6D-8A52-479B-903C-2DFEE2B293CE}">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53F815-36CF-4F8C-A1C3-FE1DFFC73C74}">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585A28-2A06-4ACF-A330-3A10B2C2F725}">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r>
            <a:rPr lang="en-CA" sz="1800" b="1" kern="1200" dirty="0"/>
            <a:t>Machine Learning in NLP (2000s): </a:t>
          </a:r>
          <a:r>
            <a:rPr lang="en-CA" sz="1800" kern="1200" dirty="0"/>
            <a:t>Applying algorithms like Support Vector Machines (SVMs) and decision trees to NLP tasks.</a:t>
          </a:r>
          <a:r>
            <a:rPr lang="en-CA" sz="1800" b="1" kern="1200" dirty="0"/>
            <a:t> </a:t>
          </a:r>
          <a:r>
            <a:rPr lang="en-CA" sz="1800" kern="1200" dirty="0"/>
            <a:t>Named entity recognition (NER). Required significant feature engineering and struggled with capturing deeper semantic meaning.</a:t>
          </a:r>
          <a:endParaRPr lang="en-US" sz="1800" kern="1200" dirty="0"/>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6AD1A-54D9-204D-A946-8FD187B63EBA}">
      <dsp:nvSpPr>
        <dsp:cNvPr id="0" name=""/>
        <dsp:cNvSpPr/>
      </dsp:nvSpPr>
      <dsp:spPr>
        <a:xfrm>
          <a:off x="0" y="2102696"/>
          <a:ext cx="6894576" cy="137959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CA" sz="1600" kern="1200"/>
            <a:t>Enabled models to capture complex patterns, context, and deeper semantic relationships in text.</a:t>
          </a:r>
          <a:endParaRPr lang="en-US" sz="1600" kern="1200"/>
        </a:p>
      </dsp:txBody>
      <dsp:txXfrm>
        <a:off x="0" y="2102696"/>
        <a:ext cx="6894576" cy="1379596"/>
      </dsp:txXfrm>
    </dsp:sp>
    <dsp:sp modelId="{D11015E3-3A7B-CF42-94F0-F51809BC9067}">
      <dsp:nvSpPr>
        <dsp:cNvPr id="0" name=""/>
        <dsp:cNvSpPr/>
      </dsp:nvSpPr>
      <dsp:spPr>
        <a:xfrm rot="10800000">
          <a:off x="0" y="1570"/>
          <a:ext cx="6894576" cy="2121819"/>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CA" sz="1600" b="1" kern="1200"/>
            <a:t>The Deep Learning Revolution (2010s): </a:t>
          </a:r>
          <a:r>
            <a:rPr lang="en-CA" sz="1600" kern="1200"/>
            <a:t>It’s the era of Neural Networks - shifting from feature engineering to deep representations. Key Architectures:</a:t>
          </a:r>
          <a:endParaRPr lang="en-US" sz="1600" kern="1200"/>
        </a:p>
      </dsp:txBody>
      <dsp:txXfrm rot="-10800000">
        <a:off x="0" y="1570"/>
        <a:ext cx="6894576" cy="744758"/>
      </dsp:txXfrm>
    </dsp:sp>
    <dsp:sp modelId="{472E9D0E-5C22-2444-99A5-37E6928F1B74}">
      <dsp:nvSpPr>
        <dsp:cNvPr id="0" name=""/>
        <dsp:cNvSpPr/>
      </dsp:nvSpPr>
      <dsp:spPr>
        <a:xfrm>
          <a:off x="3366" y="746329"/>
          <a:ext cx="2295947" cy="634424"/>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CA" sz="1200" kern="1200"/>
            <a:t>Recurrent Neural Networks (RNNs): Used for sequence data.</a:t>
          </a:r>
          <a:endParaRPr lang="en-US" sz="1200" kern="1200"/>
        </a:p>
      </dsp:txBody>
      <dsp:txXfrm>
        <a:off x="3366" y="746329"/>
        <a:ext cx="2295947" cy="634424"/>
      </dsp:txXfrm>
    </dsp:sp>
    <dsp:sp modelId="{D567185B-C492-5249-82EF-8799D130287F}">
      <dsp:nvSpPr>
        <dsp:cNvPr id="0" name=""/>
        <dsp:cNvSpPr/>
      </dsp:nvSpPr>
      <dsp:spPr>
        <a:xfrm>
          <a:off x="2299314" y="746329"/>
          <a:ext cx="2295947" cy="634424"/>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CA" sz="1200" kern="1200"/>
            <a:t>Long Short-Term Memory (LSTM) Networks: Overcame limitations of traditional RNNs.</a:t>
          </a:r>
          <a:endParaRPr lang="en-US" sz="1200" kern="1200"/>
        </a:p>
      </dsp:txBody>
      <dsp:txXfrm>
        <a:off x="2299314" y="746329"/>
        <a:ext cx="2295947" cy="634424"/>
      </dsp:txXfrm>
    </dsp:sp>
    <dsp:sp modelId="{E570B83D-4B04-F748-B01D-0C05CCECC788}">
      <dsp:nvSpPr>
        <dsp:cNvPr id="0" name=""/>
        <dsp:cNvSpPr/>
      </dsp:nvSpPr>
      <dsp:spPr>
        <a:xfrm>
          <a:off x="4595261" y="746329"/>
          <a:ext cx="2295947" cy="634424"/>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CA" sz="1200" kern="1200"/>
            <a:t>Convolutional Neural Networks (CNNs) for text classification.</a:t>
          </a:r>
          <a:endParaRPr lang="en-US" sz="1200" kern="1200"/>
        </a:p>
      </dsp:txBody>
      <dsp:txXfrm>
        <a:off x="4595261" y="746329"/>
        <a:ext cx="2295947" cy="6344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3FC48-326D-42D4-A4E7-E24A87D7737D}">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C0AE47-9257-4E53-ADDA-2D92F48E695A}">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080088-4323-458B-A27D-0B57F8CFCF49}">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CA" sz="2000" b="1" kern="1200" dirty="0"/>
            <a:t>Beyond Transformers:</a:t>
          </a:r>
          <a:r>
            <a:rPr lang="en-CA" sz="2000" kern="1200" dirty="0"/>
            <a:t> Exploring models like mixture-of-experts, retrieval-augmented generation.</a:t>
          </a:r>
          <a:endParaRPr lang="en-US" sz="2000" kern="1200" dirty="0"/>
        </a:p>
      </dsp:txBody>
      <dsp:txXfrm>
        <a:off x="1834517" y="469890"/>
        <a:ext cx="3148942" cy="1335915"/>
      </dsp:txXfrm>
    </dsp:sp>
    <dsp:sp modelId="{C9882287-D793-4A2D-8795-EE4F353515EE}">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E5152F-5833-4CBB-B3F5-67408E4DF32F}">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692F7E-832C-4CAD-9FE3-CC5B300E75EA}">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CA" sz="2000" b="1" kern="1200"/>
            <a:t>Multimodal Learning:</a:t>
          </a:r>
          <a:r>
            <a:rPr lang="en-CA" sz="2000" kern="1200"/>
            <a:t> Combining NLP with vision and other modalities.</a:t>
          </a:r>
          <a:endParaRPr lang="en-US" sz="2000" kern="1200"/>
        </a:p>
      </dsp:txBody>
      <dsp:txXfrm>
        <a:off x="7154322" y="469890"/>
        <a:ext cx="3148942" cy="1335915"/>
      </dsp:txXfrm>
    </dsp:sp>
    <dsp:sp modelId="{2035641E-B4EA-4640-B4EB-FC574081472F}">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77FFDD-A775-4F97-99D1-D9B16DBFD13A}">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12149C-D829-42C8-BFFE-B38E1F261074}">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CA" sz="2000" b="1" kern="1200"/>
            <a:t>Ethical Considerations:</a:t>
          </a:r>
          <a:r>
            <a:rPr lang="en-CA" sz="2000" kern="1200"/>
            <a:t> Bias, fairness, and transparency in NLP systems.</a:t>
          </a:r>
          <a:endParaRPr lang="en-US" sz="2000" kern="1200"/>
        </a:p>
      </dsp:txBody>
      <dsp:txXfrm>
        <a:off x="1834517" y="2545532"/>
        <a:ext cx="3148942" cy="1335915"/>
      </dsp:txXfrm>
    </dsp:sp>
    <dsp:sp modelId="{C61FD3EC-3759-4DCD-9D5E-FE5B81CC26D1}">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096FE5-7843-43FC-B811-70D3284E6A69}">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4F7EBA-D056-4499-83CA-FEC529210F11}">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CA" sz="2000" b="1" kern="1200"/>
            <a:t>Open Research Areas:</a:t>
          </a:r>
          <a:r>
            <a:rPr lang="en-CA" sz="2000" kern="1200"/>
            <a:t> Few-shot learning, interpretability, and efficiency.</a:t>
          </a:r>
          <a:endParaRPr lang="en-US" sz="2000" kern="1200"/>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AE04-6383-4C5F-B9E8-933F26664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3D653D-A5FB-D8C8-C80B-59A8174581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5CB18-FC61-E9EE-02B7-2EF9799FC9CE}"/>
              </a:ext>
            </a:extLst>
          </p:cNvPr>
          <p:cNvSpPr>
            <a:spLocks noGrp="1"/>
          </p:cNvSpPr>
          <p:nvPr>
            <p:ph type="dt" sz="half" idx="10"/>
          </p:nvPr>
        </p:nvSpPr>
        <p:spPr/>
        <p:txBody>
          <a:bodyPr/>
          <a:lstStyle/>
          <a:p>
            <a:fld id="{8FB82DC3-7251-2F4E-8383-857E4EC9E91E}" type="datetimeFigureOut">
              <a:rPr lang="en-US" smtClean="0"/>
              <a:t>8/28/24</a:t>
            </a:fld>
            <a:endParaRPr lang="en-US"/>
          </a:p>
        </p:txBody>
      </p:sp>
      <p:sp>
        <p:nvSpPr>
          <p:cNvPr id="5" name="Footer Placeholder 4">
            <a:extLst>
              <a:ext uri="{FF2B5EF4-FFF2-40B4-BE49-F238E27FC236}">
                <a16:creationId xmlns:a16="http://schemas.microsoft.com/office/drawing/2014/main" id="{11B7C030-E3FF-E4F2-AD8A-501FBFB17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1FD3E-6083-8EED-EE54-89A14A97729A}"/>
              </a:ext>
            </a:extLst>
          </p:cNvPr>
          <p:cNvSpPr>
            <a:spLocks noGrp="1"/>
          </p:cNvSpPr>
          <p:nvPr>
            <p:ph type="sldNum" sz="quarter" idx="12"/>
          </p:nvPr>
        </p:nvSpPr>
        <p:spPr/>
        <p:txBody>
          <a:bodyPr/>
          <a:lstStyle/>
          <a:p>
            <a:fld id="{1A4896F0-321C-4144-ACE6-69ECB1AE865A}" type="slidenum">
              <a:rPr lang="en-US" smtClean="0"/>
              <a:t>‹#›</a:t>
            </a:fld>
            <a:endParaRPr lang="en-US"/>
          </a:p>
        </p:txBody>
      </p:sp>
    </p:spTree>
    <p:extLst>
      <p:ext uri="{BB962C8B-B14F-4D97-AF65-F5344CB8AC3E}">
        <p14:creationId xmlns:p14="http://schemas.microsoft.com/office/powerpoint/2010/main" val="351223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2B05C-2914-0C00-7389-6D713CBAD6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053C84-E026-1792-3A9D-01D660CB65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55381-175E-48D3-8FFE-9290612E404B}"/>
              </a:ext>
            </a:extLst>
          </p:cNvPr>
          <p:cNvSpPr>
            <a:spLocks noGrp="1"/>
          </p:cNvSpPr>
          <p:nvPr>
            <p:ph type="dt" sz="half" idx="10"/>
          </p:nvPr>
        </p:nvSpPr>
        <p:spPr/>
        <p:txBody>
          <a:bodyPr/>
          <a:lstStyle/>
          <a:p>
            <a:fld id="{8FB82DC3-7251-2F4E-8383-857E4EC9E91E}" type="datetimeFigureOut">
              <a:rPr lang="en-US" smtClean="0"/>
              <a:t>8/28/24</a:t>
            </a:fld>
            <a:endParaRPr lang="en-US"/>
          </a:p>
        </p:txBody>
      </p:sp>
      <p:sp>
        <p:nvSpPr>
          <p:cNvPr id="5" name="Footer Placeholder 4">
            <a:extLst>
              <a:ext uri="{FF2B5EF4-FFF2-40B4-BE49-F238E27FC236}">
                <a16:creationId xmlns:a16="http://schemas.microsoft.com/office/drawing/2014/main" id="{98BFFB9C-95EA-2748-0BEF-82014CE4B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05F08-CE85-A66C-B94E-3A10914011A3}"/>
              </a:ext>
            </a:extLst>
          </p:cNvPr>
          <p:cNvSpPr>
            <a:spLocks noGrp="1"/>
          </p:cNvSpPr>
          <p:nvPr>
            <p:ph type="sldNum" sz="quarter" idx="12"/>
          </p:nvPr>
        </p:nvSpPr>
        <p:spPr/>
        <p:txBody>
          <a:bodyPr/>
          <a:lstStyle/>
          <a:p>
            <a:fld id="{1A4896F0-321C-4144-ACE6-69ECB1AE865A}" type="slidenum">
              <a:rPr lang="en-US" smtClean="0"/>
              <a:t>‹#›</a:t>
            </a:fld>
            <a:endParaRPr lang="en-US"/>
          </a:p>
        </p:txBody>
      </p:sp>
    </p:spTree>
    <p:extLst>
      <p:ext uri="{BB962C8B-B14F-4D97-AF65-F5344CB8AC3E}">
        <p14:creationId xmlns:p14="http://schemas.microsoft.com/office/powerpoint/2010/main" val="256321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896044-C403-A28C-7FAB-0A175E59D7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4851E4-363A-140B-2FC0-365CC539C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D82F2A-81F7-FB8C-16A0-ABF24AD1BE80}"/>
              </a:ext>
            </a:extLst>
          </p:cNvPr>
          <p:cNvSpPr>
            <a:spLocks noGrp="1"/>
          </p:cNvSpPr>
          <p:nvPr>
            <p:ph type="dt" sz="half" idx="10"/>
          </p:nvPr>
        </p:nvSpPr>
        <p:spPr/>
        <p:txBody>
          <a:bodyPr/>
          <a:lstStyle/>
          <a:p>
            <a:fld id="{8FB82DC3-7251-2F4E-8383-857E4EC9E91E}" type="datetimeFigureOut">
              <a:rPr lang="en-US" smtClean="0"/>
              <a:t>8/28/24</a:t>
            </a:fld>
            <a:endParaRPr lang="en-US"/>
          </a:p>
        </p:txBody>
      </p:sp>
      <p:sp>
        <p:nvSpPr>
          <p:cNvPr id="5" name="Footer Placeholder 4">
            <a:extLst>
              <a:ext uri="{FF2B5EF4-FFF2-40B4-BE49-F238E27FC236}">
                <a16:creationId xmlns:a16="http://schemas.microsoft.com/office/drawing/2014/main" id="{2A19E82D-EC78-64D1-171D-198544D6DB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F64B7-0B28-089C-C506-2A20D1A27063}"/>
              </a:ext>
            </a:extLst>
          </p:cNvPr>
          <p:cNvSpPr>
            <a:spLocks noGrp="1"/>
          </p:cNvSpPr>
          <p:nvPr>
            <p:ph type="sldNum" sz="quarter" idx="12"/>
          </p:nvPr>
        </p:nvSpPr>
        <p:spPr/>
        <p:txBody>
          <a:bodyPr/>
          <a:lstStyle/>
          <a:p>
            <a:fld id="{1A4896F0-321C-4144-ACE6-69ECB1AE865A}" type="slidenum">
              <a:rPr lang="en-US" smtClean="0"/>
              <a:t>‹#›</a:t>
            </a:fld>
            <a:endParaRPr lang="en-US"/>
          </a:p>
        </p:txBody>
      </p:sp>
    </p:spTree>
    <p:extLst>
      <p:ext uri="{BB962C8B-B14F-4D97-AF65-F5344CB8AC3E}">
        <p14:creationId xmlns:p14="http://schemas.microsoft.com/office/powerpoint/2010/main" val="272489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B92DA-1C80-733C-C0FB-710909DDF1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A284E2-BF68-D04E-9955-167C1A024B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53752-97EB-82DA-40FD-84DF361F1620}"/>
              </a:ext>
            </a:extLst>
          </p:cNvPr>
          <p:cNvSpPr>
            <a:spLocks noGrp="1"/>
          </p:cNvSpPr>
          <p:nvPr>
            <p:ph type="dt" sz="half" idx="10"/>
          </p:nvPr>
        </p:nvSpPr>
        <p:spPr/>
        <p:txBody>
          <a:bodyPr/>
          <a:lstStyle/>
          <a:p>
            <a:fld id="{8FB82DC3-7251-2F4E-8383-857E4EC9E91E}" type="datetimeFigureOut">
              <a:rPr lang="en-US" smtClean="0"/>
              <a:t>8/28/24</a:t>
            </a:fld>
            <a:endParaRPr lang="en-US"/>
          </a:p>
        </p:txBody>
      </p:sp>
      <p:sp>
        <p:nvSpPr>
          <p:cNvPr id="5" name="Footer Placeholder 4">
            <a:extLst>
              <a:ext uri="{FF2B5EF4-FFF2-40B4-BE49-F238E27FC236}">
                <a16:creationId xmlns:a16="http://schemas.microsoft.com/office/drawing/2014/main" id="{03F55E3F-1992-A01F-3560-2806CC228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9498B-5FAB-BED5-E941-AB6AC25C640E}"/>
              </a:ext>
            </a:extLst>
          </p:cNvPr>
          <p:cNvSpPr>
            <a:spLocks noGrp="1"/>
          </p:cNvSpPr>
          <p:nvPr>
            <p:ph type="sldNum" sz="quarter" idx="12"/>
          </p:nvPr>
        </p:nvSpPr>
        <p:spPr/>
        <p:txBody>
          <a:bodyPr/>
          <a:lstStyle/>
          <a:p>
            <a:fld id="{1A4896F0-321C-4144-ACE6-69ECB1AE865A}" type="slidenum">
              <a:rPr lang="en-US" smtClean="0"/>
              <a:t>‹#›</a:t>
            </a:fld>
            <a:endParaRPr lang="en-US"/>
          </a:p>
        </p:txBody>
      </p:sp>
    </p:spTree>
    <p:extLst>
      <p:ext uri="{BB962C8B-B14F-4D97-AF65-F5344CB8AC3E}">
        <p14:creationId xmlns:p14="http://schemas.microsoft.com/office/powerpoint/2010/main" val="15085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AF30-5F73-F930-D482-3200AEB308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973F16-53F2-14F7-9B1C-16C356E974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864F1B-986A-20FC-803B-AEB9F025C041}"/>
              </a:ext>
            </a:extLst>
          </p:cNvPr>
          <p:cNvSpPr>
            <a:spLocks noGrp="1"/>
          </p:cNvSpPr>
          <p:nvPr>
            <p:ph type="dt" sz="half" idx="10"/>
          </p:nvPr>
        </p:nvSpPr>
        <p:spPr/>
        <p:txBody>
          <a:bodyPr/>
          <a:lstStyle/>
          <a:p>
            <a:fld id="{8FB82DC3-7251-2F4E-8383-857E4EC9E91E}" type="datetimeFigureOut">
              <a:rPr lang="en-US" smtClean="0"/>
              <a:t>8/28/24</a:t>
            </a:fld>
            <a:endParaRPr lang="en-US"/>
          </a:p>
        </p:txBody>
      </p:sp>
      <p:sp>
        <p:nvSpPr>
          <p:cNvPr id="5" name="Footer Placeholder 4">
            <a:extLst>
              <a:ext uri="{FF2B5EF4-FFF2-40B4-BE49-F238E27FC236}">
                <a16:creationId xmlns:a16="http://schemas.microsoft.com/office/drawing/2014/main" id="{445A1630-D404-22B6-B3D7-C9627F789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2D11B-B4C2-CCD1-9FC9-FA188ED87520}"/>
              </a:ext>
            </a:extLst>
          </p:cNvPr>
          <p:cNvSpPr>
            <a:spLocks noGrp="1"/>
          </p:cNvSpPr>
          <p:nvPr>
            <p:ph type="sldNum" sz="quarter" idx="12"/>
          </p:nvPr>
        </p:nvSpPr>
        <p:spPr/>
        <p:txBody>
          <a:bodyPr/>
          <a:lstStyle/>
          <a:p>
            <a:fld id="{1A4896F0-321C-4144-ACE6-69ECB1AE865A}" type="slidenum">
              <a:rPr lang="en-US" smtClean="0"/>
              <a:t>‹#›</a:t>
            </a:fld>
            <a:endParaRPr lang="en-US"/>
          </a:p>
        </p:txBody>
      </p:sp>
    </p:spTree>
    <p:extLst>
      <p:ext uri="{BB962C8B-B14F-4D97-AF65-F5344CB8AC3E}">
        <p14:creationId xmlns:p14="http://schemas.microsoft.com/office/powerpoint/2010/main" val="359903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5C88-3D5B-A934-0BBE-4D50FA7B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C5B1AD-9E6B-0D2F-8647-3273EA8C9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3561BA-962D-51A5-657D-AD5A138CD2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F273F2-2B15-1950-3ADA-7A016778F1F6}"/>
              </a:ext>
            </a:extLst>
          </p:cNvPr>
          <p:cNvSpPr>
            <a:spLocks noGrp="1"/>
          </p:cNvSpPr>
          <p:nvPr>
            <p:ph type="dt" sz="half" idx="10"/>
          </p:nvPr>
        </p:nvSpPr>
        <p:spPr/>
        <p:txBody>
          <a:bodyPr/>
          <a:lstStyle/>
          <a:p>
            <a:fld id="{8FB82DC3-7251-2F4E-8383-857E4EC9E91E}" type="datetimeFigureOut">
              <a:rPr lang="en-US" smtClean="0"/>
              <a:t>8/28/24</a:t>
            </a:fld>
            <a:endParaRPr lang="en-US"/>
          </a:p>
        </p:txBody>
      </p:sp>
      <p:sp>
        <p:nvSpPr>
          <p:cNvPr id="6" name="Footer Placeholder 5">
            <a:extLst>
              <a:ext uri="{FF2B5EF4-FFF2-40B4-BE49-F238E27FC236}">
                <a16:creationId xmlns:a16="http://schemas.microsoft.com/office/drawing/2014/main" id="{499D7F55-CAAD-03B6-946A-05772B4CD4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B28402-2990-29A3-AEB9-16EB7E4016B2}"/>
              </a:ext>
            </a:extLst>
          </p:cNvPr>
          <p:cNvSpPr>
            <a:spLocks noGrp="1"/>
          </p:cNvSpPr>
          <p:nvPr>
            <p:ph type="sldNum" sz="quarter" idx="12"/>
          </p:nvPr>
        </p:nvSpPr>
        <p:spPr/>
        <p:txBody>
          <a:bodyPr/>
          <a:lstStyle/>
          <a:p>
            <a:fld id="{1A4896F0-321C-4144-ACE6-69ECB1AE865A}" type="slidenum">
              <a:rPr lang="en-US" smtClean="0"/>
              <a:t>‹#›</a:t>
            </a:fld>
            <a:endParaRPr lang="en-US"/>
          </a:p>
        </p:txBody>
      </p:sp>
    </p:spTree>
    <p:extLst>
      <p:ext uri="{BB962C8B-B14F-4D97-AF65-F5344CB8AC3E}">
        <p14:creationId xmlns:p14="http://schemas.microsoft.com/office/powerpoint/2010/main" val="289120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F3828-D987-1D96-47C0-9D98577049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9F55A6-A9E1-3AD8-F616-66C02DFDC1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83D088-A240-CB22-3221-6993BA3D26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17675F-AFAF-FCEC-4412-588CECE44D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33B8D0-3C6E-7BEE-2800-D50585F283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45D6A5-73CB-244E-CD3D-C31F2F778375}"/>
              </a:ext>
            </a:extLst>
          </p:cNvPr>
          <p:cNvSpPr>
            <a:spLocks noGrp="1"/>
          </p:cNvSpPr>
          <p:nvPr>
            <p:ph type="dt" sz="half" idx="10"/>
          </p:nvPr>
        </p:nvSpPr>
        <p:spPr/>
        <p:txBody>
          <a:bodyPr/>
          <a:lstStyle/>
          <a:p>
            <a:fld id="{8FB82DC3-7251-2F4E-8383-857E4EC9E91E}" type="datetimeFigureOut">
              <a:rPr lang="en-US" smtClean="0"/>
              <a:t>8/28/24</a:t>
            </a:fld>
            <a:endParaRPr lang="en-US"/>
          </a:p>
        </p:txBody>
      </p:sp>
      <p:sp>
        <p:nvSpPr>
          <p:cNvPr id="8" name="Footer Placeholder 7">
            <a:extLst>
              <a:ext uri="{FF2B5EF4-FFF2-40B4-BE49-F238E27FC236}">
                <a16:creationId xmlns:a16="http://schemas.microsoft.com/office/drawing/2014/main" id="{7672C5E8-2A5E-86ED-A65B-0F9E63D137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9D4379-B6F8-285C-B42D-4B84A56C0164}"/>
              </a:ext>
            </a:extLst>
          </p:cNvPr>
          <p:cNvSpPr>
            <a:spLocks noGrp="1"/>
          </p:cNvSpPr>
          <p:nvPr>
            <p:ph type="sldNum" sz="quarter" idx="12"/>
          </p:nvPr>
        </p:nvSpPr>
        <p:spPr/>
        <p:txBody>
          <a:bodyPr/>
          <a:lstStyle/>
          <a:p>
            <a:fld id="{1A4896F0-321C-4144-ACE6-69ECB1AE865A}" type="slidenum">
              <a:rPr lang="en-US" smtClean="0"/>
              <a:t>‹#›</a:t>
            </a:fld>
            <a:endParaRPr lang="en-US"/>
          </a:p>
        </p:txBody>
      </p:sp>
    </p:spTree>
    <p:extLst>
      <p:ext uri="{BB962C8B-B14F-4D97-AF65-F5344CB8AC3E}">
        <p14:creationId xmlns:p14="http://schemas.microsoft.com/office/powerpoint/2010/main" val="1924956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7F7B0-E86D-2EEB-E1DC-6E37091FDA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1F4FC5-407C-DB3B-424B-617A52CCDA84}"/>
              </a:ext>
            </a:extLst>
          </p:cNvPr>
          <p:cNvSpPr>
            <a:spLocks noGrp="1"/>
          </p:cNvSpPr>
          <p:nvPr>
            <p:ph type="dt" sz="half" idx="10"/>
          </p:nvPr>
        </p:nvSpPr>
        <p:spPr/>
        <p:txBody>
          <a:bodyPr/>
          <a:lstStyle/>
          <a:p>
            <a:fld id="{8FB82DC3-7251-2F4E-8383-857E4EC9E91E}" type="datetimeFigureOut">
              <a:rPr lang="en-US" smtClean="0"/>
              <a:t>8/28/24</a:t>
            </a:fld>
            <a:endParaRPr lang="en-US"/>
          </a:p>
        </p:txBody>
      </p:sp>
      <p:sp>
        <p:nvSpPr>
          <p:cNvPr id="4" name="Footer Placeholder 3">
            <a:extLst>
              <a:ext uri="{FF2B5EF4-FFF2-40B4-BE49-F238E27FC236}">
                <a16:creationId xmlns:a16="http://schemas.microsoft.com/office/drawing/2014/main" id="{5D731E71-3CBC-9689-F26C-75FAFC968B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EA1790-2E19-73F2-F0B6-D65DADD58752}"/>
              </a:ext>
            </a:extLst>
          </p:cNvPr>
          <p:cNvSpPr>
            <a:spLocks noGrp="1"/>
          </p:cNvSpPr>
          <p:nvPr>
            <p:ph type="sldNum" sz="quarter" idx="12"/>
          </p:nvPr>
        </p:nvSpPr>
        <p:spPr/>
        <p:txBody>
          <a:bodyPr/>
          <a:lstStyle/>
          <a:p>
            <a:fld id="{1A4896F0-321C-4144-ACE6-69ECB1AE865A}" type="slidenum">
              <a:rPr lang="en-US" smtClean="0"/>
              <a:t>‹#›</a:t>
            </a:fld>
            <a:endParaRPr lang="en-US"/>
          </a:p>
        </p:txBody>
      </p:sp>
    </p:spTree>
    <p:extLst>
      <p:ext uri="{BB962C8B-B14F-4D97-AF65-F5344CB8AC3E}">
        <p14:creationId xmlns:p14="http://schemas.microsoft.com/office/powerpoint/2010/main" val="3964427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55030-3D31-5808-041F-CD6A51BA2D9E}"/>
              </a:ext>
            </a:extLst>
          </p:cNvPr>
          <p:cNvSpPr>
            <a:spLocks noGrp="1"/>
          </p:cNvSpPr>
          <p:nvPr>
            <p:ph type="dt" sz="half" idx="10"/>
          </p:nvPr>
        </p:nvSpPr>
        <p:spPr/>
        <p:txBody>
          <a:bodyPr/>
          <a:lstStyle/>
          <a:p>
            <a:fld id="{8FB82DC3-7251-2F4E-8383-857E4EC9E91E}" type="datetimeFigureOut">
              <a:rPr lang="en-US" smtClean="0"/>
              <a:t>8/28/24</a:t>
            </a:fld>
            <a:endParaRPr lang="en-US"/>
          </a:p>
        </p:txBody>
      </p:sp>
      <p:sp>
        <p:nvSpPr>
          <p:cNvPr id="3" name="Footer Placeholder 2">
            <a:extLst>
              <a:ext uri="{FF2B5EF4-FFF2-40B4-BE49-F238E27FC236}">
                <a16:creationId xmlns:a16="http://schemas.microsoft.com/office/drawing/2014/main" id="{B7C12801-C31C-D8FA-82B5-36C79E8C2D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FBF5BE-CBDF-F7B6-6462-61BD710BE546}"/>
              </a:ext>
            </a:extLst>
          </p:cNvPr>
          <p:cNvSpPr>
            <a:spLocks noGrp="1"/>
          </p:cNvSpPr>
          <p:nvPr>
            <p:ph type="sldNum" sz="quarter" idx="12"/>
          </p:nvPr>
        </p:nvSpPr>
        <p:spPr/>
        <p:txBody>
          <a:bodyPr/>
          <a:lstStyle/>
          <a:p>
            <a:fld id="{1A4896F0-321C-4144-ACE6-69ECB1AE865A}" type="slidenum">
              <a:rPr lang="en-US" smtClean="0"/>
              <a:t>‹#›</a:t>
            </a:fld>
            <a:endParaRPr lang="en-US"/>
          </a:p>
        </p:txBody>
      </p:sp>
    </p:spTree>
    <p:extLst>
      <p:ext uri="{BB962C8B-B14F-4D97-AF65-F5344CB8AC3E}">
        <p14:creationId xmlns:p14="http://schemas.microsoft.com/office/powerpoint/2010/main" val="441911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7CB6-FAAB-5937-E2CA-888CC78C2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8C2741-144D-614C-60C7-AD8D943833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74A9BA-E0A1-6FF6-0700-C7EF7965A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FC204-801C-6967-F0A7-46C5E8A09498}"/>
              </a:ext>
            </a:extLst>
          </p:cNvPr>
          <p:cNvSpPr>
            <a:spLocks noGrp="1"/>
          </p:cNvSpPr>
          <p:nvPr>
            <p:ph type="dt" sz="half" idx="10"/>
          </p:nvPr>
        </p:nvSpPr>
        <p:spPr/>
        <p:txBody>
          <a:bodyPr/>
          <a:lstStyle/>
          <a:p>
            <a:fld id="{8FB82DC3-7251-2F4E-8383-857E4EC9E91E}" type="datetimeFigureOut">
              <a:rPr lang="en-US" smtClean="0"/>
              <a:t>8/28/24</a:t>
            </a:fld>
            <a:endParaRPr lang="en-US"/>
          </a:p>
        </p:txBody>
      </p:sp>
      <p:sp>
        <p:nvSpPr>
          <p:cNvPr id="6" name="Footer Placeholder 5">
            <a:extLst>
              <a:ext uri="{FF2B5EF4-FFF2-40B4-BE49-F238E27FC236}">
                <a16:creationId xmlns:a16="http://schemas.microsoft.com/office/drawing/2014/main" id="{B575AFBB-1362-B0B0-79D0-24E19DEFE8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9EEEA0-510B-CCCF-ADC5-FF99E4E8F223}"/>
              </a:ext>
            </a:extLst>
          </p:cNvPr>
          <p:cNvSpPr>
            <a:spLocks noGrp="1"/>
          </p:cNvSpPr>
          <p:nvPr>
            <p:ph type="sldNum" sz="quarter" idx="12"/>
          </p:nvPr>
        </p:nvSpPr>
        <p:spPr/>
        <p:txBody>
          <a:bodyPr/>
          <a:lstStyle/>
          <a:p>
            <a:fld id="{1A4896F0-321C-4144-ACE6-69ECB1AE865A}" type="slidenum">
              <a:rPr lang="en-US" smtClean="0"/>
              <a:t>‹#›</a:t>
            </a:fld>
            <a:endParaRPr lang="en-US"/>
          </a:p>
        </p:txBody>
      </p:sp>
    </p:spTree>
    <p:extLst>
      <p:ext uri="{BB962C8B-B14F-4D97-AF65-F5344CB8AC3E}">
        <p14:creationId xmlns:p14="http://schemas.microsoft.com/office/powerpoint/2010/main" val="413284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144C-CF1B-ED36-624A-FD746697C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352A5B-8F97-9467-29A1-06F03DE4D2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9BB7E3-0BB2-DA43-8A96-2A7139F49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FA8C63-1C2B-30CB-0A7E-45B9C49F2AE9}"/>
              </a:ext>
            </a:extLst>
          </p:cNvPr>
          <p:cNvSpPr>
            <a:spLocks noGrp="1"/>
          </p:cNvSpPr>
          <p:nvPr>
            <p:ph type="dt" sz="half" idx="10"/>
          </p:nvPr>
        </p:nvSpPr>
        <p:spPr/>
        <p:txBody>
          <a:bodyPr/>
          <a:lstStyle/>
          <a:p>
            <a:fld id="{8FB82DC3-7251-2F4E-8383-857E4EC9E91E}" type="datetimeFigureOut">
              <a:rPr lang="en-US" smtClean="0"/>
              <a:t>8/28/24</a:t>
            </a:fld>
            <a:endParaRPr lang="en-US"/>
          </a:p>
        </p:txBody>
      </p:sp>
      <p:sp>
        <p:nvSpPr>
          <p:cNvPr id="6" name="Footer Placeholder 5">
            <a:extLst>
              <a:ext uri="{FF2B5EF4-FFF2-40B4-BE49-F238E27FC236}">
                <a16:creationId xmlns:a16="http://schemas.microsoft.com/office/drawing/2014/main" id="{63BC5480-9E72-C2BF-DBAB-E75358D3E1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6F6CB0-0990-BEE0-877A-DE6DC81A84DC}"/>
              </a:ext>
            </a:extLst>
          </p:cNvPr>
          <p:cNvSpPr>
            <a:spLocks noGrp="1"/>
          </p:cNvSpPr>
          <p:nvPr>
            <p:ph type="sldNum" sz="quarter" idx="12"/>
          </p:nvPr>
        </p:nvSpPr>
        <p:spPr/>
        <p:txBody>
          <a:bodyPr/>
          <a:lstStyle/>
          <a:p>
            <a:fld id="{1A4896F0-321C-4144-ACE6-69ECB1AE865A}" type="slidenum">
              <a:rPr lang="en-US" smtClean="0"/>
              <a:t>‹#›</a:t>
            </a:fld>
            <a:endParaRPr lang="en-US"/>
          </a:p>
        </p:txBody>
      </p:sp>
    </p:spTree>
    <p:extLst>
      <p:ext uri="{BB962C8B-B14F-4D97-AF65-F5344CB8AC3E}">
        <p14:creationId xmlns:p14="http://schemas.microsoft.com/office/powerpoint/2010/main" val="3910861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52ED-338A-C05D-5746-2C9DA57770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B1AEC5-69A5-FF5E-031F-DEF784BA91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6AAA6-953C-027E-BAC2-F5FBB738C4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FB82DC3-7251-2F4E-8383-857E4EC9E91E}" type="datetimeFigureOut">
              <a:rPr lang="en-US" smtClean="0"/>
              <a:t>8/28/24</a:t>
            </a:fld>
            <a:endParaRPr lang="en-US"/>
          </a:p>
        </p:txBody>
      </p:sp>
      <p:sp>
        <p:nvSpPr>
          <p:cNvPr id="5" name="Footer Placeholder 4">
            <a:extLst>
              <a:ext uri="{FF2B5EF4-FFF2-40B4-BE49-F238E27FC236}">
                <a16:creationId xmlns:a16="http://schemas.microsoft.com/office/drawing/2014/main" id="{E19ECFB9-B4B0-2541-5693-F930EC73A6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5F679DD-537C-A86A-8641-F8695FB4FA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A4896F0-321C-4144-ACE6-69ECB1AE865A}" type="slidenum">
              <a:rPr lang="en-US" smtClean="0"/>
              <a:t>‹#›</a:t>
            </a:fld>
            <a:endParaRPr lang="en-US"/>
          </a:p>
        </p:txBody>
      </p:sp>
    </p:spTree>
    <p:extLst>
      <p:ext uri="{BB962C8B-B14F-4D97-AF65-F5344CB8AC3E}">
        <p14:creationId xmlns:p14="http://schemas.microsoft.com/office/powerpoint/2010/main" val="2820166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yaydede.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uggingface.co/model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huggingface.co/model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1FEC590B-3306-47E9-BD67-97F3F76169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1" name="Color">
              <a:extLst>
                <a:ext uri="{FF2B5EF4-FFF2-40B4-BE49-F238E27FC236}">
                  <a16:creationId xmlns:a16="http://schemas.microsoft.com/office/drawing/2014/main" id="{54F87DBC-E43C-4CE4-A8C5-61E3D6819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a:extLst>
                <a:ext uri="{FF2B5EF4-FFF2-40B4-BE49-F238E27FC236}">
                  <a16:creationId xmlns:a16="http://schemas.microsoft.com/office/drawing/2014/main" id="{CD39A88A-7F84-4ACA-877B-E28BC26CD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A47AAF5E-1692-48C9-98FB-6432BF0B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5" name="Freeform: Shape 14">
              <a:extLst>
                <a:ext uri="{FF2B5EF4-FFF2-40B4-BE49-F238E27FC236}">
                  <a16:creationId xmlns:a16="http://schemas.microsoft.com/office/drawing/2014/main" id="{5F36A26D-E71D-4663-B197-8B7BFA37A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Freeform: Shape 15">
              <a:extLst>
                <a:ext uri="{FF2B5EF4-FFF2-40B4-BE49-F238E27FC236}">
                  <a16:creationId xmlns:a16="http://schemas.microsoft.com/office/drawing/2014/main" id="{8A821CEB-DA96-4952-93B9-81F9C42BA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18C8EDE0-D69B-4F65-9AB7-DDE7EAD78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546F0982-BF10-4BF6-842A-F631654FF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2B313509-2128-42CA-81B6-C9EC23E4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1589188C-E06E-4F8A-BDD1-02ADF140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6B4E610F-FCD0-483F-B9F2-6DF2C28FE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33191379-80E9-B9C6-9A07-6F9A54129709}"/>
              </a:ext>
            </a:extLst>
          </p:cNvPr>
          <p:cNvSpPr>
            <a:spLocks noGrp="1"/>
          </p:cNvSpPr>
          <p:nvPr>
            <p:ph type="ctrTitle"/>
          </p:nvPr>
        </p:nvSpPr>
        <p:spPr>
          <a:xfrm>
            <a:off x="789708" y="666351"/>
            <a:ext cx="10558405" cy="3044335"/>
          </a:xfrm>
        </p:spPr>
        <p:txBody>
          <a:bodyPr anchor="b">
            <a:normAutofit/>
          </a:bodyPr>
          <a:lstStyle/>
          <a:p>
            <a:r>
              <a:rPr lang="en-CA" sz="4800">
                <a:solidFill>
                  <a:schemeClr val="bg1"/>
                </a:solidFill>
              </a:rPr>
              <a:t>Introduction to NLP and Large Language Models (LLMs)</a:t>
            </a:r>
            <a:endParaRPr lang="en-US" sz="4800">
              <a:solidFill>
                <a:schemeClr val="bg1"/>
              </a:solidFill>
            </a:endParaRPr>
          </a:p>
        </p:txBody>
      </p:sp>
      <p:sp>
        <p:nvSpPr>
          <p:cNvPr id="3" name="Subtitle 2">
            <a:extLst>
              <a:ext uri="{FF2B5EF4-FFF2-40B4-BE49-F238E27FC236}">
                <a16:creationId xmlns:a16="http://schemas.microsoft.com/office/drawing/2014/main" id="{667A57B7-4CB7-DD67-AFE7-93DF884F842A}"/>
              </a:ext>
            </a:extLst>
          </p:cNvPr>
          <p:cNvSpPr>
            <a:spLocks noGrp="1"/>
          </p:cNvSpPr>
          <p:nvPr>
            <p:ph type="subTitle" idx="1"/>
          </p:nvPr>
        </p:nvSpPr>
        <p:spPr>
          <a:xfrm>
            <a:off x="789708" y="3866064"/>
            <a:ext cx="10558405" cy="2234485"/>
          </a:xfrm>
        </p:spPr>
        <p:txBody>
          <a:bodyPr anchor="t">
            <a:normAutofit/>
          </a:bodyPr>
          <a:lstStyle/>
          <a:p>
            <a:r>
              <a:rPr lang="en-CA">
                <a:solidFill>
                  <a:schemeClr val="bg1"/>
                </a:solidFill>
              </a:rPr>
              <a:t>Understanding the Basics and Their Relevance in Social Sciences</a:t>
            </a:r>
          </a:p>
          <a:p>
            <a:r>
              <a:rPr lang="en-CA">
                <a:solidFill>
                  <a:schemeClr val="bg1"/>
                </a:solidFill>
              </a:rPr>
              <a:t>Dr. Yigit Aydede (</a:t>
            </a:r>
            <a:r>
              <a:rPr lang="en-CA">
                <a:solidFill>
                  <a:schemeClr val="bg1"/>
                </a:solidFill>
                <a:hlinkClick r:id="rId2"/>
              </a:rPr>
              <a:t>GitHub</a:t>
            </a:r>
            <a:r>
              <a:rPr lang="en-CA">
                <a:solidFill>
                  <a:schemeClr val="bg1"/>
                </a:solidFill>
              </a:rPr>
              <a:t>)</a:t>
            </a:r>
            <a:endParaRPr lang="en-US">
              <a:solidFill>
                <a:schemeClr val="bg1"/>
              </a:solidFill>
            </a:endParaRPr>
          </a:p>
          <a:p>
            <a:r>
              <a:rPr lang="en-US">
                <a:solidFill>
                  <a:schemeClr val="bg1"/>
                </a:solidFill>
              </a:rPr>
              <a:t>August 28, 2024</a:t>
            </a:r>
          </a:p>
        </p:txBody>
      </p:sp>
    </p:spTree>
    <p:extLst>
      <p:ext uri="{BB962C8B-B14F-4D97-AF65-F5344CB8AC3E}">
        <p14:creationId xmlns:p14="http://schemas.microsoft.com/office/powerpoint/2010/main" val="38977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CA562B4-6A18-1009-7B92-70C4034A1A55}"/>
              </a:ext>
            </a:extLst>
          </p:cNvPr>
          <p:cNvGraphicFramePr>
            <a:graphicFrameLocks noGrp="1"/>
          </p:cNvGraphicFramePr>
          <p:nvPr>
            <p:extLst>
              <p:ext uri="{D42A27DB-BD31-4B8C-83A1-F6EECF244321}">
                <p14:modId xmlns:p14="http://schemas.microsoft.com/office/powerpoint/2010/main" val="1418007441"/>
              </p:ext>
            </p:extLst>
          </p:nvPr>
        </p:nvGraphicFramePr>
        <p:xfrm>
          <a:off x="114300" y="142875"/>
          <a:ext cx="12077700" cy="6600820"/>
        </p:xfrm>
        <a:graphic>
          <a:graphicData uri="http://schemas.openxmlformats.org/drawingml/2006/table">
            <a:tbl>
              <a:tblPr/>
              <a:tblGrid>
                <a:gridCol w="2040129">
                  <a:extLst>
                    <a:ext uri="{9D8B030D-6E8A-4147-A177-3AD203B41FA5}">
                      <a16:colId xmlns:a16="http://schemas.microsoft.com/office/drawing/2014/main" val="107766020"/>
                    </a:ext>
                  </a:extLst>
                </a:gridCol>
                <a:gridCol w="4236389">
                  <a:extLst>
                    <a:ext uri="{9D8B030D-6E8A-4147-A177-3AD203B41FA5}">
                      <a16:colId xmlns:a16="http://schemas.microsoft.com/office/drawing/2014/main" val="92835775"/>
                    </a:ext>
                  </a:extLst>
                </a:gridCol>
                <a:gridCol w="3414092">
                  <a:extLst>
                    <a:ext uri="{9D8B030D-6E8A-4147-A177-3AD203B41FA5}">
                      <a16:colId xmlns:a16="http://schemas.microsoft.com/office/drawing/2014/main" val="1678802249"/>
                    </a:ext>
                  </a:extLst>
                </a:gridCol>
                <a:gridCol w="2387090">
                  <a:extLst>
                    <a:ext uri="{9D8B030D-6E8A-4147-A177-3AD203B41FA5}">
                      <a16:colId xmlns:a16="http://schemas.microsoft.com/office/drawing/2014/main" val="1248567055"/>
                    </a:ext>
                  </a:extLst>
                </a:gridCol>
              </a:tblGrid>
              <a:tr h="295793">
                <a:tc>
                  <a:txBody>
                    <a:bodyPr/>
                    <a:lstStyle/>
                    <a:p>
                      <a:pPr algn="l" fontAlgn="b"/>
                      <a:r>
                        <a:rPr lang="en-CA" sz="1600" b="1" i="0" u="none" strike="noStrike" dirty="0">
                          <a:solidFill>
                            <a:srgbClr val="000000"/>
                          </a:solidFill>
                          <a:effectLst/>
                          <a:latin typeface="Aptos Narrow" panose="020B0004020202020204" pitchFamily="34" charset="0"/>
                        </a:rPr>
                        <a:t>Metric</a:t>
                      </a:r>
                    </a:p>
                  </a:txBody>
                  <a:tcPr marL="9065" marR="9065" marT="9065" marB="0" anchor="b">
                    <a:lnL>
                      <a:noFill/>
                    </a:lnL>
                    <a:lnR>
                      <a:noFill/>
                    </a:lnR>
                    <a:lnT>
                      <a:noFill/>
                    </a:lnT>
                    <a:lnB>
                      <a:noFill/>
                    </a:lnB>
                    <a:noFill/>
                  </a:tcPr>
                </a:tc>
                <a:tc>
                  <a:txBody>
                    <a:bodyPr/>
                    <a:lstStyle/>
                    <a:p>
                      <a:pPr algn="l" fontAlgn="b"/>
                      <a:r>
                        <a:rPr lang="en-CA" sz="1600" b="1" i="0" u="none" strike="noStrike">
                          <a:solidFill>
                            <a:srgbClr val="000000"/>
                          </a:solidFill>
                          <a:effectLst/>
                          <a:latin typeface="Aptos Narrow" panose="020B0004020202020204" pitchFamily="34" charset="0"/>
                        </a:rPr>
                        <a:t>Description</a:t>
                      </a:r>
                    </a:p>
                  </a:txBody>
                  <a:tcPr marL="9065" marR="9065" marT="9065" marB="0" anchor="b">
                    <a:lnL>
                      <a:noFill/>
                    </a:lnL>
                    <a:lnR>
                      <a:noFill/>
                    </a:lnR>
                    <a:lnT>
                      <a:noFill/>
                    </a:lnT>
                    <a:lnB>
                      <a:noFill/>
                    </a:lnB>
                    <a:noFill/>
                  </a:tcPr>
                </a:tc>
                <a:tc>
                  <a:txBody>
                    <a:bodyPr/>
                    <a:lstStyle/>
                    <a:p>
                      <a:pPr algn="l" fontAlgn="b"/>
                      <a:r>
                        <a:rPr lang="en-CA" sz="1600" b="1" i="0" u="none" strike="noStrike">
                          <a:solidFill>
                            <a:srgbClr val="000000"/>
                          </a:solidFill>
                          <a:effectLst/>
                          <a:latin typeface="Aptos Narrow" panose="020B0004020202020204" pitchFamily="34" charset="0"/>
                        </a:rPr>
                        <a:t>Purpose / Task</a:t>
                      </a:r>
                    </a:p>
                  </a:txBody>
                  <a:tcPr marL="9065" marR="9065" marT="9065" marB="0" anchor="b">
                    <a:lnL>
                      <a:noFill/>
                    </a:lnL>
                    <a:lnR>
                      <a:noFill/>
                    </a:lnR>
                    <a:lnT>
                      <a:noFill/>
                    </a:lnT>
                    <a:lnB>
                      <a:noFill/>
                    </a:lnB>
                    <a:noFill/>
                  </a:tcPr>
                </a:tc>
                <a:tc>
                  <a:txBody>
                    <a:bodyPr/>
                    <a:lstStyle/>
                    <a:p>
                      <a:pPr algn="l" fontAlgn="b"/>
                      <a:r>
                        <a:rPr lang="en-CA" sz="1600" b="1" i="0" u="none" strike="noStrike" dirty="0">
                          <a:solidFill>
                            <a:srgbClr val="000000"/>
                          </a:solidFill>
                          <a:effectLst/>
                          <a:latin typeface="Aptos Narrow" panose="020B0004020202020204" pitchFamily="34" charset="0"/>
                        </a:rPr>
                        <a:t>Examples</a:t>
                      </a:r>
                    </a:p>
                  </a:txBody>
                  <a:tcPr marL="9065" marR="9065" marT="9065" marB="0" anchor="b">
                    <a:lnL>
                      <a:noFill/>
                    </a:lnL>
                    <a:lnR>
                      <a:noFill/>
                    </a:lnR>
                    <a:lnT>
                      <a:noFill/>
                    </a:lnT>
                    <a:lnB>
                      <a:noFill/>
                    </a:lnB>
                    <a:noFill/>
                  </a:tcPr>
                </a:tc>
                <a:extLst>
                  <a:ext uri="{0D108BD9-81ED-4DB2-BD59-A6C34878D82A}">
                    <a16:rowId xmlns:a16="http://schemas.microsoft.com/office/drawing/2014/main" val="4149622342"/>
                  </a:ext>
                </a:extLst>
              </a:tr>
              <a:tr h="546294">
                <a:tc>
                  <a:txBody>
                    <a:bodyPr/>
                    <a:lstStyle/>
                    <a:p>
                      <a:pPr algn="l" fontAlgn="b"/>
                      <a:r>
                        <a:rPr lang="en-CA" sz="1100" b="0" i="0" u="none" strike="noStrike">
                          <a:solidFill>
                            <a:srgbClr val="000000"/>
                          </a:solidFill>
                          <a:effectLst/>
                          <a:latin typeface="Aptos Narrow" panose="020B0004020202020204" pitchFamily="34" charset="0"/>
                        </a:rPr>
                        <a:t>Contextual Coherence</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Measures how consistent and contextually relevant the generated text is across longer conversations.</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Conversational models, dialogue systems</a:t>
                      </a:r>
                    </a:p>
                  </a:txBody>
                  <a:tcPr marL="9065" marR="9065" marT="9065" marB="0" anchor="b">
                    <a:lnL>
                      <a:noFill/>
                    </a:lnL>
                    <a:lnR>
                      <a:noFill/>
                    </a:lnR>
                    <a:lnT>
                      <a:noFill/>
                    </a:lnT>
                    <a:lnB>
                      <a:noFill/>
                    </a:lnB>
                    <a:noFill/>
                  </a:tcPr>
                </a:tc>
                <a:tc>
                  <a:txBody>
                    <a:bodyPr/>
                    <a:lstStyle/>
                    <a:p>
                      <a:pPr algn="l" fontAlgn="b"/>
                      <a:r>
                        <a:rPr lang="en-CA" sz="1100" b="0" i="0" u="none" strike="noStrike" dirty="0">
                          <a:solidFill>
                            <a:srgbClr val="000000"/>
                          </a:solidFill>
                          <a:effectLst/>
                          <a:latin typeface="Aptos Narrow" panose="020B0004020202020204" pitchFamily="34" charset="0"/>
                        </a:rPr>
                        <a:t>GPT-3, </a:t>
                      </a:r>
                      <a:r>
                        <a:rPr lang="en-CA" sz="1100" b="0" i="0" u="none" strike="noStrike" dirty="0" err="1">
                          <a:solidFill>
                            <a:srgbClr val="000000"/>
                          </a:solidFill>
                          <a:effectLst/>
                          <a:latin typeface="Aptos Narrow" panose="020B0004020202020204" pitchFamily="34" charset="0"/>
                        </a:rPr>
                        <a:t>LLaMA</a:t>
                      </a:r>
                      <a:endParaRPr lang="en-CA" sz="1100" b="0" i="0" u="none" strike="noStrike" dirty="0">
                        <a:solidFill>
                          <a:srgbClr val="000000"/>
                        </a:solidFill>
                        <a:effectLst/>
                        <a:latin typeface="Aptos Narrow" panose="020B0004020202020204" pitchFamily="34" charset="0"/>
                      </a:endParaRPr>
                    </a:p>
                  </a:txBody>
                  <a:tcPr marL="9065" marR="9065" marT="9065" marB="0" anchor="b">
                    <a:lnL>
                      <a:noFill/>
                    </a:lnL>
                    <a:lnR>
                      <a:noFill/>
                    </a:lnR>
                    <a:lnT>
                      <a:noFill/>
                    </a:lnT>
                    <a:lnB>
                      <a:noFill/>
                    </a:lnB>
                    <a:noFill/>
                  </a:tcPr>
                </a:tc>
                <a:extLst>
                  <a:ext uri="{0D108BD9-81ED-4DB2-BD59-A6C34878D82A}">
                    <a16:rowId xmlns:a16="http://schemas.microsoft.com/office/drawing/2014/main" val="4171714184"/>
                  </a:ext>
                </a:extLst>
              </a:tr>
              <a:tr h="546294">
                <a:tc>
                  <a:txBody>
                    <a:bodyPr/>
                    <a:lstStyle/>
                    <a:p>
                      <a:pPr algn="l" fontAlgn="b"/>
                      <a:r>
                        <a:rPr lang="en-CA" sz="1100" b="0" i="0" u="none" strike="noStrike">
                          <a:solidFill>
                            <a:srgbClr val="000000"/>
                          </a:solidFill>
                          <a:effectLst/>
                          <a:latin typeface="Aptos Narrow" panose="020B0004020202020204" pitchFamily="34" charset="0"/>
                        </a:rPr>
                        <a:t>Prompt Sensitivity</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Evaluates the sensitivity of the model's output to slight variations in input prompts.</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Prompt-based generation, instruction-following</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GPT-3, LLaMA, Mistral</a:t>
                      </a:r>
                    </a:p>
                  </a:txBody>
                  <a:tcPr marL="9065" marR="9065" marT="9065" marB="0" anchor="b">
                    <a:lnL>
                      <a:noFill/>
                    </a:lnL>
                    <a:lnR>
                      <a:noFill/>
                    </a:lnR>
                    <a:lnT>
                      <a:noFill/>
                    </a:lnT>
                    <a:lnB>
                      <a:noFill/>
                    </a:lnB>
                    <a:noFill/>
                  </a:tcPr>
                </a:tc>
                <a:extLst>
                  <a:ext uri="{0D108BD9-81ED-4DB2-BD59-A6C34878D82A}">
                    <a16:rowId xmlns:a16="http://schemas.microsoft.com/office/drawing/2014/main" val="3768680037"/>
                  </a:ext>
                </a:extLst>
              </a:tr>
              <a:tr h="546294">
                <a:tc>
                  <a:txBody>
                    <a:bodyPr/>
                    <a:lstStyle/>
                    <a:p>
                      <a:pPr algn="l" fontAlgn="b"/>
                      <a:r>
                        <a:rPr lang="en-CA" sz="1100" b="0" i="0" u="none" strike="noStrike">
                          <a:solidFill>
                            <a:srgbClr val="000000"/>
                          </a:solidFill>
                          <a:effectLst/>
                          <a:latin typeface="Aptos Narrow" panose="020B0004020202020204" pitchFamily="34" charset="0"/>
                        </a:rPr>
                        <a:t>Calibration Error</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Assesses how well the model‚Äôs confidence scores reflect the true likelihood of correct predictions.</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Ensuring reliability and interpretability</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GPT-3, BERT</a:t>
                      </a:r>
                    </a:p>
                  </a:txBody>
                  <a:tcPr marL="9065" marR="9065" marT="9065" marB="0" anchor="b">
                    <a:lnL>
                      <a:noFill/>
                    </a:lnL>
                    <a:lnR>
                      <a:noFill/>
                    </a:lnR>
                    <a:lnT>
                      <a:noFill/>
                    </a:lnT>
                    <a:lnB>
                      <a:noFill/>
                    </a:lnB>
                    <a:noFill/>
                  </a:tcPr>
                </a:tc>
                <a:extLst>
                  <a:ext uri="{0D108BD9-81ED-4DB2-BD59-A6C34878D82A}">
                    <a16:rowId xmlns:a16="http://schemas.microsoft.com/office/drawing/2014/main" val="2139747259"/>
                  </a:ext>
                </a:extLst>
              </a:tr>
              <a:tr h="546294">
                <a:tc>
                  <a:txBody>
                    <a:bodyPr/>
                    <a:lstStyle/>
                    <a:p>
                      <a:pPr algn="l" fontAlgn="b"/>
                      <a:r>
                        <a:rPr lang="en-CA" sz="1100" b="0" i="0" u="none" strike="noStrike">
                          <a:solidFill>
                            <a:srgbClr val="000000"/>
                          </a:solidFill>
                          <a:effectLst/>
                          <a:latin typeface="Aptos Narrow" panose="020B0004020202020204" pitchFamily="34" charset="0"/>
                        </a:rPr>
                        <a:t>Win Rate</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In A/B testing, measures the percentage of cases where human evaluators prefer one model over another.</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Comparative evaluations between different LLMs</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GPT-3 vs. GPT-4, Mistral vs. LLaMA</a:t>
                      </a:r>
                    </a:p>
                  </a:txBody>
                  <a:tcPr marL="9065" marR="9065" marT="9065" marB="0" anchor="b">
                    <a:lnL>
                      <a:noFill/>
                    </a:lnL>
                    <a:lnR>
                      <a:noFill/>
                    </a:lnR>
                    <a:lnT>
                      <a:noFill/>
                    </a:lnT>
                    <a:lnB>
                      <a:noFill/>
                    </a:lnB>
                    <a:noFill/>
                  </a:tcPr>
                </a:tc>
                <a:extLst>
                  <a:ext uri="{0D108BD9-81ED-4DB2-BD59-A6C34878D82A}">
                    <a16:rowId xmlns:a16="http://schemas.microsoft.com/office/drawing/2014/main" val="3899830739"/>
                  </a:ext>
                </a:extLst>
              </a:tr>
              <a:tr h="546294">
                <a:tc>
                  <a:txBody>
                    <a:bodyPr/>
                    <a:lstStyle/>
                    <a:p>
                      <a:pPr algn="l" fontAlgn="b"/>
                      <a:r>
                        <a:rPr lang="en-CA" sz="1100" b="0" i="0" u="none" strike="noStrike">
                          <a:solidFill>
                            <a:srgbClr val="000000"/>
                          </a:solidFill>
                          <a:effectLst/>
                          <a:latin typeface="Aptos Narrow" panose="020B0004020202020204" pitchFamily="34" charset="0"/>
                        </a:rPr>
                        <a:t>Toxicity Score</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Quantifies the degree of harmful, biased, or toxic content generated by the model.</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Safety and ethical evaluation</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GPT-3, Mistral, BERT</a:t>
                      </a:r>
                    </a:p>
                  </a:txBody>
                  <a:tcPr marL="9065" marR="9065" marT="9065" marB="0" anchor="b">
                    <a:lnL>
                      <a:noFill/>
                    </a:lnL>
                    <a:lnR>
                      <a:noFill/>
                    </a:lnR>
                    <a:lnT>
                      <a:noFill/>
                    </a:lnT>
                    <a:lnB>
                      <a:noFill/>
                    </a:lnB>
                    <a:noFill/>
                  </a:tcPr>
                </a:tc>
                <a:extLst>
                  <a:ext uri="{0D108BD9-81ED-4DB2-BD59-A6C34878D82A}">
                    <a16:rowId xmlns:a16="http://schemas.microsoft.com/office/drawing/2014/main" val="73832892"/>
                  </a:ext>
                </a:extLst>
              </a:tr>
              <a:tr h="546294">
                <a:tc>
                  <a:txBody>
                    <a:bodyPr/>
                    <a:lstStyle/>
                    <a:p>
                      <a:pPr algn="l" fontAlgn="b"/>
                      <a:r>
                        <a:rPr lang="en-CA" sz="1100" b="0" i="0" u="none" strike="noStrike">
                          <a:solidFill>
                            <a:srgbClr val="000000"/>
                          </a:solidFill>
                          <a:effectLst/>
                          <a:latin typeface="Aptos Narrow" panose="020B0004020202020204" pitchFamily="34" charset="0"/>
                        </a:rPr>
                        <a:t>Faithfulness</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Measures how factually correct and grounded in reality the generated content is.</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Summarization, information retrieval</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GEMINI, BERT, GPT-3</a:t>
                      </a:r>
                    </a:p>
                  </a:txBody>
                  <a:tcPr marL="9065" marR="9065" marT="9065" marB="0" anchor="b">
                    <a:lnL>
                      <a:noFill/>
                    </a:lnL>
                    <a:lnR>
                      <a:noFill/>
                    </a:lnR>
                    <a:lnT>
                      <a:noFill/>
                    </a:lnT>
                    <a:lnB>
                      <a:noFill/>
                    </a:lnB>
                    <a:noFill/>
                  </a:tcPr>
                </a:tc>
                <a:extLst>
                  <a:ext uri="{0D108BD9-81ED-4DB2-BD59-A6C34878D82A}">
                    <a16:rowId xmlns:a16="http://schemas.microsoft.com/office/drawing/2014/main" val="4154244052"/>
                  </a:ext>
                </a:extLst>
              </a:tr>
              <a:tr h="546294">
                <a:tc>
                  <a:txBody>
                    <a:bodyPr/>
                    <a:lstStyle/>
                    <a:p>
                      <a:pPr algn="l" fontAlgn="b"/>
                      <a:r>
                        <a:rPr lang="en-CA" sz="1100" b="0" i="0" u="none" strike="noStrike">
                          <a:solidFill>
                            <a:srgbClr val="000000"/>
                          </a:solidFill>
                          <a:effectLst/>
                          <a:latin typeface="Aptos Narrow" panose="020B0004020202020204" pitchFamily="34" charset="0"/>
                        </a:rPr>
                        <a:t>Human Evaluation</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Direct human assessment of the model‚Äôs outputs for qualities like fluency, accuracy, and relevance.</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Comprehensive quality checks</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All LLMs</a:t>
                      </a:r>
                    </a:p>
                  </a:txBody>
                  <a:tcPr marL="9065" marR="9065" marT="9065" marB="0" anchor="b">
                    <a:lnL>
                      <a:noFill/>
                    </a:lnL>
                    <a:lnR>
                      <a:noFill/>
                    </a:lnR>
                    <a:lnT>
                      <a:noFill/>
                    </a:lnT>
                    <a:lnB>
                      <a:noFill/>
                    </a:lnB>
                    <a:noFill/>
                  </a:tcPr>
                </a:tc>
                <a:extLst>
                  <a:ext uri="{0D108BD9-81ED-4DB2-BD59-A6C34878D82A}">
                    <a16:rowId xmlns:a16="http://schemas.microsoft.com/office/drawing/2014/main" val="3570994898"/>
                  </a:ext>
                </a:extLst>
              </a:tr>
              <a:tr h="546294">
                <a:tc>
                  <a:txBody>
                    <a:bodyPr/>
                    <a:lstStyle/>
                    <a:p>
                      <a:pPr algn="l" fontAlgn="b"/>
                      <a:r>
                        <a:rPr lang="en-CA" sz="1100" b="0" i="0" u="none" strike="noStrike">
                          <a:solidFill>
                            <a:srgbClr val="000000"/>
                          </a:solidFill>
                          <a:effectLst/>
                          <a:latin typeface="Aptos Narrow" panose="020B0004020202020204" pitchFamily="34" charset="0"/>
                        </a:rPr>
                        <a:t>Self-BLEU</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Measures the diversity of generated text across multiple outputs from the same input.</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Evaluating overfitting and repetitiveness</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GPT-3, LLaMA</a:t>
                      </a:r>
                    </a:p>
                  </a:txBody>
                  <a:tcPr marL="9065" marR="9065" marT="9065" marB="0" anchor="b">
                    <a:lnL>
                      <a:noFill/>
                    </a:lnL>
                    <a:lnR>
                      <a:noFill/>
                    </a:lnR>
                    <a:lnT>
                      <a:noFill/>
                    </a:lnT>
                    <a:lnB>
                      <a:noFill/>
                    </a:lnB>
                    <a:noFill/>
                  </a:tcPr>
                </a:tc>
                <a:extLst>
                  <a:ext uri="{0D108BD9-81ED-4DB2-BD59-A6C34878D82A}">
                    <a16:rowId xmlns:a16="http://schemas.microsoft.com/office/drawing/2014/main" val="279938787"/>
                  </a:ext>
                </a:extLst>
              </a:tr>
              <a:tr h="546294">
                <a:tc>
                  <a:txBody>
                    <a:bodyPr/>
                    <a:lstStyle/>
                    <a:p>
                      <a:pPr algn="l" fontAlgn="b"/>
                      <a:r>
                        <a:rPr lang="en-CA" sz="1100" b="0" i="0" u="none" strike="noStrike">
                          <a:solidFill>
                            <a:srgbClr val="000000"/>
                          </a:solidFill>
                          <a:effectLst/>
                          <a:latin typeface="Aptos Narrow" panose="020B0004020202020204" pitchFamily="34" charset="0"/>
                        </a:rPr>
                        <a:t>Perplexity (Per Sentence)</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A refined version of perplexity focused on evaluating sentence-level coherence.</a:t>
                      </a:r>
                    </a:p>
                  </a:txBody>
                  <a:tcPr marL="9065" marR="9065" marT="9065" marB="0" anchor="b">
                    <a:lnL>
                      <a:noFill/>
                    </a:lnL>
                    <a:lnR>
                      <a:noFill/>
                    </a:lnR>
                    <a:lnT>
                      <a:noFill/>
                    </a:lnT>
                    <a:lnB>
                      <a:noFill/>
                    </a:lnB>
                    <a:noFill/>
                  </a:tcPr>
                </a:tc>
                <a:tc>
                  <a:txBody>
                    <a:bodyPr/>
                    <a:lstStyle/>
                    <a:p>
                      <a:pPr algn="l" fontAlgn="b"/>
                      <a:r>
                        <a:rPr lang="en-CA" sz="1100" b="0" i="0" u="none" strike="noStrike" dirty="0">
                          <a:solidFill>
                            <a:srgbClr val="000000"/>
                          </a:solidFill>
                          <a:effectLst/>
                          <a:latin typeface="Aptos Narrow" panose="020B0004020202020204" pitchFamily="34" charset="0"/>
                        </a:rPr>
                        <a:t>Sentence generation, language modeling</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GPT-3, LLaMA</a:t>
                      </a:r>
                    </a:p>
                  </a:txBody>
                  <a:tcPr marL="9065" marR="9065" marT="9065" marB="0" anchor="b">
                    <a:lnL>
                      <a:noFill/>
                    </a:lnL>
                    <a:lnR>
                      <a:noFill/>
                    </a:lnR>
                    <a:lnT>
                      <a:noFill/>
                    </a:lnT>
                    <a:lnB>
                      <a:noFill/>
                    </a:lnB>
                    <a:noFill/>
                  </a:tcPr>
                </a:tc>
                <a:extLst>
                  <a:ext uri="{0D108BD9-81ED-4DB2-BD59-A6C34878D82A}">
                    <a16:rowId xmlns:a16="http://schemas.microsoft.com/office/drawing/2014/main" val="465674484"/>
                  </a:ext>
                </a:extLst>
              </a:tr>
              <a:tr h="546294">
                <a:tc>
                  <a:txBody>
                    <a:bodyPr/>
                    <a:lstStyle/>
                    <a:p>
                      <a:pPr algn="l" fontAlgn="b"/>
                      <a:r>
                        <a:rPr lang="en-CA" sz="1100" b="0" i="0" u="none" strike="noStrike">
                          <a:solidFill>
                            <a:srgbClr val="000000"/>
                          </a:solidFill>
                          <a:effectLst/>
                          <a:latin typeface="Aptos Narrow" panose="020B0004020202020204" pitchFamily="34" charset="0"/>
                        </a:rPr>
                        <a:t>Memory Efficiency</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Tracks the computational and memory resources required during inference and training.</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Model deployment and scaling</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Mistral, GEMINI</a:t>
                      </a:r>
                    </a:p>
                  </a:txBody>
                  <a:tcPr marL="9065" marR="9065" marT="9065" marB="0" anchor="b">
                    <a:lnL>
                      <a:noFill/>
                    </a:lnL>
                    <a:lnR>
                      <a:noFill/>
                    </a:lnR>
                    <a:lnT>
                      <a:noFill/>
                    </a:lnT>
                    <a:lnB>
                      <a:noFill/>
                    </a:lnB>
                    <a:noFill/>
                  </a:tcPr>
                </a:tc>
                <a:extLst>
                  <a:ext uri="{0D108BD9-81ED-4DB2-BD59-A6C34878D82A}">
                    <a16:rowId xmlns:a16="http://schemas.microsoft.com/office/drawing/2014/main" val="783452170"/>
                  </a:ext>
                </a:extLst>
              </a:tr>
              <a:tr h="546294">
                <a:tc>
                  <a:txBody>
                    <a:bodyPr/>
                    <a:lstStyle/>
                    <a:p>
                      <a:pPr algn="l" fontAlgn="b"/>
                      <a:r>
                        <a:rPr lang="en-CA" sz="1100" b="0" i="0" u="none" strike="noStrike">
                          <a:solidFill>
                            <a:srgbClr val="000000"/>
                          </a:solidFill>
                          <a:effectLst/>
                          <a:latin typeface="Aptos Narrow" panose="020B0004020202020204" pitchFamily="34" charset="0"/>
                        </a:rPr>
                        <a:t>Hallucination Rate</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Measures the frequency with which the model generates incorrect or fabricated information.</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Fact-based text generation, summarization</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GPT-3, GEMINI, Mistral</a:t>
                      </a:r>
                    </a:p>
                  </a:txBody>
                  <a:tcPr marL="9065" marR="9065" marT="9065" marB="0" anchor="b">
                    <a:lnL>
                      <a:noFill/>
                    </a:lnL>
                    <a:lnR>
                      <a:noFill/>
                    </a:lnR>
                    <a:lnT>
                      <a:noFill/>
                    </a:lnT>
                    <a:lnB>
                      <a:noFill/>
                    </a:lnB>
                    <a:noFill/>
                  </a:tcPr>
                </a:tc>
                <a:extLst>
                  <a:ext uri="{0D108BD9-81ED-4DB2-BD59-A6C34878D82A}">
                    <a16:rowId xmlns:a16="http://schemas.microsoft.com/office/drawing/2014/main" val="529205608"/>
                  </a:ext>
                </a:extLst>
              </a:tr>
              <a:tr h="295793">
                <a:tc>
                  <a:txBody>
                    <a:bodyPr/>
                    <a:lstStyle/>
                    <a:p>
                      <a:pPr algn="l" fontAlgn="b"/>
                      <a:r>
                        <a:rPr lang="en-CA" sz="1100" b="0" i="0" u="none" strike="noStrike">
                          <a:solidFill>
                            <a:srgbClr val="000000"/>
                          </a:solidFill>
                          <a:effectLst/>
                          <a:latin typeface="Aptos Narrow" panose="020B0004020202020204" pitchFamily="34" charset="0"/>
                        </a:rPr>
                        <a:t>Latency and Inference Speed</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Evaluates how quickly the model generates outputs.</a:t>
                      </a:r>
                    </a:p>
                  </a:txBody>
                  <a:tcPr marL="9065" marR="9065" marT="9065" marB="0" anchor="b">
                    <a:lnL>
                      <a:noFill/>
                    </a:lnL>
                    <a:lnR>
                      <a:noFill/>
                    </a:lnR>
                    <a:lnT>
                      <a:noFill/>
                    </a:lnT>
                    <a:lnB>
                      <a:noFill/>
                    </a:lnB>
                    <a:noFill/>
                  </a:tcPr>
                </a:tc>
                <a:tc>
                  <a:txBody>
                    <a:bodyPr/>
                    <a:lstStyle/>
                    <a:p>
                      <a:pPr algn="l" fontAlgn="b"/>
                      <a:r>
                        <a:rPr lang="en-CA" sz="1100" b="0" i="0" u="none" strike="noStrike">
                          <a:solidFill>
                            <a:srgbClr val="000000"/>
                          </a:solidFill>
                          <a:effectLst/>
                          <a:latin typeface="Aptos Narrow" panose="020B0004020202020204" pitchFamily="34" charset="0"/>
                        </a:rPr>
                        <a:t>Real-time applications, deployment scenarios</a:t>
                      </a:r>
                    </a:p>
                  </a:txBody>
                  <a:tcPr marL="9065" marR="9065" marT="9065" marB="0" anchor="b">
                    <a:lnL>
                      <a:noFill/>
                    </a:lnL>
                    <a:lnR>
                      <a:noFill/>
                    </a:lnR>
                    <a:lnT>
                      <a:noFill/>
                    </a:lnT>
                    <a:lnB>
                      <a:noFill/>
                    </a:lnB>
                    <a:noFill/>
                  </a:tcPr>
                </a:tc>
                <a:tc>
                  <a:txBody>
                    <a:bodyPr/>
                    <a:lstStyle/>
                    <a:p>
                      <a:pPr algn="l" fontAlgn="b"/>
                      <a:r>
                        <a:rPr lang="en-CA" sz="1100" b="0" i="0" u="none" strike="noStrike" dirty="0">
                          <a:solidFill>
                            <a:srgbClr val="000000"/>
                          </a:solidFill>
                          <a:effectLst/>
                          <a:latin typeface="Aptos Narrow" panose="020B0004020202020204" pitchFamily="34" charset="0"/>
                        </a:rPr>
                        <a:t>Mistral, </a:t>
                      </a:r>
                      <a:r>
                        <a:rPr lang="en-CA" sz="1100" b="0" i="0" u="none" strike="noStrike" dirty="0" err="1">
                          <a:solidFill>
                            <a:srgbClr val="000000"/>
                          </a:solidFill>
                          <a:effectLst/>
                          <a:latin typeface="Aptos Narrow" panose="020B0004020202020204" pitchFamily="34" charset="0"/>
                        </a:rPr>
                        <a:t>LLaMA</a:t>
                      </a:r>
                      <a:r>
                        <a:rPr lang="en-CA" sz="1100" b="0" i="0" u="none" strike="noStrike" dirty="0">
                          <a:solidFill>
                            <a:srgbClr val="000000"/>
                          </a:solidFill>
                          <a:effectLst/>
                          <a:latin typeface="Aptos Narrow" panose="020B0004020202020204" pitchFamily="34" charset="0"/>
                        </a:rPr>
                        <a:t>, GEMINI</a:t>
                      </a:r>
                    </a:p>
                  </a:txBody>
                  <a:tcPr marL="9065" marR="9065" marT="9065" marB="0" anchor="b">
                    <a:lnL>
                      <a:noFill/>
                    </a:lnL>
                    <a:lnR>
                      <a:noFill/>
                    </a:lnR>
                    <a:lnT>
                      <a:noFill/>
                    </a:lnT>
                    <a:lnB>
                      <a:noFill/>
                    </a:lnB>
                    <a:noFill/>
                  </a:tcPr>
                </a:tc>
                <a:extLst>
                  <a:ext uri="{0D108BD9-81ED-4DB2-BD59-A6C34878D82A}">
                    <a16:rowId xmlns:a16="http://schemas.microsoft.com/office/drawing/2014/main" val="1239892033"/>
                  </a:ext>
                </a:extLst>
              </a:tr>
            </a:tbl>
          </a:graphicData>
        </a:graphic>
      </p:graphicFrame>
    </p:spTree>
    <p:extLst>
      <p:ext uri="{BB962C8B-B14F-4D97-AF65-F5344CB8AC3E}">
        <p14:creationId xmlns:p14="http://schemas.microsoft.com/office/powerpoint/2010/main" val="2723340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4A8DB-8B49-6B59-FFF9-F2E2437267D0}"/>
              </a:ext>
            </a:extLst>
          </p:cNvPr>
          <p:cNvSpPr>
            <a:spLocks noGrp="1"/>
          </p:cNvSpPr>
          <p:nvPr>
            <p:ph type="title"/>
          </p:nvPr>
        </p:nvSpPr>
        <p:spPr/>
        <p:txBody>
          <a:bodyPr>
            <a:normAutofit/>
          </a:bodyPr>
          <a:lstStyle/>
          <a:p>
            <a:r>
              <a:rPr lang="en-US" sz="4800" b="1"/>
              <a:t>Open Source or Not?</a:t>
            </a:r>
            <a:endParaRPr lang="en-US" sz="4800" b="1" dirty="0"/>
          </a:p>
        </p:txBody>
      </p:sp>
      <p:sp>
        <p:nvSpPr>
          <p:cNvPr id="3" name="Content Placeholder 2">
            <a:extLst>
              <a:ext uri="{FF2B5EF4-FFF2-40B4-BE49-F238E27FC236}">
                <a16:creationId xmlns:a16="http://schemas.microsoft.com/office/drawing/2014/main" id="{67E96464-010F-41A5-19AC-7A6E2868C015}"/>
              </a:ext>
            </a:extLst>
          </p:cNvPr>
          <p:cNvSpPr>
            <a:spLocks noGrp="1"/>
          </p:cNvSpPr>
          <p:nvPr>
            <p:ph idx="1"/>
          </p:nvPr>
        </p:nvSpPr>
        <p:spPr/>
        <p:txBody>
          <a:bodyPr>
            <a:normAutofit fontScale="85000" lnSpcReduction="20000"/>
          </a:bodyPr>
          <a:lstStyle/>
          <a:p>
            <a:r>
              <a:rPr lang="en-CA" b="1"/>
              <a:t>Open-Source LLMs:</a:t>
            </a:r>
            <a:endParaRPr lang="en-CA"/>
          </a:p>
          <a:p>
            <a:pPr lvl="1"/>
            <a:r>
              <a:rPr lang="en-CA"/>
              <a:t>The primary goal of open-source LLMs is to make advanced AI technologies accessible to everyone, fostering collaboration, innovation, and transparency.</a:t>
            </a:r>
          </a:p>
          <a:p>
            <a:pPr lvl="2"/>
            <a:r>
              <a:rPr lang="en-CA" b="1"/>
              <a:t>LLaMA (Meta):</a:t>
            </a:r>
            <a:r>
              <a:rPr lang="en-CA"/>
              <a:t> Released by Meta as an open-source model, LLaMA provides accessible, high-performing models without the constraints of proprietary systems. Researchers and developers can fine-tune it for various tasks.</a:t>
            </a:r>
          </a:p>
          <a:p>
            <a:pPr lvl="2"/>
            <a:r>
              <a:rPr lang="en-CA" b="1"/>
              <a:t>Hugging Face’s Transformers Library:</a:t>
            </a:r>
            <a:r>
              <a:rPr lang="en-CA"/>
              <a:t> Offers open-source versions of models like BERT, GPT-2, and T5, allowing easy access and implementation for research and development.</a:t>
            </a:r>
          </a:p>
          <a:p>
            <a:pPr lvl="2"/>
            <a:r>
              <a:rPr lang="en-CA" b="1"/>
              <a:t>Mistral:</a:t>
            </a:r>
            <a:r>
              <a:rPr lang="en-CA"/>
              <a:t> An efficient open-source LLM focusing on delivering high performance while remaining accessible to the community.</a:t>
            </a:r>
          </a:p>
          <a:p>
            <a:r>
              <a:rPr lang="en-CA" b="1"/>
              <a:t>Profit-Based LLMs:</a:t>
            </a:r>
            <a:endParaRPr lang="en-CA"/>
          </a:p>
          <a:p>
            <a:pPr lvl="1"/>
            <a:r>
              <a:rPr lang="en-CA"/>
              <a:t>Profit-driven models are typically developed by companies aiming to commercialize AI by providing premium services, subscription models, and enterprise solutions.</a:t>
            </a:r>
          </a:p>
          <a:p>
            <a:pPr lvl="2"/>
            <a:r>
              <a:rPr lang="en-CA" b="1"/>
              <a:t>GPT-4o (OpenAI):</a:t>
            </a:r>
            <a:r>
              <a:rPr lang="en-CA"/>
              <a:t> The model itself is primarily available through paid API access.</a:t>
            </a:r>
          </a:p>
          <a:p>
            <a:pPr lvl="2"/>
            <a:r>
              <a:rPr lang="en-CA" b="1"/>
              <a:t>Claude (Anthropic):</a:t>
            </a:r>
            <a:r>
              <a:rPr lang="en-CA"/>
              <a:t> A profit-oriented LLM designed with safety and enterprise applications in mind, offering premium tiers for API access.</a:t>
            </a:r>
          </a:p>
          <a:p>
            <a:pPr lvl="2"/>
            <a:r>
              <a:rPr lang="en-CA" b="1"/>
              <a:t>PaLM (Google):</a:t>
            </a:r>
            <a:r>
              <a:rPr lang="en-CA"/>
              <a:t> Google’s proprietary LLM used for various commercial products, including Google Cloud AI services and integrated features across Google’s ecosystem. Later it became GEMINI</a:t>
            </a:r>
          </a:p>
          <a:p>
            <a:endParaRPr lang="en-US" dirty="0"/>
          </a:p>
        </p:txBody>
      </p:sp>
    </p:spTree>
    <p:extLst>
      <p:ext uri="{BB962C8B-B14F-4D97-AF65-F5344CB8AC3E}">
        <p14:creationId xmlns:p14="http://schemas.microsoft.com/office/powerpoint/2010/main" val="1307886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012C-6E74-46C8-071E-D85C0C10B966}"/>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390293D5-A514-7F4A-E452-32C4F03DA66F}"/>
              </a:ext>
            </a:extLst>
          </p:cNvPr>
          <p:cNvPicPr>
            <a:picLocks noGrp="1" noChangeAspect="1"/>
          </p:cNvPicPr>
          <p:nvPr>
            <p:ph idx="1"/>
          </p:nvPr>
        </p:nvPicPr>
        <p:blipFill>
          <a:blip r:embed="rId2"/>
          <a:stretch>
            <a:fillRect/>
          </a:stretch>
        </p:blipFill>
        <p:spPr>
          <a:xfrm>
            <a:off x="838200" y="613857"/>
            <a:ext cx="3919538" cy="828098"/>
          </a:xfrm>
        </p:spPr>
      </p:pic>
      <p:sp>
        <p:nvSpPr>
          <p:cNvPr id="7" name="TextBox 6">
            <a:extLst>
              <a:ext uri="{FF2B5EF4-FFF2-40B4-BE49-F238E27FC236}">
                <a16:creationId xmlns:a16="http://schemas.microsoft.com/office/drawing/2014/main" id="{1C36E909-D59E-7214-AE11-277091A7FC30}"/>
              </a:ext>
            </a:extLst>
          </p:cNvPr>
          <p:cNvSpPr txBox="1"/>
          <p:nvPr/>
        </p:nvSpPr>
        <p:spPr>
          <a:xfrm>
            <a:off x="838199" y="1835741"/>
            <a:ext cx="10515599" cy="4801314"/>
          </a:xfrm>
          <a:prstGeom prst="rect">
            <a:avLst/>
          </a:prstGeom>
          <a:noFill/>
        </p:spPr>
        <p:txBody>
          <a:bodyPr wrap="square">
            <a:spAutoFit/>
          </a:bodyPr>
          <a:lstStyle/>
          <a:p>
            <a:pPr marL="285750" indent="-285750">
              <a:buFont typeface="Arial" panose="020B0604020202020204" pitchFamily="34" charset="0"/>
              <a:buChar char="•"/>
            </a:pPr>
            <a:r>
              <a:rPr lang="en-CA" dirty="0"/>
              <a:t>Hugging Face is a pivotal player in the world of NLP and LLMs. Hugging Face is now best known for its </a:t>
            </a:r>
            <a:r>
              <a:rPr lang="en-CA" b="1" dirty="0"/>
              <a:t>Transformers library</a:t>
            </a:r>
            <a:r>
              <a:rPr lang="en-CA" dirty="0"/>
              <a:t> and model repository, which host thousands of pre-trained models.</a:t>
            </a:r>
          </a:p>
          <a:p>
            <a:pPr marL="742950" lvl="1" indent="-285750">
              <a:buFont typeface="Arial" panose="020B0604020202020204" pitchFamily="34" charset="0"/>
              <a:buChar char="•"/>
            </a:pPr>
            <a:r>
              <a:rPr lang="en-CA" b="1" dirty="0"/>
              <a:t>Transformers Library:</a:t>
            </a:r>
            <a:r>
              <a:rPr lang="en-CA" dirty="0"/>
              <a:t> This is the most popular library for NLP, providing easy access to a wide range of pre-trained models like GPT-3, BERT, T5, and more. The library supports multiple frameworks like </a:t>
            </a:r>
            <a:r>
              <a:rPr lang="en-CA" dirty="0" err="1"/>
              <a:t>PyTorch</a:t>
            </a:r>
            <a:r>
              <a:rPr lang="en-CA" dirty="0"/>
              <a:t>, TensorFlow, and JAX.</a:t>
            </a:r>
          </a:p>
          <a:p>
            <a:pPr marL="742950" lvl="1" indent="-285750">
              <a:buFont typeface="Arial" panose="020B0604020202020204" pitchFamily="34" charset="0"/>
              <a:buChar char="•"/>
            </a:pPr>
            <a:r>
              <a:rPr lang="en-CA" b="1" dirty="0"/>
              <a:t>Model Hub:</a:t>
            </a:r>
            <a:r>
              <a:rPr lang="en-CA" dirty="0"/>
              <a:t> Hugging Face hosts an extensive repository of pre-trained models, including transformers, vision models, and even reinforcement learning agents. Developers can find models tailored to specific tasks like sentiment analysis, text summarization, translation, and question answering.</a:t>
            </a:r>
          </a:p>
          <a:p>
            <a:pPr marL="742950" lvl="1" indent="-285750">
              <a:buFont typeface="Arial" panose="020B0604020202020204" pitchFamily="34" charset="0"/>
              <a:buChar char="•"/>
            </a:pPr>
            <a:r>
              <a:rPr lang="en-CA" b="1" dirty="0"/>
              <a:t>Datasets Library:</a:t>
            </a:r>
            <a:r>
              <a:rPr lang="en-CA" dirty="0"/>
              <a:t> Hugging Face offers a growing library of datasets, which are pre-processed and ready to use for tasks such as training, fine-tuning, and evaluation. This feature allows researchers to share and access datasets easily.</a:t>
            </a:r>
          </a:p>
          <a:p>
            <a:pPr marL="742950" lvl="1" indent="-285750">
              <a:buFont typeface="Arial" panose="020B0604020202020204" pitchFamily="34" charset="0"/>
              <a:buChar char="•"/>
            </a:pPr>
            <a:r>
              <a:rPr lang="en-CA" b="1" dirty="0"/>
              <a:t>Spaces:</a:t>
            </a:r>
            <a:r>
              <a:rPr lang="en-CA" dirty="0"/>
              <a:t> Hugging Face Spaces are cloud-hosted platforms where you can deploy applications, demos, and machine learning models using </a:t>
            </a:r>
            <a:r>
              <a:rPr lang="en-CA" dirty="0" err="1"/>
              <a:t>Streamlit</a:t>
            </a:r>
            <a:r>
              <a:rPr lang="en-CA" dirty="0"/>
              <a:t>, </a:t>
            </a:r>
            <a:r>
              <a:rPr lang="en-CA" dirty="0" err="1"/>
              <a:t>Gradio</a:t>
            </a:r>
            <a:r>
              <a:rPr lang="en-CA" dirty="0"/>
              <a:t>, or static websites. It’s a great way to showcase your models or projects in an interactive format.</a:t>
            </a:r>
          </a:p>
          <a:p>
            <a:pPr marL="742950" lvl="1" indent="-285750">
              <a:buFont typeface="Arial" panose="020B0604020202020204" pitchFamily="34" charset="0"/>
              <a:buChar char="•"/>
            </a:pPr>
            <a:r>
              <a:rPr lang="en-CA" b="1" dirty="0"/>
              <a:t>Inference API:</a:t>
            </a:r>
            <a:r>
              <a:rPr lang="en-CA" dirty="0"/>
              <a:t> This API allows you to integrate Hugging Face models into your applications with ease. It provides out-of-the-box inference for models hosted on Hugging Face’s platform.</a:t>
            </a:r>
            <a:endParaRPr lang="en-US" dirty="0"/>
          </a:p>
        </p:txBody>
      </p:sp>
    </p:spTree>
    <p:extLst>
      <p:ext uri="{BB962C8B-B14F-4D97-AF65-F5344CB8AC3E}">
        <p14:creationId xmlns:p14="http://schemas.microsoft.com/office/powerpoint/2010/main" val="1290469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DBF1-8543-BD50-F959-9C98120558A9}"/>
              </a:ext>
            </a:extLst>
          </p:cNvPr>
          <p:cNvSpPr>
            <a:spLocks noGrp="1"/>
          </p:cNvSpPr>
          <p:nvPr>
            <p:ph type="title"/>
          </p:nvPr>
        </p:nvSpPr>
        <p:spPr>
          <a:xfrm>
            <a:off x="838200" y="365126"/>
            <a:ext cx="10515600" cy="1174062"/>
          </a:xfrm>
        </p:spPr>
        <p:txBody>
          <a:bodyPr>
            <a:normAutofit/>
          </a:bodyPr>
          <a:lstStyle/>
          <a:p>
            <a:r>
              <a:rPr lang="en-US" dirty="0"/>
              <a:t>An example</a:t>
            </a:r>
            <a:br>
              <a:rPr lang="en-US" dirty="0"/>
            </a:br>
            <a:r>
              <a:rPr lang="en-US" sz="1400" dirty="0"/>
              <a:t>V</a:t>
            </a:r>
            <a:r>
              <a:rPr lang="en-CA" sz="1400" dirty="0" err="1"/>
              <a:t>isit</a:t>
            </a:r>
            <a:r>
              <a:rPr lang="en-CA" sz="1400" dirty="0"/>
              <a:t> the Hugging Face Model Hub (</a:t>
            </a:r>
            <a:r>
              <a:rPr lang="en-CA" sz="1400" dirty="0">
                <a:hlinkClick r:id="rId2"/>
              </a:rPr>
              <a:t>https://huggingface.co/models</a:t>
            </a:r>
            <a:r>
              <a:rPr lang="en-CA" sz="1400" dirty="0"/>
              <a:t>) to explore and choose from thousands of pre-trained models.</a:t>
            </a:r>
            <a:endParaRPr lang="en-US" dirty="0"/>
          </a:p>
        </p:txBody>
      </p:sp>
      <p:sp>
        <p:nvSpPr>
          <p:cNvPr id="3" name="Content Placeholder 2">
            <a:extLst>
              <a:ext uri="{FF2B5EF4-FFF2-40B4-BE49-F238E27FC236}">
                <a16:creationId xmlns:a16="http://schemas.microsoft.com/office/drawing/2014/main" id="{0AECD7ED-B941-9184-BB07-AF69CEDB87D1}"/>
              </a:ext>
            </a:extLst>
          </p:cNvPr>
          <p:cNvSpPr>
            <a:spLocks noGrp="1"/>
          </p:cNvSpPr>
          <p:nvPr>
            <p:ph idx="1"/>
          </p:nvPr>
        </p:nvSpPr>
        <p:spPr>
          <a:xfrm>
            <a:off x="838200" y="1539187"/>
            <a:ext cx="10641376" cy="950626"/>
          </a:xfrm>
        </p:spPr>
        <p:txBody>
          <a:bodyPr>
            <a:normAutofit/>
          </a:bodyPr>
          <a:lstStyle/>
          <a:p>
            <a:pPr marL="0" indent="0">
              <a:buNone/>
            </a:pPr>
            <a:r>
              <a:rPr lang="en-CA" sz="1200" dirty="0">
                <a:latin typeface="Fira Code" panose="020B0809050000020004" pitchFamily="49" charset="0"/>
                <a:ea typeface="Fira Code" panose="020B0809050000020004" pitchFamily="49" charset="0"/>
                <a:cs typeface="Fira Code" panose="020B0809050000020004" pitchFamily="49" charset="0"/>
              </a:rPr>
              <a:t>from transformers import pipeline</a:t>
            </a:r>
          </a:p>
          <a:p>
            <a:pPr marL="0" indent="0">
              <a:buNone/>
            </a:pPr>
            <a:r>
              <a:rPr lang="en-CA" sz="1200" dirty="0">
                <a:latin typeface="Fira Code" panose="020B0809050000020004" pitchFamily="49" charset="0"/>
                <a:ea typeface="Fira Code" panose="020B0809050000020004" pitchFamily="49" charset="0"/>
                <a:cs typeface="Fira Code" panose="020B0809050000020004" pitchFamily="49" charset="0"/>
              </a:rPr>
              <a:t>summarizer = pipeline("summarization")</a:t>
            </a:r>
          </a:p>
          <a:p>
            <a:pPr marL="0" indent="0">
              <a:buNone/>
            </a:pPr>
            <a:r>
              <a:rPr lang="en-CA" sz="1200" dirty="0">
                <a:latin typeface="Fira Code" panose="020B0809050000020004" pitchFamily="49" charset="0"/>
                <a:ea typeface="Fira Code" panose="020B0809050000020004" pitchFamily="49" charset="0"/>
                <a:cs typeface="Fira Code" panose="020B0809050000020004" pitchFamily="49" charset="0"/>
              </a:rPr>
              <a:t>result = summarizer("Your long text here", </a:t>
            </a:r>
            <a:r>
              <a:rPr lang="en-CA" sz="1200" dirty="0" err="1">
                <a:latin typeface="Fira Code" panose="020B0809050000020004" pitchFamily="49" charset="0"/>
                <a:ea typeface="Fira Code" panose="020B0809050000020004" pitchFamily="49" charset="0"/>
                <a:cs typeface="Fira Code" panose="020B0809050000020004" pitchFamily="49" charset="0"/>
              </a:rPr>
              <a:t>max_length</a:t>
            </a:r>
            <a:r>
              <a:rPr lang="en-CA" sz="1200" dirty="0">
                <a:latin typeface="Fira Code" panose="020B0809050000020004" pitchFamily="49" charset="0"/>
                <a:ea typeface="Fira Code" panose="020B0809050000020004" pitchFamily="49" charset="0"/>
                <a:cs typeface="Fira Code" panose="020B0809050000020004" pitchFamily="49" charset="0"/>
              </a:rPr>
              <a:t>=50, </a:t>
            </a:r>
            <a:r>
              <a:rPr lang="en-CA" sz="1200" dirty="0" err="1">
                <a:latin typeface="Fira Code" panose="020B0809050000020004" pitchFamily="49" charset="0"/>
                <a:ea typeface="Fira Code" panose="020B0809050000020004" pitchFamily="49" charset="0"/>
                <a:cs typeface="Fira Code" panose="020B0809050000020004" pitchFamily="49" charset="0"/>
              </a:rPr>
              <a:t>min_length</a:t>
            </a:r>
            <a:r>
              <a:rPr lang="en-CA" sz="1200" dirty="0">
                <a:latin typeface="Fira Code" panose="020B0809050000020004" pitchFamily="49" charset="0"/>
                <a:ea typeface="Fira Code" panose="020B0809050000020004" pitchFamily="49" charset="0"/>
                <a:cs typeface="Fira Code" panose="020B0809050000020004" pitchFamily="49" charset="0"/>
              </a:rPr>
              <a:t>=25, </a:t>
            </a:r>
            <a:r>
              <a:rPr lang="en-CA" sz="1200" dirty="0" err="1">
                <a:latin typeface="Fira Code" panose="020B0809050000020004" pitchFamily="49" charset="0"/>
                <a:ea typeface="Fira Code" panose="020B0809050000020004" pitchFamily="49" charset="0"/>
                <a:cs typeface="Fira Code" panose="020B0809050000020004" pitchFamily="49" charset="0"/>
              </a:rPr>
              <a:t>do_sample</a:t>
            </a:r>
            <a:r>
              <a:rPr lang="en-CA" sz="1200" dirty="0">
                <a:latin typeface="Fira Code" panose="020B0809050000020004" pitchFamily="49" charset="0"/>
                <a:ea typeface="Fira Code" panose="020B0809050000020004" pitchFamily="49" charset="0"/>
                <a:cs typeface="Fira Code" panose="020B0809050000020004" pitchFamily="49" charset="0"/>
              </a:rPr>
              <a:t>=False) print(result)</a:t>
            </a:r>
            <a:endParaRPr lang="en-US" sz="1200" dirty="0">
              <a:latin typeface="Fira Code" panose="020B0809050000020004" pitchFamily="49" charset="0"/>
              <a:ea typeface="Fira Code" panose="020B0809050000020004" pitchFamily="49" charset="0"/>
              <a:cs typeface="Fira Code" panose="020B0809050000020004" pitchFamily="49" charset="0"/>
            </a:endParaRPr>
          </a:p>
        </p:txBody>
      </p:sp>
      <p:sp>
        <p:nvSpPr>
          <p:cNvPr id="4" name="TextBox 3">
            <a:extLst>
              <a:ext uri="{FF2B5EF4-FFF2-40B4-BE49-F238E27FC236}">
                <a16:creationId xmlns:a16="http://schemas.microsoft.com/office/drawing/2014/main" id="{2C8A98F1-B026-AC73-6C2C-F5F65FA29027}"/>
              </a:ext>
            </a:extLst>
          </p:cNvPr>
          <p:cNvSpPr txBox="1"/>
          <p:nvPr/>
        </p:nvSpPr>
        <p:spPr>
          <a:xfrm flipH="1">
            <a:off x="838200" y="2489812"/>
            <a:ext cx="10895684" cy="4247317"/>
          </a:xfrm>
          <a:prstGeom prst="rect">
            <a:avLst/>
          </a:prstGeom>
          <a:noFill/>
        </p:spPr>
        <p:txBody>
          <a:bodyPr wrap="square" rtlCol="0">
            <a:spAutoFit/>
          </a:bodyPr>
          <a:lstStyle/>
          <a:p>
            <a:r>
              <a:rPr lang="en-CA" sz="1400" dirty="0"/>
              <a:t>Here is summary of the steps for installing all the necessary libraries for </a:t>
            </a:r>
            <a:r>
              <a:rPr lang="en-CA" sz="1400" dirty="0" err="1"/>
              <a:t>PyTorch</a:t>
            </a:r>
            <a:r>
              <a:rPr lang="en-CA" sz="1400" dirty="0"/>
              <a:t> and related operations on an M1 Mac using </a:t>
            </a:r>
            <a:r>
              <a:rPr lang="en-CA" sz="1400" dirty="0" err="1"/>
              <a:t>Conda</a:t>
            </a:r>
            <a:r>
              <a:rPr lang="en-CA" sz="1400" dirty="0"/>
              <a:t>.</a:t>
            </a:r>
          </a:p>
          <a:p>
            <a:endParaRPr lang="en-CA" sz="1400" dirty="0"/>
          </a:p>
          <a:p>
            <a:pPr>
              <a:buFont typeface="+mj-lt"/>
              <a:buAutoNum type="arabicPeriod"/>
            </a:pPr>
            <a:r>
              <a:rPr lang="en-CA" sz="1400" b="1" dirty="0"/>
              <a:t>Install </a:t>
            </a:r>
            <a:r>
              <a:rPr lang="en-CA" sz="1400" b="1" dirty="0" err="1"/>
              <a:t>Miniforge</a:t>
            </a:r>
            <a:r>
              <a:rPr lang="en-CA" sz="1400" b="1" dirty="0"/>
              <a:t> (recommended for M1 Macs): </a:t>
            </a:r>
          </a:p>
          <a:p>
            <a:pPr algn="l" rtl="0" latinLnBrk="0"/>
            <a:r>
              <a:rPr lang="en-CA" sz="1400" b="1" dirty="0">
                <a:solidFill>
                  <a:srgbClr val="ABB2BF"/>
                </a:solidFill>
                <a:effectLst/>
                <a:latin typeface="Fira Code" panose="020B0809050000020004" pitchFamily="49" charset="0"/>
              </a:rPr>
              <a:t>brew install </a:t>
            </a:r>
            <a:r>
              <a:rPr lang="en-CA" sz="1400" b="1" dirty="0" err="1">
                <a:solidFill>
                  <a:srgbClr val="ABB2BF"/>
                </a:solidFill>
                <a:effectLst/>
                <a:latin typeface="Fira Code" panose="020B0809050000020004" pitchFamily="49" charset="0"/>
              </a:rPr>
              <a:t>miniforge</a:t>
            </a:r>
            <a:endParaRPr lang="en-CA" sz="1400" b="1" dirty="0">
              <a:solidFill>
                <a:srgbClr val="ABB2BF"/>
              </a:solidFill>
              <a:effectLst/>
              <a:latin typeface="Fira Code" panose="020B0809050000020004" pitchFamily="49" charset="0"/>
            </a:endParaRPr>
          </a:p>
          <a:p>
            <a:r>
              <a:rPr lang="en-CA" sz="1400" b="1" dirty="0"/>
              <a:t>2. Create a new </a:t>
            </a:r>
            <a:r>
              <a:rPr lang="en-CA" sz="1400" b="1" dirty="0" err="1"/>
              <a:t>Conda</a:t>
            </a:r>
            <a:r>
              <a:rPr lang="en-CA" sz="1400" b="1" dirty="0"/>
              <a:t> environment: </a:t>
            </a:r>
          </a:p>
          <a:p>
            <a:pPr algn="l" rtl="0" latinLnBrk="0"/>
            <a:r>
              <a:rPr lang="en-CA" sz="1400" b="1" dirty="0" err="1">
                <a:solidFill>
                  <a:srgbClr val="ABB2BF"/>
                </a:solidFill>
                <a:effectLst/>
                <a:latin typeface="Fira Code" panose="020B0809050000020004" pitchFamily="49" charset="0"/>
              </a:rPr>
              <a:t>conda</a:t>
            </a:r>
            <a:r>
              <a:rPr lang="en-CA" sz="1400" b="1" dirty="0">
                <a:solidFill>
                  <a:srgbClr val="ABB2BF"/>
                </a:solidFill>
                <a:effectLst/>
                <a:latin typeface="Fira Code" panose="020B0809050000020004" pitchFamily="49" charset="0"/>
              </a:rPr>
              <a:t> create -n </a:t>
            </a:r>
            <a:r>
              <a:rPr lang="en-CA" sz="1400" b="1" dirty="0" err="1">
                <a:solidFill>
                  <a:srgbClr val="ABB2BF"/>
                </a:solidFill>
                <a:effectLst/>
                <a:latin typeface="Fira Code" panose="020B0809050000020004" pitchFamily="49" charset="0"/>
              </a:rPr>
              <a:t>pytorch_env</a:t>
            </a:r>
            <a:r>
              <a:rPr lang="en-CA" sz="1400" b="1" dirty="0">
                <a:solidFill>
                  <a:srgbClr val="ABB2BF"/>
                </a:solidFill>
                <a:effectLst/>
                <a:latin typeface="Fira Code" panose="020B0809050000020004" pitchFamily="49" charset="0"/>
              </a:rPr>
              <a:t> python=3.9</a:t>
            </a:r>
          </a:p>
          <a:p>
            <a:r>
              <a:rPr lang="en-CA" sz="1400" b="1" dirty="0"/>
              <a:t>3. Activate the environment: </a:t>
            </a:r>
          </a:p>
          <a:p>
            <a:pPr algn="l" rtl="0" latinLnBrk="0"/>
            <a:r>
              <a:rPr lang="en-CA" sz="1400" b="1" dirty="0" err="1">
                <a:solidFill>
                  <a:srgbClr val="ABB2BF"/>
                </a:solidFill>
                <a:effectLst/>
                <a:latin typeface="Fira Code" panose="020B0809050000020004" pitchFamily="49" charset="0"/>
              </a:rPr>
              <a:t>conda</a:t>
            </a:r>
            <a:r>
              <a:rPr lang="en-CA" sz="1400" b="1" dirty="0">
                <a:solidFill>
                  <a:srgbClr val="ABB2BF"/>
                </a:solidFill>
                <a:effectLst/>
                <a:latin typeface="Fira Code" panose="020B0809050000020004" pitchFamily="49" charset="0"/>
              </a:rPr>
              <a:t> activate </a:t>
            </a:r>
            <a:r>
              <a:rPr lang="en-CA" sz="1400" b="1" dirty="0" err="1">
                <a:solidFill>
                  <a:srgbClr val="ABB2BF"/>
                </a:solidFill>
                <a:effectLst/>
                <a:latin typeface="Fira Code" panose="020B0809050000020004" pitchFamily="49" charset="0"/>
              </a:rPr>
              <a:t>pytorch_env</a:t>
            </a:r>
            <a:endParaRPr lang="en-CA" sz="1400" b="1" dirty="0">
              <a:solidFill>
                <a:srgbClr val="ABB2BF"/>
              </a:solidFill>
              <a:effectLst/>
              <a:latin typeface="Fira Code" panose="020B0809050000020004" pitchFamily="49" charset="0"/>
            </a:endParaRPr>
          </a:p>
          <a:p>
            <a:r>
              <a:rPr lang="en-CA" sz="1400" b="1" dirty="0"/>
              <a:t>4. Install </a:t>
            </a:r>
            <a:r>
              <a:rPr lang="en-CA" sz="1400" b="1" dirty="0" err="1"/>
              <a:t>PyTorch</a:t>
            </a:r>
            <a:r>
              <a:rPr lang="en-CA" sz="1400" b="1" dirty="0"/>
              <a:t> and related libraries: </a:t>
            </a:r>
          </a:p>
          <a:p>
            <a:pPr algn="l" rtl="0" latinLnBrk="0"/>
            <a:r>
              <a:rPr lang="en-CA" sz="1400" b="1" dirty="0" err="1">
                <a:solidFill>
                  <a:srgbClr val="ABB2BF"/>
                </a:solidFill>
                <a:effectLst/>
                <a:latin typeface="Fira Code" panose="020B0809050000020004" pitchFamily="49" charset="0"/>
              </a:rPr>
              <a:t>conda</a:t>
            </a:r>
            <a:r>
              <a:rPr lang="en-CA" sz="1400" b="1" dirty="0">
                <a:solidFill>
                  <a:srgbClr val="ABB2BF"/>
                </a:solidFill>
                <a:effectLst/>
                <a:latin typeface="Fira Code" panose="020B0809050000020004" pitchFamily="49" charset="0"/>
              </a:rPr>
              <a:t> install </a:t>
            </a:r>
            <a:r>
              <a:rPr lang="en-CA" sz="1400" b="1" dirty="0" err="1">
                <a:solidFill>
                  <a:srgbClr val="ABB2BF"/>
                </a:solidFill>
                <a:effectLst/>
                <a:latin typeface="Fira Code" panose="020B0809050000020004" pitchFamily="49" charset="0"/>
              </a:rPr>
              <a:t>pytorch</a:t>
            </a:r>
            <a:r>
              <a:rPr lang="en-CA" sz="1400" b="1" dirty="0">
                <a:solidFill>
                  <a:srgbClr val="ABB2BF"/>
                </a:solidFill>
                <a:effectLst/>
                <a:latin typeface="Fira Code" panose="020B0809050000020004" pitchFamily="49" charset="0"/>
              </a:rPr>
              <a:t> </a:t>
            </a:r>
            <a:r>
              <a:rPr lang="en-CA" sz="1400" b="1" dirty="0" err="1">
                <a:solidFill>
                  <a:srgbClr val="ABB2BF"/>
                </a:solidFill>
                <a:effectLst/>
                <a:latin typeface="Fira Code" panose="020B0809050000020004" pitchFamily="49" charset="0"/>
              </a:rPr>
              <a:t>torchvision</a:t>
            </a:r>
            <a:r>
              <a:rPr lang="en-CA" sz="1400" b="1" dirty="0">
                <a:solidFill>
                  <a:srgbClr val="ABB2BF"/>
                </a:solidFill>
                <a:effectLst/>
                <a:latin typeface="Fira Code" panose="020B0809050000020004" pitchFamily="49" charset="0"/>
              </a:rPr>
              <a:t> </a:t>
            </a:r>
            <a:r>
              <a:rPr lang="en-CA" sz="1400" b="1" dirty="0" err="1">
                <a:solidFill>
                  <a:srgbClr val="ABB2BF"/>
                </a:solidFill>
                <a:effectLst/>
                <a:latin typeface="Fira Code" panose="020B0809050000020004" pitchFamily="49" charset="0"/>
              </a:rPr>
              <a:t>torchaudio</a:t>
            </a:r>
            <a:r>
              <a:rPr lang="en-CA" sz="1400" b="1" dirty="0">
                <a:solidFill>
                  <a:srgbClr val="ABB2BF"/>
                </a:solidFill>
                <a:effectLst/>
                <a:latin typeface="Fira Code" panose="020B0809050000020004" pitchFamily="49" charset="0"/>
              </a:rPr>
              <a:t> -c </a:t>
            </a:r>
            <a:r>
              <a:rPr lang="en-CA" sz="1400" b="1" dirty="0" err="1">
                <a:solidFill>
                  <a:srgbClr val="ABB2BF"/>
                </a:solidFill>
                <a:effectLst/>
                <a:latin typeface="Fira Code" panose="020B0809050000020004" pitchFamily="49" charset="0"/>
              </a:rPr>
              <a:t>pytorch</a:t>
            </a:r>
            <a:r>
              <a:rPr lang="en-CA" sz="1400" b="1" dirty="0">
                <a:solidFill>
                  <a:srgbClr val="ABB2BF"/>
                </a:solidFill>
                <a:effectLst/>
                <a:latin typeface="Fira Code" panose="020B0809050000020004" pitchFamily="49" charset="0"/>
              </a:rPr>
              <a:t>-nightly</a:t>
            </a:r>
          </a:p>
          <a:p>
            <a:r>
              <a:rPr lang="en-CA" sz="1400" b="1" dirty="0"/>
              <a:t>5. This installs the latest nightly build of </a:t>
            </a:r>
            <a:r>
              <a:rPr lang="en-CA" sz="1400" b="1" dirty="0" err="1"/>
              <a:t>PyTorch</a:t>
            </a:r>
            <a:r>
              <a:rPr lang="en-CA" sz="1400" b="1" dirty="0"/>
              <a:t> optimized for M1 Macs. Install transformers and other necessary libraries: </a:t>
            </a:r>
          </a:p>
          <a:p>
            <a:pPr algn="l" rtl="0" latinLnBrk="0"/>
            <a:r>
              <a:rPr lang="en-CA" sz="1400" b="1" dirty="0">
                <a:solidFill>
                  <a:srgbClr val="ABB2BF"/>
                </a:solidFill>
                <a:effectLst/>
                <a:latin typeface="Fira Code" panose="020B0809050000020004" pitchFamily="49" charset="0"/>
              </a:rPr>
              <a:t>pip install transformers </a:t>
            </a:r>
            <a:r>
              <a:rPr lang="en-CA" sz="1400" b="1" dirty="0" err="1">
                <a:solidFill>
                  <a:srgbClr val="ABB2BF"/>
                </a:solidFill>
                <a:effectLst/>
                <a:latin typeface="Fira Code" panose="020B0809050000020004" pitchFamily="49" charset="0"/>
              </a:rPr>
              <a:t>numpy</a:t>
            </a:r>
            <a:r>
              <a:rPr lang="en-CA" sz="1400" b="1" dirty="0">
                <a:solidFill>
                  <a:srgbClr val="ABB2BF"/>
                </a:solidFill>
                <a:effectLst/>
                <a:latin typeface="Fira Code" panose="020B0809050000020004" pitchFamily="49" charset="0"/>
              </a:rPr>
              <a:t> pandas matplotlib scikit-learn</a:t>
            </a:r>
          </a:p>
          <a:p>
            <a:r>
              <a:rPr lang="en-CA" sz="1400" b="1" dirty="0"/>
              <a:t>6. Verify the installation: python</a:t>
            </a:r>
          </a:p>
          <a:p>
            <a:pPr algn="l" rtl="0" latinLnBrk="0"/>
            <a:r>
              <a:rPr lang="en-CA" sz="1400" b="1" dirty="0">
                <a:solidFill>
                  <a:srgbClr val="C678DD"/>
                </a:solidFill>
                <a:effectLst/>
                <a:latin typeface="Fira Code" panose="020B0809050000020004" pitchFamily="49" charset="0"/>
              </a:rPr>
              <a:t>import</a:t>
            </a:r>
            <a:r>
              <a:rPr lang="en-CA" sz="1400" b="1" dirty="0">
                <a:solidFill>
                  <a:srgbClr val="ABB2BF"/>
                </a:solidFill>
                <a:effectLst/>
                <a:latin typeface="Fira Code" panose="020B0809050000020004" pitchFamily="49" charset="0"/>
              </a:rPr>
              <a:t> torch </a:t>
            </a:r>
          </a:p>
          <a:p>
            <a:pPr algn="l" rtl="0" latinLnBrk="0"/>
            <a:r>
              <a:rPr lang="en-CA" sz="1400" b="1" dirty="0">
                <a:solidFill>
                  <a:srgbClr val="C678DD"/>
                </a:solidFill>
                <a:effectLst/>
                <a:latin typeface="Fira Code" panose="020B0809050000020004" pitchFamily="49" charset="0"/>
              </a:rPr>
              <a:t>print</a:t>
            </a:r>
            <a:r>
              <a:rPr lang="en-CA" sz="1400" b="1" dirty="0">
                <a:solidFill>
                  <a:srgbClr val="ABB2BF"/>
                </a:solidFill>
                <a:effectLst/>
                <a:latin typeface="Fira Code" panose="020B0809050000020004" pitchFamily="49" charset="0"/>
              </a:rPr>
              <a:t>(</a:t>
            </a:r>
            <a:r>
              <a:rPr lang="en-CA" sz="1400" b="1" dirty="0" err="1">
                <a:solidFill>
                  <a:srgbClr val="98C379"/>
                </a:solidFill>
                <a:effectLst/>
                <a:latin typeface="Fira Code" panose="020B0809050000020004" pitchFamily="49" charset="0"/>
              </a:rPr>
              <a:t>f"PyTorch</a:t>
            </a:r>
            <a:r>
              <a:rPr lang="en-CA" sz="1400" b="1" dirty="0">
                <a:solidFill>
                  <a:srgbClr val="98C379"/>
                </a:solidFill>
                <a:effectLst/>
                <a:latin typeface="Fira Code" panose="020B0809050000020004" pitchFamily="49" charset="0"/>
              </a:rPr>
              <a:t> version: </a:t>
            </a:r>
            <a:r>
              <a:rPr lang="en-CA" sz="1400" b="1" dirty="0">
                <a:solidFill>
                  <a:srgbClr val="ABB2BF"/>
                </a:solidFill>
                <a:effectLst/>
                <a:latin typeface="Fira Code" panose="020B0809050000020004" pitchFamily="49" charset="0"/>
              </a:rPr>
              <a:t>{</a:t>
            </a:r>
            <a:r>
              <a:rPr lang="en-CA" sz="1400" b="1" dirty="0" err="1">
                <a:solidFill>
                  <a:srgbClr val="ABB2BF"/>
                </a:solidFill>
                <a:effectLst/>
                <a:latin typeface="Fira Code" panose="020B0809050000020004" pitchFamily="49" charset="0"/>
              </a:rPr>
              <a:t>torch.__version</a:t>
            </a:r>
            <a:r>
              <a:rPr lang="en-CA" sz="1400" b="1" dirty="0">
                <a:solidFill>
                  <a:srgbClr val="ABB2BF"/>
                </a:solidFill>
                <a:effectLst/>
                <a:latin typeface="Fira Code" panose="020B0809050000020004" pitchFamily="49" charset="0"/>
              </a:rPr>
              <a:t>__}</a:t>
            </a:r>
            <a:r>
              <a:rPr lang="en-CA" sz="1400" b="1" dirty="0">
                <a:solidFill>
                  <a:srgbClr val="98C379"/>
                </a:solidFill>
                <a:effectLst/>
                <a:latin typeface="Fira Code" panose="020B0809050000020004" pitchFamily="49" charset="0"/>
              </a:rPr>
              <a:t>"</a:t>
            </a:r>
            <a:r>
              <a:rPr lang="en-CA" sz="1400" b="1" dirty="0">
                <a:solidFill>
                  <a:srgbClr val="ABB2BF"/>
                </a:solidFill>
                <a:effectLst/>
                <a:latin typeface="Fira Code" panose="020B0809050000020004" pitchFamily="49" charset="0"/>
              </a:rPr>
              <a:t>) </a:t>
            </a:r>
          </a:p>
          <a:p>
            <a:pPr algn="l" rtl="0" latinLnBrk="0"/>
            <a:r>
              <a:rPr lang="en-CA" sz="1400" b="1" dirty="0">
                <a:solidFill>
                  <a:srgbClr val="C678DD"/>
                </a:solidFill>
                <a:effectLst/>
                <a:latin typeface="Fira Code" panose="020B0809050000020004" pitchFamily="49" charset="0"/>
              </a:rPr>
              <a:t>print</a:t>
            </a:r>
            <a:r>
              <a:rPr lang="en-CA" sz="1400" b="1" dirty="0">
                <a:solidFill>
                  <a:srgbClr val="ABB2BF"/>
                </a:solidFill>
                <a:effectLst/>
                <a:latin typeface="Fira Code" panose="020B0809050000020004" pitchFamily="49" charset="0"/>
              </a:rPr>
              <a:t>(</a:t>
            </a:r>
            <a:r>
              <a:rPr lang="en-CA" sz="1400" b="1" dirty="0" err="1">
                <a:solidFill>
                  <a:srgbClr val="98C379"/>
                </a:solidFill>
                <a:effectLst/>
                <a:latin typeface="Fira Code" panose="020B0809050000020004" pitchFamily="49" charset="0"/>
              </a:rPr>
              <a:t>f"MPS</a:t>
            </a:r>
            <a:r>
              <a:rPr lang="en-CA" sz="1400" b="1" dirty="0">
                <a:solidFill>
                  <a:srgbClr val="98C379"/>
                </a:solidFill>
                <a:effectLst/>
                <a:latin typeface="Fira Code" panose="020B0809050000020004" pitchFamily="49" charset="0"/>
              </a:rPr>
              <a:t> (Metal Performance Shaders) available: </a:t>
            </a:r>
            <a:r>
              <a:rPr lang="en-CA" sz="1400" b="1" dirty="0">
                <a:solidFill>
                  <a:srgbClr val="ABB2BF"/>
                </a:solidFill>
                <a:effectLst/>
                <a:latin typeface="Fira Code" panose="020B0809050000020004" pitchFamily="49" charset="0"/>
              </a:rPr>
              <a:t>{</a:t>
            </a:r>
            <a:r>
              <a:rPr lang="en-CA" sz="1400" b="1" dirty="0" err="1">
                <a:solidFill>
                  <a:srgbClr val="ABB2BF"/>
                </a:solidFill>
                <a:effectLst/>
                <a:latin typeface="Fira Code" panose="020B0809050000020004" pitchFamily="49" charset="0"/>
              </a:rPr>
              <a:t>torch.backends.mps.is_available</a:t>
            </a:r>
            <a:r>
              <a:rPr lang="en-CA" sz="1400" b="1" dirty="0">
                <a:solidFill>
                  <a:srgbClr val="ABB2BF"/>
                </a:solidFill>
                <a:effectLst/>
                <a:latin typeface="Fira Code" panose="020B0809050000020004" pitchFamily="49" charset="0"/>
              </a:rPr>
              <a:t>()}</a:t>
            </a:r>
            <a:r>
              <a:rPr lang="en-CA" sz="1400" b="1" dirty="0">
                <a:solidFill>
                  <a:srgbClr val="98C379"/>
                </a:solidFill>
                <a:effectLst/>
                <a:latin typeface="Fira Code" panose="020B0809050000020004" pitchFamily="49" charset="0"/>
              </a:rPr>
              <a:t>"</a:t>
            </a:r>
            <a:r>
              <a:rPr lang="en-CA" sz="1400" b="1" dirty="0">
                <a:solidFill>
                  <a:srgbClr val="ABB2BF"/>
                </a:solidFill>
                <a:effectLst/>
                <a:latin typeface="Fira Code" panose="020B0809050000020004" pitchFamily="49" charset="0"/>
              </a:rPr>
              <a:t>)</a:t>
            </a:r>
          </a:p>
          <a:p>
            <a:r>
              <a:rPr lang="en-CA" sz="1400" b="1" dirty="0"/>
              <a:t>Optional: Install </a:t>
            </a:r>
            <a:r>
              <a:rPr lang="en-CA" sz="1400" b="1" dirty="0" err="1"/>
              <a:t>Jupyter</a:t>
            </a:r>
            <a:r>
              <a:rPr lang="en-CA" sz="1400" b="1" dirty="0"/>
              <a:t> if you want to use notebooks: </a:t>
            </a:r>
          </a:p>
          <a:p>
            <a:pPr algn="l" rtl="0" latinLnBrk="0"/>
            <a:r>
              <a:rPr lang="en-CA" sz="1400" b="1" dirty="0" err="1">
                <a:solidFill>
                  <a:srgbClr val="ABB2BF"/>
                </a:solidFill>
                <a:effectLst/>
                <a:latin typeface="Fira Code" panose="020B0809050000020004" pitchFamily="49" charset="0"/>
              </a:rPr>
              <a:t>conda</a:t>
            </a:r>
            <a:r>
              <a:rPr lang="en-CA" sz="1400" b="1" dirty="0">
                <a:solidFill>
                  <a:srgbClr val="ABB2BF"/>
                </a:solidFill>
                <a:effectLst/>
                <a:latin typeface="Fira Code" panose="020B0809050000020004" pitchFamily="49" charset="0"/>
              </a:rPr>
              <a:t> install </a:t>
            </a:r>
            <a:r>
              <a:rPr lang="en-CA" sz="1400" b="1" dirty="0" err="1">
                <a:solidFill>
                  <a:srgbClr val="ABB2BF"/>
                </a:solidFill>
                <a:effectLst/>
                <a:latin typeface="Fira Code" panose="020B0809050000020004" pitchFamily="49" charset="0"/>
              </a:rPr>
              <a:t>jupyter</a:t>
            </a:r>
            <a:endParaRPr lang="en-CA" sz="1400" b="1" dirty="0">
              <a:solidFill>
                <a:srgbClr val="ABB2BF"/>
              </a:solidFill>
              <a:effectLst/>
              <a:latin typeface="Fira Code" panose="020B0809050000020004" pitchFamily="49" charset="0"/>
            </a:endParaRPr>
          </a:p>
          <a:p>
            <a:endParaRPr lang="en-US" dirty="0"/>
          </a:p>
        </p:txBody>
      </p:sp>
    </p:spTree>
    <p:extLst>
      <p:ext uri="{BB962C8B-B14F-4D97-AF65-F5344CB8AC3E}">
        <p14:creationId xmlns:p14="http://schemas.microsoft.com/office/powerpoint/2010/main" val="3164161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39C4-02AE-9916-74EC-74B963105132}"/>
              </a:ext>
            </a:extLst>
          </p:cNvPr>
          <p:cNvSpPr>
            <a:spLocks noGrp="1"/>
          </p:cNvSpPr>
          <p:nvPr>
            <p:ph type="title"/>
          </p:nvPr>
        </p:nvSpPr>
        <p:spPr/>
        <p:txBody>
          <a:bodyPr/>
          <a:lstStyle/>
          <a:p>
            <a:r>
              <a:rPr lang="en-US" dirty="0"/>
              <a:t>Or import `</a:t>
            </a:r>
            <a:r>
              <a:rPr lang="en-US" dirty="0" err="1"/>
              <a:t>huggingface_env.yml</a:t>
            </a:r>
            <a:r>
              <a:rPr lang="en-US" dirty="0"/>
              <a:t>`</a:t>
            </a:r>
          </a:p>
        </p:txBody>
      </p:sp>
      <p:pic>
        <p:nvPicPr>
          <p:cNvPr id="5" name="Content Placeholder 4" descr="A screenshot of a computer&#10;&#10;Description automatically generated">
            <a:extLst>
              <a:ext uri="{FF2B5EF4-FFF2-40B4-BE49-F238E27FC236}">
                <a16:creationId xmlns:a16="http://schemas.microsoft.com/office/drawing/2014/main" id="{36DAFD64-2F98-370F-CEA6-BF4CEF53EAD2}"/>
              </a:ext>
            </a:extLst>
          </p:cNvPr>
          <p:cNvPicPr>
            <a:picLocks noGrp="1" noChangeAspect="1"/>
          </p:cNvPicPr>
          <p:nvPr>
            <p:ph idx="1"/>
          </p:nvPr>
        </p:nvPicPr>
        <p:blipFill>
          <a:blip r:embed="rId2"/>
          <a:stretch>
            <a:fillRect/>
          </a:stretch>
        </p:blipFill>
        <p:spPr>
          <a:xfrm>
            <a:off x="4419475" y="1590293"/>
            <a:ext cx="7646367" cy="4798150"/>
          </a:xfrm>
        </p:spPr>
      </p:pic>
      <p:pic>
        <p:nvPicPr>
          <p:cNvPr id="7" name="Picture 6" descr="A screenshot of a computer program&#10;&#10;Description automatically generated">
            <a:extLst>
              <a:ext uri="{FF2B5EF4-FFF2-40B4-BE49-F238E27FC236}">
                <a16:creationId xmlns:a16="http://schemas.microsoft.com/office/drawing/2014/main" id="{02EDD171-2DAB-38E4-7F00-2329BDB6729B}"/>
              </a:ext>
            </a:extLst>
          </p:cNvPr>
          <p:cNvPicPr>
            <a:picLocks noChangeAspect="1"/>
          </p:cNvPicPr>
          <p:nvPr/>
        </p:nvPicPr>
        <p:blipFill>
          <a:blip r:embed="rId3"/>
          <a:stretch>
            <a:fillRect/>
          </a:stretch>
        </p:blipFill>
        <p:spPr>
          <a:xfrm>
            <a:off x="602316" y="1590293"/>
            <a:ext cx="3486014" cy="2035104"/>
          </a:xfrm>
          <a:prstGeom prst="rect">
            <a:avLst/>
          </a:prstGeom>
        </p:spPr>
      </p:pic>
      <p:pic>
        <p:nvPicPr>
          <p:cNvPr id="9" name="Picture 8" descr="A screenshot of a computer program&#10;&#10;Description automatically generated">
            <a:extLst>
              <a:ext uri="{FF2B5EF4-FFF2-40B4-BE49-F238E27FC236}">
                <a16:creationId xmlns:a16="http://schemas.microsoft.com/office/drawing/2014/main" id="{5ED06411-DD37-7E77-E9DF-DECF38D74CBF}"/>
              </a:ext>
            </a:extLst>
          </p:cNvPr>
          <p:cNvPicPr>
            <a:picLocks noChangeAspect="1"/>
          </p:cNvPicPr>
          <p:nvPr/>
        </p:nvPicPr>
        <p:blipFill>
          <a:blip r:embed="rId4"/>
          <a:stretch>
            <a:fillRect/>
          </a:stretch>
        </p:blipFill>
        <p:spPr>
          <a:xfrm>
            <a:off x="602316" y="4014952"/>
            <a:ext cx="3553292" cy="2575138"/>
          </a:xfrm>
          <a:prstGeom prst="rect">
            <a:avLst/>
          </a:prstGeom>
        </p:spPr>
      </p:pic>
    </p:spTree>
    <p:extLst>
      <p:ext uri="{BB962C8B-B14F-4D97-AF65-F5344CB8AC3E}">
        <p14:creationId xmlns:p14="http://schemas.microsoft.com/office/powerpoint/2010/main" val="4694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9D910-6CB1-DCC4-7E25-E9EBAEDDC354}"/>
              </a:ext>
            </a:extLst>
          </p:cNvPr>
          <p:cNvSpPr>
            <a:spLocks noGrp="1"/>
          </p:cNvSpPr>
          <p:nvPr>
            <p:ph type="title"/>
          </p:nvPr>
        </p:nvSpPr>
        <p:spPr>
          <a:xfrm>
            <a:off x="4553733" y="548464"/>
            <a:ext cx="6798541" cy="1675623"/>
          </a:xfrm>
        </p:spPr>
        <p:txBody>
          <a:bodyPr anchor="b">
            <a:normAutofit/>
          </a:bodyPr>
          <a:lstStyle/>
          <a:p>
            <a:r>
              <a:rPr lang="en-CA" sz="3700" b="1"/>
              <a:t>What we did in terms of Hugging Face’s transformers library</a:t>
            </a:r>
            <a:endParaRPr lang="en-US" sz="3700" b="1"/>
          </a:p>
        </p:txBody>
      </p:sp>
      <p:pic>
        <p:nvPicPr>
          <p:cNvPr id="5" name="Picture 4" descr="Toy robot in black and grey background">
            <a:extLst>
              <a:ext uri="{FF2B5EF4-FFF2-40B4-BE49-F238E27FC236}">
                <a16:creationId xmlns:a16="http://schemas.microsoft.com/office/drawing/2014/main" id="{58F7F556-78FA-AC6A-8DC4-E1BCC35EC524}"/>
              </a:ext>
            </a:extLst>
          </p:cNvPr>
          <p:cNvPicPr>
            <a:picLocks noChangeAspect="1"/>
          </p:cNvPicPr>
          <p:nvPr/>
        </p:nvPicPr>
        <p:blipFill>
          <a:blip r:embed="rId2"/>
          <a:srcRect l="49094" r="5013"/>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0707503A-EFE2-4AE6-CCD0-BF3CD691AC8F}"/>
              </a:ext>
            </a:extLst>
          </p:cNvPr>
          <p:cNvSpPr>
            <a:spLocks noGrp="1"/>
          </p:cNvSpPr>
          <p:nvPr>
            <p:ph idx="1"/>
          </p:nvPr>
        </p:nvSpPr>
        <p:spPr>
          <a:xfrm>
            <a:off x="4553734" y="2409830"/>
            <a:ext cx="6798539" cy="3705217"/>
          </a:xfrm>
        </p:spPr>
        <p:txBody>
          <a:bodyPr>
            <a:normAutofit/>
          </a:bodyPr>
          <a:lstStyle/>
          <a:p>
            <a:pPr marL="0" indent="0">
              <a:buNone/>
            </a:pPr>
            <a:r>
              <a:rPr lang="en-CA" sz="1100" b="1" dirty="0"/>
              <a:t>1. What is Hugging Face's transformers Library?</a:t>
            </a:r>
          </a:p>
          <a:p>
            <a:pPr lvl="1"/>
            <a:r>
              <a:rPr lang="en-CA" sz="1100" dirty="0"/>
              <a:t>Hugging Face’s transformers library is an open-source Python package that provides pre-trained models for tasks like summarization, text generation, translation, and more. These models are based on transformer architectures like BERT, GPT, T5, and more.</a:t>
            </a:r>
          </a:p>
          <a:p>
            <a:pPr lvl="1"/>
            <a:r>
              <a:rPr lang="en-CA" sz="1100" dirty="0"/>
              <a:t>The library makes it easy to load these models, fine-tune them on specific tasks, and deploy them in real-world applications.</a:t>
            </a:r>
          </a:p>
          <a:p>
            <a:pPr marL="0" indent="0">
              <a:buNone/>
            </a:pPr>
            <a:r>
              <a:rPr lang="en-CA" sz="1100" b="1" dirty="0"/>
              <a:t>2. The Pipeline API:</a:t>
            </a:r>
          </a:p>
          <a:p>
            <a:pPr lvl="1"/>
            <a:r>
              <a:rPr lang="en-CA" sz="1100" dirty="0"/>
              <a:t>Hugging Face provides the pipeline API, which abstracts away much of the complexity. A pipeline handles everything from tokenizing input text, processing it through a pre-trained model, and returning the results in a user-friendly format.</a:t>
            </a:r>
          </a:p>
          <a:p>
            <a:pPr lvl="1"/>
            <a:r>
              <a:rPr lang="en-CA" sz="1100" dirty="0"/>
              <a:t>In our code, the following line sets up a summarization pipeline:</a:t>
            </a:r>
          </a:p>
          <a:p>
            <a:pPr marL="914400" lvl="2" indent="0">
              <a:buNone/>
            </a:pPr>
            <a:r>
              <a:rPr lang="en-CA" sz="1100" dirty="0">
                <a:latin typeface="Fira Code" panose="020B0809050000020004" pitchFamily="49" charset="0"/>
                <a:ea typeface="Fira Code" panose="020B0809050000020004" pitchFamily="49" charset="0"/>
                <a:cs typeface="Fira Code" panose="020B0809050000020004" pitchFamily="49" charset="0"/>
              </a:rPr>
              <a:t>from transformers import pipeline</a:t>
            </a:r>
          </a:p>
          <a:p>
            <a:pPr marL="914400" lvl="2" indent="0">
              <a:buNone/>
            </a:pPr>
            <a:r>
              <a:rPr lang="en-CA" sz="1100" dirty="0">
                <a:latin typeface="Fira Code" panose="020B0809050000020004" pitchFamily="49" charset="0"/>
                <a:ea typeface="Fira Code" panose="020B0809050000020004" pitchFamily="49" charset="0"/>
                <a:cs typeface="Fira Code" panose="020B0809050000020004" pitchFamily="49" charset="0"/>
              </a:rPr>
              <a:t>summarizer = pipeline("summarization")</a:t>
            </a:r>
          </a:p>
          <a:p>
            <a:pPr lvl="1"/>
            <a:r>
              <a:rPr lang="en-CA" sz="1100" b="1" dirty="0"/>
              <a:t>Task (summarization)</a:t>
            </a:r>
            <a:r>
              <a:rPr lang="en-CA" sz="1100" dirty="0"/>
              <a:t>: This specifies that you want to perform summarization. Hugging Face uses this to select an appropriate pre-trained model.</a:t>
            </a:r>
          </a:p>
          <a:p>
            <a:pPr lvl="1"/>
            <a:r>
              <a:rPr lang="en-CA" sz="1100" b="1" dirty="0"/>
              <a:t>Default Model</a:t>
            </a:r>
            <a:r>
              <a:rPr lang="en-CA" sz="1100" dirty="0"/>
              <a:t>: When you don’t specify a model, the pipeline automatically loads a default model for summarization, which in this case is </a:t>
            </a:r>
            <a:r>
              <a:rPr lang="en-CA" sz="1100" dirty="0" err="1">
                <a:latin typeface="Fira Code" panose="020B0809050000020004" pitchFamily="49" charset="0"/>
                <a:ea typeface="Fira Code" panose="020B0809050000020004" pitchFamily="49" charset="0"/>
                <a:cs typeface="Fira Code" panose="020B0809050000020004" pitchFamily="49" charset="0"/>
              </a:rPr>
              <a:t>sshleifer</a:t>
            </a:r>
            <a:r>
              <a:rPr lang="en-CA" sz="1100" dirty="0">
                <a:latin typeface="Fira Code" panose="020B0809050000020004" pitchFamily="49" charset="0"/>
                <a:ea typeface="Fira Code" panose="020B0809050000020004" pitchFamily="49" charset="0"/>
                <a:cs typeface="Fira Code" panose="020B0809050000020004" pitchFamily="49" charset="0"/>
              </a:rPr>
              <a:t>/distilbart-cnn-12-6</a:t>
            </a:r>
            <a:r>
              <a:rPr lang="en-CA" sz="1100" dirty="0"/>
              <a:t>.</a:t>
            </a:r>
          </a:p>
          <a:p>
            <a:endParaRPr lang="en-US" sz="1100" dirty="0"/>
          </a:p>
        </p:txBody>
      </p:sp>
    </p:spTree>
    <p:extLst>
      <p:ext uri="{BB962C8B-B14F-4D97-AF65-F5344CB8AC3E}">
        <p14:creationId xmlns:p14="http://schemas.microsoft.com/office/powerpoint/2010/main" val="2150039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E218-6DA3-33BE-FE81-BA99C2E69FB5}"/>
              </a:ext>
            </a:extLst>
          </p:cNvPr>
          <p:cNvSpPr>
            <a:spLocks noGrp="1"/>
          </p:cNvSpPr>
          <p:nvPr>
            <p:ph type="title"/>
          </p:nvPr>
        </p:nvSpPr>
        <p:spPr>
          <a:xfrm>
            <a:off x="838200" y="365126"/>
            <a:ext cx="10515600" cy="615376"/>
          </a:xfrm>
        </p:spPr>
        <p:txBody>
          <a:bodyPr/>
          <a:lstStyle/>
          <a:p>
            <a:r>
              <a:rPr kumimoji="0" lang="en-CA" sz="3200" b="1" i="0" u="none" strike="noStrike" kern="1200" cap="none" spc="0" normalizeH="0" baseline="0" noProof="0">
                <a:ln>
                  <a:noFill/>
                </a:ln>
                <a:solidFill>
                  <a:prstClr val="black"/>
                </a:solidFill>
                <a:effectLst/>
                <a:uLnTx/>
                <a:uFillTx/>
                <a:latin typeface="Aptos Display" panose="02110004020202020204"/>
                <a:ea typeface="+mj-ea"/>
                <a:cs typeface="+mj-cs"/>
              </a:rPr>
              <a:t>What we did in terms of Hugging Face’s transformers library</a:t>
            </a:r>
            <a:endParaRPr lang="en-US" dirty="0"/>
          </a:p>
        </p:txBody>
      </p:sp>
      <p:sp>
        <p:nvSpPr>
          <p:cNvPr id="3" name="Content Placeholder 2">
            <a:extLst>
              <a:ext uri="{FF2B5EF4-FFF2-40B4-BE49-F238E27FC236}">
                <a16:creationId xmlns:a16="http://schemas.microsoft.com/office/drawing/2014/main" id="{5FBFDF2E-FEC1-017E-266F-856FF84E18B8}"/>
              </a:ext>
            </a:extLst>
          </p:cNvPr>
          <p:cNvSpPr>
            <a:spLocks noGrp="1"/>
          </p:cNvSpPr>
          <p:nvPr>
            <p:ph idx="1"/>
          </p:nvPr>
        </p:nvSpPr>
        <p:spPr>
          <a:xfrm>
            <a:off x="838200" y="980502"/>
            <a:ext cx="10515600" cy="5196461"/>
          </a:xfrm>
        </p:spPr>
        <p:txBody>
          <a:bodyPr>
            <a:normAutofit fontScale="77500" lnSpcReduction="20000"/>
          </a:bodyPr>
          <a:lstStyle/>
          <a:p>
            <a:pPr marL="0" indent="0">
              <a:buNone/>
            </a:pPr>
            <a:r>
              <a:rPr lang="en-CA" b="1"/>
              <a:t>3. How the Model Works:</a:t>
            </a:r>
          </a:p>
          <a:p>
            <a:pPr lvl="1"/>
            <a:r>
              <a:rPr lang="en-CA"/>
              <a:t>The pipeline uses the default model </a:t>
            </a:r>
            <a:r>
              <a:rPr lang="en-CA" sz="2100">
                <a:latin typeface="Fira Code" panose="020B0809050000020004" pitchFamily="49" charset="0"/>
                <a:ea typeface="Fira Code" panose="020B0809050000020004" pitchFamily="49" charset="0"/>
                <a:cs typeface="Fira Code" panose="020B0809050000020004" pitchFamily="49" charset="0"/>
              </a:rPr>
              <a:t>sshleifer/distilbart-cnn-12-6</a:t>
            </a:r>
            <a:r>
              <a:rPr lang="en-CA"/>
              <a:t>, a lightweight variant of BART (Bidirectional and Auto-Regressive Transformers), designed for summarizing large texts like news articles.</a:t>
            </a:r>
          </a:p>
          <a:p>
            <a:pPr lvl="1"/>
            <a:r>
              <a:rPr lang="en-CA"/>
              <a:t>Here’s what happens internally:</a:t>
            </a:r>
          </a:p>
          <a:p>
            <a:pPr lvl="2">
              <a:buFont typeface="+mj-lt"/>
              <a:buAutoNum type="arabicPeriod"/>
            </a:pPr>
            <a:r>
              <a:rPr lang="en-CA" b="1"/>
              <a:t>Text Tokenization</a:t>
            </a:r>
            <a:r>
              <a:rPr lang="en-CA"/>
              <a:t>: Your input text is broken down into tokens (individual words or subwords).</a:t>
            </a:r>
          </a:p>
          <a:p>
            <a:pPr lvl="2">
              <a:buFont typeface="+mj-lt"/>
              <a:buAutoNum type="arabicPeriod"/>
            </a:pPr>
            <a:r>
              <a:rPr lang="en-CA" b="1"/>
              <a:t>Model Processing</a:t>
            </a:r>
            <a:r>
              <a:rPr lang="en-CA"/>
              <a:t>: The tokens are passed through the pre-trained transformer model, which predicts the summary.</a:t>
            </a:r>
          </a:p>
          <a:p>
            <a:pPr lvl="2">
              <a:buFont typeface="+mj-lt"/>
              <a:buAutoNum type="arabicPeriod"/>
            </a:pPr>
            <a:r>
              <a:rPr lang="en-CA" b="1"/>
              <a:t>Decoding</a:t>
            </a:r>
            <a:r>
              <a:rPr lang="en-CA"/>
              <a:t>: The output tokens are decoded back into readable text.</a:t>
            </a:r>
          </a:p>
          <a:p>
            <a:pPr lvl="2">
              <a:buFont typeface="+mj-lt"/>
              <a:buAutoNum type="arabicPeriod"/>
            </a:pPr>
            <a:r>
              <a:rPr lang="en-CA" b="1"/>
              <a:t>Post-Processing</a:t>
            </a:r>
            <a:r>
              <a:rPr lang="en-CA"/>
              <a:t>: The output is formatted as a summary according to the constraints you set (like max_length=50).</a:t>
            </a:r>
          </a:p>
          <a:p>
            <a:pPr marL="0" indent="0">
              <a:buNone/>
            </a:pPr>
            <a:r>
              <a:rPr lang="en-CA" b="1"/>
              <a:t>4. Best Practices for Using Pipelines:</a:t>
            </a:r>
          </a:p>
          <a:p>
            <a:pPr lvl="1"/>
            <a:r>
              <a:rPr lang="en-CA" b="1"/>
              <a:t>Model Specification</a:t>
            </a:r>
            <a:r>
              <a:rPr lang="en-CA"/>
              <a:t>: You can specify the exact model you want by passing the model parameter to the pipeline:</a:t>
            </a:r>
          </a:p>
          <a:p>
            <a:pPr marL="457200" lvl="1" indent="0">
              <a:buNone/>
            </a:pPr>
            <a:r>
              <a:rPr lang="en-CA"/>
              <a:t>	</a:t>
            </a:r>
            <a:r>
              <a:rPr lang="en-CA" sz="2100">
                <a:latin typeface="Fira Code" panose="020B0809050000020004" pitchFamily="49" charset="0"/>
                <a:ea typeface="Fira Code" panose="020B0809050000020004" pitchFamily="49" charset="0"/>
                <a:cs typeface="Fira Code" panose="020B0809050000020004" pitchFamily="49" charset="0"/>
              </a:rPr>
              <a:t>summarizer = pipeline("summarization", model="facebook/bart-large-cnn") </a:t>
            </a:r>
            <a:endParaRPr lang="en-CA">
              <a:latin typeface="Fira Code" panose="020B0809050000020004" pitchFamily="49" charset="0"/>
              <a:ea typeface="Fira Code" panose="020B0809050000020004" pitchFamily="49" charset="0"/>
              <a:cs typeface="Fira Code" panose="020B0809050000020004" pitchFamily="49" charset="0"/>
            </a:endParaRPr>
          </a:p>
          <a:p>
            <a:pPr lvl="1"/>
            <a:r>
              <a:rPr lang="en-CA" b="1"/>
              <a:t>Fine-Tuning</a:t>
            </a:r>
            <a:r>
              <a:rPr lang="en-CA"/>
              <a:t>: If the default models don’t fit your needs, you can fine-tune a model on your specific dataset.</a:t>
            </a:r>
          </a:p>
          <a:p>
            <a:pPr lvl="1"/>
            <a:r>
              <a:rPr lang="en-CA" b="1"/>
              <a:t>Framework Specification</a:t>
            </a:r>
            <a:r>
              <a:rPr lang="en-CA"/>
              <a:t>: If you know which framework you want to use (PyTorch or TensorFlow), you can explicitly specify it with framework="pt" (for PyTorch) or framework="tf" (for TensorFlow).</a:t>
            </a:r>
          </a:p>
          <a:p>
            <a:endParaRPr lang="en-US" dirty="0"/>
          </a:p>
        </p:txBody>
      </p:sp>
    </p:spTree>
    <p:extLst>
      <p:ext uri="{BB962C8B-B14F-4D97-AF65-F5344CB8AC3E}">
        <p14:creationId xmlns:p14="http://schemas.microsoft.com/office/powerpoint/2010/main" val="1460323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B687B-C15F-74F7-F511-B77BD7163AB5}"/>
              </a:ext>
            </a:extLst>
          </p:cNvPr>
          <p:cNvSpPr>
            <a:spLocks noGrp="1"/>
          </p:cNvSpPr>
          <p:nvPr>
            <p:ph type="title"/>
          </p:nvPr>
        </p:nvSpPr>
        <p:spPr>
          <a:xfrm>
            <a:off x="276340" y="188856"/>
            <a:ext cx="10515600" cy="692494"/>
          </a:xfrm>
        </p:spPr>
        <p:txBody>
          <a:bodyPr>
            <a:normAutofit fontScale="90000"/>
          </a:bodyPr>
          <a:lstStyle/>
          <a:p>
            <a:r>
              <a:rPr lang="en-US" b="1" dirty="0"/>
              <a:t>What all these mean? - </a:t>
            </a:r>
            <a:r>
              <a:rPr lang="en-US" sz="2700" dirty="0">
                <a:hlinkClick r:id="rId2"/>
              </a:rPr>
              <a:t>https://</a:t>
            </a:r>
            <a:r>
              <a:rPr lang="en-US" sz="2700" dirty="0" err="1">
                <a:hlinkClick r:id="rId2"/>
              </a:rPr>
              <a:t>huggingface.co</a:t>
            </a:r>
            <a:r>
              <a:rPr lang="en-US" sz="2700" dirty="0">
                <a:hlinkClick r:id="rId2"/>
              </a:rPr>
              <a:t>/models</a:t>
            </a:r>
            <a:endParaRPr lang="en-US" dirty="0"/>
          </a:p>
        </p:txBody>
      </p:sp>
      <p:sp>
        <p:nvSpPr>
          <p:cNvPr id="3" name="Content Placeholder 2">
            <a:extLst>
              <a:ext uri="{FF2B5EF4-FFF2-40B4-BE49-F238E27FC236}">
                <a16:creationId xmlns:a16="http://schemas.microsoft.com/office/drawing/2014/main" id="{6DDE617E-DBE5-F8B1-6496-10B348D05D86}"/>
              </a:ext>
            </a:extLst>
          </p:cNvPr>
          <p:cNvSpPr>
            <a:spLocks noGrp="1"/>
          </p:cNvSpPr>
          <p:nvPr>
            <p:ph idx="1"/>
          </p:nvPr>
        </p:nvSpPr>
        <p:spPr>
          <a:xfrm>
            <a:off x="188205" y="969484"/>
            <a:ext cx="5099892" cy="5805889"/>
          </a:xfrm>
        </p:spPr>
        <p:txBody>
          <a:bodyPr>
            <a:normAutofit/>
          </a:bodyPr>
          <a:lstStyle/>
          <a:p>
            <a:pPr>
              <a:buFont typeface="+mj-lt"/>
              <a:buAutoNum type="arabicPeriod"/>
            </a:pPr>
            <a:r>
              <a:rPr lang="en-CA" sz="1100" b="1" dirty="0"/>
              <a:t>Natural Language Processing (NLP) Tasks:</a:t>
            </a:r>
            <a:endParaRPr lang="en-CA" sz="1100" dirty="0"/>
          </a:p>
          <a:p>
            <a:pPr marL="742950" lvl="1" indent="-285750">
              <a:buFont typeface="+mj-lt"/>
              <a:buAutoNum type="arabicPeriod"/>
            </a:pPr>
            <a:r>
              <a:rPr lang="en-CA" sz="1000" b="1" dirty="0"/>
              <a:t>Text Classification:</a:t>
            </a:r>
            <a:r>
              <a:rPr lang="en-CA" sz="1000" dirty="0"/>
              <a:t> Sentiment analysis, intent detection, topic classification.</a:t>
            </a:r>
          </a:p>
          <a:p>
            <a:pPr marL="742950" lvl="1" indent="-285750">
              <a:buFont typeface="+mj-lt"/>
              <a:buAutoNum type="arabicPeriod"/>
            </a:pPr>
            <a:r>
              <a:rPr lang="en-CA" sz="1000" b="1" dirty="0"/>
              <a:t>Text Generation:</a:t>
            </a:r>
            <a:r>
              <a:rPr lang="en-CA" sz="1000" dirty="0"/>
              <a:t> GPT models for generating human-like text (e.g., GPT-2, GPT-3, </a:t>
            </a:r>
            <a:r>
              <a:rPr lang="en-CA" sz="1000" dirty="0" err="1"/>
              <a:t>LLaMA</a:t>
            </a:r>
            <a:r>
              <a:rPr lang="en-CA" sz="1000" dirty="0"/>
              <a:t>).</a:t>
            </a:r>
          </a:p>
          <a:p>
            <a:pPr marL="742950" lvl="1" indent="-285750">
              <a:buFont typeface="+mj-lt"/>
              <a:buAutoNum type="arabicPeriod"/>
            </a:pPr>
            <a:r>
              <a:rPr lang="en-CA" sz="1000" b="1" dirty="0"/>
              <a:t>Question Answering:</a:t>
            </a:r>
            <a:r>
              <a:rPr lang="en-CA" sz="1000" dirty="0"/>
              <a:t> Models that can answer questions given a passage of text (e.g., BERT, </a:t>
            </a:r>
            <a:r>
              <a:rPr lang="en-CA" sz="1000" dirty="0" err="1"/>
              <a:t>RoBERTa</a:t>
            </a:r>
            <a:r>
              <a:rPr lang="en-CA" sz="1000" dirty="0"/>
              <a:t>).</a:t>
            </a:r>
          </a:p>
          <a:p>
            <a:pPr marL="742950" lvl="1" indent="-285750">
              <a:buFont typeface="+mj-lt"/>
              <a:buAutoNum type="arabicPeriod"/>
            </a:pPr>
            <a:r>
              <a:rPr lang="en-CA" sz="1000" b="1" dirty="0"/>
              <a:t>Named Entity Recognition (NER):</a:t>
            </a:r>
            <a:r>
              <a:rPr lang="en-CA" sz="1000" dirty="0"/>
              <a:t> Extracting entities like names, dates, and locations from text.</a:t>
            </a:r>
          </a:p>
          <a:p>
            <a:pPr marL="742950" lvl="1" indent="-285750">
              <a:buFont typeface="+mj-lt"/>
              <a:buAutoNum type="arabicPeriod"/>
            </a:pPr>
            <a:r>
              <a:rPr lang="en-CA" sz="1000" b="1" dirty="0"/>
              <a:t>Summarization:</a:t>
            </a:r>
            <a:r>
              <a:rPr lang="en-CA" sz="1000" dirty="0"/>
              <a:t> Condensing long texts into shorter summaries.</a:t>
            </a:r>
          </a:p>
          <a:p>
            <a:pPr marL="742950" lvl="1" indent="-285750">
              <a:buFont typeface="+mj-lt"/>
              <a:buAutoNum type="arabicPeriod"/>
            </a:pPr>
            <a:r>
              <a:rPr lang="en-CA" sz="1000" b="1" dirty="0"/>
              <a:t>Translation:</a:t>
            </a:r>
            <a:r>
              <a:rPr lang="en-CA" sz="1000" dirty="0"/>
              <a:t> Converting text from one language to another.</a:t>
            </a:r>
          </a:p>
          <a:p>
            <a:pPr marL="742950" lvl="1" indent="-285750">
              <a:buFont typeface="+mj-lt"/>
              <a:buAutoNum type="arabicPeriod"/>
            </a:pPr>
            <a:r>
              <a:rPr lang="en-CA" sz="1000" b="1" dirty="0"/>
              <a:t>Text-to-Speech (TTS):</a:t>
            </a:r>
            <a:r>
              <a:rPr lang="en-CA" sz="1000" dirty="0"/>
              <a:t> Converting written text into spoken words.</a:t>
            </a:r>
          </a:p>
          <a:p>
            <a:pPr marL="742950" lvl="1" indent="-285750">
              <a:buFont typeface="+mj-lt"/>
              <a:buAutoNum type="arabicPeriod"/>
            </a:pPr>
            <a:r>
              <a:rPr lang="en-CA" sz="1000" b="1" dirty="0"/>
              <a:t>Sentence Similarity:</a:t>
            </a:r>
            <a:r>
              <a:rPr lang="en-CA" sz="1000" dirty="0"/>
              <a:t> Measuring the semantic similarity between sentences.</a:t>
            </a:r>
          </a:p>
          <a:p>
            <a:pPr>
              <a:buFont typeface="+mj-lt"/>
              <a:buAutoNum type="arabicPeriod"/>
            </a:pPr>
            <a:r>
              <a:rPr lang="en-CA" sz="1100" b="1" dirty="0"/>
              <a:t>Computer Vision Tasks:</a:t>
            </a:r>
            <a:endParaRPr lang="en-CA" sz="1100" dirty="0"/>
          </a:p>
          <a:p>
            <a:pPr marL="742950" lvl="1" indent="-285750">
              <a:buFont typeface="+mj-lt"/>
              <a:buAutoNum type="arabicPeriod"/>
            </a:pPr>
            <a:r>
              <a:rPr lang="en-CA" sz="1000" b="1" dirty="0"/>
              <a:t>Image Classification:</a:t>
            </a:r>
            <a:r>
              <a:rPr lang="en-CA" sz="1000" dirty="0"/>
              <a:t> Classifying images into predefined categories (e.g., </a:t>
            </a:r>
            <a:r>
              <a:rPr lang="en-CA" sz="1000" dirty="0" err="1"/>
              <a:t>ResNet</a:t>
            </a:r>
            <a:r>
              <a:rPr lang="en-CA" sz="1000" dirty="0"/>
              <a:t>, </a:t>
            </a:r>
            <a:r>
              <a:rPr lang="en-CA" sz="1000" dirty="0" err="1"/>
              <a:t>ViT</a:t>
            </a:r>
            <a:r>
              <a:rPr lang="en-CA" sz="1000" dirty="0"/>
              <a:t>).</a:t>
            </a:r>
          </a:p>
          <a:p>
            <a:pPr marL="742950" lvl="1" indent="-285750">
              <a:buFont typeface="+mj-lt"/>
              <a:buAutoNum type="arabicPeriod"/>
            </a:pPr>
            <a:r>
              <a:rPr lang="en-CA" sz="1000" b="1" dirty="0"/>
              <a:t>Object Detection:</a:t>
            </a:r>
            <a:r>
              <a:rPr lang="en-CA" sz="1000" dirty="0"/>
              <a:t> Detecting objects within images and drawing bounding boxes (e.g., DETR, YOLO).</a:t>
            </a:r>
          </a:p>
          <a:p>
            <a:pPr marL="742950" lvl="1" indent="-285750">
              <a:buFont typeface="+mj-lt"/>
              <a:buAutoNum type="arabicPeriod"/>
            </a:pPr>
            <a:r>
              <a:rPr lang="en-CA" sz="1000" b="1" dirty="0"/>
              <a:t>Image Segmentation:</a:t>
            </a:r>
            <a:r>
              <a:rPr lang="en-CA" sz="1000" dirty="0"/>
              <a:t> Segmenting images into different regions or objects (e.g., Mask R-CNN).</a:t>
            </a:r>
          </a:p>
          <a:p>
            <a:pPr marL="742950" lvl="1" indent="-285750">
              <a:buFont typeface="+mj-lt"/>
              <a:buAutoNum type="arabicPeriod"/>
            </a:pPr>
            <a:r>
              <a:rPr lang="en-CA" sz="1000" b="1" dirty="0"/>
              <a:t>Image Generation:</a:t>
            </a:r>
            <a:r>
              <a:rPr lang="en-CA" sz="1000" dirty="0"/>
              <a:t> Generating new images based on input (e.g., DALL-E, Stable Diffusion).</a:t>
            </a:r>
          </a:p>
          <a:p>
            <a:pPr marL="742950" lvl="1" indent="-285750">
              <a:buFont typeface="+mj-lt"/>
              <a:buAutoNum type="arabicPeriod"/>
            </a:pPr>
            <a:r>
              <a:rPr lang="en-CA" sz="1000" b="1" dirty="0"/>
              <a:t>Image-to-Text:</a:t>
            </a:r>
            <a:r>
              <a:rPr lang="en-CA" sz="1000" dirty="0"/>
              <a:t> Generating captions or descriptions for images.</a:t>
            </a:r>
          </a:p>
          <a:p>
            <a:pPr>
              <a:buFont typeface="+mj-lt"/>
              <a:buAutoNum type="arabicPeriod"/>
            </a:pPr>
            <a:r>
              <a:rPr lang="en-CA" sz="1100" b="1" dirty="0"/>
              <a:t>Audio Processing Tasks:</a:t>
            </a:r>
            <a:endParaRPr lang="en-CA" sz="1100" dirty="0"/>
          </a:p>
          <a:p>
            <a:pPr marL="742950" lvl="1" indent="-285750">
              <a:buFont typeface="+mj-lt"/>
              <a:buAutoNum type="arabicPeriod"/>
            </a:pPr>
            <a:r>
              <a:rPr lang="en-CA" sz="1000" b="1" dirty="0"/>
              <a:t>Speech Recognition:</a:t>
            </a:r>
            <a:r>
              <a:rPr lang="en-CA" sz="1000" dirty="0"/>
              <a:t> Converting speech to text (e.g., wav2vec 2.0, Whisper).</a:t>
            </a:r>
          </a:p>
          <a:p>
            <a:pPr marL="742950" lvl="1" indent="-285750">
              <a:buFont typeface="+mj-lt"/>
              <a:buAutoNum type="arabicPeriod"/>
            </a:pPr>
            <a:r>
              <a:rPr lang="en-CA" sz="1000" b="1" dirty="0"/>
              <a:t>Audio Classification:</a:t>
            </a:r>
            <a:r>
              <a:rPr lang="en-CA" sz="1000" dirty="0"/>
              <a:t> Classifying audio clips into different categories.</a:t>
            </a:r>
          </a:p>
          <a:p>
            <a:pPr marL="742950" lvl="1" indent="-285750">
              <a:buFont typeface="+mj-lt"/>
              <a:buAutoNum type="arabicPeriod"/>
            </a:pPr>
            <a:r>
              <a:rPr lang="en-CA" sz="1000" b="1" dirty="0"/>
              <a:t>Speaker Identification:</a:t>
            </a:r>
            <a:r>
              <a:rPr lang="en-CA" sz="1000" dirty="0"/>
              <a:t> Identifying or verifying speakers from audio.</a:t>
            </a:r>
          </a:p>
          <a:p>
            <a:pPr marL="742950" lvl="1" indent="-285750">
              <a:buFont typeface="+mj-lt"/>
              <a:buAutoNum type="arabicPeriod"/>
            </a:pPr>
            <a:r>
              <a:rPr lang="en-CA" sz="1000" b="1" dirty="0"/>
              <a:t>Speech Synthesis (Text-to-Speech):</a:t>
            </a:r>
            <a:r>
              <a:rPr lang="en-CA" sz="1000" dirty="0"/>
              <a:t> Generating spoken audio from text.</a:t>
            </a:r>
          </a:p>
          <a:p>
            <a:pPr marL="742950" lvl="1" indent="-285750">
              <a:buFont typeface="+mj-lt"/>
              <a:buAutoNum type="arabicPeriod"/>
            </a:pPr>
            <a:r>
              <a:rPr lang="en-CA" sz="1000" b="1" dirty="0"/>
              <a:t>Audio-to-Audio Translation:</a:t>
            </a:r>
            <a:r>
              <a:rPr lang="en-CA" sz="1000" dirty="0"/>
              <a:t> Converting one type of audio to another (e.g., accent conversion).</a:t>
            </a:r>
            <a:endParaRPr lang="en-CA" sz="700" dirty="0"/>
          </a:p>
        </p:txBody>
      </p:sp>
      <p:sp>
        <p:nvSpPr>
          <p:cNvPr id="5" name="TextBox 4">
            <a:extLst>
              <a:ext uri="{FF2B5EF4-FFF2-40B4-BE49-F238E27FC236}">
                <a16:creationId xmlns:a16="http://schemas.microsoft.com/office/drawing/2014/main" id="{5AAA1E58-DCF3-D73D-47FF-AEBE0E888084}"/>
              </a:ext>
            </a:extLst>
          </p:cNvPr>
          <p:cNvSpPr txBox="1"/>
          <p:nvPr/>
        </p:nvSpPr>
        <p:spPr>
          <a:xfrm>
            <a:off x="5647983" y="969484"/>
            <a:ext cx="5831594" cy="5970865"/>
          </a:xfrm>
          <a:prstGeom prst="rect">
            <a:avLst/>
          </a:prstGeom>
          <a:noFill/>
        </p:spPr>
        <p:txBody>
          <a:bodyPr wrap="square">
            <a:spAutoFit/>
          </a:bodyPr>
          <a:lstStyle/>
          <a:p>
            <a:r>
              <a:rPr lang="en-CA" sz="1400" b="1" dirty="0"/>
              <a:t>4. Multimodal Tasks:</a:t>
            </a:r>
            <a:endParaRPr lang="en-CA" sz="1400" dirty="0"/>
          </a:p>
          <a:p>
            <a:pPr marL="742950" lvl="1" indent="-285750">
              <a:buFont typeface="+mj-lt"/>
              <a:buAutoNum type="arabicPeriod"/>
            </a:pPr>
            <a:r>
              <a:rPr lang="en-CA" sz="1400" b="1" dirty="0"/>
              <a:t>Image-to-Text Generation:</a:t>
            </a:r>
            <a:r>
              <a:rPr lang="en-CA" sz="1400" dirty="0"/>
              <a:t> Generating text descriptions from images (e.g., CLIP).</a:t>
            </a:r>
          </a:p>
          <a:p>
            <a:pPr marL="742950" lvl="1" indent="-285750">
              <a:buFont typeface="+mj-lt"/>
              <a:buAutoNum type="arabicPeriod"/>
            </a:pPr>
            <a:r>
              <a:rPr lang="en-CA" sz="1400" b="1" dirty="0"/>
              <a:t>Text-to-Image Generation:</a:t>
            </a:r>
            <a:r>
              <a:rPr lang="en-CA" sz="1400" dirty="0"/>
              <a:t> Generating images from text prompts (e.g., Stable Diffusion, DALL-E).</a:t>
            </a:r>
          </a:p>
          <a:p>
            <a:pPr marL="742950" lvl="1" indent="-285750">
              <a:buFont typeface="+mj-lt"/>
              <a:buAutoNum type="arabicPeriod"/>
            </a:pPr>
            <a:r>
              <a:rPr lang="en-CA" sz="1400" b="1" dirty="0"/>
              <a:t>Visual Question Answering:</a:t>
            </a:r>
            <a:r>
              <a:rPr lang="en-CA" sz="1400" dirty="0"/>
              <a:t> Answering questions based on visual input.</a:t>
            </a:r>
          </a:p>
          <a:p>
            <a:r>
              <a:rPr lang="en-CA" sz="1400" b="1" dirty="0"/>
              <a:t>5. Tabular Data Tasks:</a:t>
            </a:r>
            <a:endParaRPr lang="en-CA" sz="1400" dirty="0"/>
          </a:p>
          <a:p>
            <a:pPr marL="742950" lvl="1" indent="-285750">
              <a:buFont typeface="+mj-lt"/>
              <a:buAutoNum type="arabicPeriod"/>
            </a:pPr>
            <a:r>
              <a:rPr lang="en-CA" sz="1400" b="1" dirty="0"/>
              <a:t>Tabular Data Analysis:</a:t>
            </a:r>
            <a:r>
              <a:rPr lang="en-CA" sz="1400" dirty="0"/>
              <a:t> Handling structured data like CSV files for classification, regression, and more.</a:t>
            </a:r>
          </a:p>
          <a:p>
            <a:r>
              <a:rPr lang="en-CA" sz="1400" b="1" dirty="0"/>
              <a:t>6. Reinforcement Learning Tasks:</a:t>
            </a:r>
            <a:endParaRPr lang="en-CA" sz="1400" dirty="0"/>
          </a:p>
          <a:p>
            <a:pPr marL="742950" lvl="1" indent="-285750">
              <a:buFont typeface="+mj-lt"/>
              <a:buAutoNum type="arabicPeriod"/>
            </a:pPr>
            <a:r>
              <a:rPr lang="en-CA" sz="1400" b="1" dirty="0"/>
              <a:t>Policy Learning:</a:t>
            </a:r>
            <a:r>
              <a:rPr lang="en-CA" sz="1400" dirty="0"/>
              <a:t> Training agents to perform tasks in environments (e.g., OpenAI Gym environments).</a:t>
            </a:r>
          </a:p>
          <a:p>
            <a:r>
              <a:rPr lang="en-CA" sz="1400" b="1" dirty="0"/>
              <a:t>7. Time Series and Forecasting:</a:t>
            </a:r>
            <a:endParaRPr lang="en-CA" sz="1400" dirty="0"/>
          </a:p>
          <a:p>
            <a:pPr marL="742950" lvl="1" indent="-285750">
              <a:buFont typeface="+mj-lt"/>
              <a:buAutoNum type="arabicPeriod"/>
            </a:pPr>
            <a:r>
              <a:rPr lang="en-CA" sz="1400" b="1" dirty="0"/>
              <a:t>Time Series Prediction:</a:t>
            </a:r>
            <a:r>
              <a:rPr lang="en-CA" sz="1400" dirty="0"/>
              <a:t> Predicting future values in time-series data.</a:t>
            </a:r>
          </a:p>
          <a:p>
            <a:pPr marL="742950" lvl="1" indent="-285750">
              <a:buFont typeface="+mj-lt"/>
              <a:buAutoNum type="arabicPeriod"/>
            </a:pPr>
            <a:r>
              <a:rPr lang="en-CA" sz="1400" b="1" dirty="0"/>
              <a:t>Anomaly Detection:</a:t>
            </a:r>
            <a:r>
              <a:rPr lang="en-CA" sz="1400" dirty="0"/>
              <a:t> Detecting outliers or unusual patterns in time-series data.</a:t>
            </a:r>
          </a:p>
          <a:p>
            <a:r>
              <a:rPr lang="en-CA" sz="1400" b="1" dirty="0"/>
              <a:t>8. Specialized AI Domains:</a:t>
            </a:r>
            <a:endParaRPr lang="en-CA" sz="1400" dirty="0"/>
          </a:p>
          <a:p>
            <a:pPr marL="742950" lvl="1" indent="-285750">
              <a:buFont typeface="+mj-lt"/>
              <a:buAutoNum type="arabicPeriod"/>
            </a:pPr>
            <a:r>
              <a:rPr lang="en-CA" sz="1400" b="1" dirty="0"/>
              <a:t>Biomedical NLP:</a:t>
            </a:r>
            <a:r>
              <a:rPr lang="en-CA" sz="1400" dirty="0"/>
              <a:t> Models specialized for healthcare and life sciences (e.g., </a:t>
            </a:r>
            <a:r>
              <a:rPr lang="en-CA" sz="1400" dirty="0" err="1"/>
              <a:t>BioBERT</a:t>
            </a:r>
            <a:r>
              <a:rPr lang="en-CA" sz="1400" dirty="0"/>
              <a:t>, </a:t>
            </a:r>
            <a:r>
              <a:rPr lang="en-CA" sz="1400" dirty="0" err="1"/>
              <a:t>ClinicalBERT</a:t>
            </a:r>
            <a:r>
              <a:rPr lang="en-CA" sz="1400" dirty="0"/>
              <a:t>).</a:t>
            </a:r>
          </a:p>
          <a:p>
            <a:pPr marL="742950" lvl="1" indent="-285750">
              <a:buFont typeface="+mj-lt"/>
              <a:buAutoNum type="arabicPeriod"/>
            </a:pPr>
            <a:r>
              <a:rPr lang="en-CA" sz="1400" b="1" dirty="0"/>
              <a:t>Legal NLP:</a:t>
            </a:r>
            <a:r>
              <a:rPr lang="en-CA" sz="1400" dirty="0"/>
              <a:t> Models tailored for legal document analysis.</a:t>
            </a:r>
          </a:p>
          <a:p>
            <a:pPr marL="742950" lvl="1" indent="-285750">
              <a:buFont typeface="+mj-lt"/>
              <a:buAutoNum type="arabicPeriod"/>
            </a:pPr>
            <a:r>
              <a:rPr lang="en-CA" sz="1400" b="1" dirty="0"/>
              <a:t>Finance NLP:</a:t>
            </a:r>
            <a:r>
              <a:rPr lang="en-CA" sz="1400" dirty="0"/>
              <a:t> Models for financial forecasting, sentiment analysis of market news, etc.</a:t>
            </a:r>
          </a:p>
          <a:p>
            <a:pPr marL="742950" lvl="1" indent="-285750">
              <a:buFont typeface="+mj-lt"/>
              <a:buAutoNum type="arabicPeriod"/>
            </a:pPr>
            <a:r>
              <a:rPr lang="en-CA" sz="1400" b="1" dirty="0"/>
              <a:t>Creative AI:</a:t>
            </a:r>
            <a:r>
              <a:rPr lang="en-CA" sz="1400" dirty="0"/>
              <a:t> Poetry generation, creative writing, and artistic style generation.</a:t>
            </a:r>
          </a:p>
          <a:p>
            <a:endParaRPr lang="en-US" dirty="0"/>
          </a:p>
        </p:txBody>
      </p:sp>
    </p:spTree>
    <p:extLst>
      <p:ext uri="{BB962C8B-B14F-4D97-AF65-F5344CB8AC3E}">
        <p14:creationId xmlns:p14="http://schemas.microsoft.com/office/powerpoint/2010/main" val="1363284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phone&#10;&#10;Description automatically generated">
            <a:extLst>
              <a:ext uri="{FF2B5EF4-FFF2-40B4-BE49-F238E27FC236}">
                <a16:creationId xmlns:a16="http://schemas.microsoft.com/office/drawing/2014/main" id="{9B22E5FD-3D3C-7308-F9F6-AA9FDE4D9AB8}"/>
              </a:ext>
            </a:extLst>
          </p:cNvPr>
          <p:cNvPicPr>
            <a:picLocks noGrp="1" noChangeAspect="1"/>
          </p:cNvPicPr>
          <p:nvPr>
            <p:ph idx="1"/>
          </p:nvPr>
        </p:nvPicPr>
        <p:blipFill>
          <a:blip r:embed="rId2"/>
          <a:stretch>
            <a:fillRect/>
          </a:stretch>
        </p:blipFill>
        <p:spPr>
          <a:xfrm>
            <a:off x="736837" y="117354"/>
            <a:ext cx="6027520" cy="1517131"/>
          </a:xfrm>
        </p:spPr>
      </p:pic>
      <p:sp>
        <p:nvSpPr>
          <p:cNvPr id="7" name="TextBox 6">
            <a:extLst>
              <a:ext uri="{FF2B5EF4-FFF2-40B4-BE49-F238E27FC236}">
                <a16:creationId xmlns:a16="http://schemas.microsoft.com/office/drawing/2014/main" id="{286D12B6-6790-4C38-DE05-1C0255F19BA1}"/>
              </a:ext>
            </a:extLst>
          </p:cNvPr>
          <p:cNvSpPr txBox="1"/>
          <p:nvPr/>
        </p:nvSpPr>
        <p:spPr>
          <a:xfrm>
            <a:off x="736837" y="1749222"/>
            <a:ext cx="10616961" cy="2585323"/>
          </a:xfrm>
          <a:prstGeom prst="rect">
            <a:avLst/>
          </a:prstGeom>
          <a:noFill/>
        </p:spPr>
        <p:txBody>
          <a:bodyPr wrap="square">
            <a:spAutoFit/>
          </a:bodyPr>
          <a:lstStyle/>
          <a:p>
            <a:r>
              <a:rPr lang="en-CA" b="1"/>
              <a:t>LM Studio</a:t>
            </a:r>
            <a:r>
              <a:rPr lang="en-CA"/>
              <a:t> is an application designed to simplify the deployment and interaction with large language models (LLMs) on local machines. It's geared toward users who want to work with powerful LLMs without needing to rely on cloud-based services like OpenAI's GPT-4 or Google's PaLM.</a:t>
            </a:r>
          </a:p>
          <a:p>
            <a:endParaRPr lang="en-CA"/>
          </a:p>
          <a:p>
            <a:r>
              <a:rPr lang="en-CA"/>
              <a:t>This can be particularly useful for:</a:t>
            </a:r>
          </a:p>
          <a:p>
            <a:pPr>
              <a:buFont typeface="Arial" panose="020B0604020202020204" pitchFamily="34" charset="0"/>
              <a:buChar char="•"/>
            </a:pPr>
            <a:r>
              <a:rPr lang="en-CA" b="1"/>
              <a:t> Privacy-conscious users</a:t>
            </a:r>
            <a:r>
              <a:rPr lang="en-CA"/>
              <a:t> who prefer not to send data to external servers.</a:t>
            </a:r>
          </a:p>
          <a:p>
            <a:pPr>
              <a:buFont typeface="Arial" panose="020B0604020202020204" pitchFamily="34" charset="0"/>
              <a:buChar char="•"/>
            </a:pPr>
            <a:r>
              <a:rPr lang="en-CA" b="1"/>
              <a:t> Researchers and developers</a:t>
            </a:r>
            <a:r>
              <a:rPr lang="en-CA"/>
              <a:t> who want full control over model behavior and customization.</a:t>
            </a:r>
          </a:p>
          <a:p>
            <a:pPr>
              <a:buFont typeface="Arial" panose="020B0604020202020204" pitchFamily="34" charset="0"/>
              <a:buChar char="•"/>
            </a:pPr>
            <a:r>
              <a:rPr lang="en-CA" b="1"/>
              <a:t> Enterprises</a:t>
            </a:r>
            <a:r>
              <a:rPr lang="en-CA"/>
              <a:t> that need to run models locally for compliance or security reasons.</a:t>
            </a:r>
          </a:p>
          <a:p>
            <a:endParaRPr lang="en-US" dirty="0"/>
          </a:p>
        </p:txBody>
      </p:sp>
      <p:sp>
        <p:nvSpPr>
          <p:cNvPr id="9" name="TextBox 8">
            <a:extLst>
              <a:ext uri="{FF2B5EF4-FFF2-40B4-BE49-F238E27FC236}">
                <a16:creationId xmlns:a16="http://schemas.microsoft.com/office/drawing/2014/main" id="{BB0F50BF-EB47-2E64-6146-E979698D7050}"/>
              </a:ext>
            </a:extLst>
          </p:cNvPr>
          <p:cNvSpPr txBox="1"/>
          <p:nvPr/>
        </p:nvSpPr>
        <p:spPr>
          <a:xfrm>
            <a:off x="686155" y="4155323"/>
            <a:ext cx="10718324" cy="2585323"/>
          </a:xfrm>
          <a:prstGeom prst="rect">
            <a:avLst/>
          </a:prstGeom>
          <a:noFill/>
        </p:spPr>
        <p:txBody>
          <a:bodyPr wrap="square">
            <a:spAutoFit/>
          </a:bodyPr>
          <a:lstStyle/>
          <a:p>
            <a:r>
              <a:rPr lang="en-CA" b="1"/>
              <a:t>Key Features of LM Studio:</a:t>
            </a:r>
          </a:p>
          <a:p>
            <a:pPr>
              <a:buFont typeface="Arial" panose="020B0604020202020204" pitchFamily="34" charset="0"/>
              <a:buChar char="•"/>
            </a:pPr>
            <a:r>
              <a:rPr lang="en-CA" b="1"/>
              <a:t>Local Inference</a:t>
            </a:r>
          </a:p>
          <a:p>
            <a:pPr>
              <a:buFont typeface="Arial" panose="020B0604020202020204" pitchFamily="34" charset="0"/>
              <a:buChar char="•"/>
            </a:pPr>
            <a:r>
              <a:rPr lang="en-CA" b="1"/>
              <a:t>Pre-trained Model Library:</a:t>
            </a:r>
            <a:r>
              <a:rPr lang="en-CA"/>
              <a:t> The studio often comes with access to a library of pre-trained models (e.g., GPT, LLaMA, Mistral) that you can download and run locally.</a:t>
            </a:r>
          </a:p>
          <a:p>
            <a:pPr>
              <a:buFont typeface="Arial" panose="020B0604020202020204" pitchFamily="34" charset="0"/>
              <a:buChar char="•"/>
            </a:pPr>
            <a:r>
              <a:rPr lang="en-CA" b="1"/>
              <a:t>Model Customization and Fine-Tuning:</a:t>
            </a:r>
            <a:r>
              <a:rPr lang="en-CA"/>
              <a:t> You can customize existing models by training them further on your own datasets to specialize them for your specific needs.</a:t>
            </a:r>
          </a:p>
          <a:p>
            <a:pPr>
              <a:buFont typeface="Arial" panose="020B0604020202020204" pitchFamily="34" charset="0"/>
              <a:buChar char="•"/>
            </a:pPr>
            <a:r>
              <a:rPr lang="en-CA" b="1"/>
              <a:t>User-Friendly Interface</a:t>
            </a:r>
          </a:p>
          <a:p>
            <a:pPr>
              <a:buFont typeface="Arial" panose="020B0604020202020204" pitchFamily="34" charset="0"/>
              <a:buChar char="•"/>
            </a:pPr>
            <a:r>
              <a:rPr lang="en-CA" b="1"/>
              <a:t>Compatibility with Different Models:</a:t>
            </a:r>
            <a:r>
              <a:rPr lang="en-CA"/>
              <a:t> While Hugging Face’s transformers library supports many models, LM Studio is designed to be compatible with a wide range of LLM architectures.</a:t>
            </a:r>
            <a:endParaRPr lang="en-CA" dirty="0"/>
          </a:p>
        </p:txBody>
      </p:sp>
    </p:spTree>
    <p:extLst>
      <p:ext uri="{BB962C8B-B14F-4D97-AF65-F5344CB8AC3E}">
        <p14:creationId xmlns:p14="http://schemas.microsoft.com/office/powerpoint/2010/main" val="3656912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B35A1-A788-6EE3-A6C0-E6D042B2C7F4}"/>
              </a:ext>
            </a:extLst>
          </p:cNvPr>
          <p:cNvSpPr>
            <a:spLocks noGrp="1"/>
          </p:cNvSpPr>
          <p:nvPr>
            <p:ph type="title"/>
          </p:nvPr>
        </p:nvSpPr>
        <p:spPr>
          <a:xfrm>
            <a:off x="4654296" y="329184"/>
            <a:ext cx="6894576" cy="1783080"/>
          </a:xfrm>
        </p:spPr>
        <p:txBody>
          <a:bodyPr anchor="b">
            <a:normAutofit/>
          </a:bodyPr>
          <a:lstStyle/>
          <a:p>
            <a:r>
              <a:rPr lang="en-US" sz="5400"/>
              <a:t>Agenda</a:t>
            </a:r>
          </a:p>
        </p:txBody>
      </p:sp>
      <p:pic>
        <p:nvPicPr>
          <p:cNvPr id="5" name="Picture 4" descr="Complex maths formulae on a blackboard">
            <a:extLst>
              <a:ext uri="{FF2B5EF4-FFF2-40B4-BE49-F238E27FC236}">
                <a16:creationId xmlns:a16="http://schemas.microsoft.com/office/drawing/2014/main" id="{D88CF6B1-4601-D6B9-7A26-3FFD2228C2A1}"/>
              </a:ext>
            </a:extLst>
          </p:cNvPr>
          <p:cNvPicPr>
            <a:picLocks noChangeAspect="1"/>
          </p:cNvPicPr>
          <p:nvPr/>
        </p:nvPicPr>
        <p:blipFill>
          <a:blip r:embed="rId2"/>
          <a:srcRect l="35393" r="21469" b="-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DC251E-4DDB-FB3B-DD7D-2BE4B784C53A}"/>
              </a:ext>
            </a:extLst>
          </p:cNvPr>
          <p:cNvSpPr>
            <a:spLocks noGrp="1"/>
          </p:cNvSpPr>
          <p:nvPr>
            <p:ph idx="1"/>
          </p:nvPr>
        </p:nvSpPr>
        <p:spPr>
          <a:xfrm>
            <a:off x="4654296" y="2706624"/>
            <a:ext cx="6894576" cy="3483864"/>
          </a:xfrm>
        </p:spPr>
        <p:txBody>
          <a:bodyPr>
            <a:normAutofit/>
          </a:bodyPr>
          <a:lstStyle/>
          <a:p>
            <a:pPr marL="0" indent="0">
              <a:buNone/>
            </a:pPr>
            <a:r>
              <a:rPr lang="en-CA" sz="1700">
                <a:effectLst/>
                <a:latin typeface="Aptos" panose="020B0004020202020204" pitchFamily="34" charset="0"/>
                <a:ea typeface="Aptos" panose="020B0004020202020204" pitchFamily="34" charset="0"/>
                <a:cs typeface="Times New Roman" panose="02020603050405020304" pitchFamily="18" charset="0"/>
              </a:rPr>
              <a:t>The basic concepts of NLP and LLMs, their history, and their significance.</a:t>
            </a:r>
          </a:p>
          <a:p>
            <a:pPr marL="342900" lvl="0" indent="-342900">
              <a:buFont typeface="Aptos" panose="020B0004020202020204" pitchFamily="34" charset="0"/>
              <a:buChar char="-"/>
            </a:pPr>
            <a:r>
              <a:rPr lang="en-CA" sz="1700">
                <a:effectLst/>
                <a:latin typeface="Aptos" panose="020B0004020202020204" pitchFamily="34" charset="0"/>
                <a:ea typeface="Aptos" panose="020B0004020202020204" pitchFamily="34" charset="0"/>
                <a:cs typeface="Times New Roman" panose="02020603050405020304" pitchFamily="18" charset="0"/>
              </a:rPr>
              <a:t>Presentation on the evolution of NLP.</a:t>
            </a:r>
          </a:p>
          <a:p>
            <a:pPr marL="342900" lvl="0" indent="-342900">
              <a:buFont typeface="Aptos" panose="020B0004020202020204" pitchFamily="34" charset="0"/>
              <a:buChar char="-"/>
            </a:pPr>
            <a:r>
              <a:rPr lang="en-CA" sz="1700">
                <a:effectLst/>
                <a:latin typeface="Aptos" panose="020B0004020202020204" pitchFamily="34" charset="0"/>
                <a:ea typeface="Aptos" panose="020B0004020202020204" pitchFamily="34" charset="0"/>
                <a:cs typeface="Times New Roman" panose="02020603050405020304" pitchFamily="18" charset="0"/>
              </a:rPr>
              <a:t>Overview of LLMs like GPT-3, BERT, Mistral, Llama and their mechanisms.</a:t>
            </a:r>
          </a:p>
          <a:p>
            <a:pPr marL="342900" lvl="0" indent="-342900">
              <a:buFont typeface="Aptos" panose="020B0004020202020204" pitchFamily="34" charset="0"/>
              <a:buChar char="-"/>
            </a:pPr>
            <a:r>
              <a:rPr lang="en-CA" sz="1700">
                <a:effectLst/>
                <a:latin typeface="Aptos" panose="020B0004020202020204" pitchFamily="34" charset="0"/>
                <a:ea typeface="Aptos" panose="020B0004020202020204" pitchFamily="34" charset="0"/>
                <a:cs typeface="Times New Roman" panose="02020603050405020304" pitchFamily="18" charset="0"/>
              </a:rPr>
              <a:t>LM Studio, Hugging Face</a:t>
            </a:r>
          </a:p>
          <a:p>
            <a:pPr marL="342900" lvl="0" indent="-342900">
              <a:buFont typeface="Aptos" panose="020B0004020202020204" pitchFamily="34" charset="0"/>
              <a:buChar char="-"/>
            </a:pPr>
            <a:r>
              <a:rPr lang="en-CA" sz="1700">
                <a:effectLst/>
                <a:latin typeface="Aptos" panose="020B0004020202020204" pitchFamily="34" charset="0"/>
                <a:ea typeface="Aptos" panose="020B0004020202020204" pitchFamily="34" charset="0"/>
                <a:cs typeface="Times New Roman" panose="02020603050405020304" pitchFamily="18" charset="0"/>
              </a:rPr>
              <a:t>Discussion on the relevance of NLP in social sciences.</a:t>
            </a:r>
            <a:endParaRPr lang="en-CA" sz="1700"/>
          </a:p>
          <a:p>
            <a:pPr marL="0" indent="0">
              <a:buNone/>
            </a:pPr>
            <a:endParaRPr lang="en-CA" sz="1700"/>
          </a:p>
          <a:p>
            <a:pPr marL="0" indent="0">
              <a:buNone/>
            </a:pPr>
            <a:r>
              <a:rPr lang="en-CA" sz="1700"/>
              <a:t>The goal of this session is to provide an introductory understanding of how NLP works, what LLMs are, and why they’re becoming so significant, particularly in the field of social sciences.</a:t>
            </a:r>
          </a:p>
        </p:txBody>
      </p:sp>
    </p:spTree>
    <p:extLst>
      <p:ext uri="{BB962C8B-B14F-4D97-AF65-F5344CB8AC3E}">
        <p14:creationId xmlns:p14="http://schemas.microsoft.com/office/powerpoint/2010/main" val="2611718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596EA-9199-82CD-84C3-749D691FF73B}"/>
              </a:ext>
            </a:extLst>
          </p:cNvPr>
          <p:cNvSpPr>
            <a:spLocks noGrp="1"/>
          </p:cNvSpPr>
          <p:nvPr>
            <p:ph type="title"/>
          </p:nvPr>
        </p:nvSpPr>
        <p:spPr/>
        <p:txBody>
          <a:bodyPr>
            <a:normAutofit/>
          </a:bodyPr>
          <a:lstStyle/>
          <a:p>
            <a:r>
              <a:rPr lang="en-CA" sz="4000" b="1" dirty="0"/>
              <a:t>What is Natural Language Processing (NLP)?</a:t>
            </a:r>
            <a:endParaRPr lang="en-US" sz="4000" b="1" dirty="0"/>
          </a:p>
        </p:txBody>
      </p:sp>
      <p:sp>
        <p:nvSpPr>
          <p:cNvPr id="3" name="Content Placeholder 2">
            <a:extLst>
              <a:ext uri="{FF2B5EF4-FFF2-40B4-BE49-F238E27FC236}">
                <a16:creationId xmlns:a16="http://schemas.microsoft.com/office/drawing/2014/main" id="{6A0E2C77-6A29-C429-0A5D-EBF27F64D27A}"/>
              </a:ext>
            </a:extLst>
          </p:cNvPr>
          <p:cNvSpPr>
            <a:spLocks noGrp="1"/>
          </p:cNvSpPr>
          <p:nvPr>
            <p:ph idx="1"/>
          </p:nvPr>
        </p:nvSpPr>
        <p:spPr/>
        <p:txBody>
          <a:bodyPr/>
          <a:lstStyle/>
          <a:p>
            <a:pPr>
              <a:buFont typeface="Arial" panose="020B0604020202020204" pitchFamily="34" charset="0"/>
              <a:buChar char="•"/>
            </a:pPr>
            <a:r>
              <a:rPr lang="en-CA"/>
              <a:t>NLP is a field of AI focused on the interaction between computers and human languages.</a:t>
            </a:r>
          </a:p>
          <a:p>
            <a:pPr>
              <a:buFont typeface="Arial" panose="020B0604020202020204" pitchFamily="34" charset="0"/>
              <a:buChar char="•"/>
            </a:pPr>
            <a:r>
              <a:rPr lang="en-CA"/>
              <a:t>Its purpose is to extract meaningful insights from text data and enabling machines to understand and generate human language.</a:t>
            </a:r>
          </a:p>
          <a:p>
            <a:endParaRPr lang="en-US" dirty="0"/>
          </a:p>
        </p:txBody>
      </p:sp>
      <p:sp>
        <p:nvSpPr>
          <p:cNvPr id="6" name="TextBox 5">
            <a:extLst>
              <a:ext uri="{FF2B5EF4-FFF2-40B4-BE49-F238E27FC236}">
                <a16:creationId xmlns:a16="http://schemas.microsoft.com/office/drawing/2014/main" id="{EC79CF03-768A-9916-37C1-772DB155A205}"/>
              </a:ext>
            </a:extLst>
          </p:cNvPr>
          <p:cNvSpPr txBox="1"/>
          <p:nvPr/>
        </p:nvSpPr>
        <p:spPr>
          <a:xfrm>
            <a:off x="1076898" y="4164631"/>
            <a:ext cx="9510311" cy="1815882"/>
          </a:xfrm>
          <a:prstGeom prst="rect">
            <a:avLst/>
          </a:prstGeom>
          <a:noFill/>
        </p:spPr>
        <p:txBody>
          <a:bodyPr wrap="square">
            <a:spAutoFit/>
          </a:bodyPr>
          <a:lstStyle/>
          <a:p>
            <a:r>
              <a:rPr lang="en-CA" sz="2800"/>
              <a:t>For those in social sciences, understanding and utilizing these tools can significantly enhance research methodologies by analyzing text data at scale—whether it’s survey responses, social media data, or policy documents.</a:t>
            </a:r>
            <a:endParaRPr lang="en-US" sz="2800" dirty="0"/>
          </a:p>
        </p:txBody>
      </p:sp>
    </p:spTree>
    <p:extLst>
      <p:ext uri="{BB962C8B-B14F-4D97-AF65-F5344CB8AC3E}">
        <p14:creationId xmlns:p14="http://schemas.microsoft.com/office/powerpoint/2010/main" val="2737958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C047A107-D7BF-1122-1279-21BB996B3417}"/>
              </a:ext>
            </a:extLst>
          </p:cNvPr>
          <p:cNvPicPr>
            <a:picLocks noChangeAspect="1"/>
          </p:cNvPicPr>
          <p:nvPr/>
        </p:nvPicPr>
        <p:blipFill>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8DF09B15-35C5-8E0C-603B-1D6676F48AA1}"/>
              </a:ext>
            </a:extLst>
          </p:cNvPr>
          <p:cNvSpPr>
            <a:spLocks noGrp="1"/>
          </p:cNvSpPr>
          <p:nvPr>
            <p:ph type="title"/>
          </p:nvPr>
        </p:nvSpPr>
        <p:spPr>
          <a:xfrm>
            <a:off x="838200" y="365125"/>
            <a:ext cx="10515600" cy="1325563"/>
          </a:xfrm>
        </p:spPr>
        <p:txBody>
          <a:bodyPr>
            <a:normAutofit/>
          </a:bodyPr>
          <a:lstStyle/>
          <a:p>
            <a:r>
              <a:rPr lang="en-CA" b="1" dirty="0">
                <a:effectLst/>
                <a:latin typeface="Aptos" panose="020B0004020202020204" pitchFamily="34" charset="0"/>
                <a:ea typeface="Aptos" panose="020B0004020202020204" pitchFamily="34" charset="0"/>
                <a:cs typeface="Times New Roman" panose="02020603050405020304" pitchFamily="18" charset="0"/>
              </a:rPr>
              <a:t>Discussion on the relevance of NLP/LLM in social sciences</a:t>
            </a:r>
            <a:endParaRPr lang="en-US" b="1" dirty="0"/>
          </a:p>
        </p:txBody>
      </p:sp>
      <p:graphicFrame>
        <p:nvGraphicFramePr>
          <p:cNvPr id="27" name="Content Placeholder 2">
            <a:extLst>
              <a:ext uri="{FF2B5EF4-FFF2-40B4-BE49-F238E27FC236}">
                <a16:creationId xmlns:a16="http://schemas.microsoft.com/office/drawing/2014/main" id="{50BDF380-DB25-A0F2-7A15-64E3CD315B5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8640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ACE0-DA52-E323-FE08-167D000E7DE0}"/>
              </a:ext>
            </a:extLst>
          </p:cNvPr>
          <p:cNvSpPr>
            <a:spLocks noGrp="1"/>
          </p:cNvSpPr>
          <p:nvPr>
            <p:ph type="title"/>
          </p:nvPr>
        </p:nvSpPr>
        <p:spPr/>
        <p:txBody>
          <a:bodyPr/>
          <a:lstStyle/>
          <a:p>
            <a:r>
              <a:rPr lang="en-CA"/>
              <a:t>Evolution of NLP</a:t>
            </a:r>
            <a:endParaRPr lang="en-US" dirty="0"/>
          </a:p>
        </p:txBody>
      </p:sp>
      <p:graphicFrame>
        <p:nvGraphicFramePr>
          <p:cNvPr id="12" name="Content Placeholder 2">
            <a:extLst>
              <a:ext uri="{FF2B5EF4-FFF2-40B4-BE49-F238E27FC236}">
                <a16:creationId xmlns:a16="http://schemas.microsoft.com/office/drawing/2014/main" id="{3AE519C3-5B02-88C2-EA16-7FE7A7887F8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055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FE7C5D-FB69-88D3-C4D8-6980E97FE25E}"/>
              </a:ext>
            </a:extLst>
          </p:cNvPr>
          <p:cNvSpPr>
            <a:spLocks noGrp="1"/>
          </p:cNvSpPr>
          <p:nvPr>
            <p:ph type="title"/>
          </p:nvPr>
        </p:nvSpPr>
        <p:spPr>
          <a:xfrm>
            <a:off x="4654296" y="329184"/>
            <a:ext cx="6894576" cy="1783080"/>
          </a:xfrm>
        </p:spPr>
        <p:txBody>
          <a:bodyPr anchor="b">
            <a:normAutofit/>
          </a:bodyPr>
          <a:lstStyle/>
          <a:p>
            <a:r>
              <a:rPr lang="en-CA" sz="5400"/>
              <a:t>Evolution of NLP</a:t>
            </a:r>
            <a:endParaRPr lang="en-US" sz="5400"/>
          </a:p>
        </p:txBody>
      </p:sp>
      <p:pic>
        <p:nvPicPr>
          <p:cNvPr id="5" name="Picture 4" descr="A network formed by white dots">
            <a:extLst>
              <a:ext uri="{FF2B5EF4-FFF2-40B4-BE49-F238E27FC236}">
                <a16:creationId xmlns:a16="http://schemas.microsoft.com/office/drawing/2014/main" id="{5BF266B5-2B0D-E8EE-1838-23B33E1A9B56}"/>
              </a:ext>
            </a:extLst>
          </p:cNvPr>
          <p:cNvPicPr>
            <a:picLocks noChangeAspect="1"/>
          </p:cNvPicPr>
          <p:nvPr/>
        </p:nvPicPr>
        <p:blipFill>
          <a:blip r:embed="rId2"/>
          <a:srcRect l="48457" r="6042" b="-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772B6D9E-E087-27A2-96CF-C6D5C9C59288}"/>
              </a:ext>
            </a:extLst>
          </p:cNvPr>
          <p:cNvGraphicFramePr>
            <a:graphicFrameLocks noGrp="1"/>
          </p:cNvGraphicFramePr>
          <p:nvPr>
            <p:ph idx="1"/>
          </p:nvPr>
        </p:nvGraphicFramePr>
        <p:xfrm>
          <a:off x="4654296" y="2706624"/>
          <a:ext cx="6894576" cy="3483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099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33549D-6A2F-03FC-21B2-61B47D812236}"/>
              </a:ext>
            </a:extLst>
          </p:cNvPr>
          <p:cNvSpPr>
            <a:spLocks noGrp="1"/>
          </p:cNvSpPr>
          <p:nvPr>
            <p:ph type="title"/>
          </p:nvPr>
        </p:nvSpPr>
        <p:spPr>
          <a:xfrm>
            <a:off x="761803" y="350196"/>
            <a:ext cx="4646904" cy="1624520"/>
          </a:xfrm>
        </p:spPr>
        <p:txBody>
          <a:bodyPr anchor="ctr">
            <a:normAutofit/>
          </a:bodyPr>
          <a:lstStyle/>
          <a:p>
            <a:r>
              <a:rPr lang="en-CA" sz="4000" dirty="0"/>
              <a:t>Evolution of NLP</a:t>
            </a:r>
            <a:endParaRPr lang="en-US" sz="4000" dirty="0"/>
          </a:p>
        </p:txBody>
      </p:sp>
      <p:sp>
        <p:nvSpPr>
          <p:cNvPr id="3" name="Content Placeholder 2">
            <a:extLst>
              <a:ext uri="{FF2B5EF4-FFF2-40B4-BE49-F238E27FC236}">
                <a16:creationId xmlns:a16="http://schemas.microsoft.com/office/drawing/2014/main" id="{6DB1F138-5228-3507-CFED-F287C3402059}"/>
              </a:ext>
            </a:extLst>
          </p:cNvPr>
          <p:cNvSpPr>
            <a:spLocks noGrp="1"/>
          </p:cNvSpPr>
          <p:nvPr>
            <p:ph idx="1"/>
          </p:nvPr>
        </p:nvSpPr>
        <p:spPr>
          <a:xfrm>
            <a:off x="399394" y="2286000"/>
            <a:ext cx="5009314" cy="4356538"/>
          </a:xfrm>
        </p:spPr>
        <p:txBody>
          <a:bodyPr anchor="ctr">
            <a:normAutofit/>
          </a:bodyPr>
          <a:lstStyle/>
          <a:p>
            <a:pPr marL="0" indent="0">
              <a:buNone/>
            </a:pPr>
            <a:r>
              <a:rPr lang="en-CA" sz="1600" dirty="0"/>
              <a:t>The Transformer Era (2017 - Present)</a:t>
            </a:r>
          </a:p>
          <a:p>
            <a:pPr lvl="1"/>
            <a:r>
              <a:rPr lang="en-CA" sz="1600" b="1" dirty="0"/>
              <a:t>Game-Changing Paper:</a:t>
            </a:r>
            <a:r>
              <a:rPr lang="en-CA" sz="1600" dirty="0"/>
              <a:t> "Attention is All You Need" (Vaswani et al., 2017).</a:t>
            </a:r>
          </a:p>
          <a:p>
            <a:pPr lvl="1"/>
            <a:r>
              <a:rPr lang="en-CA" sz="1600" b="1" dirty="0"/>
              <a:t>Introduction of the Transformer Model: </a:t>
            </a:r>
          </a:p>
          <a:p>
            <a:pPr lvl="2"/>
            <a:r>
              <a:rPr lang="en-CA" sz="1600" dirty="0"/>
              <a:t>Key Concepts: Attention mechanisms, self-attention, positional encoding.</a:t>
            </a:r>
          </a:p>
          <a:p>
            <a:pPr lvl="2"/>
            <a:r>
              <a:rPr lang="en-CA" sz="1600" dirty="0"/>
              <a:t>Impact: Ability to handle long-range dependencies, parallelization, and scalability.</a:t>
            </a:r>
          </a:p>
          <a:p>
            <a:pPr lvl="1"/>
            <a:r>
              <a:rPr lang="en-CA" sz="1600" b="1" dirty="0"/>
              <a:t>Popular Models: </a:t>
            </a:r>
            <a:r>
              <a:rPr lang="en-CA" sz="1600" dirty="0"/>
              <a:t>BERT (Bidirectional Encoder Representations from Transformers): Pre-training and fine-tuning paradigm.</a:t>
            </a:r>
          </a:p>
          <a:p>
            <a:pPr lvl="1"/>
            <a:r>
              <a:rPr lang="en-CA" sz="1600" dirty="0"/>
              <a:t>GPT-3: Massive-scale generative models.</a:t>
            </a:r>
          </a:p>
          <a:p>
            <a:pPr lvl="1"/>
            <a:r>
              <a:rPr lang="en-CA" sz="1600" dirty="0"/>
              <a:t>Mistral, Llama, and others.</a:t>
            </a:r>
          </a:p>
          <a:p>
            <a:pPr lvl="1"/>
            <a:r>
              <a:rPr lang="en-CA" sz="1600" b="1" dirty="0"/>
              <a:t>Applications:</a:t>
            </a:r>
            <a:r>
              <a:rPr lang="en-CA" sz="1600" dirty="0"/>
              <a:t> Chatbots, text generation, translation, and more.</a:t>
            </a:r>
            <a:endParaRPr lang="en-US" sz="1600" dirty="0"/>
          </a:p>
        </p:txBody>
      </p:sp>
      <p:pic>
        <p:nvPicPr>
          <p:cNvPr id="5" name="Picture 4" descr="Top view of cubes connected with black lines">
            <a:extLst>
              <a:ext uri="{FF2B5EF4-FFF2-40B4-BE49-F238E27FC236}">
                <a16:creationId xmlns:a16="http://schemas.microsoft.com/office/drawing/2014/main" id="{B4BB1680-8EF4-283E-A565-04151B73A213}"/>
              </a:ext>
            </a:extLst>
          </p:cNvPr>
          <p:cNvPicPr>
            <a:picLocks noChangeAspect="1"/>
          </p:cNvPicPr>
          <p:nvPr/>
        </p:nvPicPr>
        <p:blipFill>
          <a:blip r:embed="rId2"/>
          <a:srcRect l="21590" r="11668"/>
          <a:stretch/>
        </p:blipFill>
        <p:spPr>
          <a:xfrm>
            <a:off x="6096000" y="1"/>
            <a:ext cx="6102825" cy="6858000"/>
          </a:xfrm>
          <a:prstGeom prst="rect">
            <a:avLst/>
          </a:prstGeom>
        </p:spPr>
      </p:pic>
    </p:spTree>
    <p:extLst>
      <p:ext uri="{BB962C8B-B14F-4D97-AF65-F5344CB8AC3E}">
        <p14:creationId xmlns:p14="http://schemas.microsoft.com/office/powerpoint/2010/main" val="229423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07BD7-DE96-608D-FCCD-A039C0C3E275}"/>
              </a:ext>
            </a:extLst>
          </p:cNvPr>
          <p:cNvSpPr>
            <a:spLocks noGrp="1"/>
          </p:cNvSpPr>
          <p:nvPr>
            <p:ph type="title"/>
          </p:nvPr>
        </p:nvSpPr>
        <p:spPr/>
        <p:txBody>
          <a:bodyPr/>
          <a:lstStyle/>
          <a:p>
            <a:r>
              <a:rPr lang="en-CA" b="1" dirty="0"/>
              <a:t>The Future of NLP</a:t>
            </a:r>
            <a:endParaRPr lang="en-US" dirty="0"/>
          </a:p>
        </p:txBody>
      </p:sp>
      <p:graphicFrame>
        <p:nvGraphicFramePr>
          <p:cNvPr id="5" name="Content Placeholder 2">
            <a:extLst>
              <a:ext uri="{FF2B5EF4-FFF2-40B4-BE49-F238E27FC236}">
                <a16:creationId xmlns:a16="http://schemas.microsoft.com/office/drawing/2014/main" id="{304D3343-47A1-6A7C-F78B-34CE6F33F92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7318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88B56-C5B6-61D9-7F24-51791D850DF5}"/>
              </a:ext>
            </a:extLst>
          </p:cNvPr>
          <p:cNvSpPr>
            <a:spLocks noGrp="1"/>
          </p:cNvSpPr>
          <p:nvPr>
            <p:ph type="title"/>
          </p:nvPr>
        </p:nvSpPr>
        <p:spPr/>
        <p:txBody>
          <a:bodyPr>
            <a:normAutofit/>
          </a:bodyPr>
          <a:lstStyle/>
          <a:p>
            <a:r>
              <a:rPr lang="en-CA" sz="3600" b="1" dirty="0">
                <a:effectLst/>
                <a:latin typeface="Aptos" panose="020B0004020202020204" pitchFamily="34" charset="0"/>
                <a:ea typeface="Aptos" panose="020B0004020202020204" pitchFamily="34" charset="0"/>
                <a:cs typeface="Times New Roman" panose="02020603050405020304" pitchFamily="18" charset="0"/>
              </a:rPr>
              <a:t>Overview of LLMs like GPT-3, BERT, Mistral, Llama and their mechanisms</a:t>
            </a:r>
            <a:endParaRPr lang="en-US" sz="7200" b="1" dirty="0"/>
          </a:p>
        </p:txBody>
      </p:sp>
      <p:sp>
        <p:nvSpPr>
          <p:cNvPr id="3" name="Content Placeholder 2">
            <a:extLst>
              <a:ext uri="{FF2B5EF4-FFF2-40B4-BE49-F238E27FC236}">
                <a16:creationId xmlns:a16="http://schemas.microsoft.com/office/drawing/2014/main" id="{6B5189DD-3E5F-8955-5D53-4D2E1CCADD5F}"/>
              </a:ext>
            </a:extLst>
          </p:cNvPr>
          <p:cNvSpPr>
            <a:spLocks noGrp="1"/>
          </p:cNvSpPr>
          <p:nvPr>
            <p:ph idx="1"/>
          </p:nvPr>
        </p:nvSpPr>
        <p:spPr>
          <a:xfrm>
            <a:off x="838200" y="1509311"/>
            <a:ext cx="10515600" cy="4983564"/>
          </a:xfrm>
        </p:spPr>
        <p:txBody>
          <a:bodyPr>
            <a:normAutofit fontScale="70000" lnSpcReduction="20000"/>
          </a:bodyPr>
          <a:lstStyle/>
          <a:p>
            <a:r>
              <a:rPr lang="en-CA" b="1" dirty="0"/>
              <a:t>GPT-3 (Generative Pre-trained Transformer 3): </a:t>
            </a:r>
            <a:r>
              <a:rPr lang="en-CA" dirty="0"/>
              <a:t>Developed by OpenAI. Auto-regressive language model based on the Transformer architecture.</a:t>
            </a:r>
          </a:p>
          <a:p>
            <a:pPr marL="742950" lvl="1" indent="-285750">
              <a:buFont typeface="Arial" panose="020B0604020202020204" pitchFamily="34" charset="0"/>
              <a:buChar char="•"/>
            </a:pPr>
            <a:r>
              <a:rPr lang="en-CA" dirty="0"/>
              <a:t>Trained on 175 billion parameters.</a:t>
            </a:r>
          </a:p>
          <a:p>
            <a:r>
              <a:rPr lang="en-CA" b="1" dirty="0"/>
              <a:t>BERT (Bidirectional Encoder Representations from Transformers): </a:t>
            </a:r>
            <a:r>
              <a:rPr lang="en-CA" dirty="0"/>
              <a:t>Developed by Google. Transformer-based model using bidirectional context (reads text in both directions) for pre-training.</a:t>
            </a:r>
          </a:p>
          <a:p>
            <a:pPr marL="742950" lvl="1" indent="-285750">
              <a:buFont typeface="Arial" panose="020B0604020202020204" pitchFamily="34" charset="0"/>
              <a:buChar char="•"/>
            </a:pPr>
            <a:r>
              <a:rPr lang="en-CA" dirty="0"/>
              <a:t>Trained on 340 million parameters.</a:t>
            </a:r>
          </a:p>
          <a:p>
            <a:pPr marL="742950" lvl="1" indent="-285750">
              <a:buFont typeface="Arial" panose="020B0604020202020204" pitchFamily="34" charset="0"/>
              <a:buChar char="•"/>
            </a:pPr>
            <a:r>
              <a:rPr lang="en-CA" dirty="0"/>
              <a:t>Pre-training involves tasks like Masked Language Modeling (MLM) and Next Sentence Prediction (NSP).</a:t>
            </a:r>
          </a:p>
          <a:p>
            <a:r>
              <a:rPr lang="en-CA" b="1" dirty="0"/>
              <a:t>Mistral: </a:t>
            </a:r>
            <a:r>
              <a:rPr lang="en-CA" dirty="0"/>
              <a:t>A more recent model developed as an alternative LLM. A startup based in France, founded by a group of former researchers and engineers from companies like Meta (Facebook) and Google DeepMind. Built on efficient Transformer variants aimed at reducing computational overhead.</a:t>
            </a:r>
          </a:p>
          <a:p>
            <a:pPr marL="742950" lvl="1" indent="-285750">
              <a:buFont typeface="Arial" panose="020B0604020202020204" pitchFamily="34" charset="0"/>
              <a:buChar char="•"/>
            </a:pPr>
            <a:r>
              <a:rPr lang="en-CA" dirty="0"/>
              <a:t>Designed for faster and more efficient inference while maintaining performance.</a:t>
            </a:r>
          </a:p>
          <a:p>
            <a:pPr marL="742950" lvl="1" indent="-285750">
              <a:buFont typeface="Arial" panose="020B0604020202020204" pitchFamily="34" charset="0"/>
              <a:buChar char="•"/>
            </a:pPr>
            <a:r>
              <a:rPr lang="en-CA" dirty="0"/>
              <a:t>Focuses on balancing performance and resource requirements.</a:t>
            </a:r>
          </a:p>
          <a:p>
            <a:r>
              <a:rPr lang="en-CA" b="1" dirty="0"/>
              <a:t>Llama (Large Language Model Meta AI): </a:t>
            </a:r>
            <a:r>
              <a:rPr lang="en-CA" dirty="0"/>
              <a:t>Developed by Meta (formerly Facebook). Uses a transformer architecture with optimizations for both training efficiency and scalability. </a:t>
            </a:r>
            <a:r>
              <a:rPr lang="en-CA" dirty="0" err="1"/>
              <a:t>LLaMA</a:t>
            </a:r>
            <a:r>
              <a:rPr lang="en-CA" dirty="0"/>
              <a:t> (</a:t>
            </a:r>
            <a:r>
              <a:rPr lang="en-CA" dirty="0" err="1"/>
              <a:t>LLaMA</a:t>
            </a:r>
            <a:r>
              <a:rPr lang="en-CA" dirty="0"/>
              <a:t> 2 and beyond) Offers models with fewer parameters than GPT-3 but achieves competitive performance through optimization.</a:t>
            </a:r>
          </a:p>
        </p:txBody>
      </p:sp>
    </p:spTree>
    <p:extLst>
      <p:ext uri="{BB962C8B-B14F-4D97-AF65-F5344CB8AC3E}">
        <p14:creationId xmlns:p14="http://schemas.microsoft.com/office/powerpoint/2010/main" val="1348766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758</TotalTime>
  <Words>3240</Words>
  <Application>Microsoft Macintosh PowerPoint</Application>
  <PresentationFormat>Widescreen</PresentationFormat>
  <Paragraphs>233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Aptos Narrow</vt:lpstr>
      <vt:lpstr>Arial</vt:lpstr>
      <vt:lpstr>Fira Code</vt:lpstr>
      <vt:lpstr>Office Theme</vt:lpstr>
      <vt:lpstr>Introduction to NLP and Large Language Models (LLMs)</vt:lpstr>
      <vt:lpstr>Agenda</vt:lpstr>
      <vt:lpstr>What is Natural Language Processing (NLP)?</vt:lpstr>
      <vt:lpstr>Discussion on the relevance of NLP/LLM in social sciences</vt:lpstr>
      <vt:lpstr>Evolution of NLP</vt:lpstr>
      <vt:lpstr>Evolution of NLP</vt:lpstr>
      <vt:lpstr>Evolution of NLP</vt:lpstr>
      <vt:lpstr>The Future of NLP</vt:lpstr>
      <vt:lpstr>Overview of LLMs like GPT-3, BERT, Mistral, Llama and their mechanisms</vt:lpstr>
      <vt:lpstr>PowerPoint Presentation</vt:lpstr>
      <vt:lpstr>Open Source or Not?</vt:lpstr>
      <vt:lpstr>PowerPoint Presentation</vt:lpstr>
      <vt:lpstr>An example Visit the Hugging Face Model Hub (https://huggingface.co/models) to explore and choose from thousands of pre-trained models.</vt:lpstr>
      <vt:lpstr>Or import `huggingface_env.yml`</vt:lpstr>
      <vt:lpstr>What we did in terms of Hugging Face’s transformers library</vt:lpstr>
      <vt:lpstr>What we did in terms of Hugging Face’s transformers library</vt:lpstr>
      <vt:lpstr>What all these mean? - https://huggingface.co/models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Yigit Aydede</dc:creator>
  <cp:lastModifiedBy>Yigit Aydede</cp:lastModifiedBy>
  <cp:revision>12</cp:revision>
  <dcterms:created xsi:type="dcterms:W3CDTF">2024-08-16T09:01:56Z</dcterms:created>
  <dcterms:modified xsi:type="dcterms:W3CDTF">2024-08-28T09:32:03Z</dcterms:modified>
</cp:coreProperties>
</file>