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5"/>
  </p:notes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72" r:id="rId14"/>
    <p:sldId id="277" r:id="rId15"/>
    <p:sldId id="278" r:id="rId16"/>
    <p:sldId id="271" r:id="rId17"/>
    <p:sldId id="269" r:id="rId18"/>
    <p:sldId id="273" r:id="rId19"/>
    <p:sldId id="274" r:id="rId20"/>
    <p:sldId id="275" r:id="rId21"/>
    <p:sldId id="276"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5"/>
    <p:restoredTop sz="94694"/>
  </p:normalViewPr>
  <p:slideViewPr>
    <p:cSldViewPr snapToGrid="0">
      <p:cViewPr varScale="1">
        <p:scale>
          <a:sx n="121" d="100"/>
          <a:sy n="121"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7976B-D911-4BF1-A705-3DBA5351259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B5CFBBC-F96C-4580-9869-5911E612D7B7}">
      <dgm:prSet/>
      <dgm:spPr/>
      <dgm:t>
        <a:bodyPr/>
        <a:lstStyle/>
        <a:p>
          <a:r>
            <a:rPr lang="en-US"/>
            <a:t>Multi-input</a:t>
          </a:r>
        </a:p>
      </dgm:t>
    </dgm:pt>
    <dgm:pt modelId="{E44B266C-C9C9-4591-B74C-02628C09D00D}" type="parTrans" cxnId="{7BB64120-91BB-4524-A25C-803B83E6DCF4}">
      <dgm:prSet/>
      <dgm:spPr/>
      <dgm:t>
        <a:bodyPr/>
        <a:lstStyle/>
        <a:p>
          <a:endParaRPr lang="en-US"/>
        </a:p>
      </dgm:t>
    </dgm:pt>
    <dgm:pt modelId="{5C7F54A0-9577-48D8-A126-A87F00C964D4}" type="sibTrans" cxnId="{7BB64120-91BB-4524-A25C-803B83E6DCF4}">
      <dgm:prSet/>
      <dgm:spPr/>
      <dgm:t>
        <a:bodyPr/>
        <a:lstStyle/>
        <a:p>
          <a:endParaRPr lang="en-US"/>
        </a:p>
      </dgm:t>
    </dgm:pt>
    <dgm:pt modelId="{A45269CE-D658-446B-A4F0-F16225DC09FD}">
      <dgm:prSet/>
      <dgm:spPr/>
      <dgm:t>
        <a:bodyPr/>
        <a:lstStyle/>
        <a:p>
          <a:r>
            <a:rPr lang="en-US"/>
            <a:t>Multi-hidden layer</a:t>
          </a:r>
        </a:p>
      </dgm:t>
    </dgm:pt>
    <dgm:pt modelId="{219DEBF4-95D4-4071-8204-147612FCB253}" type="parTrans" cxnId="{065614A2-D76C-43FA-B37C-F94B96EF27E2}">
      <dgm:prSet/>
      <dgm:spPr/>
      <dgm:t>
        <a:bodyPr/>
        <a:lstStyle/>
        <a:p>
          <a:endParaRPr lang="en-US"/>
        </a:p>
      </dgm:t>
    </dgm:pt>
    <dgm:pt modelId="{6A77FD7C-69DB-411E-BFA2-8C3237D7CB50}" type="sibTrans" cxnId="{065614A2-D76C-43FA-B37C-F94B96EF27E2}">
      <dgm:prSet/>
      <dgm:spPr/>
      <dgm:t>
        <a:bodyPr/>
        <a:lstStyle/>
        <a:p>
          <a:endParaRPr lang="en-US"/>
        </a:p>
      </dgm:t>
    </dgm:pt>
    <dgm:pt modelId="{B208C057-4FEA-4815-BC7E-D4C54D03389D}">
      <dgm:prSet/>
      <dgm:spPr/>
      <dgm:t>
        <a:bodyPr/>
        <a:lstStyle/>
        <a:p>
          <a:r>
            <a:rPr lang="en-US"/>
            <a:t>Multi-output</a:t>
          </a:r>
        </a:p>
      </dgm:t>
    </dgm:pt>
    <dgm:pt modelId="{2BBD8123-C1EF-4D63-9261-1FB07D78C364}" type="parTrans" cxnId="{DE2155DD-C6FC-46FB-8B7B-7B1FC4C4D6BB}">
      <dgm:prSet/>
      <dgm:spPr/>
      <dgm:t>
        <a:bodyPr/>
        <a:lstStyle/>
        <a:p>
          <a:endParaRPr lang="en-US"/>
        </a:p>
      </dgm:t>
    </dgm:pt>
    <dgm:pt modelId="{B3733E0E-C536-441F-B122-002B229FC47F}" type="sibTrans" cxnId="{DE2155DD-C6FC-46FB-8B7B-7B1FC4C4D6BB}">
      <dgm:prSet/>
      <dgm:spPr/>
      <dgm:t>
        <a:bodyPr/>
        <a:lstStyle/>
        <a:p>
          <a:endParaRPr lang="en-US"/>
        </a:p>
      </dgm:t>
    </dgm:pt>
    <dgm:pt modelId="{C5B43B2F-D73E-7749-88A1-7427A0A42EB1}" type="pres">
      <dgm:prSet presAssocID="{9DB7976B-D911-4BF1-A705-3DBA53512590}" presName="hierChild1" presStyleCnt="0">
        <dgm:presLayoutVars>
          <dgm:chPref val="1"/>
          <dgm:dir/>
          <dgm:animOne val="branch"/>
          <dgm:animLvl val="lvl"/>
          <dgm:resizeHandles/>
        </dgm:presLayoutVars>
      </dgm:prSet>
      <dgm:spPr/>
    </dgm:pt>
    <dgm:pt modelId="{E8EF0D94-219D-3D4E-9075-6AFE42DD5305}" type="pres">
      <dgm:prSet presAssocID="{8B5CFBBC-F96C-4580-9869-5911E612D7B7}" presName="hierRoot1" presStyleCnt="0"/>
      <dgm:spPr/>
    </dgm:pt>
    <dgm:pt modelId="{806FE908-5243-2642-BE09-BEC6EE97C763}" type="pres">
      <dgm:prSet presAssocID="{8B5CFBBC-F96C-4580-9869-5911E612D7B7}" presName="composite" presStyleCnt="0"/>
      <dgm:spPr/>
    </dgm:pt>
    <dgm:pt modelId="{403B0D6D-33D5-E04A-9D61-B59398F8B3C1}" type="pres">
      <dgm:prSet presAssocID="{8B5CFBBC-F96C-4580-9869-5911E612D7B7}" presName="background" presStyleLbl="node0" presStyleIdx="0" presStyleCnt="3"/>
      <dgm:spPr/>
    </dgm:pt>
    <dgm:pt modelId="{72F09A09-8518-9A48-8A3B-C860ADC7FCCA}" type="pres">
      <dgm:prSet presAssocID="{8B5CFBBC-F96C-4580-9869-5911E612D7B7}" presName="text" presStyleLbl="fgAcc0" presStyleIdx="0" presStyleCnt="3">
        <dgm:presLayoutVars>
          <dgm:chPref val="3"/>
        </dgm:presLayoutVars>
      </dgm:prSet>
      <dgm:spPr/>
    </dgm:pt>
    <dgm:pt modelId="{224BCD6A-83AF-B742-9492-FC16E7C4C28A}" type="pres">
      <dgm:prSet presAssocID="{8B5CFBBC-F96C-4580-9869-5911E612D7B7}" presName="hierChild2" presStyleCnt="0"/>
      <dgm:spPr/>
    </dgm:pt>
    <dgm:pt modelId="{8B0E568E-8179-F844-86D2-8026A28D0A5F}" type="pres">
      <dgm:prSet presAssocID="{A45269CE-D658-446B-A4F0-F16225DC09FD}" presName="hierRoot1" presStyleCnt="0"/>
      <dgm:spPr/>
    </dgm:pt>
    <dgm:pt modelId="{E7A66832-9373-F546-BD47-4C3D10081017}" type="pres">
      <dgm:prSet presAssocID="{A45269CE-D658-446B-A4F0-F16225DC09FD}" presName="composite" presStyleCnt="0"/>
      <dgm:spPr/>
    </dgm:pt>
    <dgm:pt modelId="{79777E20-A57D-9A40-B12D-77AE034A0B42}" type="pres">
      <dgm:prSet presAssocID="{A45269CE-D658-446B-A4F0-F16225DC09FD}" presName="background" presStyleLbl="node0" presStyleIdx="1" presStyleCnt="3"/>
      <dgm:spPr/>
    </dgm:pt>
    <dgm:pt modelId="{C707AD74-C5FB-1C4B-9C9B-8B7B55C254DD}" type="pres">
      <dgm:prSet presAssocID="{A45269CE-D658-446B-A4F0-F16225DC09FD}" presName="text" presStyleLbl="fgAcc0" presStyleIdx="1" presStyleCnt="3">
        <dgm:presLayoutVars>
          <dgm:chPref val="3"/>
        </dgm:presLayoutVars>
      </dgm:prSet>
      <dgm:spPr/>
    </dgm:pt>
    <dgm:pt modelId="{2C04B209-373A-2846-BF2B-4FD5F439A370}" type="pres">
      <dgm:prSet presAssocID="{A45269CE-D658-446B-A4F0-F16225DC09FD}" presName="hierChild2" presStyleCnt="0"/>
      <dgm:spPr/>
    </dgm:pt>
    <dgm:pt modelId="{DB6BECD0-66F2-B046-837E-4B9E0D7972AE}" type="pres">
      <dgm:prSet presAssocID="{B208C057-4FEA-4815-BC7E-D4C54D03389D}" presName="hierRoot1" presStyleCnt="0"/>
      <dgm:spPr/>
    </dgm:pt>
    <dgm:pt modelId="{07FF8F07-28A4-A14F-9460-BDDAD71C93D8}" type="pres">
      <dgm:prSet presAssocID="{B208C057-4FEA-4815-BC7E-D4C54D03389D}" presName="composite" presStyleCnt="0"/>
      <dgm:spPr/>
    </dgm:pt>
    <dgm:pt modelId="{49064951-7B4B-9145-B77D-41C5BB6B34DF}" type="pres">
      <dgm:prSet presAssocID="{B208C057-4FEA-4815-BC7E-D4C54D03389D}" presName="background" presStyleLbl="node0" presStyleIdx="2" presStyleCnt="3"/>
      <dgm:spPr/>
    </dgm:pt>
    <dgm:pt modelId="{30D253A2-5E23-8F4D-B334-A43B276F3589}" type="pres">
      <dgm:prSet presAssocID="{B208C057-4FEA-4815-BC7E-D4C54D03389D}" presName="text" presStyleLbl="fgAcc0" presStyleIdx="2" presStyleCnt="3">
        <dgm:presLayoutVars>
          <dgm:chPref val="3"/>
        </dgm:presLayoutVars>
      </dgm:prSet>
      <dgm:spPr/>
    </dgm:pt>
    <dgm:pt modelId="{90455E3E-AC13-7F45-9BCC-BBF905928202}" type="pres">
      <dgm:prSet presAssocID="{B208C057-4FEA-4815-BC7E-D4C54D03389D}" presName="hierChild2" presStyleCnt="0"/>
      <dgm:spPr/>
    </dgm:pt>
  </dgm:ptLst>
  <dgm:cxnLst>
    <dgm:cxn modelId="{E6A87207-EC64-CF44-B0D6-19A959797C06}" type="presOf" srcId="{8B5CFBBC-F96C-4580-9869-5911E612D7B7}" destId="{72F09A09-8518-9A48-8A3B-C860ADC7FCCA}" srcOrd="0" destOrd="0" presId="urn:microsoft.com/office/officeart/2005/8/layout/hierarchy1"/>
    <dgm:cxn modelId="{AAE46209-6C6C-4640-9548-33EFA7D9B5B2}" type="presOf" srcId="{A45269CE-D658-446B-A4F0-F16225DC09FD}" destId="{C707AD74-C5FB-1C4B-9C9B-8B7B55C254DD}" srcOrd="0" destOrd="0" presId="urn:microsoft.com/office/officeart/2005/8/layout/hierarchy1"/>
    <dgm:cxn modelId="{7BB64120-91BB-4524-A25C-803B83E6DCF4}" srcId="{9DB7976B-D911-4BF1-A705-3DBA53512590}" destId="{8B5CFBBC-F96C-4580-9869-5911E612D7B7}" srcOrd="0" destOrd="0" parTransId="{E44B266C-C9C9-4591-B74C-02628C09D00D}" sibTransId="{5C7F54A0-9577-48D8-A126-A87F00C964D4}"/>
    <dgm:cxn modelId="{065614A2-D76C-43FA-B37C-F94B96EF27E2}" srcId="{9DB7976B-D911-4BF1-A705-3DBA53512590}" destId="{A45269CE-D658-446B-A4F0-F16225DC09FD}" srcOrd="1" destOrd="0" parTransId="{219DEBF4-95D4-4071-8204-147612FCB253}" sibTransId="{6A77FD7C-69DB-411E-BFA2-8C3237D7CB50}"/>
    <dgm:cxn modelId="{7B2580AF-CC71-FA4C-8383-729A9ED5CA4F}" type="presOf" srcId="{B208C057-4FEA-4815-BC7E-D4C54D03389D}" destId="{30D253A2-5E23-8F4D-B334-A43B276F3589}" srcOrd="0" destOrd="0" presId="urn:microsoft.com/office/officeart/2005/8/layout/hierarchy1"/>
    <dgm:cxn modelId="{DE2155DD-C6FC-46FB-8B7B-7B1FC4C4D6BB}" srcId="{9DB7976B-D911-4BF1-A705-3DBA53512590}" destId="{B208C057-4FEA-4815-BC7E-D4C54D03389D}" srcOrd="2" destOrd="0" parTransId="{2BBD8123-C1EF-4D63-9261-1FB07D78C364}" sibTransId="{B3733E0E-C536-441F-B122-002B229FC47F}"/>
    <dgm:cxn modelId="{3DE508F3-5B7C-D84D-9E3D-22156B2D5B1D}" type="presOf" srcId="{9DB7976B-D911-4BF1-A705-3DBA53512590}" destId="{C5B43B2F-D73E-7749-88A1-7427A0A42EB1}" srcOrd="0" destOrd="0" presId="urn:microsoft.com/office/officeart/2005/8/layout/hierarchy1"/>
    <dgm:cxn modelId="{F6B09127-50F6-D441-A7B1-A2F48204ACCB}" type="presParOf" srcId="{C5B43B2F-D73E-7749-88A1-7427A0A42EB1}" destId="{E8EF0D94-219D-3D4E-9075-6AFE42DD5305}" srcOrd="0" destOrd="0" presId="urn:microsoft.com/office/officeart/2005/8/layout/hierarchy1"/>
    <dgm:cxn modelId="{E9581DFD-6F4D-354E-BC41-F9C7108A39C1}" type="presParOf" srcId="{E8EF0D94-219D-3D4E-9075-6AFE42DD5305}" destId="{806FE908-5243-2642-BE09-BEC6EE97C763}" srcOrd="0" destOrd="0" presId="urn:microsoft.com/office/officeart/2005/8/layout/hierarchy1"/>
    <dgm:cxn modelId="{B000D8E2-0FB8-E34A-9529-A666BB220D3B}" type="presParOf" srcId="{806FE908-5243-2642-BE09-BEC6EE97C763}" destId="{403B0D6D-33D5-E04A-9D61-B59398F8B3C1}" srcOrd="0" destOrd="0" presId="urn:microsoft.com/office/officeart/2005/8/layout/hierarchy1"/>
    <dgm:cxn modelId="{03250959-1C2B-7044-9770-815F2B8C368C}" type="presParOf" srcId="{806FE908-5243-2642-BE09-BEC6EE97C763}" destId="{72F09A09-8518-9A48-8A3B-C860ADC7FCCA}" srcOrd="1" destOrd="0" presId="urn:microsoft.com/office/officeart/2005/8/layout/hierarchy1"/>
    <dgm:cxn modelId="{661D8A1A-FFB0-4B4A-8F99-99DD3C5410F3}" type="presParOf" srcId="{E8EF0D94-219D-3D4E-9075-6AFE42DD5305}" destId="{224BCD6A-83AF-B742-9492-FC16E7C4C28A}" srcOrd="1" destOrd="0" presId="urn:microsoft.com/office/officeart/2005/8/layout/hierarchy1"/>
    <dgm:cxn modelId="{8C1C2FD6-7585-9642-AC24-40B15B0392B8}" type="presParOf" srcId="{C5B43B2F-D73E-7749-88A1-7427A0A42EB1}" destId="{8B0E568E-8179-F844-86D2-8026A28D0A5F}" srcOrd="1" destOrd="0" presId="urn:microsoft.com/office/officeart/2005/8/layout/hierarchy1"/>
    <dgm:cxn modelId="{FA24E010-2235-8048-84E3-3E6DDF5DE48B}" type="presParOf" srcId="{8B0E568E-8179-F844-86D2-8026A28D0A5F}" destId="{E7A66832-9373-F546-BD47-4C3D10081017}" srcOrd="0" destOrd="0" presId="urn:microsoft.com/office/officeart/2005/8/layout/hierarchy1"/>
    <dgm:cxn modelId="{0F389394-64BC-F142-86B2-0ED78AF295AF}" type="presParOf" srcId="{E7A66832-9373-F546-BD47-4C3D10081017}" destId="{79777E20-A57D-9A40-B12D-77AE034A0B42}" srcOrd="0" destOrd="0" presId="urn:microsoft.com/office/officeart/2005/8/layout/hierarchy1"/>
    <dgm:cxn modelId="{5A9E2D51-262F-ED49-A87E-40A7D6E6EEA5}" type="presParOf" srcId="{E7A66832-9373-F546-BD47-4C3D10081017}" destId="{C707AD74-C5FB-1C4B-9C9B-8B7B55C254DD}" srcOrd="1" destOrd="0" presId="urn:microsoft.com/office/officeart/2005/8/layout/hierarchy1"/>
    <dgm:cxn modelId="{D6630C7F-31B4-3341-92A6-51D6391482BB}" type="presParOf" srcId="{8B0E568E-8179-F844-86D2-8026A28D0A5F}" destId="{2C04B209-373A-2846-BF2B-4FD5F439A370}" srcOrd="1" destOrd="0" presId="urn:microsoft.com/office/officeart/2005/8/layout/hierarchy1"/>
    <dgm:cxn modelId="{39D75A69-0414-424D-92F5-9B7073AD58D4}" type="presParOf" srcId="{C5B43B2F-D73E-7749-88A1-7427A0A42EB1}" destId="{DB6BECD0-66F2-B046-837E-4B9E0D7972AE}" srcOrd="2" destOrd="0" presId="urn:microsoft.com/office/officeart/2005/8/layout/hierarchy1"/>
    <dgm:cxn modelId="{264E480D-0AEA-404B-898F-8EE2432AA738}" type="presParOf" srcId="{DB6BECD0-66F2-B046-837E-4B9E0D7972AE}" destId="{07FF8F07-28A4-A14F-9460-BDDAD71C93D8}" srcOrd="0" destOrd="0" presId="urn:microsoft.com/office/officeart/2005/8/layout/hierarchy1"/>
    <dgm:cxn modelId="{D8BD93B5-23C5-F54D-BC1C-7DDC5B7F4F98}" type="presParOf" srcId="{07FF8F07-28A4-A14F-9460-BDDAD71C93D8}" destId="{49064951-7B4B-9145-B77D-41C5BB6B34DF}" srcOrd="0" destOrd="0" presId="urn:microsoft.com/office/officeart/2005/8/layout/hierarchy1"/>
    <dgm:cxn modelId="{1124086E-1222-8742-BD3C-F18EA77C21A0}" type="presParOf" srcId="{07FF8F07-28A4-A14F-9460-BDDAD71C93D8}" destId="{30D253A2-5E23-8F4D-B334-A43B276F3589}" srcOrd="1" destOrd="0" presId="urn:microsoft.com/office/officeart/2005/8/layout/hierarchy1"/>
    <dgm:cxn modelId="{75FECD0F-9911-694D-9DDE-EFDF168AC87C}" type="presParOf" srcId="{DB6BECD0-66F2-B046-837E-4B9E0D7972AE}" destId="{90455E3E-AC13-7F45-9BCC-BBF9059282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B0D6D-33D5-E04A-9D61-B59398F8B3C1}">
      <dsp:nvSpPr>
        <dsp:cNvPr id="0" name=""/>
        <dsp:cNvSpPr/>
      </dsp:nvSpPr>
      <dsp:spPr>
        <a:xfrm>
          <a:off x="0" y="51001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09A09-8518-9A48-8A3B-C860ADC7FCCA}">
      <dsp:nvSpPr>
        <dsp:cNvPr id="0" name=""/>
        <dsp:cNvSpPr/>
      </dsp:nvSpPr>
      <dsp:spPr>
        <a:xfrm>
          <a:off x="328612" y="82220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Multi-input</a:t>
          </a:r>
        </a:p>
      </dsp:txBody>
      <dsp:txXfrm>
        <a:off x="383617" y="877205"/>
        <a:ext cx="2847502" cy="1768010"/>
      </dsp:txXfrm>
    </dsp:sp>
    <dsp:sp modelId="{79777E20-A57D-9A40-B12D-77AE034A0B42}">
      <dsp:nvSpPr>
        <dsp:cNvPr id="0" name=""/>
        <dsp:cNvSpPr/>
      </dsp:nvSpPr>
      <dsp:spPr>
        <a:xfrm>
          <a:off x="3614737" y="51001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7AD74-C5FB-1C4B-9C9B-8B7B55C254DD}">
      <dsp:nvSpPr>
        <dsp:cNvPr id="0" name=""/>
        <dsp:cNvSpPr/>
      </dsp:nvSpPr>
      <dsp:spPr>
        <a:xfrm>
          <a:off x="3943350" y="82220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Multi-hidden layer</a:t>
          </a:r>
        </a:p>
      </dsp:txBody>
      <dsp:txXfrm>
        <a:off x="3998355" y="877205"/>
        <a:ext cx="2847502" cy="1768010"/>
      </dsp:txXfrm>
    </dsp:sp>
    <dsp:sp modelId="{49064951-7B4B-9145-B77D-41C5BB6B34DF}">
      <dsp:nvSpPr>
        <dsp:cNvPr id="0" name=""/>
        <dsp:cNvSpPr/>
      </dsp:nvSpPr>
      <dsp:spPr>
        <a:xfrm>
          <a:off x="7229475" y="51001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D253A2-5E23-8F4D-B334-A43B276F3589}">
      <dsp:nvSpPr>
        <dsp:cNvPr id="0" name=""/>
        <dsp:cNvSpPr/>
      </dsp:nvSpPr>
      <dsp:spPr>
        <a:xfrm>
          <a:off x="7558087" y="82220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Multi-output</a:t>
          </a:r>
        </a:p>
      </dsp:txBody>
      <dsp:txXfrm>
        <a:off x="7613092" y="877205"/>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348AB-CC85-A245-97A5-8868A716A813}"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8FC21-F4A2-F649-9CD3-9C4D331D3F94}" type="slidenum">
              <a:rPr lang="en-US" smtClean="0"/>
              <a:t>‹#›</a:t>
            </a:fld>
            <a:endParaRPr lang="en-US"/>
          </a:p>
        </p:txBody>
      </p:sp>
    </p:spTree>
    <p:extLst>
      <p:ext uri="{BB962C8B-B14F-4D97-AF65-F5344CB8AC3E}">
        <p14:creationId xmlns:p14="http://schemas.microsoft.com/office/powerpoint/2010/main" val="207282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FC21-F4A2-F649-9CD3-9C4D331D3F94}" type="slidenum">
              <a:rPr lang="en-US" smtClean="0"/>
              <a:t>21</a:t>
            </a:fld>
            <a:endParaRPr lang="en-US"/>
          </a:p>
        </p:txBody>
      </p:sp>
    </p:spTree>
    <p:extLst>
      <p:ext uri="{BB962C8B-B14F-4D97-AF65-F5344CB8AC3E}">
        <p14:creationId xmlns:p14="http://schemas.microsoft.com/office/powerpoint/2010/main" val="270074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8/28/24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5785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8/28/24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981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8/28/24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93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8/28/24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249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8/28/24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130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8/28/24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43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8/28/24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04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8/28/24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178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8/28/24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826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8/28/24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382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8/28/24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968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8/28/24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2062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inmodelia.com/exemples/2021-0103-RJournal-SM-AV-CD-PK-JN.pdf"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ifferentiable_programming"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gital art of brain">
            <a:extLst>
              <a:ext uri="{FF2B5EF4-FFF2-40B4-BE49-F238E27FC236}">
                <a16:creationId xmlns:a16="http://schemas.microsoft.com/office/drawing/2014/main" id="{C7ACD1E0-C05B-2E47-927D-802EDAD79BB9}"/>
              </a:ext>
            </a:extLst>
          </p:cNvPr>
          <p:cNvPicPr>
            <a:picLocks noChangeAspect="1"/>
          </p:cNvPicPr>
          <p:nvPr/>
        </p:nvPicPr>
        <p:blipFill rotWithShape="1">
          <a:blip r:embed="rId3">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EED6AF49-5201-A7C4-1E22-BFDC84F1640F}"/>
              </a:ext>
            </a:extLst>
          </p:cNvPr>
          <p:cNvSpPr>
            <a:spLocks noGrp="1"/>
          </p:cNvSpPr>
          <p:nvPr>
            <p:ph type="ctrTitle"/>
          </p:nvPr>
        </p:nvSpPr>
        <p:spPr>
          <a:xfrm>
            <a:off x="838200" y="740211"/>
            <a:ext cx="7530685" cy="3163864"/>
          </a:xfrm>
        </p:spPr>
        <p:txBody>
          <a:bodyPr>
            <a:normAutofit/>
          </a:bodyPr>
          <a:lstStyle/>
          <a:p>
            <a:pPr algn="l"/>
            <a:r>
              <a:rPr lang="en-US" sz="5200">
                <a:solidFill>
                  <a:srgbClr val="FFFFFF"/>
                </a:solidFill>
              </a:rPr>
              <a:t>Artificial Neural Network</a:t>
            </a:r>
          </a:p>
        </p:txBody>
      </p:sp>
      <p:sp>
        <p:nvSpPr>
          <p:cNvPr id="3" name="Subtitle 2">
            <a:extLst>
              <a:ext uri="{FF2B5EF4-FFF2-40B4-BE49-F238E27FC236}">
                <a16:creationId xmlns:a16="http://schemas.microsoft.com/office/drawing/2014/main" id="{7E049E52-4185-D4A9-E4F5-94AE868A315F}"/>
              </a:ext>
            </a:extLst>
          </p:cNvPr>
          <p:cNvSpPr>
            <a:spLocks noGrp="1"/>
          </p:cNvSpPr>
          <p:nvPr>
            <p:ph type="subTitle" idx="1"/>
          </p:nvPr>
        </p:nvSpPr>
        <p:spPr>
          <a:xfrm>
            <a:off x="838200" y="4074515"/>
            <a:ext cx="7583133" cy="1279124"/>
          </a:xfrm>
        </p:spPr>
        <p:txBody>
          <a:bodyPr>
            <a:normAutofit/>
          </a:bodyPr>
          <a:lstStyle/>
          <a:p>
            <a:pPr algn="l"/>
            <a:r>
              <a:rPr lang="en-US" sz="2200">
                <a:solidFill>
                  <a:srgbClr val="FFFFFF"/>
                </a:solidFill>
              </a:rPr>
              <a:t>Basics</a:t>
            </a:r>
          </a:p>
        </p:txBody>
      </p:sp>
    </p:spTree>
    <p:extLst>
      <p:ext uri="{BB962C8B-B14F-4D97-AF65-F5344CB8AC3E}">
        <p14:creationId xmlns:p14="http://schemas.microsoft.com/office/powerpoint/2010/main" val="225207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6" name="Rectangle 2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Magnifying glass showing decling performance">
            <a:extLst>
              <a:ext uri="{FF2B5EF4-FFF2-40B4-BE49-F238E27FC236}">
                <a16:creationId xmlns:a16="http://schemas.microsoft.com/office/drawing/2014/main" id="{C126D751-5B63-5AA8-8B9F-53649EB01823}"/>
              </a:ext>
            </a:extLst>
          </p:cNvPr>
          <p:cNvPicPr>
            <a:picLocks noChangeAspect="1"/>
          </p:cNvPicPr>
          <p:nvPr/>
        </p:nvPicPr>
        <p:blipFill rotWithShape="1">
          <a:blip r:embed="rId3">
            <a:alphaModFix/>
          </a:blip>
          <a:srcRect t="1218" r="-1" b="14508"/>
          <a:stretch/>
        </p:blipFill>
        <p:spPr>
          <a:xfrm>
            <a:off x="20" y="1376"/>
            <a:ext cx="12188932" cy="6856624"/>
          </a:xfrm>
          <a:prstGeom prst="rect">
            <a:avLst/>
          </a:prstGeom>
        </p:spPr>
      </p:pic>
      <p:sp>
        <p:nvSpPr>
          <p:cNvPr id="30" name="Rectangle 29">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C5B37-EFD8-3C1C-F080-B0751CFAEE25}"/>
              </a:ext>
            </a:extLst>
          </p:cNvPr>
          <p:cNvSpPr>
            <a:spLocks noGrp="1"/>
          </p:cNvSpPr>
          <p:nvPr>
            <p:ph type="title"/>
          </p:nvPr>
        </p:nvSpPr>
        <p:spPr>
          <a:xfrm>
            <a:off x="1005654" y="1828800"/>
            <a:ext cx="4958128" cy="2209800"/>
          </a:xfrm>
        </p:spPr>
        <p:txBody>
          <a:bodyPr vert="horz" lIns="91440" tIns="45720" rIns="91440" bIns="45720" rtlCol="0" anchor="b">
            <a:normAutofit/>
          </a:bodyPr>
          <a:lstStyle/>
          <a:p>
            <a:r>
              <a:rPr lang="en-US">
                <a:solidFill>
                  <a:srgbClr val="FFFFFF"/>
                </a:solidFill>
              </a:rPr>
              <a:t>ANN for our simulated data</a:t>
            </a:r>
          </a:p>
        </p:txBody>
      </p:sp>
    </p:spTree>
    <p:extLst>
      <p:ext uri="{BB962C8B-B14F-4D97-AF65-F5344CB8AC3E}">
        <p14:creationId xmlns:p14="http://schemas.microsoft.com/office/powerpoint/2010/main" val="218048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EF9A8BC-3FF3-E510-683C-537E88BCF9F0}"/>
              </a:ext>
            </a:extLst>
          </p:cNvPr>
          <p:cNvSpPr>
            <a:spLocks noGrp="1"/>
          </p:cNvSpPr>
          <p:nvPr>
            <p:ph type="title"/>
          </p:nvPr>
        </p:nvSpPr>
        <p:spPr>
          <a:xfrm>
            <a:off x="838201" y="559814"/>
            <a:ext cx="10348146" cy="713816"/>
          </a:xfrm>
        </p:spPr>
        <p:txBody>
          <a:bodyPr anchor="t">
            <a:normAutofit fontScale="90000"/>
          </a:bodyPr>
          <a:lstStyle/>
          <a:p>
            <a:r>
              <a:rPr lang="en-US" dirty="0">
                <a:solidFill>
                  <a:schemeClr val="tx2"/>
                </a:solidFill>
              </a:rPr>
              <a:t>Backpropagation </a:t>
            </a:r>
            <a:r>
              <a:rPr lang="en-US" sz="3200" b="0" dirty="0">
                <a:solidFill>
                  <a:schemeClr val="tx2"/>
                </a:solidFill>
              </a:rPr>
              <a:t>(Chain Rule)</a:t>
            </a:r>
            <a:endParaRPr lang="en-US" b="0"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EE0617F2-7365-25AA-F351-548A74148536}"/>
              </a:ext>
            </a:extLst>
          </p:cNvPr>
          <p:cNvSpPr>
            <a:spLocks noGrp="1"/>
          </p:cNvSpPr>
          <p:nvPr>
            <p:ph idx="1"/>
          </p:nvPr>
        </p:nvSpPr>
        <p:spPr>
          <a:xfrm>
            <a:off x="5761450" y="2237918"/>
            <a:ext cx="6263098" cy="3467512"/>
          </a:xfrm>
        </p:spPr>
        <p:txBody>
          <a:bodyPr anchor="ctr">
            <a:normAutofit/>
          </a:bodyPr>
          <a:lstStyle/>
          <a:p>
            <a:r>
              <a:rPr lang="en-US" sz="1800" dirty="0">
                <a:solidFill>
                  <a:schemeClr val="tx2"/>
                </a:solidFill>
              </a:rPr>
              <a:t>The get the best ANN, we need to find the set of parameters that minimize the cost function.</a:t>
            </a:r>
          </a:p>
          <a:p>
            <a:r>
              <a:rPr lang="en-US" sz="1800" dirty="0">
                <a:solidFill>
                  <a:schemeClr val="tx2"/>
                </a:solidFill>
              </a:rPr>
              <a:t>Analytical solutions are not efficient</a:t>
            </a:r>
          </a:p>
          <a:p>
            <a:r>
              <a:rPr lang="en-US" sz="1800" dirty="0">
                <a:solidFill>
                  <a:schemeClr val="tx2"/>
                </a:solidFill>
              </a:rPr>
              <a:t>We use algorithmic approach: </a:t>
            </a:r>
            <a:r>
              <a:rPr lang="en-US" sz="1800" b="1" dirty="0">
                <a:solidFill>
                  <a:srgbClr val="FF0000"/>
                </a:solidFill>
              </a:rPr>
              <a:t>Gradient Descent </a:t>
            </a:r>
            <a:r>
              <a:rPr lang="en-US" sz="1800" dirty="0">
                <a:solidFill>
                  <a:schemeClr val="tx2"/>
                </a:solidFill>
              </a:rPr>
              <a:t>(GD)</a:t>
            </a:r>
          </a:p>
          <a:p>
            <a:r>
              <a:rPr lang="en-US" sz="1800" dirty="0">
                <a:solidFill>
                  <a:schemeClr val="tx2"/>
                </a:solidFill>
              </a:rPr>
              <a:t>ANN uses more efficient GD: </a:t>
            </a:r>
            <a:r>
              <a:rPr lang="en-US" sz="1800" b="1" dirty="0">
                <a:solidFill>
                  <a:srgbClr val="FF0000"/>
                </a:solidFill>
              </a:rPr>
              <a:t>Stochastic Gradient Descent</a:t>
            </a:r>
            <a:r>
              <a:rPr lang="en-US" sz="1800" dirty="0">
                <a:solidFill>
                  <a:schemeClr val="tx2"/>
                </a:solidFill>
              </a:rPr>
              <a:t> (SGD)</a:t>
            </a:r>
          </a:p>
          <a:p>
            <a:endParaRPr lang="en-US" sz="1800" dirty="0">
              <a:solidFill>
                <a:schemeClr val="tx2"/>
              </a:solidFill>
            </a:endParaRPr>
          </a:p>
          <a:p>
            <a:endParaRPr lang="en-US" sz="1800" dirty="0">
              <a:solidFill>
                <a:schemeClr val="tx2"/>
              </a:solidFill>
            </a:endParaRPr>
          </a:p>
        </p:txBody>
      </p:sp>
      <p:pic>
        <p:nvPicPr>
          <p:cNvPr id="7" name="Picture 6" descr="A picture containing text, watch&#10;&#10;Description automatically generated">
            <a:extLst>
              <a:ext uri="{FF2B5EF4-FFF2-40B4-BE49-F238E27FC236}">
                <a16:creationId xmlns:a16="http://schemas.microsoft.com/office/drawing/2014/main" id="{050F5CAD-3542-9742-EF42-17A51B345EA2}"/>
              </a:ext>
            </a:extLst>
          </p:cNvPr>
          <p:cNvPicPr>
            <a:picLocks noChangeAspect="1"/>
          </p:cNvPicPr>
          <p:nvPr/>
        </p:nvPicPr>
        <p:blipFill>
          <a:blip r:embed="rId4"/>
          <a:stretch>
            <a:fillRect/>
          </a:stretch>
        </p:blipFill>
        <p:spPr>
          <a:xfrm>
            <a:off x="1796002" y="1386122"/>
            <a:ext cx="3932289" cy="2399766"/>
          </a:xfrm>
          <a:prstGeom prst="rect">
            <a:avLst/>
          </a:prstGeom>
        </p:spPr>
      </p:pic>
      <p:pic>
        <p:nvPicPr>
          <p:cNvPr id="11" name="Picture 10" descr="Chart&#10;&#10;Description automatically generated with low confidence">
            <a:extLst>
              <a:ext uri="{FF2B5EF4-FFF2-40B4-BE49-F238E27FC236}">
                <a16:creationId xmlns:a16="http://schemas.microsoft.com/office/drawing/2014/main" id="{260851C9-3477-78B3-B583-040EF2CB1A29}"/>
              </a:ext>
            </a:extLst>
          </p:cNvPr>
          <p:cNvPicPr>
            <a:picLocks noChangeAspect="1"/>
          </p:cNvPicPr>
          <p:nvPr/>
        </p:nvPicPr>
        <p:blipFill>
          <a:blip r:embed="rId5"/>
          <a:stretch>
            <a:fillRect/>
          </a:stretch>
        </p:blipFill>
        <p:spPr>
          <a:xfrm>
            <a:off x="1841528" y="3785888"/>
            <a:ext cx="3886763" cy="2323338"/>
          </a:xfrm>
          <a:prstGeom prst="rect">
            <a:avLst/>
          </a:prstGeom>
        </p:spPr>
      </p:pic>
    </p:spTree>
    <p:extLst>
      <p:ext uri="{BB962C8B-B14F-4D97-AF65-F5344CB8AC3E}">
        <p14:creationId xmlns:p14="http://schemas.microsoft.com/office/powerpoint/2010/main" val="167981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42EB218F-8FB0-8163-B249-B6CD825E52A2}"/>
              </a:ext>
            </a:extLst>
          </p:cNvPr>
          <p:cNvSpPr>
            <a:spLocks noGrp="1"/>
          </p:cNvSpPr>
          <p:nvPr>
            <p:ph type="title"/>
          </p:nvPr>
        </p:nvSpPr>
        <p:spPr>
          <a:xfrm>
            <a:off x="838200" y="559813"/>
            <a:ext cx="8503508" cy="1573786"/>
          </a:xfrm>
        </p:spPr>
        <p:txBody>
          <a:bodyPr>
            <a:normAutofit/>
          </a:bodyPr>
          <a:lstStyle/>
          <a:p>
            <a:r>
              <a:rPr lang="en-US" dirty="0">
                <a:solidFill>
                  <a:schemeClr val="tx2"/>
                </a:solidFill>
              </a:rPr>
              <a:t>Gradient Descent on OLS</a:t>
            </a:r>
          </a:p>
        </p:txBody>
      </p:sp>
      <p:pic>
        <p:nvPicPr>
          <p:cNvPr id="7" name="Content Placeholder 6">
            <a:extLst>
              <a:ext uri="{FF2B5EF4-FFF2-40B4-BE49-F238E27FC236}">
                <a16:creationId xmlns:a16="http://schemas.microsoft.com/office/drawing/2014/main" id="{B742960F-96B0-199B-AC3C-A35216CAB31C}"/>
              </a:ext>
            </a:extLst>
          </p:cNvPr>
          <p:cNvPicPr>
            <a:picLocks noGrp="1" noChangeAspect="1"/>
          </p:cNvPicPr>
          <p:nvPr>
            <p:ph idx="1"/>
          </p:nvPr>
        </p:nvPicPr>
        <p:blipFill>
          <a:blip r:embed="rId3"/>
          <a:stretch>
            <a:fillRect/>
          </a:stretch>
        </p:blipFill>
        <p:spPr>
          <a:xfrm>
            <a:off x="3891798" y="2379602"/>
            <a:ext cx="6663887" cy="451279"/>
          </a:xfr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pic>
        <p:nvPicPr>
          <p:cNvPr id="10" name="Picture 9">
            <a:extLst>
              <a:ext uri="{FF2B5EF4-FFF2-40B4-BE49-F238E27FC236}">
                <a16:creationId xmlns:a16="http://schemas.microsoft.com/office/drawing/2014/main" id="{FCBECA9A-EC72-1F5F-50EF-26F264AE840E}"/>
              </a:ext>
            </a:extLst>
          </p:cNvPr>
          <p:cNvPicPr>
            <a:picLocks noChangeAspect="1"/>
          </p:cNvPicPr>
          <p:nvPr/>
        </p:nvPicPr>
        <p:blipFill>
          <a:blip r:embed="rId5"/>
          <a:stretch>
            <a:fillRect/>
          </a:stretch>
        </p:blipFill>
        <p:spPr>
          <a:xfrm>
            <a:off x="3891798" y="4553046"/>
            <a:ext cx="3055963" cy="576891"/>
          </a:xfrm>
          <a:prstGeom prst="rect">
            <a:avLst/>
          </a:prstGeom>
        </p:spPr>
      </p:pic>
      <p:pic>
        <p:nvPicPr>
          <p:cNvPr id="13" name="Picture 12" descr="Text&#10;&#10;Description automatically generated">
            <a:extLst>
              <a:ext uri="{FF2B5EF4-FFF2-40B4-BE49-F238E27FC236}">
                <a16:creationId xmlns:a16="http://schemas.microsoft.com/office/drawing/2014/main" id="{DE71CB48-5A38-BC05-6528-876E9FFD43CC}"/>
              </a:ext>
            </a:extLst>
          </p:cNvPr>
          <p:cNvPicPr>
            <a:picLocks noChangeAspect="1"/>
          </p:cNvPicPr>
          <p:nvPr/>
        </p:nvPicPr>
        <p:blipFill>
          <a:blip r:embed="rId6"/>
          <a:stretch>
            <a:fillRect/>
          </a:stretch>
        </p:blipFill>
        <p:spPr>
          <a:xfrm>
            <a:off x="3891798" y="3009253"/>
            <a:ext cx="3746500" cy="1409700"/>
          </a:xfrm>
          <a:prstGeom prst="rect">
            <a:avLst/>
          </a:prstGeom>
        </p:spPr>
      </p:pic>
      <p:sp>
        <p:nvSpPr>
          <p:cNvPr id="15" name="TextBox 14">
            <a:extLst>
              <a:ext uri="{FF2B5EF4-FFF2-40B4-BE49-F238E27FC236}">
                <a16:creationId xmlns:a16="http://schemas.microsoft.com/office/drawing/2014/main" id="{A24D5E99-D60B-E10E-9625-29AB0047E8AB}"/>
              </a:ext>
            </a:extLst>
          </p:cNvPr>
          <p:cNvSpPr txBox="1"/>
          <p:nvPr/>
        </p:nvSpPr>
        <p:spPr>
          <a:xfrm>
            <a:off x="872377" y="2420575"/>
            <a:ext cx="2242158" cy="369332"/>
          </a:xfrm>
          <a:prstGeom prst="rect">
            <a:avLst/>
          </a:prstGeom>
          <a:noFill/>
        </p:spPr>
        <p:txBody>
          <a:bodyPr wrap="square" rtlCol="0">
            <a:spAutoFit/>
          </a:bodyPr>
          <a:lstStyle/>
          <a:p>
            <a:r>
              <a:rPr lang="en-US" dirty="0"/>
              <a:t>Cost function</a:t>
            </a:r>
          </a:p>
        </p:txBody>
      </p:sp>
      <p:sp>
        <p:nvSpPr>
          <p:cNvPr id="19" name="TextBox 18">
            <a:extLst>
              <a:ext uri="{FF2B5EF4-FFF2-40B4-BE49-F238E27FC236}">
                <a16:creationId xmlns:a16="http://schemas.microsoft.com/office/drawing/2014/main" id="{4C96A447-B85D-F262-5202-8E2A062ECDDA}"/>
              </a:ext>
            </a:extLst>
          </p:cNvPr>
          <p:cNvSpPr txBox="1"/>
          <p:nvPr/>
        </p:nvSpPr>
        <p:spPr>
          <a:xfrm>
            <a:off x="838201" y="4656825"/>
            <a:ext cx="3050550" cy="369332"/>
          </a:xfrm>
          <a:prstGeom prst="rect">
            <a:avLst/>
          </a:prstGeom>
          <a:noFill/>
        </p:spPr>
        <p:txBody>
          <a:bodyPr wrap="square" rtlCol="0">
            <a:spAutoFit/>
          </a:bodyPr>
          <a:lstStyle/>
          <a:p>
            <a:r>
              <a:rPr lang="en-US" dirty="0"/>
              <a:t>Iterations until it converges</a:t>
            </a:r>
          </a:p>
        </p:txBody>
      </p:sp>
      <p:sp>
        <p:nvSpPr>
          <p:cNvPr id="17" name="TextBox 16">
            <a:extLst>
              <a:ext uri="{FF2B5EF4-FFF2-40B4-BE49-F238E27FC236}">
                <a16:creationId xmlns:a16="http://schemas.microsoft.com/office/drawing/2014/main" id="{E1AD6D89-1CFB-33CE-D404-72836AAB437D}"/>
              </a:ext>
            </a:extLst>
          </p:cNvPr>
          <p:cNvSpPr txBox="1"/>
          <p:nvPr/>
        </p:nvSpPr>
        <p:spPr>
          <a:xfrm>
            <a:off x="838200" y="3621581"/>
            <a:ext cx="1988878" cy="369332"/>
          </a:xfrm>
          <a:prstGeom prst="rect">
            <a:avLst/>
          </a:prstGeom>
          <a:noFill/>
        </p:spPr>
        <p:txBody>
          <a:bodyPr wrap="none" rtlCol="0">
            <a:spAutoFit/>
          </a:bodyPr>
          <a:lstStyle/>
          <a:p>
            <a:r>
              <a:rPr lang="en-US" dirty="0"/>
              <a:t>Gradients (F.O.C)</a:t>
            </a:r>
          </a:p>
        </p:txBody>
      </p:sp>
    </p:spTree>
    <p:extLst>
      <p:ext uri="{BB962C8B-B14F-4D97-AF65-F5344CB8AC3E}">
        <p14:creationId xmlns:p14="http://schemas.microsoft.com/office/powerpoint/2010/main" val="188055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56E557C5-2F90-2697-5D0A-6C911A4DE4D7}"/>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Is GD efficient?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24E14938-99D8-FEF2-E99C-A0C5DCB3B331}"/>
              </a:ext>
            </a:extLst>
          </p:cNvPr>
          <p:cNvSpPr>
            <a:spLocks noGrp="1"/>
          </p:cNvSpPr>
          <p:nvPr>
            <p:ph idx="1"/>
          </p:nvPr>
        </p:nvSpPr>
        <p:spPr>
          <a:xfrm>
            <a:off x="3064477" y="1779373"/>
            <a:ext cx="8108802" cy="4333714"/>
          </a:xfrm>
        </p:spPr>
        <p:txBody>
          <a:bodyPr anchor="ctr">
            <a:normAutofit fontScale="92500"/>
          </a:bodyPr>
          <a:lstStyle/>
          <a:p>
            <a:r>
              <a:rPr lang="en-CA" sz="2400" b="0" i="0" u="none" strike="noStrike" dirty="0">
                <a:solidFill>
                  <a:schemeClr val="tx2"/>
                </a:solidFill>
                <a:effectLst/>
                <a:latin typeface="source-serif-pro"/>
              </a:rPr>
              <a:t>Say we have 10,000 data points and 10 features. </a:t>
            </a:r>
          </a:p>
          <a:p>
            <a:r>
              <a:rPr lang="en-CA" sz="2400" b="0" i="0" u="none" strike="noStrike" dirty="0">
                <a:solidFill>
                  <a:schemeClr val="tx2"/>
                </a:solidFill>
                <a:effectLst/>
                <a:latin typeface="source-serif-pro"/>
              </a:rPr>
              <a:t>The sum of squared residuals consists of as many terms as there are data points, so 10000 terms in our case. </a:t>
            </a:r>
          </a:p>
          <a:p>
            <a:r>
              <a:rPr lang="en-CA" sz="2400" b="0" i="0" u="none" strike="noStrike" dirty="0">
                <a:solidFill>
                  <a:schemeClr val="tx2"/>
                </a:solidFill>
                <a:effectLst/>
                <a:latin typeface="source-serif-pro"/>
              </a:rPr>
              <a:t>We need to compute the derivative of this function with respect to each of the features, so in effect we will be doing 10000 * 10 = 100,000 computations per iteration.</a:t>
            </a:r>
          </a:p>
          <a:p>
            <a:r>
              <a:rPr lang="en-CA" sz="2400" b="0" i="0" u="none" strike="noStrike" dirty="0">
                <a:solidFill>
                  <a:schemeClr val="tx2"/>
                </a:solidFill>
                <a:effectLst/>
                <a:latin typeface="source-serif-pro"/>
              </a:rPr>
              <a:t>It is common to take 1000 iterations, in effect we have 100,000 * 1000 = 100000000 computations to complete the algorithm. </a:t>
            </a:r>
          </a:p>
          <a:p>
            <a:r>
              <a:rPr lang="en-CA" sz="2400" b="0" i="0" u="none" strike="noStrike" dirty="0">
                <a:solidFill>
                  <a:schemeClr val="tx2"/>
                </a:solidFill>
                <a:effectLst/>
                <a:latin typeface="source-serif-pro"/>
              </a:rPr>
              <a:t>That is pretty much an overhead and hence gradient descent is slow on huge data.</a:t>
            </a:r>
            <a:endParaRPr lang="en-US" sz="2400" dirty="0">
              <a:solidFill>
                <a:schemeClr val="tx2"/>
              </a:solidFill>
            </a:endParaRPr>
          </a:p>
        </p:txBody>
      </p:sp>
    </p:spTree>
    <p:extLst>
      <p:ext uri="{BB962C8B-B14F-4D97-AF65-F5344CB8AC3E}">
        <p14:creationId xmlns:p14="http://schemas.microsoft.com/office/powerpoint/2010/main" val="30724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BB317211-3292-43D8-8824-C090DBADA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0"/>
            <a:ext cx="12188951" cy="6858000"/>
          </a:xfrm>
          <a:prstGeom prst="rect">
            <a:avLst/>
          </a:prstGeom>
          <a:blipFill dpi="0" rotWithShape="1">
            <a:blip r:embed="rId2">
              <a:alphaModFix amt="15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lose-up of a calculator keypad">
            <a:extLst>
              <a:ext uri="{FF2B5EF4-FFF2-40B4-BE49-F238E27FC236}">
                <a16:creationId xmlns:a16="http://schemas.microsoft.com/office/drawing/2014/main" id="{BF4E3EA3-5E9C-1BB8-51D0-F190A1736C74}"/>
              </a:ext>
            </a:extLst>
          </p:cNvPr>
          <p:cNvPicPr>
            <a:picLocks noChangeAspect="1"/>
          </p:cNvPicPr>
          <p:nvPr/>
        </p:nvPicPr>
        <p:blipFill rotWithShape="1">
          <a:blip r:embed="rId3">
            <a:alphaModFix amt="60000"/>
          </a:blip>
          <a:srcRect r="-1" b="15089"/>
          <a:stretch/>
        </p:blipFill>
        <p:spPr>
          <a:xfrm>
            <a:off x="1524" y="688"/>
            <a:ext cx="12188952" cy="6856624"/>
          </a:xfrm>
          <a:prstGeom prst="rect">
            <a:avLst/>
          </a:prstGeom>
        </p:spPr>
      </p:pic>
      <p:sp>
        <p:nvSpPr>
          <p:cNvPr id="2" name="Title 1">
            <a:extLst>
              <a:ext uri="{FF2B5EF4-FFF2-40B4-BE49-F238E27FC236}">
                <a16:creationId xmlns:a16="http://schemas.microsoft.com/office/drawing/2014/main" id="{44F550F9-B380-3354-4836-BA2C0C5F519C}"/>
              </a:ext>
            </a:extLst>
          </p:cNvPr>
          <p:cNvSpPr>
            <a:spLocks noGrp="1"/>
          </p:cNvSpPr>
          <p:nvPr>
            <p:ph type="title"/>
          </p:nvPr>
        </p:nvSpPr>
        <p:spPr>
          <a:xfrm>
            <a:off x="1198181" y="726066"/>
            <a:ext cx="4795282" cy="5018227"/>
          </a:xfrm>
        </p:spPr>
        <p:txBody>
          <a:bodyPr anchor="ctr">
            <a:normAutofit/>
          </a:bodyPr>
          <a:lstStyle/>
          <a:p>
            <a:r>
              <a:rPr lang="en-US" dirty="0">
                <a:solidFill>
                  <a:srgbClr val="FFFFFF"/>
                </a:solidFill>
              </a:rPr>
              <a:t>Learning rate?</a:t>
            </a:r>
          </a:p>
        </p:txBody>
      </p:sp>
      <p:sp>
        <p:nvSpPr>
          <p:cNvPr id="3" name="Content Placeholder 2">
            <a:extLst>
              <a:ext uri="{FF2B5EF4-FFF2-40B4-BE49-F238E27FC236}">
                <a16:creationId xmlns:a16="http://schemas.microsoft.com/office/drawing/2014/main" id="{6A3D6C38-955E-C614-767D-DA1A6CD48E34}"/>
              </a:ext>
            </a:extLst>
          </p:cNvPr>
          <p:cNvSpPr>
            <a:spLocks noGrp="1"/>
          </p:cNvSpPr>
          <p:nvPr>
            <p:ph idx="1"/>
          </p:nvPr>
        </p:nvSpPr>
        <p:spPr>
          <a:xfrm>
            <a:off x="6195372" y="726538"/>
            <a:ext cx="4977905" cy="5017076"/>
          </a:xfrm>
        </p:spPr>
        <p:txBody>
          <a:bodyPr anchor="ctr">
            <a:normAutofit/>
          </a:bodyPr>
          <a:lstStyle/>
          <a:p>
            <a:r>
              <a:rPr lang="en-CA" sz="1800" b="0" i="0" u="none" strike="noStrike" dirty="0">
                <a:solidFill>
                  <a:srgbClr val="FFFFFF"/>
                </a:solidFill>
                <a:effectLst/>
                <a:latin typeface="Helvetica Neue" panose="02000503000000020004" pitchFamily="2" charset="0"/>
              </a:rPr>
              <a:t>Yes, the main question is how do we find out what the learning rate should be? </a:t>
            </a:r>
          </a:p>
          <a:p>
            <a:r>
              <a:rPr lang="en-CA" sz="1800" b="0" i="0" u="none" strike="noStrike" dirty="0">
                <a:solidFill>
                  <a:srgbClr val="FFFFFF"/>
                </a:solidFill>
                <a:effectLst/>
                <a:latin typeface="Helvetica Neue" panose="02000503000000020004" pitchFamily="2" charset="0"/>
              </a:rPr>
              <a:t>A general suggestion is to keep it small and tune it within the training process.</a:t>
            </a:r>
          </a:p>
          <a:p>
            <a:r>
              <a:rPr lang="en-CA" sz="1800" b="0" i="0" u="none" strike="noStrike" dirty="0">
                <a:solidFill>
                  <a:srgbClr val="FFFFFF"/>
                </a:solidFill>
                <a:effectLst/>
                <a:latin typeface="Helvetica Neue" panose="02000503000000020004" pitchFamily="2" charset="0"/>
              </a:rPr>
              <a:t>Obviously, we can have an adaptive learning rate that changes at each iteration depending on the change in the MSE. </a:t>
            </a:r>
            <a:endParaRPr lang="en-US" sz="1800" dirty="0">
              <a:solidFill>
                <a:srgbClr val="FFFFFF"/>
              </a:solidFill>
            </a:endParaRPr>
          </a:p>
        </p:txBody>
      </p:sp>
    </p:spTree>
    <p:extLst>
      <p:ext uri="{BB962C8B-B14F-4D97-AF65-F5344CB8AC3E}">
        <p14:creationId xmlns:p14="http://schemas.microsoft.com/office/powerpoint/2010/main" val="40108063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EB614023-3F38-44EB-8ABB-B52E5B9E2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C5F9310-ED3E-45B9-9D97-AC0F2C890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Graph on document with pen">
            <a:extLst>
              <a:ext uri="{FF2B5EF4-FFF2-40B4-BE49-F238E27FC236}">
                <a16:creationId xmlns:a16="http://schemas.microsoft.com/office/drawing/2014/main" id="{B35F28C0-328E-AF51-A7EB-1979BDC2CA19}"/>
              </a:ext>
            </a:extLst>
          </p:cNvPr>
          <p:cNvPicPr>
            <a:picLocks noChangeAspect="1"/>
          </p:cNvPicPr>
          <p:nvPr/>
        </p:nvPicPr>
        <p:blipFill rotWithShape="1">
          <a:blip r:embed="rId3">
            <a:alphaModFix/>
          </a:blip>
          <a:srcRect t="1519" b="14228"/>
          <a:stretch/>
        </p:blipFill>
        <p:spPr>
          <a:xfrm>
            <a:off x="20" y="1376"/>
            <a:ext cx="12191980" cy="6856624"/>
          </a:xfrm>
          <a:prstGeom prst="rect">
            <a:avLst/>
          </a:prstGeom>
        </p:spPr>
      </p:pic>
      <p:sp>
        <p:nvSpPr>
          <p:cNvPr id="17" name="Rectangle 16">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124261"/>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84BD4-2A9F-246D-4C6D-0B7A83C7969B}"/>
              </a:ext>
            </a:extLst>
          </p:cNvPr>
          <p:cNvSpPr>
            <a:spLocks noGrp="1"/>
          </p:cNvSpPr>
          <p:nvPr>
            <p:ph type="title"/>
          </p:nvPr>
        </p:nvSpPr>
        <p:spPr>
          <a:xfrm>
            <a:off x="279583" y="260527"/>
            <a:ext cx="6198566" cy="1605343"/>
          </a:xfrm>
        </p:spPr>
        <p:txBody>
          <a:bodyPr vert="horz" lIns="91440" tIns="45720" rIns="91440" bIns="45720" rtlCol="0" anchor="b">
            <a:normAutofit fontScale="90000"/>
          </a:bodyPr>
          <a:lstStyle/>
          <a:p>
            <a:r>
              <a:rPr lang="en-US" sz="5400" dirty="0">
                <a:solidFill>
                  <a:schemeClr val="tx1"/>
                </a:solidFill>
              </a:rPr>
              <a:t>Adjustable Learning Rate</a:t>
            </a:r>
          </a:p>
        </p:txBody>
      </p:sp>
      <p:sp>
        <p:nvSpPr>
          <p:cNvPr id="6" name="TextBox 5">
            <a:extLst>
              <a:ext uri="{FF2B5EF4-FFF2-40B4-BE49-F238E27FC236}">
                <a16:creationId xmlns:a16="http://schemas.microsoft.com/office/drawing/2014/main" id="{575E472F-5168-C2B4-E569-55FE9D9EF3E6}"/>
              </a:ext>
            </a:extLst>
          </p:cNvPr>
          <p:cNvSpPr txBox="1"/>
          <p:nvPr/>
        </p:nvSpPr>
        <p:spPr>
          <a:xfrm>
            <a:off x="395197" y="2125021"/>
            <a:ext cx="11050569" cy="4247317"/>
          </a:xfrm>
          <a:prstGeom prst="rect">
            <a:avLst/>
          </a:prstGeom>
          <a:noFill/>
        </p:spPr>
        <p:txBody>
          <a:bodyPr wrap="square">
            <a:spAutoFit/>
          </a:bodyPr>
          <a:lstStyle/>
          <a:p>
            <a:pPr algn="l"/>
            <a:r>
              <a:rPr lang="en-CA" b="0" i="0" u="none" strike="noStrike" dirty="0">
                <a:solidFill>
                  <a:srgbClr val="333333"/>
                </a:solidFill>
                <a:effectLst/>
                <a:latin typeface="Helvetica Neue" panose="02000503000000020004" pitchFamily="2" charset="0"/>
              </a:rPr>
              <a:t>There are various learning rate scheduler strategies:</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Exponential decay: </a:t>
            </a:r>
            <a:r>
              <a:rPr lang="en-CA" b="0" i="0" u="none" strike="noStrike" dirty="0">
                <a:solidFill>
                  <a:srgbClr val="333333"/>
                </a:solidFill>
                <a:effectLst/>
                <a:latin typeface="Helvetica Neue" panose="02000503000000020004" pitchFamily="2" charset="0"/>
              </a:rPr>
              <a:t>The learning rate is multiplied by a fixed decay rate at each iteration or epoch, as demonstrated in the previous example.</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Step decay: </a:t>
            </a:r>
            <a:r>
              <a:rPr lang="en-CA" b="0" i="0" u="none" strike="noStrike" dirty="0">
                <a:solidFill>
                  <a:srgbClr val="333333"/>
                </a:solidFill>
                <a:effectLst/>
                <a:latin typeface="Helvetica Neue" panose="02000503000000020004" pitchFamily="2" charset="0"/>
              </a:rPr>
              <a:t>The learning rate is reduced by a fixed factor at specific intervals, such as every N epochs. For example, the learning rate could be reduced by a factor of 0.5 every 10 epochs.</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Time-based decay: </a:t>
            </a:r>
            <a:r>
              <a:rPr lang="en-CA" b="0" i="0" u="none" strike="noStrike" dirty="0">
                <a:solidFill>
                  <a:srgbClr val="333333"/>
                </a:solidFill>
                <a:effectLst/>
                <a:latin typeface="Helvetica Neue" panose="02000503000000020004" pitchFamily="2" charset="0"/>
              </a:rPr>
              <a:t>The learning rate is reduced according to a function of the elapsed training time or the number of iterations. For example, the learning rate could be reduced by a factor proportional to the inverse of the square root of the number of iterations.</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Cosine annealing: </a:t>
            </a:r>
            <a:r>
              <a:rPr lang="en-CA" b="0" i="0" u="none" strike="noStrike" dirty="0">
                <a:solidFill>
                  <a:srgbClr val="333333"/>
                </a:solidFill>
                <a:effectLst/>
                <a:latin typeface="Helvetica Neue" panose="02000503000000020004" pitchFamily="2" charset="0"/>
              </a:rPr>
              <a:t>The learning rate is reduced following a cosine function, which allows for periodic “restarts” of the learning rate, helping the optimization process escape local minima or saddle points.</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Cyclic learning rates: </a:t>
            </a:r>
            <a:r>
              <a:rPr lang="en-CA" b="0" i="0" u="none" strike="noStrike" dirty="0">
                <a:solidFill>
                  <a:srgbClr val="333333"/>
                </a:solidFill>
                <a:effectLst/>
                <a:latin typeface="Helvetica Neue" panose="02000503000000020004" pitchFamily="2" charset="0"/>
              </a:rPr>
              <a:t>The learning rate is varied cyclically within a predefined range, allowing the model to explore different areas of the loss surface more effectively.</a:t>
            </a:r>
          </a:p>
          <a:p>
            <a:pPr marL="285750" indent="-285750" algn="l">
              <a:buFont typeface="Arial" panose="020B0604020202020204" pitchFamily="34" charset="0"/>
              <a:buChar char="•"/>
            </a:pPr>
            <a:r>
              <a:rPr lang="en-CA" b="1" i="0" u="none" strike="noStrike" dirty="0">
                <a:solidFill>
                  <a:srgbClr val="FF0000"/>
                </a:solidFill>
                <a:effectLst/>
                <a:latin typeface="Helvetica Neue" panose="02000503000000020004" pitchFamily="2" charset="0"/>
              </a:rPr>
              <a:t>Adaptive learning rates: </a:t>
            </a:r>
            <a:r>
              <a:rPr lang="en-CA" b="0" i="0" u="none" strike="noStrike" dirty="0">
                <a:solidFill>
                  <a:srgbClr val="333333"/>
                </a:solidFill>
                <a:effectLst/>
                <a:latin typeface="Helvetica Neue" panose="02000503000000020004" pitchFamily="2" charset="0"/>
              </a:rPr>
              <a:t>These learning rate schedulers adjust the learning rate based on the progress of the optimization process, such as the improvement in the loss function or the validation accuracy. Some well-known adaptive learning rate methods include </a:t>
            </a:r>
            <a:r>
              <a:rPr lang="en-CA" b="1" i="0" u="none" strike="noStrike" dirty="0" err="1">
                <a:solidFill>
                  <a:srgbClr val="333333"/>
                </a:solidFill>
                <a:effectLst/>
                <a:latin typeface="Consolas" panose="020B0609020204030204" pitchFamily="49" charset="0"/>
                <a:cs typeface="Consolas" panose="020B0609020204030204" pitchFamily="49" charset="0"/>
              </a:rPr>
              <a:t>AdaGrad</a:t>
            </a:r>
            <a:r>
              <a:rPr lang="en-CA" b="1" i="0" u="none" strike="noStrike" dirty="0">
                <a:solidFill>
                  <a:srgbClr val="333333"/>
                </a:solidFill>
                <a:effectLst/>
                <a:latin typeface="Consolas" panose="020B0609020204030204" pitchFamily="49" charset="0"/>
                <a:cs typeface="Consolas" panose="020B0609020204030204" pitchFamily="49" charset="0"/>
              </a:rPr>
              <a:t>, RMSprop</a:t>
            </a:r>
            <a:r>
              <a:rPr lang="en-CA" b="0" i="0" u="none" strike="noStrike" dirty="0">
                <a:solidFill>
                  <a:srgbClr val="333333"/>
                </a:solidFill>
                <a:effectLst/>
                <a:latin typeface="Helvetica Neue" panose="02000503000000020004" pitchFamily="2" charset="0"/>
              </a:rPr>
              <a:t>, and </a:t>
            </a:r>
            <a:r>
              <a:rPr lang="en-CA" b="1" i="0" u="none" strike="noStrike" dirty="0">
                <a:solidFill>
                  <a:srgbClr val="333333"/>
                </a:solidFill>
                <a:effectLst/>
                <a:latin typeface="Consolas" panose="020B0609020204030204" pitchFamily="49" charset="0"/>
                <a:cs typeface="Consolas" panose="020B0609020204030204" pitchFamily="49" charset="0"/>
              </a:rPr>
              <a:t>Adam</a:t>
            </a:r>
            <a:r>
              <a:rPr lang="en-CA" b="0" i="0" u="none" strike="noStrike" dirty="0">
                <a:solidFill>
                  <a:srgbClr val="333333"/>
                </a:solidFill>
                <a:effectLst/>
                <a:latin typeface="Helvetica Neue" panose="02000503000000020004" pitchFamily="2" charset="0"/>
              </a:rPr>
              <a:t>.</a:t>
            </a:r>
          </a:p>
        </p:txBody>
      </p:sp>
    </p:spTree>
    <p:extLst>
      <p:ext uri="{BB962C8B-B14F-4D97-AF65-F5344CB8AC3E}">
        <p14:creationId xmlns:p14="http://schemas.microsoft.com/office/powerpoint/2010/main" val="190500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8">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AE3C202A-0678-D6E9-8013-1A85126677A2}"/>
              </a:ext>
            </a:extLst>
          </p:cNvPr>
          <p:cNvSpPr>
            <a:spLocks noGrp="1"/>
          </p:cNvSpPr>
          <p:nvPr>
            <p:ph type="title"/>
          </p:nvPr>
        </p:nvSpPr>
        <p:spPr>
          <a:xfrm>
            <a:off x="838200" y="461339"/>
            <a:ext cx="4648200" cy="1594683"/>
          </a:xfrm>
        </p:spPr>
        <p:txBody>
          <a:bodyPr>
            <a:normAutofit fontScale="90000"/>
          </a:bodyPr>
          <a:lstStyle/>
          <a:p>
            <a:r>
              <a:rPr lang="en-US" dirty="0">
                <a:solidFill>
                  <a:schemeClr val="tx2"/>
                </a:solidFill>
              </a:rPr>
              <a:t>Efficient GD Algorithms for ANN</a:t>
            </a:r>
          </a:p>
        </p:txBody>
      </p:sp>
      <p:sp>
        <p:nvSpPr>
          <p:cNvPr id="3" name="Content Placeholder 2">
            <a:extLst>
              <a:ext uri="{FF2B5EF4-FFF2-40B4-BE49-F238E27FC236}">
                <a16:creationId xmlns:a16="http://schemas.microsoft.com/office/drawing/2014/main" id="{893810EE-A2BC-D5C3-B62E-59DB196E329D}"/>
              </a:ext>
            </a:extLst>
          </p:cNvPr>
          <p:cNvSpPr>
            <a:spLocks noGrp="1"/>
          </p:cNvSpPr>
          <p:nvPr>
            <p:ph idx="1"/>
          </p:nvPr>
        </p:nvSpPr>
        <p:spPr>
          <a:xfrm>
            <a:off x="247136" y="2213677"/>
            <a:ext cx="6296895" cy="4260695"/>
          </a:xfrm>
        </p:spPr>
        <p:txBody>
          <a:bodyPr>
            <a:normAutofit lnSpcReduction="10000"/>
          </a:bodyPr>
          <a:lstStyle/>
          <a:p>
            <a:pPr marL="0" indent="0">
              <a:lnSpc>
                <a:spcPct val="100000"/>
              </a:lnSpc>
              <a:buNone/>
            </a:pPr>
            <a:r>
              <a:rPr lang="en-CA" sz="1600" b="0" i="0" u="none" strike="noStrike" dirty="0">
                <a:solidFill>
                  <a:schemeClr val="tx2"/>
                </a:solidFill>
                <a:effectLst/>
                <a:latin typeface="source-serif-pro"/>
              </a:rPr>
              <a:t>There are three main types of gradient descent:</a:t>
            </a:r>
          </a:p>
          <a:p>
            <a:pPr>
              <a:lnSpc>
                <a:spcPct val="100000"/>
              </a:lnSpc>
              <a:buFont typeface="Arial" panose="020B0604020202020204" pitchFamily="34" charset="0"/>
              <a:buChar char="•"/>
            </a:pPr>
            <a:r>
              <a:rPr lang="en-CA" sz="1600" b="1" i="0" u="none" strike="noStrike" dirty="0">
                <a:solidFill>
                  <a:srgbClr val="FF0000"/>
                </a:solidFill>
                <a:effectLst/>
                <a:latin typeface="source-serif-pro"/>
              </a:rPr>
              <a:t>Batch Gradient Descent</a:t>
            </a:r>
            <a:r>
              <a:rPr lang="en-CA" sz="1600" b="0" i="0" u="none" strike="noStrike" dirty="0">
                <a:solidFill>
                  <a:schemeClr val="tx2"/>
                </a:solidFill>
                <a:effectLst/>
                <a:latin typeface="source-serif-pro"/>
              </a:rPr>
              <a:t>: In batch gradient descent, the gradient is computed using the entire dataset. This means that we calculate the average gradient for all the samples in the dataset and then update the model parameters accordingly. This can be computationally expensive for large datasets but usually provides stable convergence.</a:t>
            </a:r>
          </a:p>
          <a:p>
            <a:pPr>
              <a:lnSpc>
                <a:spcPct val="100000"/>
              </a:lnSpc>
              <a:buFont typeface="Arial" panose="020B0604020202020204" pitchFamily="34" charset="0"/>
              <a:buChar char="•"/>
            </a:pPr>
            <a:r>
              <a:rPr lang="en-CA" sz="1600" b="1" i="0" u="none" strike="noStrike" dirty="0">
                <a:solidFill>
                  <a:srgbClr val="FF0000"/>
                </a:solidFill>
                <a:effectLst/>
                <a:latin typeface="source-serif-pro"/>
              </a:rPr>
              <a:t>Stochastic Gradient Descent (SGD): </a:t>
            </a:r>
            <a:r>
              <a:rPr lang="en-CA" sz="1600" b="0" i="0" u="none" strike="noStrike" dirty="0">
                <a:solidFill>
                  <a:schemeClr val="tx2"/>
                </a:solidFill>
                <a:effectLst/>
                <a:latin typeface="source-serif-pro"/>
              </a:rPr>
              <a:t>In SGD, the gradient is computed using a single data point or sample, randomly picked from the dataset. This leads to faster computation times but noisier updates, which can sometimes result in a less stable convergence.</a:t>
            </a:r>
          </a:p>
          <a:p>
            <a:pPr>
              <a:lnSpc>
                <a:spcPct val="100000"/>
              </a:lnSpc>
              <a:buFont typeface="Arial" panose="020B0604020202020204" pitchFamily="34" charset="0"/>
              <a:buChar char="•"/>
            </a:pPr>
            <a:r>
              <a:rPr lang="en-CA" sz="1600" b="1" i="0" u="none" strike="noStrike" dirty="0">
                <a:solidFill>
                  <a:srgbClr val="FF0000"/>
                </a:solidFill>
                <a:effectLst/>
                <a:latin typeface="source-serif-pro"/>
              </a:rPr>
              <a:t>Mini-batch Gradient Descent: </a:t>
            </a:r>
            <a:r>
              <a:rPr lang="en-CA" sz="1600" b="0" i="0" u="none" strike="noStrike" dirty="0">
                <a:solidFill>
                  <a:schemeClr val="tx2"/>
                </a:solidFill>
                <a:effectLst/>
                <a:latin typeface="source-serif-pro"/>
              </a:rPr>
              <a:t>This is a compromise between batch gradient descent and SGD. The gradient is computed using a small subset or batch of the dataset, typically containing 10 to 1000 samples. This provides a balance between computational efficiency and convergence stability.</a:t>
            </a:r>
            <a:br>
              <a:rPr lang="en-CA" sz="1600" b="0" i="0" u="none" strike="noStrike" dirty="0">
                <a:solidFill>
                  <a:schemeClr val="tx2"/>
                </a:solidFill>
                <a:effectLst/>
                <a:latin typeface="source-serif-pro"/>
              </a:rPr>
            </a:br>
            <a:endParaRPr lang="en-CA" sz="1600" b="0" i="0" u="none" strike="noStrike" dirty="0">
              <a:solidFill>
                <a:schemeClr val="tx2"/>
              </a:solidFill>
              <a:effectLst/>
              <a:latin typeface="source-serif-pro"/>
            </a:endParaRPr>
          </a:p>
        </p:txBody>
      </p:sp>
      <p:pic>
        <p:nvPicPr>
          <p:cNvPr id="5" name="Picture 4" descr="Diagram&#10;&#10;Description automatically generated">
            <a:extLst>
              <a:ext uri="{FF2B5EF4-FFF2-40B4-BE49-F238E27FC236}">
                <a16:creationId xmlns:a16="http://schemas.microsoft.com/office/drawing/2014/main" id="{85F9A736-EB99-286C-3589-D77A2DB970FF}"/>
              </a:ext>
            </a:extLst>
          </p:cNvPr>
          <p:cNvPicPr>
            <a:picLocks noChangeAspect="1"/>
          </p:cNvPicPr>
          <p:nvPr/>
        </p:nvPicPr>
        <p:blipFill>
          <a:blip r:embed="rId3"/>
          <a:stretch>
            <a:fillRect/>
          </a:stretch>
        </p:blipFill>
        <p:spPr>
          <a:xfrm>
            <a:off x="6704488" y="398824"/>
            <a:ext cx="5343349" cy="3045708"/>
          </a:xfrm>
          <a:prstGeom prst="rect">
            <a:avLst/>
          </a:prstGeom>
        </p:spPr>
      </p:pic>
      <p:pic>
        <p:nvPicPr>
          <p:cNvPr id="41" name="Picture 40">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3250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12A8A4D-EECE-CDC9-5D2C-D26CD8547675}"/>
              </a:ext>
            </a:extLst>
          </p:cNvPr>
          <p:cNvSpPr>
            <a:spLocks noGrp="1"/>
          </p:cNvSpPr>
          <p:nvPr>
            <p:ph type="title"/>
          </p:nvPr>
        </p:nvSpPr>
        <p:spPr>
          <a:xfrm>
            <a:off x="1198181" y="381000"/>
            <a:ext cx="9988166" cy="2404941"/>
          </a:xfrm>
        </p:spPr>
        <p:txBody>
          <a:bodyPr anchor="b">
            <a:normAutofit/>
          </a:bodyPr>
          <a:lstStyle/>
          <a:p>
            <a:pPr algn="ctr"/>
            <a:r>
              <a:rPr lang="en-US">
                <a:solidFill>
                  <a:schemeClr val="tx2"/>
                </a:solidFill>
              </a:rPr>
              <a:t>ANN with different dimensions</a:t>
            </a:r>
          </a:p>
        </p:txBody>
      </p:sp>
      <p:graphicFrame>
        <p:nvGraphicFramePr>
          <p:cNvPr id="6" name="Content Placeholder 2">
            <a:extLst>
              <a:ext uri="{FF2B5EF4-FFF2-40B4-BE49-F238E27FC236}">
                <a16:creationId xmlns:a16="http://schemas.microsoft.com/office/drawing/2014/main" id="{485C5D13-9FE8-8090-9106-63F4180B561F}"/>
              </a:ext>
            </a:extLst>
          </p:cNvPr>
          <p:cNvGraphicFramePr>
            <a:graphicFrameLocks noGrp="1"/>
          </p:cNvGraphicFramePr>
          <p:nvPr>
            <p:ph idx="1"/>
            <p:extLst>
              <p:ext uri="{D42A27DB-BD31-4B8C-83A1-F6EECF244321}">
                <p14:modId xmlns:p14="http://schemas.microsoft.com/office/powerpoint/2010/main" val="3723227603"/>
              </p:ext>
            </p:extLst>
          </p:nvPr>
        </p:nvGraphicFramePr>
        <p:xfrm>
          <a:off x="838200" y="2918850"/>
          <a:ext cx="10515600" cy="3210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41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47940E6-DCBE-3FCB-C829-2A68AD9AE2F2}"/>
              </a:ext>
            </a:extLst>
          </p:cNvPr>
          <p:cNvSpPr>
            <a:spLocks noGrp="1"/>
          </p:cNvSpPr>
          <p:nvPr>
            <p:ph type="title"/>
          </p:nvPr>
        </p:nvSpPr>
        <p:spPr>
          <a:xfrm>
            <a:off x="838200" y="3809999"/>
            <a:ext cx="5179237" cy="2259586"/>
          </a:xfrm>
        </p:spPr>
        <p:txBody>
          <a:bodyPr>
            <a:normAutofit/>
          </a:bodyPr>
          <a:lstStyle/>
          <a:p>
            <a:r>
              <a:rPr lang="en-US">
                <a:solidFill>
                  <a:schemeClr val="tx2"/>
                </a:solidFill>
              </a:rPr>
              <a:t>Multi-input ANN</a:t>
            </a:r>
          </a:p>
        </p:txBody>
      </p:sp>
      <p:pic>
        <p:nvPicPr>
          <p:cNvPr id="18" name="Picture 17">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pic>
        <p:nvPicPr>
          <p:cNvPr id="5" name="Content Placeholder 4" descr="A picture containing text, clock&#10;&#10;Description automatically generated">
            <a:extLst>
              <a:ext uri="{FF2B5EF4-FFF2-40B4-BE49-F238E27FC236}">
                <a16:creationId xmlns:a16="http://schemas.microsoft.com/office/drawing/2014/main" id="{6C34EDA3-58C7-9F62-21D5-C23C48F171B6}"/>
              </a:ext>
            </a:extLst>
          </p:cNvPr>
          <p:cNvPicPr>
            <a:picLocks noChangeAspect="1"/>
          </p:cNvPicPr>
          <p:nvPr/>
        </p:nvPicPr>
        <p:blipFill>
          <a:blip r:embed="rId3"/>
          <a:stretch>
            <a:fillRect/>
          </a:stretch>
        </p:blipFill>
        <p:spPr>
          <a:xfrm>
            <a:off x="1130916" y="457200"/>
            <a:ext cx="4593805" cy="3181210"/>
          </a:xfrm>
          <a:prstGeom prst="rect">
            <a:avLst/>
          </a:prstGeom>
        </p:spPr>
      </p:pic>
      <p:pic>
        <p:nvPicPr>
          <p:cNvPr id="7" name="Picture 6" descr="Text&#10;&#10;Description automatically generated">
            <a:extLst>
              <a:ext uri="{FF2B5EF4-FFF2-40B4-BE49-F238E27FC236}">
                <a16:creationId xmlns:a16="http://schemas.microsoft.com/office/drawing/2014/main" id="{74B7FDC2-E35C-716E-8B53-60548CAFD440}"/>
              </a:ext>
            </a:extLst>
          </p:cNvPr>
          <p:cNvPicPr>
            <a:picLocks noChangeAspect="1"/>
          </p:cNvPicPr>
          <p:nvPr/>
        </p:nvPicPr>
        <p:blipFill>
          <a:blip r:embed="rId4"/>
          <a:stretch>
            <a:fillRect/>
          </a:stretch>
        </p:blipFill>
        <p:spPr>
          <a:xfrm>
            <a:off x="6174563" y="1225601"/>
            <a:ext cx="5179237" cy="1644407"/>
          </a:xfrm>
          <a:prstGeom prst="rect">
            <a:avLst/>
          </a:prstGeom>
        </p:spPr>
      </p:pic>
      <p:pic>
        <p:nvPicPr>
          <p:cNvPr id="20" name="Picture 19">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10966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EA5AF095-48CE-44A4-1CFF-ED5D6D444A14}"/>
              </a:ext>
            </a:extLst>
          </p:cNvPr>
          <p:cNvSpPr>
            <a:spLocks noGrp="1"/>
          </p:cNvSpPr>
          <p:nvPr>
            <p:ph type="title"/>
          </p:nvPr>
        </p:nvSpPr>
        <p:spPr>
          <a:xfrm>
            <a:off x="838200" y="559813"/>
            <a:ext cx="5179237" cy="2259586"/>
          </a:xfrm>
        </p:spPr>
        <p:txBody>
          <a:bodyPr vert="horz" lIns="91440" tIns="45720" rIns="91440" bIns="45720" rtlCol="0">
            <a:normAutofit/>
          </a:bodyPr>
          <a:lstStyle/>
          <a:p>
            <a:r>
              <a:rPr lang="en-US" dirty="0">
                <a:solidFill>
                  <a:schemeClr val="tx2"/>
                </a:solidFill>
              </a:rPr>
              <a:t>Deep Learning – Multi-layer ANN</a:t>
            </a:r>
          </a:p>
        </p:txBody>
      </p:sp>
      <p:pic>
        <p:nvPicPr>
          <p:cNvPr id="7" name="Picture 6" descr="Chart, diagram&#10;&#10;Description automatically generated">
            <a:extLst>
              <a:ext uri="{FF2B5EF4-FFF2-40B4-BE49-F238E27FC236}">
                <a16:creationId xmlns:a16="http://schemas.microsoft.com/office/drawing/2014/main" id="{DE9A9216-3638-6251-C1CD-58B830C316BC}"/>
              </a:ext>
            </a:extLst>
          </p:cNvPr>
          <p:cNvPicPr>
            <a:picLocks noChangeAspect="1"/>
          </p:cNvPicPr>
          <p:nvPr/>
        </p:nvPicPr>
        <p:blipFill>
          <a:blip r:embed="rId3"/>
          <a:stretch>
            <a:fillRect/>
          </a:stretch>
        </p:blipFill>
        <p:spPr>
          <a:xfrm>
            <a:off x="3427818" y="2709621"/>
            <a:ext cx="5727085" cy="3966007"/>
          </a:xfrm>
          <a:prstGeom prst="rect">
            <a:avLst/>
          </a:prstGeom>
        </p:spPr>
      </p:pic>
      <p:pic>
        <p:nvPicPr>
          <p:cNvPr id="5" name="Content Placeholder 4" descr="Diagram&#10;&#10;Description automatically generated with medium confidence">
            <a:extLst>
              <a:ext uri="{FF2B5EF4-FFF2-40B4-BE49-F238E27FC236}">
                <a16:creationId xmlns:a16="http://schemas.microsoft.com/office/drawing/2014/main" id="{D84E53C1-8DD1-05B7-5482-EEE3453AAFF5}"/>
              </a:ext>
            </a:extLst>
          </p:cNvPr>
          <p:cNvPicPr>
            <a:picLocks noChangeAspect="1"/>
          </p:cNvPicPr>
          <p:nvPr/>
        </p:nvPicPr>
        <p:blipFill>
          <a:blip r:embed="rId4"/>
          <a:stretch>
            <a:fillRect/>
          </a:stretch>
        </p:blipFill>
        <p:spPr>
          <a:xfrm>
            <a:off x="6017437" y="831936"/>
            <a:ext cx="5179237" cy="1605563"/>
          </a:xfrm>
          <a:prstGeom prst="rect">
            <a:avLst/>
          </a:prstGeom>
        </p:spPr>
      </p:pic>
      <p:pic>
        <p:nvPicPr>
          <p:cNvPr id="35" name="Picture 34">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78082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E8CA71E-E7BC-4595-EF46-33D379839ACE}"/>
              </a:ext>
            </a:extLst>
          </p:cNvPr>
          <p:cNvSpPr>
            <a:spLocks noGrp="1"/>
          </p:cNvSpPr>
          <p:nvPr>
            <p:ph type="title"/>
          </p:nvPr>
        </p:nvSpPr>
        <p:spPr>
          <a:xfrm>
            <a:off x="774405" y="1405699"/>
            <a:ext cx="4953000" cy="3814887"/>
          </a:xfrm>
        </p:spPr>
        <p:txBody>
          <a:bodyPr>
            <a:normAutofit fontScale="90000"/>
          </a:bodyPr>
          <a:lstStyle/>
          <a:p>
            <a:pPr marL="0" indent="0">
              <a:buNone/>
            </a:pPr>
            <a:r>
              <a:rPr lang="en-CA" sz="4400" b="0" i="0" dirty="0">
                <a:solidFill>
                  <a:schemeClr val="tx2"/>
                </a:solidFill>
                <a:effectLst/>
                <a:latin typeface="Söhne"/>
              </a:rPr>
              <a:t>ANN are computational models inspired by the structure and function of biological neurons in the brain.</a:t>
            </a:r>
          </a:p>
        </p:txBody>
      </p:sp>
      <p:sp>
        <p:nvSpPr>
          <p:cNvPr id="33" name="Rectangle 3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5352" y="0"/>
            <a:ext cx="594664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5352" y="0"/>
            <a:ext cx="59436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can of a human brain in a neurology clinic">
            <a:extLst>
              <a:ext uri="{FF2B5EF4-FFF2-40B4-BE49-F238E27FC236}">
                <a16:creationId xmlns:a16="http://schemas.microsoft.com/office/drawing/2014/main" id="{6BFD2A7E-2F41-0B50-9777-AE79A71E90B2}"/>
              </a:ext>
            </a:extLst>
          </p:cNvPr>
          <p:cNvPicPr>
            <a:picLocks noChangeAspect="1"/>
          </p:cNvPicPr>
          <p:nvPr/>
        </p:nvPicPr>
        <p:blipFill rotWithShape="1">
          <a:blip r:embed="rId3"/>
          <a:srcRect l="38021" r="-1" b="-1"/>
          <a:stretch/>
        </p:blipFill>
        <p:spPr>
          <a:xfrm>
            <a:off x="6858001" y="567942"/>
            <a:ext cx="4724400" cy="5716862"/>
          </a:xfrm>
          <a:prstGeom prst="rect">
            <a:avLst/>
          </a:prstGeom>
        </p:spPr>
      </p:pic>
    </p:spTree>
    <p:extLst>
      <p:ext uri="{BB962C8B-B14F-4D97-AF65-F5344CB8AC3E}">
        <p14:creationId xmlns:p14="http://schemas.microsoft.com/office/powerpoint/2010/main" val="290853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4" name="Rectangle 13">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17">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19">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6C7445-A1EA-6D5F-9884-0E91335BE3A3}"/>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a:t>Multi-output ANN</a:t>
            </a:r>
            <a:endParaRPr lang="en-US" dirty="0"/>
          </a:p>
        </p:txBody>
      </p:sp>
      <p:pic>
        <p:nvPicPr>
          <p:cNvPr id="5" name="Content Placeholder 4" descr="Chart, radar chart&#10;&#10;Description automatically generated">
            <a:extLst>
              <a:ext uri="{FF2B5EF4-FFF2-40B4-BE49-F238E27FC236}">
                <a16:creationId xmlns:a16="http://schemas.microsoft.com/office/drawing/2014/main" id="{BC2319DE-E2BB-81B5-E3E5-113B1216CA48}"/>
              </a:ext>
            </a:extLst>
          </p:cNvPr>
          <p:cNvPicPr>
            <a:picLocks noGrp="1" noChangeAspect="1"/>
          </p:cNvPicPr>
          <p:nvPr>
            <p:ph idx="1"/>
          </p:nvPr>
        </p:nvPicPr>
        <p:blipFill>
          <a:blip r:embed="rId4"/>
          <a:stretch>
            <a:fillRect/>
          </a:stretch>
        </p:blipFill>
        <p:spPr>
          <a:xfrm>
            <a:off x="603229" y="1417679"/>
            <a:ext cx="6402214" cy="4017388"/>
          </a:xfrm>
          <a:prstGeom prst="rect">
            <a:avLst/>
          </a:prstGeom>
        </p:spPr>
      </p:pic>
    </p:spTree>
    <p:extLst>
      <p:ext uri="{BB962C8B-B14F-4D97-AF65-F5344CB8AC3E}">
        <p14:creationId xmlns:p14="http://schemas.microsoft.com/office/powerpoint/2010/main" val="105061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6" y="0"/>
            <a:ext cx="12179928"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text, receipt, document&#10;&#10;Description automatically generated">
            <a:extLst>
              <a:ext uri="{FF2B5EF4-FFF2-40B4-BE49-F238E27FC236}">
                <a16:creationId xmlns:a16="http://schemas.microsoft.com/office/drawing/2014/main" id="{2C44C16C-FB64-1BD6-A10D-C6817790273F}"/>
              </a:ext>
            </a:extLst>
          </p:cNvPr>
          <p:cNvPicPr>
            <a:picLocks noChangeAspect="1"/>
          </p:cNvPicPr>
          <p:nvPr/>
        </p:nvPicPr>
        <p:blipFill rotWithShape="1">
          <a:blip r:embed="rId4">
            <a:alphaModFix amt="60000"/>
          </a:blip>
          <a:srcRect b="357"/>
          <a:stretch/>
        </p:blipFill>
        <p:spPr>
          <a:xfrm>
            <a:off x="6117102" y="1386"/>
            <a:ext cx="6089884" cy="6856614"/>
          </a:xfrm>
          <a:prstGeom prst="rect">
            <a:avLst/>
          </a:prstGeom>
        </p:spPr>
      </p:pic>
      <p:pic>
        <p:nvPicPr>
          <p:cNvPr id="5" name="Content Placeholder 4" descr="Table&#10;&#10;Description automatically generated">
            <a:extLst>
              <a:ext uri="{FF2B5EF4-FFF2-40B4-BE49-F238E27FC236}">
                <a16:creationId xmlns:a16="http://schemas.microsoft.com/office/drawing/2014/main" id="{4B5CEE19-93BA-FE37-95F6-F0CF6A651B99}"/>
              </a:ext>
            </a:extLst>
          </p:cNvPr>
          <p:cNvPicPr>
            <a:picLocks noGrp="1" noChangeAspect="1"/>
          </p:cNvPicPr>
          <p:nvPr>
            <p:ph idx="1"/>
          </p:nvPr>
        </p:nvPicPr>
        <p:blipFill rotWithShape="1">
          <a:blip r:embed="rId5">
            <a:alphaModFix amt="60000"/>
          </a:blip>
          <a:srcRect r="2" b="14000"/>
          <a:stretch/>
        </p:blipFill>
        <p:spPr>
          <a:xfrm>
            <a:off x="-24149" y="1386"/>
            <a:ext cx="6099048" cy="6856614"/>
          </a:xfrm>
          <a:prstGeom prst="rect">
            <a:avLst/>
          </a:prstGeom>
        </p:spPr>
      </p:pic>
      <p:sp>
        <p:nvSpPr>
          <p:cNvPr id="2" name="Title 1">
            <a:extLst>
              <a:ext uri="{FF2B5EF4-FFF2-40B4-BE49-F238E27FC236}">
                <a16:creationId xmlns:a16="http://schemas.microsoft.com/office/drawing/2014/main" id="{2A076B3E-9A25-D7D1-B828-8F6BDA1C5777}"/>
              </a:ext>
            </a:extLst>
          </p:cNvPr>
          <p:cNvSpPr>
            <a:spLocks noGrp="1"/>
          </p:cNvSpPr>
          <p:nvPr>
            <p:ph type="title"/>
          </p:nvPr>
        </p:nvSpPr>
        <p:spPr>
          <a:xfrm>
            <a:off x="1198180" y="726066"/>
            <a:ext cx="9774619" cy="2474333"/>
          </a:xfrm>
        </p:spPr>
        <p:txBody>
          <a:bodyPr vert="horz" lIns="91440" tIns="45720" rIns="91440" bIns="45720" rtlCol="0" anchor="b">
            <a:normAutofit/>
          </a:bodyPr>
          <a:lstStyle/>
          <a:p>
            <a:pPr algn="ctr"/>
            <a:r>
              <a:rPr lang="en-US">
                <a:solidFill>
                  <a:srgbClr val="FFFFFF"/>
                </a:solidFill>
              </a:rPr>
              <a:t>Packages</a:t>
            </a:r>
          </a:p>
        </p:txBody>
      </p:sp>
      <p:sp>
        <p:nvSpPr>
          <p:cNvPr id="8" name="TextBox 7">
            <a:extLst>
              <a:ext uri="{FF2B5EF4-FFF2-40B4-BE49-F238E27FC236}">
                <a16:creationId xmlns:a16="http://schemas.microsoft.com/office/drawing/2014/main" id="{6205CDE9-224B-48E7-D1B9-C778079070EC}"/>
              </a:ext>
            </a:extLst>
          </p:cNvPr>
          <p:cNvSpPr txBox="1"/>
          <p:nvPr/>
        </p:nvSpPr>
        <p:spPr>
          <a:xfrm>
            <a:off x="1219202" y="3429000"/>
            <a:ext cx="9954076" cy="2514600"/>
          </a:xfrm>
          <a:prstGeom prst="rect">
            <a:avLst/>
          </a:prstGeom>
        </p:spPr>
        <p:txBody>
          <a:bodyPr vert="horz" lIns="91440" tIns="45720" rIns="91440" bIns="45720" rtlCol="0" anchor="ctr">
            <a:normAutofit/>
          </a:bodyPr>
          <a:lstStyle/>
          <a:p>
            <a:pPr indent="-228600" algn="ctr">
              <a:lnSpc>
                <a:spcPct val="110000"/>
              </a:lnSpc>
              <a:spcAft>
                <a:spcPts val="600"/>
              </a:spcAft>
              <a:buClr>
                <a:schemeClr val="accent1"/>
              </a:buClr>
              <a:buFont typeface="Arial" panose="020B0604020202020204" pitchFamily="34" charset="0"/>
              <a:buChar char="•"/>
            </a:pPr>
            <a:r>
              <a:rPr lang="en-US" b="1" dirty="0">
                <a:solidFill>
                  <a:srgbClr val="FFFFFF"/>
                </a:solidFill>
                <a:effectLst/>
                <a:hlinkClick r:id="rId6"/>
              </a:rPr>
              <a:t>A Review of R Neural Network Packages (with NNbenchmark)</a:t>
            </a:r>
            <a:r>
              <a:rPr lang="en-US" dirty="0">
                <a:solidFill>
                  <a:srgbClr val="FFFFFF"/>
                </a:solidFill>
                <a:effectLst/>
                <a:hlinkClick r:id="rId6"/>
              </a:rPr>
              <a:t>: </a:t>
            </a:r>
            <a:r>
              <a:rPr lang="en-US" b="1" dirty="0">
                <a:solidFill>
                  <a:srgbClr val="FFFFFF"/>
                </a:solidFill>
                <a:effectLst/>
                <a:hlinkClick r:id="rId6"/>
              </a:rPr>
              <a:t>Accuracy and Ease </a:t>
            </a:r>
            <a:endParaRPr lang="en-US" dirty="0">
              <a:solidFill>
                <a:srgbClr val="FFFFFF"/>
              </a:solidFill>
              <a:hlinkClick r:id="rId6"/>
            </a:endParaRPr>
          </a:p>
          <a:p>
            <a:pPr indent="-228600" algn="ctr">
              <a:lnSpc>
                <a:spcPct val="110000"/>
              </a:lnSpc>
              <a:spcAft>
                <a:spcPts val="600"/>
              </a:spcAft>
              <a:buClr>
                <a:schemeClr val="accent1"/>
              </a:buClr>
              <a:buFont typeface="Arial" panose="020B0604020202020204" pitchFamily="34" charset="0"/>
              <a:buChar char="•"/>
            </a:pPr>
            <a:r>
              <a:rPr lang="en-US" b="1" dirty="0">
                <a:solidFill>
                  <a:srgbClr val="FFFFFF"/>
                </a:solidFill>
                <a:effectLst/>
                <a:hlinkClick r:id="rId6"/>
              </a:rPr>
              <a:t>of Use </a:t>
            </a:r>
            <a:endParaRPr lang="en-US" dirty="0">
              <a:solidFill>
                <a:srgbClr val="FFFFFF"/>
              </a:solidFill>
            </a:endParaRPr>
          </a:p>
          <a:p>
            <a:pPr indent="-228600" algn="ctr">
              <a:lnSpc>
                <a:spcPct val="110000"/>
              </a:lnSpc>
              <a:spcAft>
                <a:spcPts val="600"/>
              </a:spcAft>
              <a:buClr>
                <a:schemeClr val="accent1"/>
              </a:buClr>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405595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9CD6795A-D680-FBE0-A059-0BB15341CCB5}"/>
              </a:ext>
            </a:extLst>
          </p:cNvPr>
          <p:cNvSpPr>
            <a:spLocks noGrp="1"/>
          </p:cNvSpPr>
          <p:nvPr>
            <p:ph type="title"/>
          </p:nvPr>
        </p:nvSpPr>
        <p:spPr>
          <a:xfrm>
            <a:off x="838201" y="559814"/>
            <a:ext cx="10348146" cy="758348"/>
          </a:xfrm>
        </p:spPr>
        <p:txBody>
          <a:bodyPr anchor="t">
            <a:normAutofit fontScale="90000"/>
          </a:bodyPr>
          <a:lstStyle/>
          <a:p>
            <a:r>
              <a:rPr lang="en-US" dirty="0">
                <a:solidFill>
                  <a:schemeClr val="tx2"/>
                </a:solidFill>
              </a:rPr>
              <a:t>KERAS &amp; </a:t>
            </a:r>
            <a:r>
              <a:rPr lang="en-US" dirty="0" err="1">
                <a:solidFill>
                  <a:schemeClr val="tx2"/>
                </a:solidFill>
              </a:rPr>
              <a:t>PyTorch</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3728076D-2F43-4D7C-3469-46E6FFB902B5}"/>
              </a:ext>
            </a:extLst>
          </p:cNvPr>
          <p:cNvSpPr>
            <a:spLocks noGrp="1"/>
          </p:cNvSpPr>
          <p:nvPr>
            <p:ph idx="1"/>
          </p:nvPr>
        </p:nvSpPr>
        <p:spPr>
          <a:xfrm>
            <a:off x="1371601" y="1535750"/>
            <a:ext cx="9801677" cy="4577337"/>
          </a:xfrm>
        </p:spPr>
        <p:txBody>
          <a:bodyPr anchor="ctr">
            <a:normAutofit/>
          </a:bodyPr>
          <a:lstStyle/>
          <a:p>
            <a:pPr>
              <a:lnSpc>
                <a:spcPct val="100000"/>
              </a:lnSpc>
            </a:pPr>
            <a:r>
              <a:rPr lang="en-US" sz="2400" dirty="0" err="1">
                <a:solidFill>
                  <a:schemeClr val="tx2"/>
                </a:solidFill>
              </a:rPr>
              <a:t>PyTorch</a:t>
            </a:r>
            <a:r>
              <a:rPr lang="en-US" sz="2400" dirty="0">
                <a:solidFill>
                  <a:schemeClr val="tx2"/>
                </a:solidFill>
              </a:rPr>
              <a:t> is Developed by Facebook's AI Research lab (FAIR).</a:t>
            </a:r>
          </a:p>
          <a:p>
            <a:pPr lvl="1">
              <a:lnSpc>
                <a:spcPct val="100000"/>
              </a:lnSpc>
            </a:pPr>
            <a:r>
              <a:rPr lang="en-US" sz="1200" dirty="0" err="1">
                <a:solidFill>
                  <a:schemeClr val="tx2"/>
                </a:solidFill>
              </a:rPr>
              <a:t>PyTorch</a:t>
            </a:r>
            <a:r>
              <a:rPr lang="en-US" sz="1200" dirty="0">
                <a:solidFill>
                  <a:schemeClr val="tx2"/>
                </a:solidFill>
              </a:rPr>
              <a:t> uses dynamic computation graphs (also known as define-by-run paradigm), which means the graph is built on the fly as operations are executed. This feature provides a more intuitive approach for dynamic models and iterative processes, making debugging easier and more interactive. </a:t>
            </a:r>
          </a:p>
          <a:p>
            <a:pPr lvl="1">
              <a:lnSpc>
                <a:spcPct val="100000"/>
              </a:lnSpc>
            </a:pPr>
            <a:r>
              <a:rPr lang="en-US" sz="1200" dirty="0">
                <a:solidFill>
                  <a:schemeClr val="tx2"/>
                </a:solidFill>
              </a:rPr>
              <a:t>It seamlessly integrates with the Python data science stack (e.g., NumPy, SciPy) and supports native Python debugging tools. Its API and model definitions are very Pythonic, so it feels more like writing standard Python code. </a:t>
            </a:r>
          </a:p>
          <a:p>
            <a:pPr lvl="1">
              <a:lnSpc>
                <a:spcPct val="100000"/>
              </a:lnSpc>
            </a:pPr>
            <a:r>
              <a:rPr lang="en-US" sz="1200" dirty="0" err="1">
                <a:solidFill>
                  <a:schemeClr val="tx2"/>
                </a:solidFill>
              </a:rPr>
              <a:t>PyTorch</a:t>
            </a:r>
            <a:r>
              <a:rPr lang="en-US" sz="1200" dirty="0">
                <a:solidFill>
                  <a:schemeClr val="tx2"/>
                </a:solidFill>
              </a:rPr>
              <a:t> provides strong support for CUDA and </a:t>
            </a:r>
            <a:r>
              <a:rPr lang="en-US" sz="1200" dirty="0" err="1">
                <a:solidFill>
                  <a:schemeClr val="tx2"/>
                </a:solidFill>
              </a:rPr>
              <a:t>cuDNN</a:t>
            </a:r>
            <a:r>
              <a:rPr lang="en-US" sz="1200" dirty="0">
                <a:solidFill>
                  <a:schemeClr val="tx2"/>
                </a:solidFill>
              </a:rPr>
              <a:t>, allowing efficient and easy GPU computation. Initially favored more by researchers due to its flexibility and dynamic graph feature, which is ideal for experimental projects and rapid prototyping.</a:t>
            </a:r>
            <a:endParaRPr lang="en-US" sz="1050" dirty="0">
              <a:solidFill>
                <a:schemeClr val="tx2"/>
              </a:solidFill>
            </a:endParaRPr>
          </a:p>
          <a:p>
            <a:pPr>
              <a:lnSpc>
                <a:spcPct val="100000"/>
              </a:lnSpc>
            </a:pPr>
            <a:r>
              <a:rPr lang="en-US" sz="2000" dirty="0">
                <a:solidFill>
                  <a:schemeClr val="tx2"/>
                </a:solidFill>
              </a:rPr>
              <a:t>KERAS is managed by Google.</a:t>
            </a:r>
          </a:p>
          <a:p>
            <a:pPr lvl="1">
              <a:lnSpc>
                <a:spcPct val="100000"/>
              </a:lnSpc>
            </a:pPr>
            <a:r>
              <a:rPr lang="en-US" sz="1050" dirty="0">
                <a:solidFill>
                  <a:schemeClr val="tx2"/>
                </a:solidFill>
              </a:rPr>
              <a:t>Since TensorFlow 2.0, </a:t>
            </a:r>
            <a:r>
              <a:rPr lang="en-US" sz="1050" dirty="0" err="1">
                <a:solidFill>
                  <a:schemeClr val="tx2"/>
                </a:solidFill>
              </a:rPr>
              <a:t>Keras</a:t>
            </a:r>
            <a:r>
              <a:rPr lang="en-US" sz="1050" dirty="0">
                <a:solidFill>
                  <a:schemeClr val="tx2"/>
                </a:solidFill>
              </a:rPr>
              <a:t> has been integrated more deeply into TensorFlow as </a:t>
            </a:r>
            <a:r>
              <a:rPr lang="en-US" sz="1050" dirty="0" err="1">
                <a:solidFill>
                  <a:schemeClr val="tx2"/>
                </a:solidFill>
              </a:rPr>
              <a:t>tf.keras</a:t>
            </a:r>
            <a:r>
              <a:rPr lang="en-US" sz="1050" dirty="0">
                <a:solidFill>
                  <a:schemeClr val="tx2"/>
                </a:solidFill>
              </a:rPr>
              <a:t>. </a:t>
            </a:r>
          </a:p>
          <a:p>
            <a:pPr lvl="1">
              <a:lnSpc>
                <a:spcPct val="100000"/>
              </a:lnSpc>
            </a:pPr>
            <a:r>
              <a:rPr lang="en-US" sz="1050" dirty="0">
                <a:solidFill>
                  <a:schemeClr val="tx2"/>
                </a:solidFill>
              </a:rPr>
              <a:t>It focuses on being user-friendly, modular, and extensible. It provides high-level building blocks for developing deep learning models with a few lines of code, making it accessible for beginners. </a:t>
            </a:r>
          </a:p>
          <a:p>
            <a:pPr lvl="1">
              <a:lnSpc>
                <a:spcPct val="100000"/>
              </a:lnSpc>
            </a:pPr>
            <a:r>
              <a:rPr lang="en-US" sz="1050" dirty="0">
                <a:solidFill>
                  <a:schemeClr val="tx2"/>
                </a:solidFill>
              </a:rPr>
              <a:t>TensorFlow (and thereby </a:t>
            </a:r>
            <a:r>
              <a:rPr lang="en-US" sz="1050" dirty="0" err="1">
                <a:solidFill>
                  <a:schemeClr val="tx2"/>
                </a:solidFill>
              </a:rPr>
              <a:t>Keras</a:t>
            </a:r>
            <a:r>
              <a:rPr lang="en-US" sz="1050" dirty="0">
                <a:solidFill>
                  <a:schemeClr val="tx2"/>
                </a:solidFill>
              </a:rPr>
              <a:t>, when used with TensorFlow as the backend) primarily uses static computation graphs, meaning the model's structure is defined and compiled before it's run. This approach can lead to faster execution and easier deployment of models but might be less intuitive for dynamic model adjustments. </a:t>
            </a:r>
          </a:p>
          <a:p>
            <a:pPr lvl="1">
              <a:lnSpc>
                <a:spcPct val="100000"/>
              </a:lnSpc>
            </a:pPr>
            <a:r>
              <a:rPr lang="en-US" sz="1050" dirty="0">
                <a:solidFill>
                  <a:schemeClr val="tx2"/>
                </a:solidFill>
              </a:rPr>
              <a:t>Due to its simplicity and TensorFlow's strong support, </a:t>
            </a:r>
            <a:r>
              <a:rPr lang="en-US" sz="1050" dirty="0" err="1">
                <a:solidFill>
                  <a:schemeClr val="tx2"/>
                </a:solidFill>
              </a:rPr>
              <a:t>Keras</a:t>
            </a:r>
            <a:r>
              <a:rPr lang="en-US" sz="1050" dirty="0">
                <a:solidFill>
                  <a:schemeClr val="tx2"/>
                </a:solidFill>
              </a:rPr>
              <a:t> has seen wide adoption in the industry for developing and deploying production models.</a:t>
            </a:r>
            <a:endParaRPr lang="en-US" sz="700" dirty="0">
              <a:solidFill>
                <a:schemeClr val="tx2"/>
              </a:solidFill>
            </a:endParaRPr>
          </a:p>
        </p:txBody>
      </p:sp>
      <p:pic>
        <p:nvPicPr>
          <p:cNvPr id="4" name="Picture 3" descr="A picture containing text, clipart, sign&#10;&#10;Description automatically generated">
            <a:extLst>
              <a:ext uri="{FF2B5EF4-FFF2-40B4-BE49-F238E27FC236}">
                <a16:creationId xmlns:a16="http://schemas.microsoft.com/office/drawing/2014/main" id="{8AE06333-7C3E-4717-D89D-1A80710DF656}"/>
              </a:ext>
            </a:extLst>
          </p:cNvPr>
          <p:cNvPicPr>
            <a:picLocks noChangeAspect="1"/>
          </p:cNvPicPr>
          <p:nvPr/>
        </p:nvPicPr>
        <p:blipFill>
          <a:blip r:embed="rId4"/>
          <a:stretch>
            <a:fillRect/>
          </a:stretch>
        </p:blipFill>
        <p:spPr>
          <a:xfrm>
            <a:off x="7871840" y="5829272"/>
            <a:ext cx="1919869" cy="758348"/>
          </a:xfrm>
          <a:prstGeom prst="rect">
            <a:avLst/>
          </a:prstGeom>
        </p:spPr>
      </p:pic>
      <p:pic>
        <p:nvPicPr>
          <p:cNvPr id="5" name="Picture 4">
            <a:extLst>
              <a:ext uri="{FF2B5EF4-FFF2-40B4-BE49-F238E27FC236}">
                <a16:creationId xmlns:a16="http://schemas.microsoft.com/office/drawing/2014/main" id="{0DB80FA6-33D1-AC2A-D6DF-6D06AF47A72D}"/>
              </a:ext>
            </a:extLst>
          </p:cNvPr>
          <p:cNvPicPr>
            <a:picLocks noChangeAspect="1"/>
          </p:cNvPicPr>
          <p:nvPr/>
        </p:nvPicPr>
        <p:blipFill>
          <a:blip r:embed="rId5"/>
          <a:stretch>
            <a:fillRect/>
          </a:stretch>
        </p:blipFill>
        <p:spPr>
          <a:xfrm>
            <a:off x="7755050" y="938988"/>
            <a:ext cx="2153447" cy="567462"/>
          </a:xfrm>
          <a:prstGeom prst="rect">
            <a:avLst/>
          </a:prstGeom>
        </p:spPr>
      </p:pic>
    </p:spTree>
    <p:extLst>
      <p:ext uri="{BB962C8B-B14F-4D97-AF65-F5344CB8AC3E}">
        <p14:creationId xmlns:p14="http://schemas.microsoft.com/office/powerpoint/2010/main" val="2849298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585564D6-7D4A-8DA9-92C2-8CFEAC33B5C5}"/>
              </a:ext>
            </a:extLst>
          </p:cNvPr>
          <p:cNvSpPr>
            <a:spLocks noGrp="1"/>
          </p:cNvSpPr>
          <p:nvPr>
            <p:ph type="title"/>
          </p:nvPr>
        </p:nvSpPr>
        <p:spPr>
          <a:xfrm>
            <a:off x="838200" y="461339"/>
            <a:ext cx="4648200" cy="1747471"/>
          </a:xfrm>
        </p:spPr>
        <p:txBody>
          <a:bodyPr>
            <a:normAutofit/>
          </a:bodyPr>
          <a:lstStyle/>
          <a:p>
            <a:r>
              <a:rPr lang="en-US" dirty="0" err="1">
                <a:solidFill>
                  <a:schemeClr val="tx2"/>
                </a:solidFill>
              </a:rPr>
              <a:t>Keras</a:t>
            </a:r>
            <a:r>
              <a:rPr lang="en-US" dirty="0">
                <a:solidFill>
                  <a:schemeClr val="tx2"/>
                </a:solidFill>
              </a:rPr>
              <a:t> &amp; TensorFlow</a:t>
            </a:r>
          </a:p>
        </p:txBody>
      </p:sp>
      <p:sp>
        <p:nvSpPr>
          <p:cNvPr id="3" name="Content Placeholder 2">
            <a:extLst>
              <a:ext uri="{FF2B5EF4-FFF2-40B4-BE49-F238E27FC236}">
                <a16:creationId xmlns:a16="http://schemas.microsoft.com/office/drawing/2014/main" id="{DA412E05-A5CE-F7FA-3900-63067708DF46}"/>
              </a:ext>
            </a:extLst>
          </p:cNvPr>
          <p:cNvSpPr>
            <a:spLocks noGrp="1"/>
          </p:cNvSpPr>
          <p:nvPr>
            <p:ph idx="1"/>
          </p:nvPr>
        </p:nvSpPr>
        <p:spPr>
          <a:xfrm>
            <a:off x="668636" y="2477551"/>
            <a:ext cx="5427364" cy="3919109"/>
          </a:xfrm>
        </p:spPr>
        <p:txBody>
          <a:bodyPr>
            <a:normAutofit/>
          </a:bodyPr>
          <a:lstStyle/>
          <a:p>
            <a:pPr>
              <a:lnSpc>
                <a:spcPct val="100000"/>
              </a:lnSpc>
            </a:pPr>
            <a:r>
              <a:rPr lang="en-CA" sz="1200" b="0" i="0" u="none" strike="noStrike" dirty="0">
                <a:solidFill>
                  <a:schemeClr val="tx2"/>
                </a:solidFill>
                <a:effectLst/>
              </a:rPr>
              <a:t>TensorFlow is an end-to-end, open-source machine learning platform. You can think of it as an infrastructure layer for </a:t>
            </a:r>
            <a:r>
              <a:rPr lang="en-CA" sz="1200" b="0" i="0" u="none" strike="noStrike" dirty="0">
                <a:solidFill>
                  <a:schemeClr val="tx2"/>
                </a:solidFill>
                <a:effectLst/>
                <a:hlinkClick r:id="rId3">
                  <a:extLst>
                    <a:ext uri="{A12FA001-AC4F-418D-AE19-62706E023703}">
                      <ahyp:hlinkClr xmlns:ahyp="http://schemas.microsoft.com/office/drawing/2018/hyperlinkcolor" val="tx"/>
                    </a:ext>
                  </a:extLst>
                </a:hlinkClick>
              </a:rPr>
              <a:t>differentiable programming</a:t>
            </a:r>
            <a:r>
              <a:rPr lang="en-CA" sz="1200" b="0" i="0" u="none" strike="noStrike" dirty="0">
                <a:solidFill>
                  <a:schemeClr val="tx2"/>
                </a:solidFill>
                <a:effectLst/>
              </a:rPr>
              <a:t>. It combines four key abilities:</a:t>
            </a:r>
          </a:p>
          <a:p>
            <a:pPr lvl="1">
              <a:lnSpc>
                <a:spcPct val="100000"/>
              </a:lnSpc>
            </a:pPr>
            <a:r>
              <a:rPr lang="en-CA" sz="1200" b="0" i="0" u="none" strike="noStrike" dirty="0">
                <a:solidFill>
                  <a:schemeClr val="tx2"/>
                </a:solidFill>
                <a:effectLst/>
              </a:rPr>
              <a:t>Efficiently executing low-level tensor operations on CPU, GPU, or TPU.</a:t>
            </a:r>
          </a:p>
          <a:p>
            <a:pPr lvl="1">
              <a:lnSpc>
                <a:spcPct val="100000"/>
              </a:lnSpc>
            </a:pPr>
            <a:r>
              <a:rPr lang="en-CA" sz="1200" b="0" i="0" u="none" strike="noStrike" dirty="0">
                <a:solidFill>
                  <a:schemeClr val="tx2"/>
                </a:solidFill>
                <a:effectLst/>
              </a:rPr>
              <a:t>Computing the gradient of arbitrary differentiable expressions.</a:t>
            </a:r>
          </a:p>
          <a:p>
            <a:pPr lvl="1">
              <a:lnSpc>
                <a:spcPct val="100000"/>
              </a:lnSpc>
            </a:pPr>
            <a:r>
              <a:rPr lang="en-CA" sz="1200" b="0" i="0" u="none" strike="noStrike" dirty="0">
                <a:solidFill>
                  <a:schemeClr val="tx2"/>
                </a:solidFill>
                <a:effectLst/>
              </a:rPr>
              <a:t>Scaling computation to many devices, such as clusters of hundreds of GPUs.</a:t>
            </a:r>
          </a:p>
          <a:p>
            <a:pPr lvl="1">
              <a:lnSpc>
                <a:spcPct val="100000"/>
              </a:lnSpc>
            </a:pPr>
            <a:r>
              <a:rPr lang="en-CA" sz="1200" b="0" i="0" u="none" strike="noStrike" dirty="0">
                <a:solidFill>
                  <a:schemeClr val="tx2"/>
                </a:solidFill>
                <a:effectLst/>
              </a:rPr>
              <a:t>Exporting programs ("graphs") to external runtimes such as servers, browsers, mobile and embedded devices.</a:t>
            </a:r>
          </a:p>
          <a:p>
            <a:pPr>
              <a:lnSpc>
                <a:spcPct val="100000"/>
              </a:lnSpc>
            </a:pPr>
            <a:r>
              <a:rPr lang="en-CA" sz="1200" b="0" i="0" u="none" strike="noStrike" dirty="0" err="1">
                <a:solidFill>
                  <a:schemeClr val="tx2"/>
                </a:solidFill>
                <a:effectLst/>
              </a:rPr>
              <a:t>Keras</a:t>
            </a:r>
            <a:r>
              <a:rPr lang="en-CA" sz="1200" b="0" i="0" u="none" strike="noStrike" dirty="0">
                <a:solidFill>
                  <a:schemeClr val="tx2"/>
                </a:solidFill>
                <a:effectLst/>
              </a:rPr>
              <a:t> is the high-level API of the TensorFlow platform: an approachable, highly-productive interface for solving machine learning problems, with a focus on modern deep learning. </a:t>
            </a:r>
          </a:p>
          <a:p>
            <a:pPr>
              <a:lnSpc>
                <a:spcPct val="100000"/>
              </a:lnSpc>
            </a:pPr>
            <a:r>
              <a:rPr lang="en-CA" sz="1200" b="0" i="0" u="none" strike="noStrike" dirty="0" err="1">
                <a:solidFill>
                  <a:schemeClr val="tx2"/>
                </a:solidFill>
                <a:effectLst/>
              </a:rPr>
              <a:t>Keras</a:t>
            </a:r>
            <a:r>
              <a:rPr lang="en-CA" sz="1200" b="0" i="0" u="none" strike="noStrike" dirty="0">
                <a:solidFill>
                  <a:schemeClr val="tx2"/>
                </a:solidFill>
                <a:effectLst/>
              </a:rPr>
              <a:t> empowers engineers and researchers to take full advantage of the scalability and cross-platform capabilities of the TensorFlow platform: you can run </a:t>
            </a:r>
            <a:r>
              <a:rPr lang="en-CA" sz="1200" b="0" i="0" u="none" strike="noStrike" dirty="0" err="1">
                <a:solidFill>
                  <a:schemeClr val="tx2"/>
                </a:solidFill>
                <a:effectLst/>
              </a:rPr>
              <a:t>Keras</a:t>
            </a:r>
            <a:r>
              <a:rPr lang="en-CA" sz="1200" b="0" i="0" u="none" strike="noStrike" dirty="0">
                <a:solidFill>
                  <a:schemeClr val="tx2"/>
                </a:solidFill>
                <a:effectLst/>
              </a:rPr>
              <a:t> on TPU or on large clusters of GPUs, and you can export your </a:t>
            </a:r>
            <a:r>
              <a:rPr lang="en-CA" sz="1200" b="0" i="0" u="none" strike="noStrike" dirty="0" err="1">
                <a:solidFill>
                  <a:schemeClr val="tx2"/>
                </a:solidFill>
                <a:effectLst/>
              </a:rPr>
              <a:t>Keras</a:t>
            </a:r>
            <a:r>
              <a:rPr lang="en-CA" sz="1200" b="0" i="0" u="none" strike="noStrike" dirty="0">
                <a:solidFill>
                  <a:schemeClr val="tx2"/>
                </a:solidFill>
                <a:effectLst/>
              </a:rPr>
              <a:t> models to run in the browser or on a mobile device.</a:t>
            </a:r>
          </a:p>
        </p:txBody>
      </p:sp>
      <p:pic>
        <p:nvPicPr>
          <p:cNvPr id="5" name="Picture 4" descr="A picture containing text, clipart, sign&#10;&#10;Description automatically generated">
            <a:extLst>
              <a:ext uri="{FF2B5EF4-FFF2-40B4-BE49-F238E27FC236}">
                <a16:creationId xmlns:a16="http://schemas.microsoft.com/office/drawing/2014/main" id="{B1FA02D1-F9E2-81AF-AE48-6392563C3FF3}"/>
              </a:ext>
            </a:extLst>
          </p:cNvPr>
          <p:cNvPicPr>
            <a:picLocks noChangeAspect="1"/>
          </p:cNvPicPr>
          <p:nvPr/>
        </p:nvPicPr>
        <p:blipFill>
          <a:blip r:embed="rId4"/>
          <a:stretch>
            <a:fillRect/>
          </a:stretch>
        </p:blipFill>
        <p:spPr>
          <a:xfrm>
            <a:off x="6428943" y="383625"/>
            <a:ext cx="4817466" cy="1902898"/>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45587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9" name="Picture 22">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954B0093-28C6-EB99-58F7-BC2DA8E23066}"/>
              </a:ext>
            </a:extLst>
          </p:cNvPr>
          <p:cNvSpPr>
            <a:spLocks noGrp="1"/>
          </p:cNvSpPr>
          <p:nvPr>
            <p:ph type="title"/>
          </p:nvPr>
        </p:nvSpPr>
        <p:spPr>
          <a:xfrm>
            <a:off x="838200" y="461339"/>
            <a:ext cx="4648200" cy="1025117"/>
          </a:xfrm>
        </p:spPr>
        <p:txBody>
          <a:bodyPr>
            <a:normAutofit/>
          </a:bodyPr>
          <a:lstStyle/>
          <a:p>
            <a:r>
              <a:rPr lang="en-US" dirty="0">
                <a:solidFill>
                  <a:schemeClr val="tx2"/>
                </a:solidFill>
              </a:rPr>
              <a:t>Similarities</a:t>
            </a:r>
          </a:p>
        </p:txBody>
      </p:sp>
      <p:sp>
        <p:nvSpPr>
          <p:cNvPr id="3" name="Content Placeholder 2">
            <a:extLst>
              <a:ext uri="{FF2B5EF4-FFF2-40B4-BE49-F238E27FC236}">
                <a16:creationId xmlns:a16="http://schemas.microsoft.com/office/drawing/2014/main" id="{F2CE0338-502C-9A11-5C09-E532223FA4E7}"/>
              </a:ext>
            </a:extLst>
          </p:cNvPr>
          <p:cNvSpPr>
            <a:spLocks noGrp="1"/>
          </p:cNvSpPr>
          <p:nvPr>
            <p:ph idx="1"/>
          </p:nvPr>
        </p:nvSpPr>
        <p:spPr>
          <a:xfrm>
            <a:off x="838200" y="1486456"/>
            <a:ext cx="4647901" cy="4528158"/>
          </a:xfrm>
        </p:spPr>
        <p:txBody>
          <a:bodyPr>
            <a:normAutofit fontScale="92500" lnSpcReduction="20000"/>
          </a:bodyPr>
          <a:lstStyle/>
          <a:p>
            <a:pPr>
              <a:lnSpc>
                <a:spcPct val="100000"/>
              </a:lnSpc>
              <a:buFont typeface="+mj-lt"/>
              <a:buAutoNum type="arabicPeriod"/>
            </a:pPr>
            <a:r>
              <a:rPr lang="en-CA" sz="1800" b="1" i="0" dirty="0">
                <a:solidFill>
                  <a:schemeClr val="tx2"/>
                </a:solidFill>
                <a:effectLst/>
                <a:latin typeface="Söhne"/>
              </a:rPr>
              <a:t>Structure:</a:t>
            </a:r>
            <a:r>
              <a:rPr lang="en-CA" sz="1800" b="0" i="0" dirty="0">
                <a:solidFill>
                  <a:schemeClr val="tx2"/>
                </a:solidFill>
                <a:effectLst/>
                <a:latin typeface="Söhne"/>
              </a:rPr>
              <a:t> ANN is composed of layers of artificial neurons, inspired by the organization of biological neurons in the brain. Each layer may consist of numerous artificial neurons, just as the brain contains billions of interconnected biological neurons.</a:t>
            </a:r>
          </a:p>
          <a:p>
            <a:pPr>
              <a:lnSpc>
                <a:spcPct val="100000"/>
              </a:lnSpc>
              <a:buFont typeface="+mj-lt"/>
              <a:buAutoNum type="arabicPeriod"/>
            </a:pPr>
            <a:r>
              <a:rPr lang="en-CA" sz="1800" b="1" i="0" dirty="0">
                <a:solidFill>
                  <a:schemeClr val="tx2"/>
                </a:solidFill>
                <a:effectLst/>
                <a:latin typeface="Söhne"/>
              </a:rPr>
              <a:t>Connection and Communication</a:t>
            </a:r>
            <a:r>
              <a:rPr lang="en-CA" sz="1800" b="0" i="0" dirty="0">
                <a:solidFill>
                  <a:schemeClr val="tx2"/>
                </a:solidFill>
                <a:effectLst/>
                <a:latin typeface="Söhne"/>
              </a:rPr>
              <a:t>: In ANN, artificial neurons connect to others through weighted connections, like how biological neurons connect through synapses. The strength of these connections represents the weights in ANN, while in the brain, it represents the efficacy of the synapses.</a:t>
            </a:r>
          </a:p>
          <a:p>
            <a:pPr>
              <a:lnSpc>
                <a:spcPct val="100000"/>
              </a:lnSpc>
              <a:buFont typeface="+mj-lt"/>
              <a:buAutoNum type="arabicPeriod"/>
            </a:pPr>
            <a:r>
              <a:rPr lang="en-CA" sz="1800" b="1" i="0" dirty="0">
                <a:solidFill>
                  <a:schemeClr val="tx2"/>
                </a:solidFill>
                <a:effectLst/>
                <a:latin typeface="Söhne"/>
              </a:rPr>
              <a:t>Learning</a:t>
            </a:r>
            <a:r>
              <a:rPr lang="en-CA" sz="1800" b="0" i="0" dirty="0">
                <a:solidFill>
                  <a:schemeClr val="tx2"/>
                </a:solidFill>
                <a:effectLst/>
                <a:latin typeface="Söhne"/>
              </a:rPr>
              <a:t>: Both biological neurons and ANN learn from experience. In the brain, learning occurs through changes in synaptic strength, following a process called synaptic plasticity. In ANN, learning is achieved through adjusting the weights of the connections using algorithms like backpropagation.</a:t>
            </a:r>
          </a:p>
        </p:txBody>
      </p:sp>
      <p:pic>
        <p:nvPicPr>
          <p:cNvPr id="9" name="Picture 8" descr="Diagram&#10;&#10;Description automatically generated">
            <a:extLst>
              <a:ext uri="{FF2B5EF4-FFF2-40B4-BE49-F238E27FC236}">
                <a16:creationId xmlns:a16="http://schemas.microsoft.com/office/drawing/2014/main" id="{F468BC7A-5DCB-CA24-8068-14C9363E8CE7}"/>
              </a:ext>
            </a:extLst>
          </p:cNvPr>
          <p:cNvPicPr>
            <a:picLocks noChangeAspect="1"/>
          </p:cNvPicPr>
          <p:nvPr/>
        </p:nvPicPr>
        <p:blipFill>
          <a:blip r:embed="rId3"/>
          <a:stretch>
            <a:fillRect/>
          </a:stretch>
        </p:blipFill>
        <p:spPr>
          <a:xfrm>
            <a:off x="7589873" y="1019556"/>
            <a:ext cx="2891332" cy="4818888"/>
          </a:xfrm>
          <a:prstGeom prst="rect">
            <a:avLst/>
          </a:prstGeom>
        </p:spPr>
      </p:pic>
      <p:pic>
        <p:nvPicPr>
          <p:cNvPr id="30" name="Picture 24">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17747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CEE1788-A3DC-4ABC-54EA-3A5313096CB5}"/>
              </a:ext>
            </a:extLst>
          </p:cNvPr>
          <p:cNvSpPr>
            <a:spLocks noGrp="1"/>
          </p:cNvSpPr>
          <p:nvPr>
            <p:ph type="title"/>
          </p:nvPr>
        </p:nvSpPr>
        <p:spPr>
          <a:xfrm>
            <a:off x="838201" y="559813"/>
            <a:ext cx="10348146" cy="837841"/>
          </a:xfrm>
        </p:spPr>
        <p:txBody>
          <a:bodyPr anchor="t">
            <a:normAutofit/>
          </a:bodyPr>
          <a:lstStyle/>
          <a:p>
            <a:r>
              <a:rPr lang="en-US" sz="3600" dirty="0">
                <a:solidFill>
                  <a:schemeClr val="tx2"/>
                </a:solidFill>
              </a:rPr>
              <a:t>Starting point</a:t>
            </a:r>
          </a:p>
        </p:txBody>
      </p:sp>
      <p:pic>
        <p:nvPicPr>
          <p:cNvPr id="18" name="Picture 17">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pic>
        <p:nvPicPr>
          <p:cNvPr id="5" name="Content Placeholder 4">
            <a:extLst>
              <a:ext uri="{FF2B5EF4-FFF2-40B4-BE49-F238E27FC236}">
                <a16:creationId xmlns:a16="http://schemas.microsoft.com/office/drawing/2014/main" id="{EF1080B2-48F9-083B-B972-1716823B3583}"/>
              </a:ext>
            </a:extLst>
          </p:cNvPr>
          <p:cNvPicPr>
            <a:picLocks noGrp="1" noChangeAspect="1"/>
          </p:cNvPicPr>
          <p:nvPr>
            <p:ph idx="1"/>
          </p:nvPr>
        </p:nvPicPr>
        <p:blipFill>
          <a:blip r:embed="rId4"/>
          <a:stretch>
            <a:fillRect/>
          </a:stretch>
        </p:blipFill>
        <p:spPr>
          <a:xfrm>
            <a:off x="838199" y="2206208"/>
            <a:ext cx="1725770" cy="513453"/>
          </a:xfrm>
        </p:spPr>
      </p:pic>
      <p:sp>
        <p:nvSpPr>
          <p:cNvPr id="7" name="TextBox 6">
            <a:extLst>
              <a:ext uri="{FF2B5EF4-FFF2-40B4-BE49-F238E27FC236}">
                <a16:creationId xmlns:a16="http://schemas.microsoft.com/office/drawing/2014/main" id="{C3C02018-0D77-D5AA-F218-3604505AAFA3}"/>
              </a:ext>
            </a:extLst>
          </p:cNvPr>
          <p:cNvSpPr txBox="1"/>
          <p:nvPr/>
        </p:nvSpPr>
        <p:spPr>
          <a:xfrm>
            <a:off x="838199" y="1443820"/>
            <a:ext cx="10156531" cy="635444"/>
          </a:xfrm>
          <a:prstGeom prst="rect">
            <a:avLst/>
          </a:prstGeom>
          <a:noFill/>
        </p:spPr>
        <p:txBody>
          <a:bodyPr wrap="square">
            <a:spAutoFit/>
          </a:bodyPr>
          <a:lstStyle/>
          <a:p>
            <a:pPr defTabSz="896112">
              <a:spcAft>
                <a:spcPts val="600"/>
              </a:spcAft>
            </a:pPr>
            <a:r>
              <a:rPr lang="en-CA" sz="1764" kern="1200">
                <a:solidFill>
                  <a:srgbClr val="333333"/>
                </a:solidFill>
                <a:latin typeface="Helvetica Neue" panose="02000503000000020004" pitchFamily="2" charset="0"/>
                <a:ea typeface="+mn-ea"/>
                <a:cs typeface="+mn-cs"/>
              </a:rPr>
              <a:t>Let’s start with a predictive model with a single input (covariate). The simplest model could be a linear model:</a:t>
            </a:r>
            <a:endParaRPr lang="en-US"/>
          </a:p>
        </p:txBody>
      </p:sp>
      <p:sp>
        <p:nvSpPr>
          <p:cNvPr id="8" name="TextBox 7">
            <a:extLst>
              <a:ext uri="{FF2B5EF4-FFF2-40B4-BE49-F238E27FC236}">
                <a16:creationId xmlns:a16="http://schemas.microsoft.com/office/drawing/2014/main" id="{4260C943-7123-A4FB-3041-07376F6CBC79}"/>
              </a:ext>
            </a:extLst>
          </p:cNvPr>
          <p:cNvSpPr txBox="1"/>
          <p:nvPr/>
        </p:nvSpPr>
        <p:spPr>
          <a:xfrm>
            <a:off x="830249" y="3018491"/>
            <a:ext cx="9936569" cy="646331"/>
          </a:xfrm>
          <a:prstGeom prst="rect">
            <a:avLst/>
          </a:prstGeom>
          <a:noFill/>
        </p:spPr>
        <p:txBody>
          <a:bodyPr wrap="square" rtlCol="0">
            <a:spAutoFit/>
          </a:bodyPr>
          <a:lstStyle/>
          <a:p>
            <a:r>
              <a:rPr lang="en-CA" b="0" i="0" u="none" strike="noStrike" dirty="0">
                <a:solidFill>
                  <a:srgbClr val="333333"/>
                </a:solidFill>
                <a:effectLst/>
                <a:latin typeface="Helvetica Neue" panose="02000503000000020004" pitchFamily="2" charset="0"/>
              </a:rPr>
              <a:t>Since this model could be a quite restrictive, we can have a more flexible one by a polynomial regression:</a:t>
            </a:r>
            <a:endParaRPr lang="en-US" dirty="0"/>
          </a:p>
        </p:txBody>
      </p:sp>
      <p:pic>
        <p:nvPicPr>
          <p:cNvPr id="10" name="Picture 9" descr="Chart&#10;&#10;Description automatically generated with medium confidence">
            <a:extLst>
              <a:ext uri="{FF2B5EF4-FFF2-40B4-BE49-F238E27FC236}">
                <a16:creationId xmlns:a16="http://schemas.microsoft.com/office/drawing/2014/main" id="{9686B9F0-FFBE-893A-4DCF-6437EA04CC60}"/>
              </a:ext>
            </a:extLst>
          </p:cNvPr>
          <p:cNvPicPr>
            <a:picLocks noChangeAspect="1"/>
          </p:cNvPicPr>
          <p:nvPr/>
        </p:nvPicPr>
        <p:blipFill>
          <a:blip r:embed="rId5"/>
          <a:stretch>
            <a:fillRect/>
          </a:stretch>
        </p:blipFill>
        <p:spPr>
          <a:xfrm>
            <a:off x="914399" y="3800913"/>
            <a:ext cx="4470400" cy="812800"/>
          </a:xfrm>
          <a:prstGeom prst="rect">
            <a:avLst/>
          </a:prstGeom>
        </p:spPr>
      </p:pic>
      <p:sp>
        <p:nvSpPr>
          <p:cNvPr id="17" name="TextBox 16">
            <a:extLst>
              <a:ext uri="{FF2B5EF4-FFF2-40B4-BE49-F238E27FC236}">
                <a16:creationId xmlns:a16="http://schemas.microsoft.com/office/drawing/2014/main" id="{C0EA9011-16CE-4EE8-643E-B2493C899EE4}"/>
              </a:ext>
            </a:extLst>
          </p:cNvPr>
          <p:cNvSpPr txBox="1"/>
          <p:nvPr/>
        </p:nvSpPr>
        <p:spPr>
          <a:xfrm>
            <a:off x="838199" y="4944844"/>
            <a:ext cx="7478488" cy="369332"/>
          </a:xfrm>
          <a:prstGeom prst="rect">
            <a:avLst/>
          </a:prstGeom>
          <a:noFill/>
        </p:spPr>
        <p:txBody>
          <a:bodyPr wrap="square">
            <a:spAutoFit/>
          </a:bodyPr>
          <a:lstStyle/>
          <a:p>
            <a:r>
              <a:rPr lang="en-CA" dirty="0"/>
              <a:t>The polynomial regression is based on fixed components, or bases: </a:t>
            </a:r>
            <a:endParaRPr lang="en-US" dirty="0"/>
          </a:p>
        </p:txBody>
      </p:sp>
      <p:pic>
        <p:nvPicPr>
          <p:cNvPr id="15" name="Picture 14">
            <a:extLst>
              <a:ext uri="{FF2B5EF4-FFF2-40B4-BE49-F238E27FC236}">
                <a16:creationId xmlns:a16="http://schemas.microsoft.com/office/drawing/2014/main" id="{8F8754F8-8F2F-ABA4-A5C6-143223485E09}"/>
              </a:ext>
            </a:extLst>
          </p:cNvPr>
          <p:cNvPicPr>
            <a:picLocks noChangeAspect="1"/>
          </p:cNvPicPr>
          <p:nvPr/>
        </p:nvPicPr>
        <p:blipFill>
          <a:blip r:embed="rId6"/>
          <a:stretch>
            <a:fillRect/>
          </a:stretch>
        </p:blipFill>
        <p:spPr>
          <a:xfrm>
            <a:off x="8164286" y="4925110"/>
            <a:ext cx="1524000" cy="342900"/>
          </a:xfrm>
          <a:prstGeom prst="rect">
            <a:avLst/>
          </a:prstGeom>
        </p:spPr>
      </p:pic>
    </p:spTree>
    <p:extLst>
      <p:ext uri="{BB962C8B-B14F-4D97-AF65-F5344CB8AC3E}">
        <p14:creationId xmlns:p14="http://schemas.microsoft.com/office/powerpoint/2010/main" val="111539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F64AD166-6B56-25EB-971E-8A4912DB25C8}"/>
              </a:ext>
            </a:extLst>
          </p:cNvPr>
          <p:cNvSpPr>
            <a:spLocks noGrp="1"/>
          </p:cNvSpPr>
          <p:nvPr>
            <p:ph type="title"/>
          </p:nvPr>
        </p:nvSpPr>
        <p:spPr>
          <a:xfrm>
            <a:off x="838200" y="559813"/>
            <a:ext cx="5638800" cy="1573786"/>
          </a:xfrm>
        </p:spPr>
        <p:txBody>
          <a:bodyPr vert="horz" lIns="91440" tIns="45720" rIns="91440" bIns="45720" rtlCol="0" anchor="ctr">
            <a:normAutofit/>
          </a:bodyPr>
          <a:lstStyle/>
          <a:p>
            <a:r>
              <a:rPr lang="en-US">
                <a:solidFill>
                  <a:schemeClr val="tx2"/>
                </a:solidFill>
              </a:rPr>
              <a:t>Simulated data</a:t>
            </a:r>
          </a:p>
        </p:txBody>
      </p:sp>
      <p:sp>
        <p:nvSpPr>
          <p:cNvPr id="7" name="TextBox 6">
            <a:extLst>
              <a:ext uri="{FF2B5EF4-FFF2-40B4-BE49-F238E27FC236}">
                <a16:creationId xmlns:a16="http://schemas.microsoft.com/office/drawing/2014/main" id="{4A5888AA-5386-6047-AA37-19D86E1E0E4F}"/>
              </a:ext>
            </a:extLst>
          </p:cNvPr>
          <p:cNvSpPr txBox="1"/>
          <p:nvPr/>
        </p:nvSpPr>
        <p:spPr>
          <a:xfrm>
            <a:off x="330506" y="5939266"/>
            <a:ext cx="9314237" cy="717841"/>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b="0" i="0" u="none" strike="noStrike" dirty="0">
                <a:solidFill>
                  <a:schemeClr val="tx2"/>
                </a:solidFill>
                <a:effectLst/>
              </a:rPr>
              <a:t>We can fit a polynomial regression with M=3. </a:t>
            </a:r>
            <a:endParaRPr lang="en-US" dirty="0">
              <a:solidFill>
                <a:schemeClr val="tx2"/>
              </a:solidFill>
            </a:endParaRPr>
          </a:p>
        </p:txBody>
      </p:sp>
      <p:pic>
        <p:nvPicPr>
          <p:cNvPr id="5" name="Content Placeholder 4" descr="Chart, scatter chart&#10;&#10;Description automatically generated">
            <a:extLst>
              <a:ext uri="{FF2B5EF4-FFF2-40B4-BE49-F238E27FC236}">
                <a16:creationId xmlns:a16="http://schemas.microsoft.com/office/drawing/2014/main" id="{28FC2F6F-56EB-8DFC-61FC-12CF3363E048}"/>
              </a:ext>
            </a:extLst>
          </p:cNvPr>
          <p:cNvPicPr>
            <a:picLocks noGrp="1" noChangeAspect="1"/>
          </p:cNvPicPr>
          <p:nvPr>
            <p:ph idx="1"/>
          </p:nvPr>
        </p:nvPicPr>
        <p:blipFill>
          <a:blip r:embed="rId3"/>
          <a:stretch>
            <a:fillRect/>
          </a:stretch>
        </p:blipFill>
        <p:spPr>
          <a:xfrm>
            <a:off x="330506" y="2378493"/>
            <a:ext cx="4984413" cy="3314635"/>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pic>
        <p:nvPicPr>
          <p:cNvPr id="9" name="Picture 8" descr="Chart, scatter chart&#10;&#10;Description automatically generated">
            <a:extLst>
              <a:ext uri="{FF2B5EF4-FFF2-40B4-BE49-F238E27FC236}">
                <a16:creationId xmlns:a16="http://schemas.microsoft.com/office/drawing/2014/main" id="{73202E3C-F940-86EF-FEA2-DC71B83A613E}"/>
              </a:ext>
            </a:extLst>
          </p:cNvPr>
          <p:cNvPicPr>
            <a:picLocks noChangeAspect="1"/>
          </p:cNvPicPr>
          <p:nvPr/>
        </p:nvPicPr>
        <p:blipFill>
          <a:blip r:embed="rId5"/>
          <a:stretch>
            <a:fillRect/>
          </a:stretch>
        </p:blipFill>
        <p:spPr>
          <a:xfrm>
            <a:off x="5436342" y="2378493"/>
            <a:ext cx="5427463" cy="3314635"/>
          </a:xfrm>
          <a:prstGeom prst="rect">
            <a:avLst/>
          </a:prstGeom>
        </p:spPr>
      </p:pic>
      <p:pic>
        <p:nvPicPr>
          <p:cNvPr id="11" name="Picture 10">
            <a:extLst>
              <a:ext uri="{FF2B5EF4-FFF2-40B4-BE49-F238E27FC236}">
                <a16:creationId xmlns:a16="http://schemas.microsoft.com/office/drawing/2014/main" id="{CD15A79E-1ED9-83F8-4A8F-D7D669A13E6B}"/>
              </a:ext>
            </a:extLst>
          </p:cNvPr>
          <p:cNvPicPr>
            <a:picLocks noChangeAspect="1"/>
          </p:cNvPicPr>
          <p:nvPr/>
        </p:nvPicPr>
        <p:blipFill>
          <a:blip r:embed="rId6"/>
          <a:stretch>
            <a:fillRect/>
          </a:stretch>
        </p:blipFill>
        <p:spPr>
          <a:xfrm>
            <a:off x="3521364" y="6359061"/>
            <a:ext cx="1914978" cy="265662"/>
          </a:xfrm>
          <a:prstGeom prst="rect">
            <a:avLst/>
          </a:prstGeom>
        </p:spPr>
      </p:pic>
    </p:spTree>
    <p:extLst>
      <p:ext uri="{BB962C8B-B14F-4D97-AF65-F5344CB8AC3E}">
        <p14:creationId xmlns:p14="http://schemas.microsoft.com/office/powerpoint/2010/main" val="288723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32D9C03-B9C6-0D35-F2BF-1584CB0F4BF4}"/>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Polynomial Fitting</a:t>
            </a:r>
          </a:p>
        </p:txBody>
      </p:sp>
      <p:sp>
        <p:nvSpPr>
          <p:cNvPr id="3" name="Content Placeholder 2">
            <a:extLst>
              <a:ext uri="{FF2B5EF4-FFF2-40B4-BE49-F238E27FC236}">
                <a16:creationId xmlns:a16="http://schemas.microsoft.com/office/drawing/2014/main" id="{8C4168CF-DC29-9EDC-C1AC-5CE21DEE8518}"/>
              </a:ext>
            </a:extLst>
          </p:cNvPr>
          <p:cNvSpPr>
            <a:spLocks noGrp="1"/>
          </p:cNvSpPr>
          <p:nvPr>
            <p:ph idx="1"/>
          </p:nvPr>
        </p:nvSpPr>
        <p:spPr>
          <a:xfrm>
            <a:off x="838200" y="3634047"/>
            <a:ext cx="3962399" cy="1810740"/>
          </a:xfrm>
        </p:spPr>
        <p:txBody>
          <a:bodyPr vert="horz" lIns="91440" tIns="45720" rIns="91440" bIns="45720" rtlCol="0" anchor="t">
            <a:normAutofit/>
          </a:bodyPr>
          <a:lstStyle/>
          <a:p>
            <a:pPr marL="0" indent="0">
              <a:buNone/>
            </a:pPr>
            <a:r>
              <a:rPr lang="en-US" sz="2200" b="0" i="0" u="none" strike="noStrike">
                <a:solidFill>
                  <a:schemeClr val="tx2"/>
                </a:solidFill>
                <a:effectLst/>
              </a:rPr>
              <a:t>Now, we can think of the line as weighted sum of fixed components:</a:t>
            </a:r>
            <a:endParaRPr lang="en-US" sz="2200">
              <a:solidFill>
                <a:schemeClr val="tx2"/>
              </a:solidFill>
            </a:endParaRPr>
          </a:p>
        </p:txBody>
      </p:sp>
      <p:pic>
        <p:nvPicPr>
          <p:cNvPr id="5" name="Picture 4" descr="Chart, histogram&#10;&#10;Description automatically generated">
            <a:extLst>
              <a:ext uri="{FF2B5EF4-FFF2-40B4-BE49-F238E27FC236}">
                <a16:creationId xmlns:a16="http://schemas.microsoft.com/office/drawing/2014/main" id="{E92563A3-37B9-992C-0CB6-B2A11ED8373D}"/>
              </a:ext>
            </a:extLst>
          </p:cNvPr>
          <p:cNvPicPr>
            <a:picLocks noChangeAspect="1"/>
          </p:cNvPicPr>
          <p:nvPr/>
        </p:nvPicPr>
        <p:blipFill>
          <a:blip r:embed="rId3"/>
          <a:stretch>
            <a:fillRect/>
          </a:stretch>
        </p:blipFill>
        <p:spPr>
          <a:xfrm>
            <a:off x="5186557" y="669655"/>
            <a:ext cx="6402214" cy="4593588"/>
          </a:xfrm>
          <a:prstGeom prst="rect">
            <a:avLst/>
          </a:prstGeom>
        </p:spPr>
      </p:pic>
      <p:sp>
        <p:nvSpPr>
          <p:cNvPr id="18" name="Rectangle 17">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97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6591AA4-106C-4EB4-8352-EEB6C449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F0842D-03BF-4DC0-8DC1-10183EB6A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7229B-EDB3-9C98-73B8-BC546BCFF5F6}"/>
              </a:ext>
            </a:extLst>
          </p:cNvPr>
          <p:cNvSpPr>
            <a:spLocks noGrp="1"/>
          </p:cNvSpPr>
          <p:nvPr>
            <p:ph type="title"/>
          </p:nvPr>
        </p:nvSpPr>
        <p:spPr>
          <a:xfrm>
            <a:off x="1066799" y="1056647"/>
            <a:ext cx="5334000" cy="1686554"/>
          </a:xfrm>
        </p:spPr>
        <p:txBody>
          <a:bodyPr vert="horz" lIns="91440" tIns="45720" rIns="91440" bIns="45720" rtlCol="0" anchor="ctr">
            <a:normAutofit/>
          </a:bodyPr>
          <a:lstStyle/>
          <a:p>
            <a:r>
              <a:rPr lang="en-US" dirty="0">
                <a:solidFill>
                  <a:schemeClr val="tx2"/>
                </a:solidFill>
              </a:rPr>
              <a:t>Parametric embedding</a:t>
            </a:r>
          </a:p>
        </p:txBody>
      </p:sp>
      <p:pic>
        <p:nvPicPr>
          <p:cNvPr id="5" name="Content Placeholder 4" descr="Chart, scatter chart&#10;&#10;Description automatically generated">
            <a:extLst>
              <a:ext uri="{FF2B5EF4-FFF2-40B4-BE49-F238E27FC236}">
                <a16:creationId xmlns:a16="http://schemas.microsoft.com/office/drawing/2014/main" id="{5EBA1D24-4C50-E858-DD74-B3869A354ED9}"/>
              </a:ext>
            </a:extLst>
          </p:cNvPr>
          <p:cNvPicPr>
            <a:picLocks noGrp="1" noChangeAspect="1"/>
          </p:cNvPicPr>
          <p:nvPr>
            <p:ph idx="1"/>
          </p:nvPr>
        </p:nvPicPr>
        <p:blipFill>
          <a:blip r:embed="rId3"/>
          <a:stretch>
            <a:fillRect/>
          </a:stretch>
        </p:blipFill>
        <p:spPr>
          <a:xfrm>
            <a:off x="1066799" y="2907042"/>
            <a:ext cx="4568954" cy="897046"/>
          </a:xfrm>
          <a:prstGeom prst="rect">
            <a:avLst/>
          </a:prstGeom>
        </p:spPr>
      </p:pic>
      <p:pic>
        <p:nvPicPr>
          <p:cNvPr id="9" name="Picture 8" descr="Text&#10;&#10;Description automatically generated">
            <a:extLst>
              <a:ext uri="{FF2B5EF4-FFF2-40B4-BE49-F238E27FC236}">
                <a16:creationId xmlns:a16="http://schemas.microsoft.com/office/drawing/2014/main" id="{A897D329-39E3-15EE-35A6-C7E59C44B95B}"/>
              </a:ext>
            </a:extLst>
          </p:cNvPr>
          <p:cNvPicPr>
            <a:picLocks noChangeAspect="1"/>
          </p:cNvPicPr>
          <p:nvPr/>
        </p:nvPicPr>
        <p:blipFill>
          <a:blip r:embed="rId4"/>
          <a:stretch>
            <a:fillRect/>
          </a:stretch>
        </p:blipFill>
        <p:spPr>
          <a:xfrm>
            <a:off x="1066799" y="4236429"/>
            <a:ext cx="4591647" cy="826496"/>
          </a:xfrm>
          <a:prstGeom prst="rect">
            <a:avLst/>
          </a:prstGeom>
        </p:spPr>
      </p:pic>
      <p:sp>
        <p:nvSpPr>
          <p:cNvPr id="7" name="TextBox 6">
            <a:extLst>
              <a:ext uri="{FF2B5EF4-FFF2-40B4-BE49-F238E27FC236}">
                <a16:creationId xmlns:a16="http://schemas.microsoft.com/office/drawing/2014/main" id="{8BC7F1B5-8D65-8514-703E-098B85FCBD87}"/>
              </a:ext>
            </a:extLst>
          </p:cNvPr>
          <p:cNvSpPr txBox="1"/>
          <p:nvPr/>
        </p:nvSpPr>
        <p:spPr>
          <a:xfrm>
            <a:off x="6754954" y="2907042"/>
            <a:ext cx="3151153" cy="2590800"/>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sz="2400" b="0" i="0" u="none" strike="noStrike" dirty="0">
                <a:solidFill>
                  <a:schemeClr val="tx2"/>
                </a:solidFill>
                <a:effectLst/>
              </a:rPr>
              <a:t>The artificial neural net replaces these fixed components with adjustable ones or bases</a:t>
            </a:r>
            <a:endParaRPr lang="en-US" sz="2400" dirty="0">
              <a:solidFill>
                <a:schemeClr val="tx2"/>
              </a:solidFill>
            </a:endParaRPr>
          </a:p>
        </p:txBody>
      </p:sp>
    </p:spTree>
    <p:extLst>
      <p:ext uri="{BB962C8B-B14F-4D97-AF65-F5344CB8AC3E}">
        <p14:creationId xmlns:p14="http://schemas.microsoft.com/office/powerpoint/2010/main" val="23997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2EBE56B-DFF0-4948-83B7-D40B66737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12" y="-9526"/>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13725DE-6A66-493E-7D75-E7E3CF11E3C9}"/>
              </a:ext>
            </a:extLst>
          </p:cNvPr>
          <p:cNvSpPr>
            <a:spLocks noGrp="1"/>
          </p:cNvSpPr>
          <p:nvPr>
            <p:ph type="title"/>
          </p:nvPr>
        </p:nvSpPr>
        <p:spPr>
          <a:xfrm>
            <a:off x="1099744" y="4084487"/>
            <a:ext cx="5996628" cy="2068081"/>
          </a:xfrm>
        </p:spPr>
        <p:txBody>
          <a:bodyPr vert="horz" lIns="91440" tIns="45720" rIns="91440" bIns="45720" rtlCol="0" anchor="ctr">
            <a:normAutofit/>
          </a:bodyPr>
          <a:lstStyle/>
          <a:p>
            <a:r>
              <a:rPr lang="en-US" dirty="0">
                <a:solidFill>
                  <a:schemeClr val="tx2"/>
                </a:solidFill>
              </a:rPr>
              <a:t>Activation function</a:t>
            </a:r>
          </a:p>
        </p:txBody>
      </p:sp>
      <p:pic>
        <p:nvPicPr>
          <p:cNvPr id="18" name="Picture 17">
            <a:extLst>
              <a:ext uri="{FF2B5EF4-FFF2-40B4-BE49-F238E27FC236}">
                <a16:creationId xmlns:a16="http://schemas.microsoft.com/office/drawing/2014/main" id="{0504D9BB-C5B4-4DB5-9217-B4CDBBE197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20" name="Picture 19">
            <a:extLst>
              <a:ext uri="{FF2B5EF4-FFF2-40B4-BE49-F238E27FC236}">
                <a16:creationId xmlns:a16="http://schemas.microsoft.com/office/drawing/2014/main" id="{0A80FB64-DCE9-4522-B219-46AD36DB55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pic>
        <p:nvPicPr>
          <p:cNvPr id="5" name="Content Placeholder 4" descr="Text, letter&#10;&#10;Description automatically generated">
            <a:extLst>
              <a:ext uri="{FF2B5EF4-FFF2-40B4-BE49-F238E27FC236}">
                <a16:creationId xmlns:a16="http://schemas.microsoft.com/office/drawing/2014/main" id="{42F1DEB2-363F-FCCE-DDCE-B9EE4C25F833}"/>
              </a:ext>
            </a:extLst>
          </p:cNvPr>
          <p:cNvPicPr>
            <a:picLocks noGrp="1" noChangeAspect="1"/>
          </p:cNvPicPr>
          <p:nvPr>
            <p:ph idx="1"/>
          </p:nvPr>
        </p:nvPicPr>
        <p:blipFill>
          <a:blip r:embed="rId5"/>
          <a:stretch>
            <a:fillRect/>
          </a:stretch>
        </p:blipFill>
        <p:spPr>
          <a:xfrm>
            <a:off x="1131808" y="1197455"/>
            <a:ext cx="9727967" cy="3356149"/>
          </a:xfrm>
          <a:prstGeom prst="rect">
            <a:avLst/>
          </a:prstGeom>
        </p:spPr>
      </p:pic>
    </p:spTree>
    <p:extLst>
      <p:ext uri="{BB962C8B-B14F-4D97-AF65-F5344CB8AC3E}">
        <p14:creationId xmlns:p14="http://schemas.microsoft.com/office/powerpoint/2010/main" val="1955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DEE4CC97-912D-79F2-109C-CB7B9AA4E4C5}"/>
              </a:ext>
            </a:extLst>
          </p:cNvPr>
          <p:cNvSpPr>
            <a:spLocks noGrp="1"/>
          </p:cNvSpPr>
          <p:nvPr>
            <p:ph type="title"/>
          </p:nvPr>
        </p:nvSpPr>
        <p:spPr>
          <a:xfrm>
            <a:off x="838200" y="461339"/>
            <a:ext cx="5785558" cy="1718190"/>
          </a:xfrm>
        </p:spPr>
        <p:txBody>
          <a:bodyPr>
            <a:normAutofit/>
          </a:bodyPr>
          <a:lstStyle/>
          <a:p>
            <a:r>
              <a:rPr lang="en-US" dirty="0">
                <a:solidFill>
                  <a:schemeClr val="tx2"/>
                </a:solidFill>
              </a:rPr>
              <a:t>A simple one-input ANN</a:t>
            </a:r>
          </a:p>
        </p:txBody>
      </p:sp>
      <p:sp>
        <p:nvSpPr>
          <p:cNvPr id="3" name="Content Placeholder 2">
            <a:extLst>
              <a:ext uri="{FF2B5EF4-FFF2-40B4-BE49-F238E27FC236}">
                <a16:creationId xmlns:a16="http://schemas.microsoft.com/office/drawing/2014/main" id="{58238245-D7CD-EC47-D94D-8883C45DD417}"/>
              </a:ext>
            </a:extLst>
          </p:cNvPr>
          <p:cNvSpPr>
            <a:spLocks noGrp="1"/>
          </p:cNvSpPr>
          <p:nvPr>
            <p:ph idx="1"/>
          </p:nvPr>
        </p:nvSpPr>
        <p:spPr>
          <a:xfrm>
            <a:off x="917294" y="2164310"/>
            <a:ext cx="4647901" cy="2585613"/>
          </a:xfrm>
        </p:spPr>
        <p:txBody>
          <a:bodyPr>
            <a:normAutofit/>
          </a:bodyPr>
          <a:lstStyle/>
          <a:p>
            <a:r>
              <a:rPr lang="en-CA" sz="1800" dirty="0">
                <a:solidFill>
                  <a:schemeClr val="tx2"/>
                </a:solidFill>
              </a:rPr>
              <a:t>The first layer is the source layer (with </a:t>
            </a:r>
            <a:r>
              <a:rPr lang="en-CA" sz="1800" b="0" i="0" dirty="0">
                <a:solidFill>
                  <a:schemeClr val="tx2"/>
                </a:solidFill>
                <a:effectLst/>
                <a:latin typeface="MJXc-TeX-math-I"/>
              </a:rPr>
              <a:t>X</a:t>
            </a:r>
            <a:r>
              <a:rPr lang="en-CA" sz="1800" dirty="0">
                <a:solidFill>
                  <a:schemeClr val="tx2"/>
                </a:solidFill>
                <a:effectLst/>
              </a:rPr>
              <a:t>). The second layer is called as hidden layer with three “neurons” each of which has an activation function (</a:t>
            </a:r>
            <a:r>
              <a:rPr lang="en-CA" sz="1800" b="0" i="0" dirty="0">
                <a:solidFill>
                  <a:schemeClr val="tx2"/>
                </a:solidFill>
                <a:effectLst/>
                <a:latin typeface="MJXc-TeX-math-I"/>
              </a:rPr>
              <a:t>A</a:t>
            </a:r>
            <a:r>
              <a:rPr lang="en-CA" sz="1800" dirty="0">
                <a:solidFill>
                  <a:schemeClr val="tx2"/>
                </a:solidFill>
                <a:effectLst/>
              </a:rPr>
              <a:t>). The last layer is the “sink” or output layer. </a:t>
            </a:r>
            <a:endParaRPr lang="en-US" sz="1800" dirty="0">
              <a:solidFill>
                <a:schemeClr val="tx2"/>
              </a:solidFill>
            </a:endParaRPr>
          </a:p>
        </p:txBody>
      </p:sp>
      <p:pic>
        <p:nvPicPr>
          <p:cNvPr id="4" name="Picture 3" descr="A picture containing text, clock&#10;&#10;Description automatically generated">
            <a:extLst>
              <a:ext uri="{FF2B5EF4-FFF2-40B4-BE49-F238E27FC236}">
                <a16:creationId xmlns:a16="http://schemas.microsoft.com/office/drawing/2014/main" id="{860F0BE5-8D4E-FFBB-8DFA-8631A64DF849}"/>
              </a:ext>
            </a:extLst>
          </p:cNvPr>
          <p:cNvPicPr>
            <a:picLocks noChangeAspect="1"/>
          </p:cNvPicPr>
          <p:nvPr/>
        </p:nvPicPr>
        <p:blipFill>
          <a:blip r:embed="rId3"/>
          <a:stretch>
            <a:fillRect/>
          </a:stretch>
        </p:blipFill>
        <p:spPr>
          <a:xfrm>
            <a:off x="6626806" y="1905477"/>
            <a:ext cx="4817466" cy="3047046"/>
          </a:xfrm>
          <a:prstGeom prst="rect">
            <a:avLst/>
          </a:prstGeom>
        </p:spPr>
      </p:pic>
      <p:pic>
        <p:nvPicPr>
          <p:cNvPr id="15" name="Picture 14">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780289738"/>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425"/>
      </a:dk2>
      <a:lt2>
        <a:srgbClr val="E2E8E8"/>
      </a:lt2>
      <a:accent1>
        <a:srgbClr val="C34D4F"/>
      </a:accent1>
      <a:accent2>
        <a:srgbClr val="B16A3B"/>
      </a:accent2>
      <a:accent3>
        <a:srgbClr val="B7A248"/>
      </a:accent3>
      <a:accent4>
        <a:srgbClr val="93AE3A"/>
      </a:accent4>
      <a:accent5>
        <a:srgbClr val="6DB547"/>
      </a:accent5>
      <a:accent6>
        <a:srgbClr val="3BB143"/>
      </a:accent6>
      <a:hlink>
        <a:srgbClr val="309190"/>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2302</TotalTime>
  <Words>1441</Words>
  <Application>Microsoft Macintosh PowerPoint</Application>
  <PresentationFormat>Widescreen</PresentationFormat>
  <Paragraphs>82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Avenir Next LT Pro</vt:lpstr>
      <vt:lpstr>AvenirNext LT Pro Medium</vt:lpstr>
      <vt:lpstr>Calibri</vt:lpstr>
      <vt:lpstr>Consolas</vt:lpstr>
      <vt:lpstr>Helvetica Neue</vt:lpstr>
      <vt:lpstr>MJXc-TeX-math-I</vt:lpstr>
      <vt:lpstr>Söhne</vt:lpstr>
      <vt:lpstr>source-serif-pro</vt:lpstr>
      <vt:lpstr>BlockprintVTI</vt:lpstr>
      <vt:lpstr>Artificial Neural Network</vt:lpstr>
      <vt:lpstr>ANN are computational models inspired by the structure and function of biological neurons in the brain.</vt:lpstr>
      <vt:lpstr>Similarities</vt:lpstr>
      <vt:lpstr>Starting point</vt:lpstr>
      <vt:lpstr>Simulated data</vt:lpstr>
      <vt:lpstr>Polynomial Fitting</vt:lpstr>
      <vt:lpstr>Parametric embedding</vt:lpstr>
      <vt:lpstr>Activation function</vt:lpstr>
      <vt:lpstr>A simple one-input ANN</vt:lpstr>
      <vt:lpstr>ANN for our simulated data</vt:lpstr>
      <vt:lpstr>Backpropagation (Chain Rule)</vt:lpstr>
      <vt:lpstr>Gradient Descent on OLS</vt:lpstr>
      <vt:lpstr>Is GD efficient?</vt:lpstr>
      <vt:lpstr>Learning rate?</vt:lpstr>
      <vt:lpstr>Adjustable Learning Rate</vt:lpstr>
      <vt:lpstr>Efficient GD Algorithms for ANN</vt:lpstr>
      <vt:lpstr>ANN with different dimensions</vt:lpstr>
      <vt:lpstr>Multi-input ANN</vt:lpstr>
      <vt:lpstr>Deep Learning – Multi-layer ANN</vt:lpstr>
      <vt:lpstr>Multi-output ANN</vt:lpstr>
      <vt:lpstr>Packages</vt:lpstr>
      <vt:lpstr>KERAS &amp; PyTorch</vt:lpstr>
      <vt:lpstr>Keras &amp; TensorFlow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Yigit Aydede</dc:creator>
  <cp:lastModifiedBy>Yigit Aydede</cp:lastModifiedBy>
  <cp:revision>13</cp:revision>
  <dcterms:created xsi:type="dcterms:W3CDTF">2023-04-10T21:04:44Z</dcterms:created>
  <dcterms:modified xsi:type="dcterms:W3CDTF">2024-08-28T10:36:19Z</dcterms:modified>
</cp:coreProperties>
</file>