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82" r:id="rId4"/>
    <p:sldId id="283" r:id="rId5"/>
    <p:sldId id="279" r:id="rId6"/>
    <p:sldId id="258" r:id="rId7"/>
    <p:sldId id="280" r:id="rId8"/>
    <p:sldId id="281" r:id="rId9"/>
    <p:sldId id="259" r:id="rId10"/>
    <p:sldId id="260" r:id="rId11"/>
    <p:sldId id="261" r:id="rId12"/>
    <p:sldId id="263" r:id="rId13"/>
    <p:sldId id="262"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729A4-6A18-6643-87CE-5AE27CBB594E}" type="datetimeFigureOut">
              <a:rPr lang="en-US" smtClean="0"/>
              <a:t>8/25/24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8E9DB-3434-774D-820C-E0604B666FF0}" type="slidenum">
              <a:rPr lang="en-US" smtClean="0"/>
              <a:t>‹#›</a:t>
            </a:fld>
            <a:endParaRPr lang="en-US"/>
          </a:p>
        </p:txBody>
      </p:sp>
    </p:spTree>
    <p:extLst>
      <p:ext uri="{BB962C8B-B14F-4D97-AF65-F5344CB8AC3E}">
        <p14:creationId xmlns:p14="http://schemas.microsoft.com/office/powerpoint/2010/main" val="2253846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F8E9DB-3434-774D-820C-E0604B666FF0}" type="slidenum">
              <a:rPr lang="en-US" smtClean="0"/>
              <a:t>7</a:t>
            </a:fld>
            <a:endParaRPr lang="en-US"/>
          </a:p>
        </p:txBody>
      </p:sp>
    </p:spTree>
    <p:extLst>
      <p:ext uri="{BB962C8B-B14F-4D97-AF65-F5344CB8AC3E}">
        <p14:creationId xmlns:p14="http://schemas.microsoft.com/office/powerpoint/2010/main" val="1659493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F8E9DB-3434-774D-820C-E0604B666FF0}" type="slidenum">
              <a:rPr lang="en-US" smtClean="0"/>
              <a:t>17</a:t>
            </a:fld>
            <a:endParaRPr lang="en-US"/>
          </a:p>
        </p:txBody>
      </p:sp>
    </p:spTree>
    <p:extLst>
      <p:ext uri="{BB962C8B-B14F-4D97-AF65-F5344CB8AC3E}">
        <p14:creationId xmlns:p14="http://schemas.microsoft.com/office/powerpoint/2010/main" val="4203916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F8E9DB-3434-774D-820C-E0604B666FF0}" type="slidenum">
              <a:rPr lang="en-US" smtClean="0"/>
              <a:t>20</a:t>
            </a:fld>
            <a:endParaRPr lang="en-US"/>
          </a:p>
        </p:txBody>
      </p:sp>
    </p:spTree>
    <p:extLst>
      <p:ext uri="{BB962C8B-B14F-4D97-AF65-F5344CB8AC3E}">
        <p14:creationId xmlns:p14="http://schemas.microsoft.com/office/powerpoint/2010/main" val="1278345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F8E9DB-3434-774D-820C-E0604B666FF0}" type="slidenum">
              <a:rPr lang="en-US" smtClean="0"/>
              <a:t>26</a:t>
            </a:fld>
            <a:endParaRPr lang="en-US"/>
          </a:p>
        </p:txBody>
      </p:sp>
    </p:spTree>
    <p:extLst>
      <p:ext uri="{BB962C8B-B14F-4D97-AF65-F5344CB8AC3E}">
        <p14:creationId xmlns:p14="http://schemas.microsoft.com/office/powerpoint/2010/main" val="2390987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63B15-2544-BC7B-3E49-59E5427AB6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778891-09AA-8EC0-66C6-C1CF8A9B8D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7F1F82-BBD0-A6D6-744C-D60A50762C44}"/>
              </a:ext>
            </a:extLst>
          </p:cNvPr>
          <p:cNvSpPr>
            <a:spLocks noGrp="1"/>
          </p:cNvSpPr>
          <p:nvPr>
            <p:ph type="dt" sz="half" idx="10"/>
          </p:nvPr>
        </p:nvSpPr>
        <p:spPr/>
        <p:txBody>
          <a:bodyPr/>
          <a:lstStyle/>
          <a:p>
            <a:fld id="{9758C897-108D-9D40-9198-1B3D9B448519}" type="datetimeFigureOut">
              <a:rPr lang="en-US" smtClean="0"/>
              <a:t>8/25/24</a:t>
            </a:fld>
            <a:endParaRPr lang="en-US"/>
          </a:p>
        </p:txBody>
      </p:sp>
      <p:sp>
        <p:nvSpPr>
          <p:cNvPr id="5" name="Footer Placeholder 4">
            <a:extLst>
              <a:ext uri="{FF2B5EF4-FFF2-40B4-BE49-F238E27FC236}">
                <a16:creationId xmlns:a16="http://schemas.microsoft.com/office/drawing/2014/main" id="{FF257709-FB5A-A13C-7179-E50CBB1FDE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23C14D-C7C9-183F-252C-706E119E23C4}"/>
              </a:ext>
            </a:extLst>
          </p:cNvPr>
          <p:cNvSpPr>
            <a:spLocks noGrp="1"/>
          </p:cNvSpPr>
          <p:nvPr>
            <p:ph type="sldNum" sz="quarter" idx="12"/>
          </p:nvPr>
        </p:nvSpPr>
        <p:spPr/>
        <p:txBody>
          <a:bodyPr/>
          <a:lstStyle/>
          <a:p>
            <a:fld id="{B3F2D2F8-47FA-7E40-A34D-1036249F3D57}" type="slidenum">
              <a:rPr lang="en-US" smtClean="0"/>
              <a:t>‹#›</a:t>
            </a:fld>
            <a:endParaRPr lang="en-US"/>
          </a:p>
        </p:txBody>
      </p:sp>
    </p:spTree>
    <p:extLst>
      <p:ext uri="{BB962C8B-B14F-4D97-AF65-F5344CB8AC3E}">
        <p14:creationId xmlns:p14="http://schemas.microsoft.com/office/powerpoint/2010/main" val="3866248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E6978-E03F-FE8B-32E3-1371CD5325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A16D9F-5581-AE34-33CE-B5B714BF26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1C31D-D12C-D3EE-C7B6-7050B430E074}"/>
              </a:ext>
            </a:extLst>
          </p:cNvPr>
          <p:cNvSpPr>
            <a:spLocks noGrp="1"/>
          </p:cNvSpPr>
          <p:nvPr>
            <p:ph type="dt" sz="half" idx="10"/>
          </p:nvPr>
        </p:nvSpPr>
        <p:spPr/>
        <p:txBody>
          <a:bodyPr/>
          <a:lstStyle/>
          <a:p>
            <a:fld id="{9758C897-108D-9D40-9198-1B3D9B448519}" type="datetimeFigureOut">
              <a:rPr lang="en-US" smtClean="0"/>
              <a:t>8/25/24</a:t>
            </a:fld>
            <a:endParaRPr lang="en-US"/>
          </a:p>
        </p:txBody>
      </p:sp>
      <p:sp>
        <p:nvSpPr>
          <p:cNvPr id="5" name="Footer Placeholder 4">
            <a:extLst>
              <a:ext uri="{FF2B5EF4-FFF2-40B4-BE49-F238E27FC236}">
                <a16:creationId xmlns:a16="http://schemas.microsoft.com/office/drawing/2014/main" id="{110875CE-AA0C-99E2-6864-1B88C36687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3754EB-1735-15A9-025A-E0D5CBEBF6A2}"/>
              </a:ext>
            </a:extLst>
          </p:cNvPr>
          <p:cNvSpPr>
            <a:spLocks noGrp="1"/>
          </p:cNvSpPr>
          <p:nvPr>
            <p:ph type="sldNum" sz="quarter" idx="12"/>
          </p:nvPr>
        </p:nvSpPr>
        <p:spPr/>
        <p:txBody>
          <a:bodyPr/>
          <a:lstStyle/>
          <a:p>
            <a:fld id="{B3F2D2F8-47FA-7E40-A34D-1036249F3D57}" type="slidenum">
              <a:rPr lang="en-US" smtClean="0"/>
              <a:t>‹#›</a:t>
            </a:fld>
            <a:endParaRPr lang="en-US"/>
          </a:p>
        </p:txBody>
      </p:sp>
    </p:spTree>
    <p:extLst>
      <p:ext uri="{BB962C8B-B14F-4D97-AF65-F5344CB8AC3E}">
        <p14:creationId xmlns:p14="http://schemas.microsoft.com/office/powerpoint/2010/main" val="4087941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B88E01-C08F-B612-7623-D3F7DA77D1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1C468D-D81E-9A9F-85B7-9ACCD70196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3852B-4F70-E1D2-8BBF-9DB1BC29558C}"/>
              </a:ext>
            </a:extLst>
          </p:cNvPr>
          <p:cNvSpPr>
            <a:spLocks noGrp="1"/>
          </p:cNvSpPr>
          <p:nvPr>
            <p:ph type="dt" sz="half" idx="10"/>
          </p:nvPr>
        </p:nvSpPr>
        <p:spPr/>
        <p:txBody>
          <a:bodyPr/>
          <a:lstStyle/>
          <a:p>
            <a:fld id="{9758C897-108D-9D40-9198-1B3D9B448519}" type="datetimeFigureOut">
              <a:rPr lang="en-US" smtClean="0"/>
              <a:t>8/25/24</a:t>
            </a:fld>
            <a:endParaRPr lang="en-US"/>
          </a:p>
        </p:txBody>
      </p:sp>
      <p:sp>
        <p:nvSpPr>
          <p:cNvPr id="5" name="Footer Placeholder 4">
            <a:extLst>
              <a:ext uri="{FF2B5EF4-FFF2-40B4-BE49-F238E27FC236}">
                <a16:creationId xmlns:a16="http://schemas.microsoft.com/office/drawing/2014/main" id="{62905651-1467-A427-634E-467FEC463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6CBBF1-2D11-42BF-AB36-B137E140D3C7}"/>
              </a:ext>
            </a:extLst>
          </p:cNvPr>
          <p:cNvSpPr>
            <a:spLocks noGrp="1"/>
          </p:cNvSpPr>
          <p:nvPr>
            <p:ph type="sldNum" sz="quarter" idx="12"/>
          </p:nvPr>
        </p:nvSpPr>
        <p:spPr/>
        <p:txBody>
          <a:bodyPr/>
          <a:lstStyle/>
          <a:p>
            <a:fld id="{B3F2D2F8-47FA-7E40-A34D-1036249F3D57}" type="slidenum">
              <a:rPr lang="en-US" smtClean="0"/>
              <a:t>‹#›</a:t>
            </a:fld>
            <a:endParaRPr lang="en-US"/>
          </a:p>
        </p:txBody>
      </p:sp>
    </p:spTree>
    <p:extLst>
      <p:ext uri="{BB962C8B-B14F-4D97-AF65-F5344CB8AC3E}">
        <p14:creationId xmlns:p14="http://schemas.microsoft.com/office/powerpoint/2010/main" val="120684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A51B0-489F-F560-0497-13FD9A954E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650D5-F677-A834-58A9-9C259D5790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34AFCB-7F01-1808-58A0-F028EF8C9023}"/>
              </a:ext>
            </a:extLst>
          </p:cNvPr>
          <p:cNvSpPr>
            <a:spLocks noGrp="1"/>
          </p:cNvSpPr>
          <p:nvPr>
            <p:ph type="dt" sz="half" idx="10"/>
          </p:nvPr>
        </p:nvSpPr>
        <p:spPr/>
        <p:txBody>
          <a:bodyPr/>
          <a:lstStyle/>
          <a:p>
            <a:fld id="{9758C897-108D-9D40-9198-1B3D9B448519}" type="datetimeFigureOut">
              <a:rPr lang="en-US" smtClean="0"/>
              <a:t>8/25/24</a:t>
            </a:fld>
            <a:endParaRPr lang="en-US"/>
          </a:p>
        </p:txBody>
      </p:sp>
      <p:sp>
        <p:nvSpPr>
          <p:cNvPr id="5" name="Footer Placeholder 4">
            <a:extLst>
              <a:ext uri="{FF2B5EF4-FFF2-40B4-BE49-F238E27FC236}">
                <a16:creationId xmlns:a16="http://schemas.microsoft.com/office/drawing/2014/main" id="{636727B1-2742-43FC-DDCE-E18D1E2A5F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110702-4DEE-29B6-7A74-27E5BAB3CF66}"/>
              </a:ext>
            </a:extLst>
          </p:cNvPr>
          <p:cNvSpPr>
            <a:spLocks noGrp="1"/>
          </p:cNvSpPr>
          <p:nvPr>
            <p:ph type="sldNum" sz="quarter" idx="12"/>
          </p:nvPr>
        </p:nvSpPr>
        <p:spPr/>
        <p:txBody>
          <a:bodyPr/>
          <a:lstStyle/>
          <a:p>
            <a:fld id="{B3F2D2F8-47FA-7E40-A34D-1036249F3D57}" type="slidenum">
              <a:rPr lang="en-US" smtClean="0"/>
              <a:t>‹#›</a:t>
            </a:fld>
            <a:endParaRPr lang="en-US"/>
          </a:p>
        </p:txBody>
      </p:sp>
    </p:spTree>
    <p:extLst>
      <p:ext uri="{BB962C8B-B14F-4D97-AF65-F5344CB8AC3E}">
        <p14:creationId xmlns:p14="http://schemas.microsoft.com/office/powerpoint/2010/main" val="2760866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E0835-9489-4F7B-E1BE-775B006BF9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6C9DCB-46A2-23FD-7FD1-8A2F9B8A83F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1AE342-FA47-B558-6B55-747E56F38CF2}"/>
              </a:ext>
            </a:extLst>
          </p:cNvPr>
          <p:cNvSpPr>
            <a:spLocks noGrp="1"/>
          </p:cNvSpPr>
          <p:nvPr>
            <p:ph type="dt" sz="half" idx="10"/>
          </p:nvPr>
        </p:nvSpPr>
        <p:spPr/>
        <p:txBody>
          <a:bodyPr/>
          <a:lstStyle/>
          <a:p>
            <a:fld id="{9758C897-108D-9D40-9198-1B3D9B448519}" type="datetimeFigureOut">
              <a:rPr lang="en-US" smtClean="0"/>
              <a:t>8/25/24</a:t>
            </a:fld>
            <a:endParaRPr lang="en-US"/>
          </a:p>
        </p:txBody>
      </p:sp>
      <p:sp>
        <p:nvSpPr>
          <p:cNvPr id="5" name="Footer Placeholder 4">
            <a:extLst>
              <a:ext uri="{FF2B5EF4-FFF2-40B4-BE49-F238E27FC236}">
                <a16:creationId xmlns:a16="http://schemas.microsoft.com/office/drawing/2014/main" id="{FB2D7D66-F6A2-4E9B-4F5A-5C076DDDCB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540D4-C710-0AAA-6EF6-7B8F1DDF49E0}"/>
              </a:ext>
            </a:extLst>
          </p:cNvPr>
          <p:cNvSpPr>
            <a:spLocks noGrp="1"/>
          </p:cNvSpPr>
          <p:nvPr>
            <p:ph type="sldNum" sz="quarter" idx="12"/>
          </p:nvPr>
        </p:nvSpPr>
        <p:spPr/>
        <p:txBody>
          <a:bodyPr/>
          <a:lstStyle/>
          <a:p>
            <a:fld id="{B3F2D2F8-47FA-7E40-A34D-1036249F3D57}" type="slidenum">
              <a:rPr lang="en-US" smtClean="0"/>
              <a:t>‹#›</a:t>
            </a:fld>
            <a:endParaRPr lang="en-US"/>
          </a:p>
        </p:txBody>
      </p:sp>
    </p:spTree>
    <p:extLst>
      <p:ext uri="{BB962C8B-B14F-4D97-AF65-F5344CB8AC3E}">
        <p14:creationId xmlns:p14="http://schemas.microsoft.com/office/powerpoint/2010/main" val="3361523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B070-0CED-E889-6906-0EB39BB54C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D8F044-C610-DBA0-1809-C2A07EFF5A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0CA8EE-973C-EBFD-3154-87ECF759E5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1CF381-5304-1B41-9CE4-E2D82B20E4FD}"/>
              </a:ext>
            </a:extLst>
          </p:cNvPr>
          <p:cNvSpPr>
            <a:spLocks noGrp="1"/>
          </p:cNvSpPr>
          <p:nvPr>
            <p:ph type="dt" sz="half" idx="10"/>
          </p:nvPr>
        </p:nvSpPr>
        <p:spPr/>
        <p:txBody>
          <a:bodyPr/>
          <a:lstStyle/>
          <a:p>
            <a:fld id="{9758C897-108D-9D40-9198-1B3D9B448519}" type="datetimeFigureOut">
              <a:rPr lang="en-US" smtClean="0"/>
              <a:t>8/25/24</a:t>
            </a:fld>
            <a:endParaRPr lang="en-US"/>
          </a:p>
        </p:txBody>
      </p:sp>
      <p:sp>
        <p:nvSpPr>
          <p:cNvPr id="6" name="Footer Placeholder 5">
            <a:extLst>
              <a:ext uri="{FF2B5EF4-FFF2-40B4-BE49-F238E27FC236}">
                <a16:creationId xmlns:a16="http://schemas.microsoft.com/office/drawing/2014/main" id="{5F883F21-7FA1-1073-5215-F2BD26FCA6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8D42E5-E970-B402-4608-564B9A452024}"/>
              </a:ext>
            </a:extLst>
          </p:cNvPr>
          <p:cNvSpPr>
            <a:spLocks noGrp="1"/>
          </p:cNvSpPr>
          <p:nvPr>
            <p:ph type="sldNum" sz="quarter" idx="12"/>
          </p:nvPr>
        </p:nvSpPr>
        <p:spPr/>
        <p:txBody>
          <a:bodyPr/>
          <a:lstStyle/>
          <a:p>
            <a:fld id="{B3F2D2F8-47FA-7E40-A34D-1036249F3D57}" type="slidenum">
              <a:rPr lang="en-US" smtClean="0"/>
              <a:t>‹#›</a:t>
            </a:fld>
            <a:endParaRPr lang="en-US"/>
          </a:p>
        </p:txBody>
      </p:sp>
    </p:spTree>
    <p:extLst>
      <p:ext uri="{BB962C8B-B14F-4D97-AF65-F5344CB8AC3E}">
        <p14:creationId xmlns:p14="http://schemas.microsoft.com/office/powerpoint/2010/main" val="4077980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BAC8A-77AB-5579-D210-381EBBCDC2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8C9045-652F-EA95-B503-B9312DC3E2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1FF01D-A1A3-1C52-E6FF-A52722E948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59FD77-9674-4099-8926-271E163873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FDBE1F-73BF-630B-DB7C-8E9B35E6A3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AAFAF6-9761-D8FC-706B-03CEE3880183}"/>
              </a:ext>
            </a:extLst>
          </p:cNvPr>
          <p:cNvSpPr>
            <a:spLocks noGrp="1"/>
          </p:cNvSpPr>
          <p:nvPr>
            <p:ph type="dt" sz="half" idx="10"/>
          </p:nvPr>
        </p:nvSpPr>
        <p:spPr/>
        <p:txBody>
          <a:bodyPr/>
          <a:lstStyle/>
          <a:p>
            <a:fld id="{9758C897-108D-9D40-9198-1B3D9B448519}" type="datetimeFigureOut">
              <a:rPr lang="en-US" smtClean="0"/>
              <a:t>8/25/24</a:t>
            </a:fld>
            <a:endParaRPr lang="en-US"/>
          </a:p>
        </p:txBody>
      </p:sp>
      <p:sp>
        <p:nvSpPr>
          <p:cNvPr id="8" name="Footer Placeholder 7">
            <a:extLst>
              <a:ext uri="{FF2B5EF4-FFF2-40B4-BE49-F238E27FC236}">
                <a16:creationId xmlns:a16="http://schemas.microsoft.com/office/drawing/2014/main" id="{5112CB39-96B9-F3FA-A58C-5BA8AB38E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062474-4B53-CCE6-E245-2EDA0E6A694B}"/>
              </a:ext>
            </a:extLst>
          </p:cNvPr>
          <p:cNvSpPr>
            <a:spLocks noGrp="1"/>
          </p:cNvSpPr>
          <p:nvPr>
            <p:ph type="sldNum" sz="quarter" idx="12"/>
          </p:nvPr>
        </p:nvSpPr>
        <p:spPr/>
        <p:txBody>
          <a:bodyPr/>
          <a:lstStyle/>
          <a:p>
            <a:fld id="{B3F2D2F8-47FA-7E40-A34D-1036249F3D57}" type="slidenum">
              <a:rPr lang="en-US" smtClean="0"/>
              <a:t>‹#›</a:t>
            </a:fld>
            <a:endParaRPr lang="en-US"/>
          </a:p>
        </p:txBody>
      </p:sp>
    </p:spTree>
    <p:extLst>
      <p:ext uri="{BB962C8B-B14F-4D97-AF65-F5344CB8AC3E}">
        <p14:creationId xmlns:p14="http://schemas.microsoft.com/office/powerpoint/2010/main" val="1163031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024DA-11C3-4279-254C-858953D147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EF2F0C-2FC5-154D-9F1F-C9FEEB84D902}"/>
              </a:ext>
            </a:extLst>
          </p:cNvPr>
          <p:cNvSpPr>
            <a:spLocks noGrp="1"/>
          </p:cNvSpPr>
          <p:nvPr>
            <p:ph type="dt" sz="half" idx="10"/>
          </p:nvPr>
        </p:nvSpPr>
        <p:spPr/>
        <p:txBody>
          <a:bodyPr/>
          <a:lstStyle/>
          <a:p>
            <a:fld id="{9758C897-108D-9D40-9198-1B3D9B448519}" type="datetimeFigureOut">
              <a:rPr lang="en-US" smtClean="0"/>
              <a:t>8/25/24</a:t>
            </a:fld>
            <a:endParaRPr lang="en-US"/>
          </a:p>
        </p:txBody>
      </p:sp>
      <p:sp>
        <p:nvSpPr>
          <p:cNvPr id="4" name="Footer Placeholder 3">
            <a:extLst>
              <a:ext uri="{FF2B5EF4-FFF2-40B4-BE49-F238E27FC236}">
                <a16:creationId xmlns:a16="http://schemas.microsoft.com/office/drawing/2014/main" id="{9840346B-ADA8-1EFC-C2C4-9DC190A0BC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366785-E801-3C11-BCEB-D93D5F70B772}"/>
              </a:ext>
            </a:extLst>
          </p:cNvPr>
          <p:cNvSpPr>
            <a:spLocks noGrp="1"/>
          </p:cNvSpPr>
          <p:nvPr>
            <p:ph type="sldNum" sz="quarter" idx="12"/>
          </p:nvPr>
        </p:nvSpPr>
        <p:spPr/>
        <p:txBody>
          <a:bodyPr/>
          <a:lstStyle/>
          <a:p>
            <a:fld id="{B3F2D2F8-47FA-7E40-A34D-1036249F3D57}" type="slidenum">
              <a:rPr lang="en-US" smtClean="0"/>
              <a:t>‹#›</a:t>
            </a:fld>
            <a:endParaRPr lang="en-US"/>
          </a:p>
        </p:txBody>
      </p:sp>
    </p:spTree>
    <p:extLst>
      <p:ext uri="{BB962C8B-B14F-4D97-AF65-F5344CB8AC3E}">
        <p14:creationId xmlns:p14="http://schemas.microsoft.com/office/powerpoint/2010/main" val="2440757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A5E3BD-1951-8BE1-782D-0A0C89EC969D}"/>
              </a:ext>
            </a:extLst>
          </p:cNvPr>
          <p:cNvSpPr>
            <a:spLocks noGrp="1"/>
          </p:cNvSpPr>
          <p:nvPr>
            <p:ph type="dt" sz="half" idx="10"/>
          </p:nvPr>
        </p:nvSpPr>
        <p:spPr/>
        <p:txBody>
          <a:bodyPr/>
          <a:lstStyle/>
          <a:p>
            <a:fld id="{9758C897-108D-9D40-9198-1B3D9B448519}" type="datetimeFigureOut">
              <a:rPr lang="en-US" smtClean="0"/>
              <a:t>8/25/24</a:t>
            </a:fld>
            <a:endParaRPr lang="en-US"/>
          </a:p>
        </p:txBody>
      </p:sp>
      <p:sp>
        <p:nvSpPr>
          <p:cNvPr id="3" name="Footer Placeholder 2">
            <a:extLst>
              <a:ext uri="{FF2B5EF4-FFF2-40B4-BE49-F238E27FC236}">
                <a16:creationId xmlns:a16="http://schemas.microsoft.com/office/drawing/2014/main" id="{ACB2E2F0-F9FD-BCB5-0009-FAE288F514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77287C-F366-4415-5597-652E5DCF5077}"/>
              </a:ext>
            </a:extLst>
          </p:cNvPr>
          <p:cNvSpPr>
            <a:spLocks noGrp="1"/>
          </p:cNvSpPr>
          <p:nvPr>
            <p:ph type="sldNum" sz="quarter" idx="12"/>
          </p:nvPr>
        </p:nvSpPr>
        <p:spPr/>
        <p:txBody>
          <a:bodyPr/>
          <a:lstStyle/>
          <a:p>
            <a:fld id="{B3F2D2F8-47FA-7E40-A34D-1036249F3D57}" type="slidenum">
              <a:rPr lang="en-US" smtClean="0"/>
              <a:t>‹#›</a:t>
            </a:fld>
            <a:endParaRPr lang="en-US"/>
          </a:p>
        </p:txBody>
      </p:sp>
    </p:spTree>
    <p:extLst>
      <p:ext uri="{BB962C8B-B14F-4D97-AF65-F5344CB8AC3E}">
        <p14:creationId xmlns:p14="http://schemas.microsoft.com/office/powerpoint/2010/main" val="4112842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4374C-C976-CE3A-7623-0A0F0E7BAC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F8BFB2-C98A-1150-38BF-C1A29BA737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93D5F9-E4D2-A911-7275-6DE6EDACF8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23D49A-613A-A346-07B9-587CBA09007B}"/>
              </a:ext>
            </a:extLst>
          </p:cNvPr>
          <p:cNvSpPr>
            <a:spLocks noGrp="1"/>
          </p:cNvSpPr>
          <p:nvPr>
            <p:ph type="dt" sz="half" idx="10"/>
          </p:nvPr>
        </p:nvSpPr>
        <p:spPr/>
        <p:txBody>
          <a:bodyPr/>
          <a:lstStyle/>
          <a:p>
            <a:fld id="{9758C897-108D-9D40-9198-1B3D9B448519}" type="datetimeFigureOut">
              <a:rPr lang="en-US" smtClean="0"/>
              <a:t>8/25/24</a:t>
            </a:fld>
            <a:endParaRPr lang="en-US"/>
          </a:p>
        </p:txBody>
      </p:sp>
      <p:sp>
        <p:nvSpPr>
          <p:cNvPr id="6" name="Footer Placeholder 5">
            <a:extLst>
              <a:ext uri="{FF2B5EF4-FFF2-40B4-BE49-F238E27FC236}">
                <a16:creationId xmlns:a16="http://schemas.microsoft.com/office/drawing/2014/main" id="{CCBE854B-E3DC-AC65-0597-9B1E7ABBEE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029887-D0D0-4406-2285-A88514092022}"/>
              </a:ext>
            </a:extLst>
          </p:cNvPr>
          <p:cNvSpPr>
            <a:spLocks noGrp="1"/>
          </p:cNvSpPr>
          <p:nvPr>
            <p:ph type="sldNum" sz="quarter" idx="12"/>
          </p:nvPr>
        </p:nvSpPr>
        <p:spPr/>
        <p:txBody>
          <a:bodyPr/>
          <a:lstStyle/>
          <a:p>
            <a:fld id="{B3F2D2F8-47FA-7E40-A34D-1036249F3D57}" type="slidenum">
              <a:rPr lang="en-US" smtClean="0"/>
              <a:t>‹#›</a:t>
            </a:fld>
            <a:endParaRPr lang="en-US"/>
          </a:p>
        </p:txBody>
      </p:sp>
    </p:spTree>
    <p:extLst>
      <p:ext uri="{BB962C8B-B14F-4D97-AF65-F5344CB8AC3E}">
        <p14:creationId xmlns:p14="http://schemas.microsoft.com/office/powerpoint/2010/main" val="4015482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B36C-57A2-BAF2-EAFC-3DE10B9EC9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CAF45C-2787-3A06-8659-EE5572B7A5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111C48-B9BB-82EE-EEEF-D4634C1C2A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BE6437-2147-F3A7-A890-35B2AB6698AC}"/>
              </a:ext>
            </a:extLst>
          </p:cNvPr>
          <p:cNvSpPr>
            <a:spLocks noGrp="1"/>
          </p:cNvSpPr>
          <p:nvPr>
            <p:ph type="dt" sz="half" idx="10"/>
          </p:nvPr>
        </p:nvSpPr>
        <p:spPr/>
        <p:txBody>
          <a:bodyPr/>
          <a:lstStyle/>
          <a:p>
            <a:fld id="{9758C897-108D-9D40-9198-1B3D9B448519}" type="datetimeFigureOut">
              <a:rPr lang="en-US" smtClean="0"/>
              <a:t>8/25/24</a:t>
            </a:fld>
            <a:endParaRPr lang="en-US"/>
          </a:p>
        </p:txBody>
      </p:sp>
      <p:sp>
        <p:nvSpPr>
          <p:cNvPr id="6" name="Footer Placeholder 5">
            <a:extLst>
              <a:ext uri="{FF2B5EF4-FFF2-40B4-BE49-F238E27FC236}">
                <a16:creationId xmlns:a16="http://schemas.microsoft.com/office/drawing/2014/main" id="{F701849D-CD18-B9E8-1749-A3014729CC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2D237F-E1A6-7BCD-D5CD-5A615870B40E}"/>
              </a:ext>
            </a:extLst>
          </p:cNvPr>
          <p:cNvSpPr>
            <a:spLocks noGrp="1"/>
          </p:cNvSpPr>
          <p:nvPr>
            <p:ph type="sldNum" sz="quarter" idx="12"/>
          </p:nvPr>
        </p:nvSpPr>
        <p:spPr/>
        <p:txBody>
          <a:bodyPr/>
          <a:lstStyle/>
          <a:p>
            <a:fld id="{B3F2D2F8-47FA-7E40-A34D-1036249F3D57}" type="slidenum">
              <a:rPr lang="en-US" smtClean="0"/>
              <a:t>‹#›</a:t>
            </a:fld>
            <a:endParaRPr lang="en-US"/>
          </a:p>
        </p:txBody>
      </p:sp>
    </p:spTree>
    <p:extLst>
      <p:ext uri="{BB962C8B-B14F-4D97-AF65-F5344CB8AC3E}">
        <p14:creationId xmlns:p14="http://schemas.microsoft.com/office/powerpoint/2010/main" val="97304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FE40AC-42FF-B2B0-38EB-7ADD47BA25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DC085A-1414-41B3-4C94-C0388C7F9D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3A1086-4C94-79E2-A5F3-18634C250D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758C897-108D-9D40-9198-1B3D9B448519}" type="datetimeFigureOut">
              <a:rPr lang="en-US" smtClean="0"/>
              <a:t>8/25/24</a:t>
            </a:fld>
            <a:endParaRPr lang="en-US"/>
          </a:p>
        </p:txBody>
      </p:sp>
      <p:sp>
        <p:nvSpPr>
          <p:cNvPr id="5" name="Footer Placeholder 4">
            <a:extLst>
              <a:ext uri="{FF2B5EF4-FFF2-40B4-BE49-F238E27FC236}">
                <a16:creationId xmlns:a16="http://schemas.microsoft.com/office/drawing/2014/main" id="{8374F4FD-5FF8-D504-D77F-28FD3F09BF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500C03B-7F7F-B5E7-0A17-19B0FEF7D5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F2D2F8-47FA-7E40-A34D-1036249F3D57}" type="slidenum">
              <a:rPr lang="en-US" smtClean="0"/>
              <a:t>‹#›</a:t>
            </a:fld>
            <a:endParaRPr lang="en-US"/>
          </a:p>
        </p:txBody>
      </p:sp>
    </p:spTree>
    <p:extLst>
      <p:ext uri="{BB962C8B-B14F-4D97-AF65-F5344CB8AC3E}">
        <p14:creationId xmlns:p14="http://schemas.microsoft.com/office/powerpoint/2010/main" val="2470394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CC14B4-7B34-2BF6-3DE1-D0CAF7B2E798}"/>
              </a:ext>
            </a:extLst>
          </p:cNvPr>
          <p:cNvSpPr>
            <a:spLocks noGrp="1"/>
          </p:cNvSpPr>
          <p:nvPr>
            <p:ph type="ctrTitle"/>
          </p:nvPr>
        </p:nvSpPr>
        <p:spPr>
          <a:xfrm>
            <a:off x="4162567" y="818984"/>
            <a:ext cx="6714699" cy="3178689"/>
          </a:xfrm>
        </p:spPr>
        <p:txBody>
          <a:bodyPr>
            <a:normAutofit/>
          </a:bodyPr>
          <a:lstStyle/>
          <a:p>
            <a:pPr algn="l"/>
            <a:r>
              <a:rPr lang="en-CA" sz="4800">
                <a:solidFill>
                  <a:srgbClr val="FFFFFF"/>
                </a:solidFill>
              </a:rPr>
              <a:t>Key Concepts in Natural Language Processing (NLP)</a:t>
            </a:r>
            <a:endParaRPr lang="en-US" sz="4800">
              <a:solidFill>
                <a:srgbClr val="FFFFFF"/>
              </a:solidFill>
            </a:endParaRP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664A8FC-7CAD-6F62-ADFB-E0ACFF016B14}"/>
              </a:ext>
            </a:extLst>
          </p:cNvPr>
          <p:cNvSpPr>
            <a:spLocks noGrp="1"/>
          </p:cNvSpPr>
          <p:nvPr>
            <p:ph type="subTitle" idx="1"/>
          </p:nvPr>
        </p:nvSpPr>
        <p:spPr>
          <a:xfrm>
            <a:off x="4285397" y="4960961"/>
            <a:ext cx="7055893" cy="1078054"/>
          </a:xfrm>
        </p:spPr>
        <p:txBody>
          <a:bodyPr>
            <a:normAutofit/>
          </a:bodyPr>
          <a:lstStyle/>
          <a:p>
            <a:pPr algn="l"/>
            <a:r>
              <a:rPr lang="en-CA" sz="1700">
                <a:solidFill>
                  <a:srgbClr val="FFFFFF"/>
                </a:solidFill>
              </a:rPr>
              <a:t>Text Preprocessing, Vectorization Techniques, and Word Embeddings</a:t>
            </a:r>
          </a:p>
          <a:p>
            <a:pPr algn="l"/>
            <a:r>
              <a:rPr lang="en-CA" sz="1700">
                <a:solidFill>
                  <a:srgbClr val="FFFFFF"/>
                </a:solidFill>
              </a:rPr>
              <a:t>Dr. Aydede – August 28, 2024</a:t>
            </a:r>
          </a:p>
          <a:p>
            <a:pPr algn="l"/>
            <a:r>
              <a:rPr lang="en-CA" sz="1700">
                <a:solidFill>
                  <a:srgbClr val="FFFFFF"/>
                </a:solidFill>
              </a:rPr>
              <a:t>NLP &amp; LLM Workshop</a:t>
            </a:r>
            <a:endParaRPr lang="en-US" sz="1700">
              <a:solidFill>
                <a:srgbClr val="FFFFFF"/>
              </a:solidFill>
            </a:endParaRPr>
          </a:p>
        </p:txBody>
      </p:sp>
    </p:spTree>
    <p:extLst>
      <p:ext uri="{BB962C8B-B14F-4D97-AF65-F5344CB8AC3E}">
        <p14:creationId xmlns:p14="http://schemas.microsoft.com/office/powerpoint/2010/main" val="4265705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8110AD-8DFD-2AB0-1B27-7AEECDF166CE}"/>
              </a:ext>
            </a:extLst>
          </p:cNvPr>
          <p:cNvSpPr>
            <a:spLocks noGrp="1"/>
          </p:cNvSpPr>
          <p:nvPr>
            <p:ph type="title"/>
          </p:nvPr>
        </p:nvSpPr>
        <p:spPr>
          <a:xfrm>
            <a:off x="818984" y="4230093"/>
            <a:ext cx="4150581" cy="1800165"/>
          </a:xfrm>
        </p:spPr>
        <p:txBody>
          <a:bodyPr anchor="t">
            <a:normAutofit/>
          </a:bodyPr>
          <a:lstStyle/>
          <a:p>
            <a:pPr algn="r"/>
            <a:r>
              <a:rPr lang="en-US" sz="4000"/>
              <a:t>Stemming &amp; </a:t>
            </a:r>
            <a:r>
              <a:rPr lang="en-CA" sz="4000"/>
              <a:t>Lemmatization</a:t>
            </a:r>
            <a:endParaRPr lang="en-US" sz="4000"/>
          </a:p>
        </p:txBody>
      </p:sp>
      <p:pic>
        <p:nvPicPr>
          <p:cNvPr id="5" name="Picture 4" descr="A screen shot of a computer code&#10;&#10;Description automatically generated">
            <a:extLst>
              <a:ext uri="{FF2B5EF4-FFF2-40B4-BE49-F238E27FC236}">
                <a16:creationId xmlns:a16="http://schemas.microsoft.com/office/drawing/2014/main" id="{0EB9411C-7B13-C385-9786-5E3B8DED8DAC}"/>
              </a:ext>
            </a:extLst>
          </p:cNvPr>
          <p:cNvPicPr>
            <a:picLocks noChangeAspect="1"/>
          </p:cNvPicPr>
          <p:nvPr/>
        </p:nvPicPr>
        <p:blipFill>
          <a:blip r:embed="rId2"/>
          <a:stretch>
            <a:fillRect/>
          </a:stretch>
        </p:blipFill>
        <p:spPr>
          <a:xfrm>
            <a:off x="556592" y="820240"/>
            <a:ext cx="11139778" cy="2729244"/>
          </a:xfrm>
          <a:prstGeom prst="rect">
            <a:avLst/>
          </a:prstGeom>
        </p:spPr>
      </p:pic>
      <p:sp>
        <p:nvSpPr>
          <p:cNvPr id="3" name="Content Placeholder 2">
            <a:extLst>
              <a:ext uri="{FF2B5EF4-FFF2-40B4-BE49-F238E27FC236}">
                <a16:creationId xmlns:a16="http://schemas.microsoft.com/office/drawing/2014/main" id="{F49B188E-FBD6-8CF7-CB73-955161471DD8}"/>
              </a:ext>
            </a:extLst>
          </p:cNvPr>
          <p:cNvSpPr>
            <a:spLocks noGrp="1"/>
          </p:cNvSpPr>
          <p:nvPr>
            <p:ph idx="1"/>
          </p:nvPr>
        </p:nvSpPr>
        <p:spPr>
          <a:xfrm>
            <a:off x="5246415" y="4230094"/>
            <a:ext cx="6235268" cy="1800164"/>
          </a:xfrm>
        </p:spPr>
        <p:txBody>
          <a:bodyPr anchor="t">
            <a:normAutofit/>
          </a:bodyPr>
          <a:lstStyle/>
          <a:p>
            <a:r>
              <a:rPr lang="en-CA" sz="1000"/>
              <a:t>Stemming</a:t>
            </a:r>
          </a:p>
          <a:p>
            <a:pPr lvl="1"/>
            <a:r>
              <a:rPr lang="en-CA" sz="1000"/>
              <a:t>Reduces words to their base or root form.</a:t>
            </a:r>
          </a:p>
          <a:p>
            <a:pPr lvl="1"/>
            <a:r>
              <a:rPr lang="en-CA" sz="1000"/>
              <a:t>Example: "playing", "played" → "play”</a:t>
            </a:r>
          </a:p>
          <a:p>
            <a:pPr lvl="1"/>
            <a:r>
              <a:rPr lang="en-CA" sz="1000"/>
              <a:t>Common algorithms: Porter, Snowball</a:t>
            </a:r>
          </a:p>
          <a:p>
            <a:r>
              <a:rPr lang="en-CA" sz="1000"/>
              <a:t>Lemmatization</a:t>
            </a:r>
          </a:p>
          <a:p>
            <a:pPr lvl="1"/>
            <a:r>
              <a:rPr lang="en-CA" sz="1000"/>
              <a:t>Considers context and grammar.</a:t>
            </a:r>
          </a:p>
          <a:p>
            <a:pPr lvl="1"/>
            <a:r>
              <a:rPr lang="en-CA" sz="1000"/>
              <a:t>Example: "better" → "good”</a:t>
            </a:r>
          </a:p>
          <a:p>
            <a:pPr lvl="1"/>
            <a:r>
              <a:rPr lang="en-CA" sz="1000"/>
              <a:t>Requires a dictionary or vocabulary.</a:t>
            </a:r>
            <a:endParaRPr lang="en-US" sz="1000"/>
          </a:p>
        </p:txBody>
      </p:sp>
      <p:sp>
        <p:nvSpPr>
          <p:cNvPr id="12" name="Rectangle 11">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2890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2C3E72-05E5-CD00-3F82-47825B299736}"/>
              </a:ext>
            </a:extLst>
          </p:cNvPr>
          <p:cNvSpPr>
            <a:spLocks noGrp="1"/>
          </p:cNvSpPr>
          <p:nvPr>
            <p:ph type="title"/>
          </p:nvPr>
        </p:nvSpPr>
        <p:spPr>
          <a:xfrm>
            <a:off x="466722" y="586855"/>
            <a:ext cx="3201366" cy="3387497"/>
          </a:xfrm>
        </p:spPr>
        <p:txBody>
          <a:bodyPr anchor="b">
            <a:normAutofit/>
          </a:bodyPr>
          <a:lstStyle/>
          <a:p>
            <a:pPr algn="r"/>
            <a:r>
              <a:rPr lang="en-CA" sz="4000">
                <a:solidFill>
                  <a:srgbClr val="FFFFFF"/>
                </a:solidFill>
              </a:rPr>
              <a:t>Vectorization Techniques</a:t>
            </a:r>
            <a:endParaRPr lang="en-US" sz="4000">
              <a:solidFill>
                <a:srgbClr val="FFFFFF"/>
              </a:solidFill>
            </a:endParaRPr>
          </a:p>
        </p:txBody>
      </p:sp>
      <p:sp>
        <p:nvSpPr>
          <p:cNvPr id="3" name="Content Placeholder 2">
            <a:extLst>
              <a:ext uri="{FF2B5EF4-FFF2-40B4-BE49-F238E27FC236}">
                <a16:creationId xmlns:a16="http://schemas.microsoft.com/office/drawing/2014/main" id="{98DA5819-7BCE-5B38-8C9C-FF455B28A18C}"/>
              </a:ext>
            </a:extLst>
          </p:cNvPr>
          <p:cNvSpPr>
            <a:spLocks noGrp="1"/>
          </p:cNvSpPr>
          <p:nvPr>
            <p:ph idx="1"/>
          </p:nvPr>
        </p:nvSpPr>
        <p:spPr>
          <a:xfrm>
            <a:off x="4810259" y="649480"/>
            <a:ext cx="6555347" cy="5546047"/>
          </a:xfrm>
        </p:spPr>
        <p:txBody>
          <a:bodyPr anchor="ctr">
            <a:normAutofit/>
          </a:bodyPr>
          <a:lstStyle/>
          <a:p>
            <a:pPr marL="0" indent="0">
              <a:buNone/>
            </a:pPr>
            <a:r>
              <a:rPr lang="en-CA" sz="2000" dirty="0"/>
              <a:t>Converting text into numerical data (vectors) for machine learning models.</a:t>
            </a:r>
          </a:p>
          <a:p>
            <a:pPr lvl="1"/>
            <a:r>
              <a:rPr lang="en-CA" sz="2000" b="1" dirty="0"/>
              <a:t>Bag of Words (</a:t>
            </a:r>
            <a:r>
              <a:rPr lang="en-CA" sz="2000" b="1" dirty="0" err="1"/>
              <a:t>BoW</a:t>
            </a:r>
            <a:r>
              <a:rPr lang="en-CA" sz="2000" b="1" dirty="0"/>
              <a:t>): </a:t>
            </a:r>
            <a:r>
              <a:rPr lang="en-CA" sz="2000" dirty="0"/>
              <a:t>Represents text by word counts or occurrences.</a:t>
            </a:r>
          </a:p>
          <a:p>
            <a:pPr lvl="1"/>
            <a:r>
              <a:rPr lang="en-CA" sz="2000" b="1" dirty="0"/>
              <a:t>TF-IDF (Term Frequency-Inverse Document Frequency): </a:t>
            </a:r>
            <a:r>
              <a:rPr lang="en-CA" sz="2000" dirty="0"/>
              <a:t>Weighs words based on frequency and importance.</a:t>
            </a:r>
          </a:p>
          <a:p>
            <a:pPr marL="0" indent="0">
              <a:buNone/>
            </a:pPr>
            <a:r>
              <a:rPr lang="en-CA" sz="2000" dirty="0"/>
              <a:t>When using more advanced techniques like </a:t>
            </a:r>
            <a:r>
              <a:rPr lang="en-CA" sz="2000" b="1" dirty="0"/>
              <a:t>word2vec</a:t>
            </a:r>
            <a:r>
              <a:rPr lang="en-CA" sz="2000" dirty="0"/>
              <a:t>, </a:t>
            </a:r>
            <a:r>
              <a:rPr lang="en-CA" sz="2000" b="1" dirty="0" err="1"/>
              <a:t>GloVe</a:t>
            </a:r>
            <a:r>
              <a:rPr lang="en-CA" sz="2000" dirty="0"/>
              <a:t>, or other word embedding methods, you generally don’t need to use traditional vectorization methods like </a:t>
            </a:r>
            <a:r>
              <a:rPr lang="en-CA" sz="2000" b="1" dirty="0"/>
              <a:t>Bag of Words (</a:t>
            </a:r>
            <a:r>
              <a:rPr lang="en-CA" sz="2000" b="1" dirty="0" err="1"/>
              <a:t>BoW</a:t>
            </a:r>
            <a:r>
              <a:rPr lang="en-CA" sz="2000" b="1" dirty="0"/>
              <a:t>)</a:t>
            </a:r>
            <a:r>
              <a:rPr lang="en-CA" sz="2000" dirty="0"/>
              <a:t> or </a:t>
            </a:r>
            <a:r>
              <a:rPr lang="en-CA" sz="2000" b="1" dirty="0"/>
              <a:t>TF-IDF</a:t>
            </a:r>
            <a:r>
              <a:rPr lang="en-CA" sz="2000" dirty="0"/>
              <a:t>.</a:t>
            </a:r>
            <a:endParaRPr lang="en-US" sz="2000" dirty="0"/>
          </a:p>
        </p:txBody>
      </p:sp>
    </p:spTree>
    <p:extLst>
      <p:ext uri="{BB962C8B-B14F-4D97-AF65-F5344CB8AC3E}">
        <p14:creationId xmlns:p14="http://schemas.microsoft.com/office/powerpoint/2010/main" val="3963093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2" name="Group 3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33" name="Freeform: Shape 3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85C75F6-BBB3-A833-AB02-08BCC41DAA3A}"/>
              </a:ext>
            </a:extLst>
          </p:cNvPr>
          <p:cNvSpPr>
            <a:spLocks noGrp="1"/>
          </p:cNvSpPr>
          <p:nvPr>
            <p:ph type="title"/>
          </p:nvPr>
        </p:nvSpPr>
        <p:spPr>
          <a:xfrm>
            <a:off x="640080" y="1243013"/>
            <a:ext cx="3855720" cy="4371974"/>
          </a:xfrm>
        </p:spPr>
        <p:txBody>
          <a:bodyPr>
            <a:normAutofit/>
          </a:bodyPr>
          <a:lstStyle/>
          <a:p>
            <a:r>
              <a:rPr lang="en-CA" sz="3600">
                <a:solidFill>
                  <a:schemeClr val="tx2"/>
                </a:solidFill>
              </a:rPr>
              <a:t>When Should You Use BoW/TF-IDF?</a:t>
            </a:r>
            <a:endParaRPr lang="en-US" sz="3600">
              <a:solidFill>
                <a:schemeClr val="tx2"/>
              </a:solidFill>
            </a:endParaRPr>
          </a:p>
        </p:txBody>
      </p:sp>
      <p:sp>
        <p:nvSpPr>
          <p:cNvPr id="3" name="Content Placeholder 2">
            <a:extLst>
              <a:ext uri="{FF2B5EF4-FFF2-40B4-BE49-F238E27FC236}">
                <a16:creationId xmlns:a16="http://schemas.microsoft.com/office/drawing/2014/main" id="{3FD629F5-2FB6-5388-8801-9962C3311554}"/>
              </a:ext>
            </a:extLst>
          </p:cNvPr>
          <p:cNvSpPr>
            <a:spLocks noGrp="1"/>
          </p:cNvSpPr>
          <p:nvPr>
            <p:ph idx="1"/>
          </p:nvPr>
        </p:nvSpPr>
        <p:spPr>
          <a:xfrm>
            <a:off x="6172200" y="804672"/>
            <a:ext cx="5221224" cy="5230368"/>
          </a:xfrm>
        </p:spPr>
        <p:txBody>
          <a:bodyPr anchor="ctr">
            <a:normAutofit/>
          </a:bodyPr>
          <a:lstStyle/>
          <a:p>
            <a:r>
              <a:rPr lang="en-CA" sz="1800">
                <a:solidFill>
                  <a:schemeClr val="tx2"/>
                </a:solidFill>
              </a:rPr>
              <a:t>While word embeddings are generally more powerful, BoW and TF-IDF are still useful in some scenarios, especially when:</a:t>
            </a:r>
          </a:p>
          <a:p>
            <a:pPr lvl="1"/>
            <a:r>
              <a:rPr lang="en-CA" sz="1800">
                <a:solidFill>
                  <a:schemeClr val="tx2"/>
                </a:solidFill>
              </a:rPr>
              <a:t>You need a simple, interpretable model (e.g., a quick baseline).</a:t>
            </a:r>
          </a:p>
          <a:p>
            <a:pPr lvl="1"/>
            <a:r>
              <a:rPr lang="en-CA" sz="1800">
                <a:solidFill>
                  <a:schemeClr val="tx2"/>
                </a:solidFill>
              </a:rPr>
              <a:t>You have a small dataset, where training word embeddings may be unnecessary.</a:t>
            </a:r>
          </a:p>
          <a:p>
            <a:pPr lvl="1"/>
            <a:r>
              <a:rPr lang="en-CA" sz="1800">
                <a:solidFill>
                  <a:schemeClr val="tx2"/>
                </a:solidFill>
              </a:rPr>
              <a:t>The task is simple and does not require capturing complex word relationships.</a:t>
            </a:r>
          </a:p>
          <a:p>
            <a:r>
              <a:rPr lang="en-CA" sz="1800">
                <a:solidFill>
                  <a:schemeClr val="tx2"/>
                </a:solidFill>
              </a:rPr>
              <a:t>Spam Email Classification: In spam detection, the mere presence of certain keywords (e.g., “free”, “win”, “money”, “urgent”) is often a strong indicator of spam. You don’t necessarily need complex word relationships or context to make a good prediction.</a:t>
            </a:r>
            <a:endParaRPr lang="en-US" sz="1800">
              <a:solidFill>
                <a:schemeClr val="tx2"/>
              </a:solidFill>
            </a:endParaRPr>
          </a:p>
        </p:txBody>
      </p:sp>
    </p:spTree>
    <p:extLst>
      <p:ext uri="{BB962C8B-B14F-4D97-AF65-F5344CB8AC3E}">
        <p14:creationId xmlns:p14="http://schemas.microsoft.com/office/powerpoint/2010/main" val="1376210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4450B7-9C68-61E3-F716-0C88F60858F6}"/>
              </a:ext>
            </a:extLst>
          </p:cNvPr>
          <p:cNvSpPr>
            <a:spLocks noGrp="1"/>
          </p:cNvSpPr>
          <p:nvPr>
            <p:ph type="title" idx="4294967295"/>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Why Word2Vec Replaces BoW/TF-IDF</a:t>
            </a:r>
          </a:p>
        </p:txBody>
      </p:sp>
      <p:sp>
        <p:nvSpPr>
          <p:cNvPr id="3" name="Content Placeholder 2">
            <a:extLst>
              <a:ext uri="{FF2B5EF4-FFF2-40B4-BE49-F238E27FC236}">
                <a16:creationId xmlns:a16="http://schemas.microsoft.com/office/drawing/2014/main" id="{2D98DF31-469F-38F5-94A6-9994C37ED97D}"/>
              </a:ext>
            </a:extLst>
          </p:cNvPr>
          <p:cNvSpPr>
            <a:spLocks noGrp="1"/>
          </p:cNvSpPr>
          <p:nvPr>
            <p:ph idx="4294967295"/>
          </p:nvPr>
        </p:nvSpPr>
        <p:spPr>
          <a:xfrm>
            <a:off x="4810259" y="649480"/>
            <a:ext cx="6555347" cy="5546047"/>
          </a:xfrm>
        </p:spPr>
        <p:txBody>
          <a:bodyPr vert="horz" lIns="91440" tIns="45720" rIns="91440" bIns="45720" rtlCol="0" anchor="ctr">
            <a:normAutofit/>
          </a:bodyPr>
          <a:lstStyle/>
          <a:p>
            <a:r>
              <a:rPr lang="en-US" sz="2000" b="1"/>
              <a:t>Contextual Representation:</a:t>
            </a:r>
            <a:endParaRPr lang="en-US" sz="2000"/>
          </a:p>
          <a:p>
            <a:pPr lvl="1"/>
            <a:r>
              <a:rPr lang="en-US" sz="2000" b="1"/>
              <a:t>BoW</a:t>
            </a:r>
            <a:r>
              <a:rPr lang="en-US" sz="2000"/>
              <a:t> and </a:t>
            </a:r>
            <a:r>
              <a:rPr lang="en-US" sz="2000" b="1"/>
              <a:t>TF-IDF</a:t>
            </a:r>
            <a:r>
              <a:rPr lang="en-US" sz="2000"/>
              <a:t> treat each word independently and ignore the context or order of words in a sentence. These methods create sparse vectors (with many zeros) and do not capture semantic relationships between words.</a:t>
            </a:r>
          </a:p>
          <a:p>
            <a:r>
              <a:rPr lang="en-US" sz="2000" b="1"/>
              <a:t>Dimensionality Reduction:</a:t>
            </a:r>
            <a:endParaRPr lang="en-US" sz="2000"/>
          </a:p>
          <a:p>
            <a:pPr lvl="1"/>
            <a:r>
              <a:rPr lang="en-US" sz="2000" b="1"/>
              <a:t>BoW</a:t>
            </a:r>
            <a:r>
              <a:rPr lang="en-US" sz="2000"/>
              <a:t> and </a:t>
            </a:r>
            <a:r>
              <a:rPr lang="en-US" sz="2000" b="1"/>
              <a:t>TF-IDF</a:t>
            </a:r>
            <a:r>
              <a:rPr lang="en-US" sz="2000"/>
              <a:t> can create high-dimensional vectors (one dimension per unique word), leading to inefficiencies, especially with large vocabularies.</a:t>
            </a:r>
          </a:p>
          <a:p>
            <a:pPr lvl="1"/>
            <a:r>
              <a:rPr lang="en-US" sz="2000" b="1"/>
              <a:t>Word2Vec</a:t>
            </a:r>
            <a:r>
              <a:rPr lang="en-US" sz="2000"/>
              <a:t> reduces the dimensionality by mapping words to a fixed-size, lower-dimensional vector space, typically 50 to 300 dimensions, while still retaining useful information.</a:t>
            </a:r>
          </a:p>
          <a:p>
            <a:r>
              <a:rPr lang="en-US" sz="2000" b="1"/>
              <a:t>Word2Vec</a:t>
            </a:r>
            <a:r>
              <a:rPr lang="en-US" sz="2000"/>
              <a:t> captures relationships between words, such as analogies (e.g., “king - man + woman = queen”), which are not possible with BoW or TF-IDF.</a:t>
            </a:r>
          </a:p>
          <a:p>
            <a:endParaRPr lang="en-US" sz="2000"/>
          </a:p>
        </p:txBody>
      </p:sp>
    </p:spTree>
    <p:extLst>
      <p:ext uri="{BB962C8B-B14F-4D97-AF65-F5344CB8AC3E}">
        <p14:creationId xmlns:p14="http://schemas.microsoft.com/office/powerpoint/2010/main" val="841203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630953-3523-8F10-7E89-370E6CA35F38}"/>
              </a:ext>
            </a:extLst>
          </p:cNvPr>
          <p:cNvSpPr txBox="1"/>
          <p:nvPr/>
        </p:nvSpPr>
        <p:spPr>
          <a:xfrm>
            <a:off x="280852" y="134548"/>
            <a:ext cx="11588060" cy="6432530"/>
          </a:xfrm>
          <a:prstGeom prst="rect">
            <a:avLst/>
          </a:prstGeom>
          <a:noFill/>
        </p:spPr>
        <p:txBody>
          <a:bodyPr wrap="square">
            <a:spAutoFit/>
          </a:bodyPr>
          <a:lstStyle/>
          <a:p>
            <a:r>
              <a:rPr lang="en-CA" sz="1600" dirty="0">
                <a:latin typeface="Fira Code" panose="020B0809050000020004" pitchFamily="49" charset="0"/>
                <a:ea typeface="Fira Code" panose="020B0809050000020004" pitchFamily="49" charset="0"/>
                <a:cs typeface="Fira Code" panose="020B0809050000020004" pitchFamily="49" charset="0"/>
              </a:rPr>
              <a:t>from </a:t>
            </a:r>
            <a:r>
              <a:rPr lang="en-CA" sz="1600" dirty="0" err="1">
                <a:latin typeface="Fira Code" panose="020B0809050000020004" pitchFamily="49" charset="0"/>
                <a:ea typeface="Fira Code" panose="020B0809050000020004" pitchFamily="49" charset="0"/>
                <a:cs typeface="Fira Code" panose="020B0809050000020004" pitchFamily="49" charset="0"/>
              </a:rPr>
              <a:t>sklearn.feature_extraction.text</a:t>
            </a:r>
            <a:r>
              <a:rPr lang="en-CA" sz="1600" dirty="0">
                <a:latin typeface="Fira Code" panose="020B0809050000020004" pitchFamily="49" charset="0"/>
                <a:ea typeface="Fira Code" panose="020B0809050000020004" pitchFamily="49" charset="0"/>
                <a:cs typeface="Fira Code" panose="020B0809050000020004" pitchFamily="49" charset="0"/>
              </a:rPr>
              <a:t> import </a:t>
            </a:r>
            <a:r>
              <a:rPr lang="en-CA" sz="1600" dirty="0" err="1">
                <a:latin typeface="Fira Code" panose="020B0809050000020004" pitchFamily="49" charset="0"/>
                <a:ea typeface="Fira Code" panose="020B0809050000020004" pitchFamily="49" charset="0"/>
                <a:cs typeface="Fira Code" panose="020B0809050000020004" pitchFamily="49" charset="0"/>
              </a:rPr>
              <a:t>CountVectorizer</a:t>
            </a:r>
            <a:endParaRPr lang="en-CA" sz="1600" dirty="0">
              <a:latin typeface="Fira Code" panose="020B0809050000020004" pitchFamily="49" charset="0"/>
              <a:ea typeface="Fira Code" panose="020B0809050000020004" pitchFamily="49" charset="0"/>
              <a:cs typeface="Fira Code" panose="020B0809050000020004" pitchFamily="49" charset="0"/>
            </a:endParaRPr>
          </a:p>
          <a:p>
            <a:r>
              <a:rPr lang="en-CA" sz="1600" dirty="0">
                <a:latin typeface="Fira Code" panose="020B0809050000020004" pitchFamily="49" charset="0"/>
                <a:ea typeface="Fira Code" panose="020B0809050000020004" pitchFamily="49" charset="0"/>
                <a:cs typeface="Fira Code" panose="020B0809050000020004" pitchFamily="49" charset="0"/>
              </a:rPr>
              <a:t>from </a:t>
            </a:r>
            <a:r>
              <a:rPr lang="en-CA" sz="1600" dirty="0" err="1">
                <a:latin typeface="Fira Code" panose="020B0809050000020004" pitchFamily="49" charset="0"/>
                <a:ea typeface="Fira Code" panose="020B0809050000020004" pitchFamily="49" charset="0"/>
                <a:cs typeface="Fira Code" panose="020B0809050000020004" pitchFamily="49" charset="0"/>
              </a:rPr>
              <a:t>sklearn.model_selection</a:t>
            </a:r>
            <a:r>
              <a:rPr lang="en-CA" sz="1600" dirty="0">
                <a:latin typeface="Fira Code" panose="020B0809050000020004" pitchFamily="49" charset="0"/>
                <a:ea typeface="Fira Code" panose="020B0809050000020004" pitchFamily="49" charset="0"/>
                <a:cs typeface="Fira Code" panose="020B0809050000020004" pitchFamily="49" charset="0"/>
              </a:rPr>
              <a:t> import </a:t>
            </a:r>
            <a:r>
              <a:rPr lang="en-CA" sz="1600" dirty="0" err="1">
                <a:latin typeface="Fira Code" panose="020B0809050000020004" pitchFamily="49" charset="0"/>
                <a:ea typeface="Fira Code" panose="020B0809050000020004" pitchFamily="49" charset="0"/>
                <a:cs typeface="Fira Code" panose="020B0809050000020004" pitchFamily="49" charset="0"/>
              </a:rPr>
              <a:t>train_test_split</a:t>
            </a:r>
            <a:endParaRPr lang="en-CA" sz="1600" dirty="0">
              <a:latin typeface="Fira Code" panose="020B0809050000020004" pitchFamily="49" charset="0"/>
              <a:ea typeface="Fira Code" panose="020B0809050000020004" pitchFamily="49" charset="0"/>
              <a:cs typeface="Fira Code" panose="020B0809050000020004" pitchFamily="49" charset="0"/>
            </a:endParaRPr>
          </a:p>
          <a:p>
            <a:r>
              <a:rPr lang="en-CA" sz="1600" dirty="0">
                <a:latin typeface="Fira Code" panose="020B0809050000020004" pitchFamily="49" charset="0"/>
                <a:ea typeface="Fira Code" panose="020B0809050000020004" pitchFamily="49" charset="0"/>
                <a:cs typeface="Fira Code" panose="020B0809050000020004" pitchFamily="49" charset="0"/>
              </a:rPr>
              <a:t>from </a:t>
            </a:r>
            <a:r>
              <a:rPr lang="en-CA" sz="1600" dirty="0" err="1">
                <a:latin typeface="Fira Code" panose="020B0809050000020004" pitchFamily="49" charset="0"/>
                <a:ea typeface="Fira Code" panose="020B0809050000020004" pitchFamily="49" charset="0"/>
                <a:cs typeface="Fira Code" panose="020B0809050000020004" pitchFamily="49" charset="0"/>
              </a:rPr>
              <a:t>sklearn.naive_bayes</a:t>
            </a:r>
            <a:r>
              <a:rPr lang="en-CA" sz="1600" dirty="0">
                <a:latin typeface="Fira Code" panose="020B0809050000020004" pitchFamily="49" charset="0"/>
                <a:ea typeface="Fira Code" panose="020B0809050000020004" pitchFamily="49" charset="0"/>
                <a:cs typeface="Fira Code" panose="020B0809050000020004" pitchFamily="49" charset="0"/>
              </a:rPr>
              <a:t> import </a:t>
            </a:r>
            <a:r>
              <a:rPr lang="en-CA" sz="1600" dirty="0" err="1">
                <a:latin typeface="Fira Code" panose="020B0809050000020004" pitchFamily="49" charset="0"/>
                <a:ea typeface="Fira Code" panose="020B0809050000020004" pitchFamily="49" charset="0"/>
                <a:cs typeface="Fira Code" panose="020B0809050000020004" pitchFamily="49" charset="0"/>
              </a:rPr>
              <a:t>MultinomialNB</a:t>
            </a:r>
            <a:endParaRPr lang="en-CA" sz="1600" dirty="0">
              <a:latin typeface="Fira Code" panose="020B0809050000020004" pitchFamily="49" charset="0"/>
              <a:ea typeface="Fira Code" panose="020B0809050000020004" pitchFamily="49" charset="0"/>
              <a:cs typeface="Fira Code" panose="020B0809050000020004" pitchFamily="49" charset="0"/>
            </a:endParaRPr>
          </a:p>
          <a:p>
            <a:r>
              <a:rPr lang="en-CA" sz="1600" dirty="0">
                <a:latin typeface="Fira Code" panose="020B0809050000020004" pitchFamily="49" charset="0"/>
                <a:ea typeface="Fira Code" panose="020B0809050000020004" pitchFamily="49" charset="0"/>
                <a:cs typeface="Fira Code" panose="020B0809050000020004" pitchFamily="49" charset="0"/>
              </a:rPr>
              <a:t>from </a:t>
            </a:r>
            <a:r>
              <a:rPr lang="en-CA" sz="1600" dirty="0" err="1">
                <a:latin typeface="Fira Code" panose="020B0809050000020004" pitchFamily="49" charset="0"/>
                <a:ea typeface="Fira Code" panose="020B0809050000020004" pitchFamily="49" charset="0"/>
                <a:cs typeface="Fira Code" panose="020B0809050000020004" pitchFamily="49" charset="0"/>
              </a:rPr>
              <a:t>sklearn.metrics</a:t>
            </a:r>
            <a:r>
              <a:rPr lang="en-CA" sz="1600" dirty="0">
                <a:latin typeface="Fira Code" panose="020B0809050000020004" pitchFamily="49" charset="0"/>
                <a:ea typeface="Fira Code" panose="020B0809050000020004" pitchFamily="49" charset="0"/>
                <a:cs typeface="Fira Code" panose="020B0809050000020004" pitchFamily="49" charset="0"/>
              </a:rPr>
              <a:t> import </a:t>
            </a:r>
            <a:r>
              <a:rPr lang="en-CA" sz="1600" dirty="0" err="1">
                <a:latin typeface="Fira Code" panose="020B0809050000020004" pitchFamily="49" charset="0"/>
                <a:ea typeface="Fira Code" panose="020B0809050000020004" pitchFamily="49" charset="0"/>
                <a:cs typeface="Fira Code" panose="020B0809050000020004" pitchFamily="49" charset="0"/>
              </a:rPr>
              <a:t>accuracy_score</a:t>
            </a:r>
            <a:endParaRPr lang="en-CA" sz="1600" dirty="0">
              <a:latin typeface="Fira Code" panose="020B0809050000020004" pitchFamily="49" charset="0"/>
              <a:ea typeface="Fira Code" panose="020B0809050000020004" pitchFamily="49" charset="0"/>
              <a:cs typeface="Fira Code" panose="020B0809050000020004" pitchFamily="49" charset="0"/>
            </a:endParaRPr>
          </a:p>
          <a:p>
            <a:endParaRPr lang="en-CA" sz="1600" dirty="0">
              <a:latin typeface="Fira Code" panose="020B0809050000020004" pitchFamily="49" charset="0"/>
              <a:ea typeface="Fira Code" panose="020B0809050000020004" pitchFamily="49" charset="0"/>
              <a:cs typeface="Fira Code" panose="020B0809050000020004" pitchFamily="49" charset="0"/>
            </a:endParaRPr>
          </a:p>
          <a:p>
            <a:r>
              <a:rPr lang="en-CA" sz="1600" dirty="0">
                <a:latin typeface="Fira Code" panose="020B0809050000020004" pitchFamily="49" charset="0"/>
                <a:ea typeface="Fira Code" panose="020B0809050000020004" pitchFamily="49" charset="0"/>
                <a:cs typeface="Fira Code" panose="020B0809050000020004" pitchFamily="49" charset="0"/>
              </a:rPr>
              <a:t># Example dataset</a:t>
            </a:r>
          </a:p>
          <a:p>
            <a:r>
              <a:rPr lang="en-CA" sz="1600" dirty="0">
                <a:latin typeface="Fira Code" panose="020B0809050000020004" pitchFamily="49" charset="0"/>
                <a:ea typeface="Fira Code" panose="020B0809050000020004" pitchFamily="49" charset="0"/>
                <a:cs typeface="Fira Code" panose="020B0809050000020004" pitchFamily="49" charset="0"/>
              </a:rPr>
              <a:t>emails = [</a:t>
            </a:r>
          </a:p>
          <a:p>
            <a:r>
              <a:rPr lang="en-CA" sz="1600" dirty="0">
                <a:latin typeface="Fira Code" panose="020B0809050000020004" pitchFamily="49" charset="0"/>
                <a:ea typeface="Fira Code" panose="020B0809050000020004" pitchFamily="49" charset="0"/>
                <a:cs typeface="Fira Code" panose="020B0809050000020004" pitchFamily="49" charset="0"/>
              </a:rPr>
              <a:t>    "Win money now", "Get a free gift card", "Urgent! Your account is compromised",</a:t>
            </a:r>
          </a:p>
          <a:p>
            <a:r>
              <a:rPr lang="en-CA" sz="1600" dirty="0">
                <a:latin typeface="Fira Code" panose="020B0809050000020004" pitchFamily="49" charset="0"/>
                <a:ea typeface="Fira Code" panose="020B0809050000020004" pitchFamily="49" charset="0"/>
                <a:cs typeface="Fira Code" panose="020B0809050000020004" pitchFamily="49" charset="0"/>
              </a:rPr>
              <a:t>    "Meeting at 10 AM", "Lunch tomorrow?", "Can we reschedule the call?",</a:t>
            </a:r>
          </a:p>
          <a:p>
            <a:r>
              <a:rPr lang="en-CA" sz="1600" dirty="0">
                <a:latin typeface="Fira Code" panose="020B0809050000020004" pitchFamily="49" charset="0"/>
                <a:ea typeface="Fira Code" panose="020B0809050000020004" pitchFamily="49" charset="0"/>
                <a:cs typeface="Fira Code" panose="020B0809050000020004" pitchFamily="49" charset="0"/>
              </a:rPr>
              <a:t>    "Congratulations! You won a lottery", "Earn cash easily"</a:t>
            </a:r>
          </a:p>
          <a:p>
            <a:r>
              <a:rPr lang="en-CA" sz="1600" dirty="0">
                <a:latin typeface="Fira Code" panose="020B0809050000020004" pitchFamily="49" charset="0"/>
                <a:ea typeface="Fira Code" panose="020B0809050000020004" pitchFamily="49" charset="0"/>
                <a:cs typeface="Fira Code" panose="020B0809050000020004" pitchFamily="49" charset="0"/>
              </a:rPr>
              <a:t>]</a:t>
            </a:r>
          </a:p>
          <a:p>
            <a:r>
              <a:rPr lang="en-CA" sz="1600" dirty="0">
                <a:latin typeface="Fira Code" panose="020B0809050000020004" pitchFamily="49" charset="0"/>
                <a:ea typeface="Fira Code" panose="020B0809050000020004" pitchFamily="49" charset="0"/>
                <a:cs typeface="Fira Code" panose="020B0809050000020004" pitchFamily="49" charset="0"/>
              </a:rPr>
              <a:t>labels = [1, 1, 1, 0, 0, 0, 1, 1]  # 1 = spam, 0 = not spam</a:t>
            </a:r>
          </a:p>
          <a:p>
            <a:endParaRPr lang="en-CA" sz="1600" dirty="0">
              <a:latin typeface="Fira Code" panose="020B0809050000020004" pitchFamily="49" charset="0"/>
              <a:ea typeface="Fira Code" panose="020B0809050000020004" pitchFamily="49" charset="0"/>
              <a:cs typeface="Fira Code" panose="020B0809050000020004" pitchFamily="49" charset="0"/>
            </a:endParaRPr>
          </a:p>
          <a:p>
            <a:r>
              <a:rPr lang="en-CA" sz="1600" dirty="0">
                <a:latin typeface="Fira Code" panose="020B0809050000020004" pitchFamily="49" charset="0"/>
                <a:ea typeface="Fira Code" panose="020B0809050000020004" pitchFamily="49" charset="0"/>
                <a:cs typeface="Fira Code" panose="020B0809050000020004" pitchFamily="49" charset="0"/>
              </a:rPr>
              <a:t># Convert text to </a:t>
            </a:r>
            <a:r>
              <a:rPr lang="en-CA" sz="1600" dirty="0" err="1">
                <a:latin typeface="Fira Code" panose="020B0809050000020004" pitchFamily="49" charset="0"/>
                <a:ea typeface="Fira Code" panose="020B0809050000020004" pitchFamily="49" charset="0"/>
                <a:cs typeface="Fira Code" panose="020B0809050000020004" pitchFamily="49" charset="0"/>
              </a:rPr>
              <a:t>BoW</a:t>
            </a:r>
            <a:r>
              <a:rPr lang="en-CA" sz="1600" dirty="0">
                <a:latin typeface="Fira Code" panose="020B0809050000020004" pitchFamily="49" charset="0"/>
                <a:ea typeface="Fira Code" panose="020B0809050000020004" pitchFamily="49" charset="0"/>
                <a:cs typeface="Fira Code" panose="020B0809050000020004" pitchFamily="49" charset="0"/>
              </a:rPr>
              <a:t> representation</a:t>
            </a:r>
          </a:p>
          <a:p>
            <a:r>
              <a:rPr lang="en-CA" sz="1600" dirty="0">
                <a:latin typeface="Fira Code" panose="020B0809050000020004" pitchFamily="49" charset="0"/>
                <a:ea typeface="Fira Code" panose="020B0809050000020004" pitchFamily="49" charset="0"/>
                <a:cs typeface="Fira Code" panose="020B0809050000020004" pitchFamily="49" charset="0"/>
              </a:rPr>
              <a:t>vectorizer = </a:t>
            </a:r>
            <a:r>
              <a:rPr lang="en-CA" sz="1600" dirty="0" err="1">
                <a:latin typeface="Fira Code" panose="020B0809050000020004" pitchFamily="49" charset="0"/>
                <a:ea typeface="Fira Code" panose="020B0809050000020004" pitchFamily="49" charset="0"/>
                <a:cs typeface="Fira Code" panose="020B0809050000020004" pitchFamily="49" charset="0"/>
              </a:rPr>
              <a:t>CountVectorizer</a:t>
            </a:r>
            <a:r>
              <a:rPr lang="en-CA" sz="1600" dirty="0">
                <a:latin typeface="Fira Code" panose="020B0809050000020004" pitchFamily="49" charset="0"/>
                <a:ea typeface="Fira Code" panose="020B0809050000020004" pitchFamily="49" charset="0"/>
                <a:cs typeface="Fira Code" panose="020B0809050000020004" pitchFamily="49" charset="0"/>
              </a:rPr>
              <a:t>()</a:t>
            </a:r>
          </a:p>
          <a:p>
            <a:r>
              <a:rPr lang="en-CA" sz="1600" dirty="0">
                <a:latin typeface="Fira Code" panose="020B0809050000020004" pitchFamily="49" charset="0"/>
                <a:ea typeface="Fira Code" panose="020B0809050000020004" pitchFamily="49" charset="0"/>
                <a:cs typeface="Fira Code" panose="020B0809050000020004" pitchFamily="49" charset="0"/>
              </a:rPr>
              <a:t>X = </a:t>
            </a:r>
            <a:r>
              <a:rPr lang="en-CA" sz="1600" dirty="0" err="1">
                <a:latin typeface="Fira Code" panose="020B0809050000020004" pitchFamily="49" charset="0"/>
                <a:ea typeface="Fira Code" panose="020B0809050000020004" pitchFamily="49" charset="0"/>
                <a:cs typeface="Fira Code" panose="020B0809050000020004" pitchFamily="49" charset="0"/>
              </a:rPr>
              <a:t>vectorizer.fit_transform</a:t>
            </a:r>
            <a:r>
              <a:rPr lang="en-CA" sz="1600" dirty="0">
                <a:latin typeface="Fira Code" panose="020B0809050000020004" pitchFamily="49" charset="0"/>
                <a:ea typeface="Fira Code" panose="020B0809050000020004" pitchFamily="49" charset="0"/>
                <a:cs typeface="Fira Code" panose="020B0809050000020004" pitchFamily="49" charset="0"/>
              </a:rPr>
              <a:t>(emails)</a:t>
            </a:r>
          </a:p>
          <a:p>
            <a:endParaRPr lang="en-CA" sz="1600" dirty="0">
              <a:latin typeface="Fira Code" panose="020B0809050000020004" pitchFamily="49" charset="0"/>
              <a:ea typeface="Fira Code" panose="020B0809050000020004" pitchFamily="49" charset="0"/>
              <a:cs typeface="Fira Code" panose="020B0809050000020004" pitchFamily="49" charset="0"/>
            </a:endParaRPr>
          </a:p>
          <a:p>
            <a:r>
              <a:rPr lang="en-CA" sz="1600" dirty="0">
                <a:latin typeface="Fira Code" panose="020B0809050000020004" pitchFamily="49" charset="0"/>
                <a:ea typeface="Fira Code" panose="020B0809050000020004" pitchFamily="49" charset="0"/>
                <a:cs typeface="Fira Code" panose="020B0809050000020004" pitchFamily="49" charset="0"/>
              </a:rPr>
              <a:t># Train a simple classifier</a:t>
            </a:r>
          </a:p>
          <a:p>
            <a:r>
              <a:rPr lang="en-CA" sz="1600" dirty="0" err="1">
                <a:latin typeface="Fira Code" panose="020B0809050000020004" pitchFamily="49" charset="0"/>
                <a:ea typeface="Fira Code" panose="020B0809050000020004" pitchFamily="49" charset="0"/>
                <a:cs typeface="Fira Code" panose="020B0809050000020004" pitchFamily="49" charset="0"/>
              </a:rPr>
              <a:t>X_train</a:t>
            </a:r>
            <a:r>
              <a:rPr lang="en-CA" sz="1600" dirty="0">
                <a:latin typeface="Fira Code" panose="020B0809050000020004" pitchFamily="49" charset="0"/>
                <a:ea typeface="Fira Code" panose="020B0809050000020004" pitchFamily="49" charset="0"/>
                <a:cs typeface="Fira Code" panose="020B0809050000020004" pitchFamily="49" charset="0"/>
              </a:rPr>
              <a:t>, </a:t>
            </a:r>
            <a:r>
              <a:rPr lang="en-CA" sz="1600" dirty="0" err="1">
                <a:latin typeface="Fira Code" panose="020B0809050000020004" pitchFamily="49" charset="0"/>
                <a:ea typeface="Fira Code" panose="020B0809050000020004" pitchFamily="49" charset="0"/>
                <a:cs typeface="Fira Code" panose="020B0809050000020004" pitchFamily="49" charset="0"/>
              </a:rPr>
              <a:t>X_test</a:t>
            </a:r>
            <a:r>
              <a:rPr lang="en-CA" sz="1600" dirty="0">
                <a:latin typeface="Fira Code" panose="020B0809050000020004" pitchFamily="49" charset="0"/>
                <a:ea typeface="Fira Code" panose="020B0809050000020004" pitchFamily="49" charset="0"/>
                <a:cs typeface="Fira Code" panose="020B0809050000020004" pitchFamily="49" charset="0"/>
              </a:rPr>
              <a:t>, </a:t>
            </a:r>
            <a:r>
              <a:rPr lang="en-CA" sz="1600" dirty="0" err="1">
                <a:latin typeface="Fira Code" panose="020B0809050000020004" pitchFamily="49" charset="0"/>
                <a:ea typeface="Fira Code" panose="020B0809050000020004" pitchFamily="49" charset="0"/>
                <a:cs typeface="Fira Code" panose="020B0809050000020004" pitchFamily="49" charset="0"/>
              </a:rPr>
              <a:t>y_train</a:t>
            </a:r>
            <a:r>
              <a:rPr lang="en-CA" sz="1600" dirty="0">
                <a:latin typeface="Fira Code" panose="020B0809050000020004" pitchFamily="49" charset="0"/>
                <a:ea typeface="Fira Code" panose="020B0809050000020004" pitchFamily="49" charset="0"/>
                <a:cs typeface="Fira Code" panose="020B0809050000020004" pitchFamily="49" charset="0"/>
              </a:rPr>
              <a:t>, </a:t>
            </a:r>
            <a:r>
              <a:rPr lang="en-CA" sz="1600" dirty="0" err="1">
                <a:latin typeface="Fira Code" panose="020B0809050000020004" pitchFamily="49" charset="0"/>
                <a:ea typeface="Fira Code" panose="020B0809050000020004" pitchFamily="49" charset="0"/>
                <a:cs typeface="Fira Code" panose="020B0809050000020004" pitchFamily="49" charset="0"/>
              </a:rPr>
              <a:t>y_test</a:t>
            </a:r>
            <a:r>
              <a:rPr lang="en-CA" sz="1600" dirty="0">
                <a:latin typeface="Fira Code" panose="020B0809050000020004" pitchFamily="49" charset="0"/>
                <a:ea typeface="Fira Code" panose="020B0809050000020004" pitchFamily="49" charset="0"/>
                <a:cs typeface="Fira Code" panose="020B0809050000020004" pitchFamily="49" charset="0"/>
              </a:rPr>
              <a:t> = </a:t>
            </a:r>
            <a:r>
              <a:rPr lang="en-CA" sz="1600" dirty="0" err="1">
                <a:latin typeface="Fira Code" panose="020B0809050000020004" pitchFamily="49" charset="0"/>
                <a:ea typeface="Fira Code" panose="020B0809050000020004" pitchFamily="49" charset="0"/>
                <a:cs typeface="Fira Code" panose="020B0809050000020004" pitchFamily="49" charset="0"/>
              </a:rPr>
              <a:t>train_test_split</a:t>
            </a:r>
            <a:r>
              <a:rPr lang="en-CA" sz="1600" dirty="0">
                <a:latin typeface="Fira Code" panose="020B0809050000020004" pitchFamily="49" charset="0"/>
                <a:ea typeface="Fira Code" panose="020B0809050000020004" pitchFamily="49" charset="0"/>
                <a:cs typeface="Fira Code" panose="020B0809050000020004" pitchFamily="49" charset="0"/>
              </a:rPr>
              <a:t>(X, labels, </a:t>
            </a:r>
            <a:r>
              <a:rPr lang="en-CA" sz="1600" dirty="0" err="1">
                <a:latin typeface="Fira Code" panose="020B0809050000020004" pitchFamily="49" charset="0"/>
                <a:ea typeface="Fira Code" panose="020B0809050000020004" pitchFamily="49" charset="0"/>
                <a:cs typeface="Fira Code" panose="020B0809050000020004" pitchFamily="49" charset="0"/>
              </a:rPr>
              <a:t>test_size</a:t>
            </a:r>
            <a:r>
              <a:rPr lang="en-CA" sz="1600" dirty="0">
                <a:latin typeface="Fira Code" panose="020B0809050000020004" pitchFamily="49" charset="0"/>
                <a:ea typeface="Fira Code" panose="020B0809050000020004" pitchFamily="49" charset="0"/>
                <a:cs typeface="Fira Code" panose="020B0809050000020004" pitchFamily="49" charset="0"/>
              </a:rPr>
              <a:t>=0.3, </a:t>
            </a:r>
            <a:r>
              <a:rPr lang="en-CA" sz="1600" dirty="0" err="1">
                <a:latin typeface="Fira Code" panose="020B0809050000020004" pitchFamily="49" charset="0"/>
                <a:ea typeface="Fira Code" panose="020B0809050000020004" pitchFamily="49" charset="0"/>
                <a:cs typeface="Fira Code" panose="020B0809050000020004" pitchFamily="49" charset="0"/>
              </a:rPr>
              <a:t>random_state</a:t>
            </a:r>
            <a:r>
              <a:rPr lang="en-CA" sz="1600" dirty="0">
                <a:latin typeface="Fira Code" panose="020B0809050000020004" pitchFamily="49" charset="0"/>
                <a:ea typeface="Fira Code" panose="020B0809050000020004" pitchFamily="49" charset="0"/>
                <a:cs typeface="Fira Code" panose="020B0809050000020004" pitchFamily="49" charset="0"/>
              </a:rPr>
              <a:t>=42)</a:t>
            </a:r>
          </a:p>
          <a:p>
            <a:r>
              <a:rPr lang="en-CA" sz="1600" dirty="0">
                <a:latin typeface="Fira Code" panose="020B0809050000020004" pitchFamily="49" charset="0"/>
                <a:ea typeface="Fira Code" panose="020B0809050000020004" pitchFamily="49" charset="0"/>
                <a:cs typeface="Fira Code" panose="020B0809050000020004" pitchFamily="49" charset="0"/>
              </a:rPr>
              <a:t>model = </a:t>
            </a:r>
            <a:r>
              <a:rPr lang="en-CA" sz="1600" dirty="0" err="1">
                <a:latin typeface="Fira Code" panose="020B0809050000020004" pitchFamily="49" charset="0"/>
                <a:ea typeface="Fira Code" panose="020B0809050000020004" pitchFamily="49" charset="0"/>
                <a:cs typeface="Fira Code" panose="020B0809050000020004" pitchFamily="49" charset="0"/>
              </a:rPr>
              <a:t>MultinomialNB</a:t>
            </a:r>
            <a:r>
              <a:rPr lang="en-CA" sz="1600" dirty="0">
                <a:latin typeface="Fira Code" panose="020B0809050000020004" pitchFamily="49" charset="0"/>
                <a:ea typeface="Fira Code" panose="020B0809050000020004" pitchFamily="49" charset="0"/>
                <a:cs typeface="Fira Code" panose="020B0809050000020004" pitchFamily="49" charset="0"/>
              </a:rPr>
              <a:t>()</a:t>
            </a:r>
          </a:p>
          <a:p>
            <a:r>
              <a:rPr lang="en-CA" sz="1600" dirty="0" err="1">
                <a:latin typeface="Fira Code" panose="020B0809050000020004" pitchFamily="49" charset="0"/>
                <a:ea typeface="Fira Code" panose="020B0809050000020004" pitchFamily="49" charset="0"/>
                <a:cs typeface="Fira Code" panose="020B0809050000020004" pitchFamily="49" charset="0"/>
              </a:rPr>
              <a:t>model.fit</a:t>
            </a:r>
            <a:r>
              <a:rPr lang="en-CA" sz="1600" dirty="0">
                <a:latin typeface="Fira Code" panose="020B0809050000020004" pitchFamily="49" charset="0"/>
                <a:ea typeface="Fira Code" panose="020B0809050000020004" pitchFamily="49" charset="0"/>
                <a:cs typeface="Fira Code" panose="020B0809050000020004" pitchFamily="49" charset="0"/>
              </a:rPr>
              <a:t>(</a:t>
            </a:r>
            <a:r>
              <a:rPr lang="en-CA" sz="1600" dirty="0" err="1">
                <a:latin typeface="Fira Code" panose="020B0809050000020004" pitchFamily="49" charset="0"/>
                <a:ea typeface="Fira Code" panose="020B0809050000020004" pitchFamily="49" charset="0"/>
                <a:cs typeface="Fira Code" panose="020B0809050000020004" pitchFamily="49" charset="0"/>
              </a:rPr>
              <a:t>X_train</a:t>
            </a:r>
            <a:r>
              <a:rPr lang="en-CA" sz="1600" dirty="0">
                <a:latin typeface="Fira Code" panose="020B0809050000020004" pitchFamily="49" charset="0"/>
                <a:ea typeface="Fira Code" panose="020B0809050000020004" pitchFamily="49" charset="0"/>
                <a:cs typeface="Fira Code" panose="020B0809050000020004" pitchFamily="49" charset="0"/>
              </a:rPr>
              <a:t>, </a:t>
            </a:r>
            <a:r>
              <a:rPr lang="en-CA" sz="1600" dirty="0" err="1">
                <a:latin typeface="Fira Code" panose="020B0809050000020004" pitchFamily="49" charset="0"/>
                <a:ea typeface="Fira Code" panose="020B0809050000020004" pitchFamily="49" charset="0"/>
                <a:cs typeface="Fira Code" panose="020B0809050000020004" pitchFamily="49" charset="0"/>
              </a:rPr>
              <a:t>y_train</a:t>
            </a:r>
            <a:r>
              <a:rPr lang="en-CA" sz="1600" dirty="0">
                <a:latin typeface="Fira Code" panose="020B0809050000020004" pitchFamily="49" charset="0"/>
                <a:ea typeface="Fira Code" panose="020B0809050000020004" pitchFamily="49" charset="0"/>
                <a:cs typeface="Fira Code" panose="020B0809050000020004" pitchFamily="49" charset="0"/>
              </a:rPr>
              <a:t>)</a:t>
            </a:r>
          </a:p>
          <a:p>
            <a:endParaRPr lang="en-CA" sz="1600" dirty="0">
              <a:latin typeface="Fira Code" panose="020B0809050000020004" pitchFamily="49" charset="0"/>
              <a:ea typeface="Fira Code" panose="020B0809050000020004" pitchFamily="49" charset="0"/>
              <a:cs typeface="Fira Code" panose="020B0809050000020004" pitchFamily="49" charset="0"/>
            </a:endParaRPr>
          </a:p>
          <a:p>
            <a:r>
              <a:rPr lang="en-CA" sz="1600" dirty="0">
                <a:latin typeface="Fira Code" panose="020B0809050000020004" pitchFamily="49" charset="0"/>
                <a:ea typeface="Fira Code" panose="020B0809050000020004" pitchFamily="49" charset="0"/>
                <a:cs typeface="Fira Code" panose="020B0809050000020004" pitchFamily="49" charset="0"/>
              </a:rPr>
              <a:t># Predict and evaluate</a:t>
            </a:r>
          </a:p>
          <a:p>
            <a:r>
              <a:rPr lang="en-CA" sz="1600" dirty="0" err="1">
                <a:latin typeface="Fira Code" panose="020B0809050000020004" pitchFamily="49" charset="0"/>
                <a:ea typeface="Fira Code" panose="020B0809050000020004" pitchFamily="49" charset="0"/>
                <a:cs typeface="Fira Code" panose="020B0809050000020004" pitchFamily="49" charset="0"/>
              </a:rPr>
              <a:t>y_pred</a:t>
            </a:r>
            <a:r>
              <a:rPr lang="en-CA" sz="1600" dirty="0">
                <a:latin typeface="Fira Code" panose="020B0809050000020004" pitchFamily="49" charset="0"/>
                <a:ea typeface="Fira Code" panose="020B0809050000020004" pitchFamily="49" charset="0"/>
                <a:cs typeface="Fira Code" panose="020B0809050000020004" pitchFamily="49" charset="0"/>
              </a:rPr>
              <a:t> = </a:t>
            </a:r>
            <a:r>
              <a:rPr lang="en-CA" sz="1600" dirty="0" err="1">
                <a:latin typeface="Fira Code" panose="020B0809050000020004" pitchFamily="49" charset="0"/>
                <a:ea typeface="Fira Code" panose="020B0809050000020004" pitchFamily="49" charset="0"/>
                <a:cs typeface="Fira Code" panose="020B0809050000020004" pitchFamily="49" charset="0"/>
              </a:rPr>
              <a:t>model.predict</a:t>
            </a:r>
            <a:r>
              <a:rPr lang="en-CA" sz="1600" dirty="0">
                <a:latin typeface="Fira Code" panose="020B0809050000020004" pitchFamily="49" charset="0"/>
                <a:ea typeface="Fira Code" panose="020B0809050000020004" pitchFamily="49" charset="0"/>
                <a:cs typeface="Fira Code" panose="020B0809050000020004" pitchFamily="49" charset="0"/>
              </a:rPr>
              <a:t>(</a:t>
            </a:r>
            <a:r>
              <a:rPr lang="en-CA" sz="1600" dirty="0" err="1">
                <a:latin typeface="Fira Code" panose="020B0809050000020004" pitchFamily="49" charset="0"/>
                <a:ea typeface="Fira Code" panose="020B0809050000020004" pitchFamily="49" charset="0"/>
                <a:cs typeface="Fira Code" panose="020B0809050000020004" pitchFamily="49" charset="0"/>
              </a:rPr>
              <a:t>X_test</a:t>
            </a:r>
            <a:r>
              <a:rPr lang="en-CA" sz="1600" dirty="0">
                <a:latin typeface="Fira Code" panose="020B0809050000020004" pitchFamily="49" charset="0"/>
                <a:ea typeface="Fira Code" panose="020B0809050000020004" pitchFamily="49" charset="0"/>
                <a:cs typeface="Fira Code" panose="020B0809050000020004" pitchFamily="49" charset="0"/>
              </a:rPr>
              <a:t>)</a:t>
            </a:r>
          </a:p>
          <a:p>
            <a:r>
              <a:rPr lang="en-CA" sz="1600" dirty="0">
                <a:latin typeface="Fira Code" panose="020B0809050000020004" pitchFamily="49" charset="0"/>
                <a:ea typeface="Fira Code" panose="020B0809050000020004" pitchFamily="49" charset="0"/>
                <a:cs typeface="Fira Code" panose="020B0809050000020004" pitchFamily="49" charset="0"/>
              </a:rPr>
              <a:t>print("Accuracy:", </a:t>
            </a:r>
            <a:r>
              <a:rPr lang="en-CA" sz="1600" dirty="0" err="1">
                <a:latin typeface="Fira Code" panose="020B0809050000020004" pitchFamily="49" charset="0"/>
                <a:ea typeface="Fira Code" panose="020B0809050000020004" pitchFamily="49" charset="0"/>
                <a:cs typeface="Fira Code" panose="020B0809050000020004" pitchFamily="49" charset="0"/>
              </a:rPr>
              <a:t>accuracy_score</a:t>
            </a:r>
            <a:r>
              <a:rPr lang="en-CA" sz="1600" dirty="0">
                <a:latin typeface="Fira Code" panose="020B0809050000020004" pitchFamily="49" charset="0"/>
                <a:ea typeface="Fira Code" panose="020B0809050000020004" pitchFamily="49" charset="0"/>
                <a:cs typeface="Fira Code" panose="020B0809050000020004" pitchFamily="49" charset="0"/>
              </a:rPr>
              <a:t>(</a:t>
            </a:r>
            <a:r>
              <a:rPr lang="en-CA" sz="1600" dirty="0" err="1">
                <a:latin typeface="Fira Code" panose="020B0809050000020004" pitchFamily="49" charset="0"/>
                <a:ea typeface="Fira Code" panose="020B0809050000020004" pitchFamily="49" charset="0"/>
                <a:cs typeface="Fira Code" panose="020B0809050000020004" pitchFamily="49" charset="0"/>
              </a:rPr>
              <a:t>y_test</a:t>
            </a:r>
            <a:r>
              <a:rPr lang="en-CA" sz="1600" dirty="0">
                <a:latin typeface="Fira Code" panose="020B0809050000020004" pitchFamily="49" charset="0"/>
                <a:ea typeface="Fira Code" panose="020B0809050000020004" pitchFamily="49" charset="0"/>
                <a:cs typeface="Fira Code" panose="020B0809050000020004" pitchFamily="49" charset="0"/>
              </a:rPr>
              <a:t>, </a:t>
            </a:r>
            <a:r>
              <a:rPr lang="en-CA" sz="1600" dirty="0" err="1">
                <a:latin typeface="Fira Code" panose="020B0809050000020004" pitchFamily="49" charset="0"/>
                <a:ea typeface="Fira Code" panose="020B0809050000020004" pitchFamily="49" charset="0"/>
                <a:cs typeface="Fira Code" panose="020B0809050000020004" pitchFamily="49" charset="0"/>
              </a:rPr>
              <a:t>y_pred</a:t>
            </a:r>
            <a:r>
              <a:rPr lang="en-CA" sz="1600" dirty="0">
                <a:latin typeface="Fira Code" panose="020B0809050000020004" pitchFamily="49" charset="0"/>
                <a:ea typeface="Fira Code" panose="020B0809050000020004" pitchFamily="49" charset="0"/>
                <a:cs typeface="Fira Code" panose="020B0809050000020004" pitchFamily="49" charset="0"/>
              </a:rPr>
              <a:t>))</a:t>
            </a:r>
            <a:endParaRPr lang="en-CA"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2148512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5DAFA8E-830A-0C32-2AEF-9F27F2F30A1F}"/>
              </a:ext>
            </a:extLst>
          </p:cNvPr>
          <p:cNvSpPr txBox="1"/>
          <p:nvPr/>
        </p:nvSpPr>
        <p:spPr>
          <a:xfrm>
            <a:off x="818984" y="4230093"/>
            <a:ext cx="4150581" cy="1800165"/>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sz="4000" b="1" kern="1200">
                <a:solidFill>
                  <a:schemeClr val="tx1"/>
                </a:solidFill>
                <a:latin typeface="+mj-lt"/>
                <a:ea typeface="+mj-ea"/>
                <a:cs typeface="+mj-cs"/>
              </a:rPr>
              <a:t>Example BoW Matrix Structure</a:t>
            </a:r>
          </a:p>
        </p:txBody>
      </p:sp>
      <p:pic>
        <p:nvPicPr>
          <p:cNvPr id="3" name="Picture 2" descr="A screenshot of a black and white screen&#10;&#10;Description automatically generated">
            <a:extLst>
              <a:ext uri="{FF2B5EF4-FFF2-40B4-BE49-F238E27FC236}">
                <a16:creationId xmlns:a16="http://schemas.microsoft.com/office/drawing/2014/main" id="{1E99FFA8-78D2-9911-38B4-760326659D42}"/>
              </a:ext>
            </a:extLst>
          </p:cNvPr>
          <p:cNvPicPr>
            <a:picLocks noChangeAspect="1"/>
          </p:cNvPicPr>
          <p:nvPr/>
        </p:nvPicPr>
        <p:blipFill>
          <a:blip r:embed="rId2"/>
          <a:stretch>
            <a:fillRect/>
          </a:stretch>
        </p:blipFill>
        <p:spPr>
          <a:xfrm>
            <a:off x="556592" y="480728"/>
            <a:ext cx="11139778" cy="3408268"/>
          </a:xfrm>
          <a:prstGeom prst="rect">
            <a:avLst/>
          </a:prstGeom>
        </p:spPr>
      </p:pic>
      <p:sp>
        <p:nvSpPr>
          <p:cNvPr id="4" name="TextBox 3">
            <a:extLst>
              <a:ext uri="{FF2B5EF4-FFF2-40B4-BE49-F238E27FC236}">
                <a16:creationId xmlns:a16="http://schemas.microsoft.com/office/drawing/2014/main" id="{1A70B98A-6F38-4E18-960B-54832F27FA70}"/>
              </a:ext>
            </a:extLst>
          </p:cNvPr>
          <p:cNvSpPr txBox="1"/>
          <p:nvPr/>
        </p:nvSpPr>
        <p:spPr>
          <a:xfrm>
            <a:off x="5246415" y="4230094"/>
            <a:ext cx="6235268" cy="180016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a:t>Each row represents an email.</a:t>
            </a:r>
          </a:p>
          <a:p>
            <a:pPr indent="-228600">
              <a:lnSpc>
                <a:spcPct val="90000"/>
              </a:lnSpc>
              <a:spcAft>
                <a:spcPts val="600"/>
              </a:spcAft>
              <a:buFont typeface="Arial" panose="020B0604020202020204" pitchFamily="34" charset="0"/>
              <a:buChar char="•"/>
            </a:pPr>
            <a:r>
              <a:rPr lang="en-US" sz="2000"/>
              <a:t>Each column represents a unique word.</a:t>
            </a:r>
          </a:p>
          <a:p>
            <a:pPr indent="-228600">
              <a:lnSpc>
                <a:spcPct val="90000"/>
              </a:lnSpc>
              <a:spcAft>
                <a:spcPts val="600"/>
              </a:spcAft>
              <a:buFont typeface="Arial" panose="020B0604020202020204" pitchFamily="34" charset="0"/>
              <a:buChar char="•"/>
            </a:pPr>
            <a:r>
              <a:rPr lang="en-US" sz="2000"/>
              <a:t>Each cell contains the count of that word in the email.</a:t>
            </a:r>
          </a:p>
        </p:txBody>
      </p:sp>
      <p:sp>
        <p:nvSpPr>
          <p:cNvPr id="12" name="Rectangle 11">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2404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8" name="Rectangle 2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821F3B-EC4A-0045-EB0C-6B3EC72C9E6D}"/>
              </a:ext>
            </a:extLst>
          </p:cNvPr>
          <p:cNvSpPr>
            <a:spLocks noGrp="1"/>
          </p:cNvSpPr>
          <p:nvPr>
            <p:ph type="title"/>
          </p:nvPr>
        </p:nvSpPr>
        <p:spPr>
          <a:xfrm>
            <a:off x="1043631" y="809898"/>
            <a:ext cx="9942716" cy="1554480"/>
          </a:xfrm>
        </p:spPr>
        <p:txBody>
          <a:bodyPr anchor="ctr">
            <a:normAutofit/>
          </a:bodyPr>
          <a:lstStyle/>
          <a:p>
            <a:r>
              <a:rPr lang="en-CA" sz="4800"/>
              <a:t>Introduction to Word Embeddings</a:t>
            </a:r>
            <a:endParaRPr lang="en-US" sz="4800"/>
          </a:p>
        </p:txBody>
      </p:sp>
      <p:sp>
        <p:nvSpPr>
          <p:cNvPr id="3" name="Content Placeholder 2">
            <a:extLst>
              <a:ext uri="{FF2B5EF4-FFF2-40B4-BE49-F238E27FC236}">
                <a16:creationId xmlns:a16="http://schemas.microsoft.com/office/drawing/2014/main" id="{67981407-98E0-2555-E089-932E40284A4C}"/>
              </a:ext>
            </a:extLst>
          </p:cNvPr>
          <p:cNvSpPr>
            <a:spLocks noGrp="1"/>
          </p:cNvSpPr>
          <p:nvPr>
            <p:ph idx="1"/>
          </p:nvPr>
        </p:nvSpPr>
        <p:spPr>
          <a:xfrm>
            <a:off x="1045028" y="3017522"/>
            <a:ext cx="9941319" cy="3124658"/>
          </a:xfrm>
        </p:spPr>
        <p:txBody>
          <a:bodyPr anchor="ctr">
            <a:normAutofit/>
          </a:bodyPr>
          <a:lstStyle/>
          <a:p>
            <a:pPr>
              <a:buFont typeface="Arial" panose="020B0604020202020204" pitchFamily="34" charset="0"/>
              <a:buChar char="•"/>
            </a:pPr>
            <a:r>
              <a:rPr lang="en-CA" sz="2400" dirty="0"/>
              <a:t>Dense vectors representing words in continuous vector space.</a:t>
            </a:r>
          </a:p>
          <a:p>
            <a:pPr>
              <a:buFont typeface="Arial" panose="020B0604020202020204" pitchFamily="34" charset="0"/>
              <a:buChar char="•"/>
            </a:pPr>
            <a:r>
              <a:rPr lang="en-CA" sz="2400" dirty="0"/>
              <a:t>Captures semantic meaning and context.</a:t>
            </a:r>
          </a:p>
          <a:p>
            <a:pPr marL="0" indent="0">
              <a:buNone/>
            </a:pPr>
            <a:r>
              <a:rPr lang="en-CA" sz="2400" b="1" dirty="0"/>
              <a:t>Popular Models:</a:t>
            </a:r>
          </a:p>
          <a:p>
            <a:pPr lvl="1">
              <a:buFont typeface="+mj-lt"/>
              <a:buAutoNum type="arabicPeriod"/>
            </a:pPr>
            <a:r>
              <a:rPr lang="en-CA" b="1" dirty="0"/>
              <a:t>word2vec</a:t>
            </a:r>
            <a:r>
              <a:rPr lang="en-CA" dirty="0"/>
              <a:t>: Predicts surrounding words in a context.</a:t>
            </a:r>
          </a:p>
          <a:p>
            <a:pPr lvl="1">
              <a:buFont typeface="+mj-lt"/>
              <a:buAutoNum type="arabicPeriod"/>
            </a:pPr>
            <a:r>
              <a:rPr lang="en-CA" b="1" dirty="0" err="1"/>
              <a:t>GloVe</a:t>
            </a:r>
            <a:r>
              <a:rPr lang="en-CA" b="1" dirty="0"/>
              <a:t> (Global Vectors for Word Representation)</a:t>
            </a:r>
            <a:r>
              <a:rPr lang="en-CA" dirty="0"/>
              <a:t>: Uses co-occurrence statistics.</a:t>
            </a:r>
          </a:p>
        </p:txBody>
      </p:sp>
      <p:cxnSp>
        <p:nvCxnSpPr>
          <p:cNvPr id="34" name="Straight Connector 3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757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1835-5FF5-1EEE-CEDB-6155C26DDD72}"/>
              </a:ext>
            </a:extLst>
          </p:cNvPr>
          <p:cNvSpPr>
            <a:spLocks noGrp="1"/>
          </p:cNvSpPr>
          <p:nvPr>
            <p:ph type="title"/>
          </p:nvPr>
        </p:nvSpPr>
        <p:spPr/>
        <p:txBody>
          <a:bodyPr/>
          <a:lstStyle/>
          <a:p>
            <a:r>
              <a:rPr lang="en-CA" dirty="0"/>
              <a:t>Generating Word Embeddings with Python</a:t>
            </a:r>
            <a:endParaRPr lang="en-US" dirty="0"/>
          </a:p>
        </p:txBody>
      </p:sp>
      <p:sp>
        <p:nvSpPr>
          <p:cNvPr id="3" name="Content Placeholder 2">
            <a:extLst>
              <a:ext uri="{FF2B5EF4-FFF2-40B4-BE49-F238E27FC236}">
                <a16:creationId xmlns:a16="http://schemas.microsoft.com/office/drawing/2014/main" id="{2887284A-AE5E-AFDF-37BE-84E3D63A5914}"/>
              </a:ext>
            </a:extLst>
          </p:cNvPr>
          <p:cNvSpPr>
            <a:spLocks noGrp="1"/>
          </p:cNvSpPr>
          <p:nvPr>
            <p:ph idx="1"/>
          </p:nvPr>
        </p:nvSpPr>
        <p:spPr>
          <a:xfrm>
            <a:off x="1057656" y="1690688"/>
            <a:ext cx="7208520" cy="4351338"/>
          </a:xfrm>
        </p:spPr>
        <p:txBody>
          <a:bodyPr>
            <a:normAutofit fontScale="47500" lnSpcReduction="20000"/>
          </a:bodyPr>
          <a:lstStyle/>
          <a:p>
            <a:pPr marL="0" indent="0">
              <a:buNone/>
            </a:pPr>
            <a:r>
              <a:rPr lang="en-CA" sz="3400" b="1" dirty="0"/>
              <a:t>word2vec Example (</a:t>
            </a:r>
            <a:r>
              <a:rPr lang="en-CA" sz="3400" b="1" dirty="0" err="1"/>
              <a:t>Gensim</a:t>
            </a:r>
            <a:r>
              <a:rPr lang="en-CA" sz="3400" b="1" dirty="0"/>
              <a:t>):</a:t>
            </a:r>
          </a:p>
          <a:p>
            <a:endParaRPr lang="en-CA" dirty="0"/>
          </a:p>
          <a:p>
            <a:pPr marL="0" indent="0">
              <a:buNone/>
            </a:pPr>
            <a:r>
              <a:rPr lang="en-US" b="1" dirty="0">
                <a:latin typeface="Fira Code" panose="020B0809050000020004" pitchFamily="49" charset="0"/>
                <a:ea typeface="Fira Code" panose="020B0809050000020004" pitchFamily="49" charset="0"/>
                <a:cs typeface="Fira Code" panose="020B0809050000020004" pitchFamily="49" charset="0"/>
              </a:rPr>
              <a:t>&gt;&gt;&gt; </a:t>
            </a:r>
          </a:p>
          <a:p>
            <a:pPr marL="0" indent="0">
              <a:buNone/>
            </a:pPr>
            <a:r>
              <a:rPr lang="en-US" b="1" dirty="0">
                <a:latin typeface="Fira Code" panose="020B0809050000020004" pitchFamily="49" charset="0"/>
                <a:ea typeface="Fira Code" panose="020B0809050000020004" pitchFamily="49" charset="0"/>
                <a:cs typeface="Fira Code" panose="020B0809050000020004" pitchFamily="49" charset="0"/>
              </a:rPr>
              <a:t>&gt;&gt;&gt; from </a:t>
            </a:r>
            <a:r>
              <a:rPr lang="en-US" b="1" dirty="0" err="1">
                <a:latin typeface="Fira Code" panose="020B0809050000020004" pitchFamily="49" charset="0"/>
                <a:ea typeface="Fira Code" panose="020B0809050000020004" pitchFamily="49" charset="0"/>
                <a:cs typeface="Fira Code" panose="020B0809050000020004" pitchFamily="49" charset="0"/>
              </a:rPr>
              <a:t>gensim.models</a:t>
            </a:r>
            <a:r>
              <a:rPr lang="en-US" b="1" dirty="0">
                <a:latin typeface="Fira Code" panose="020B0809050000020004" pitchFamily="49" charset="0"/>
                <a:ea typeface="Fira Code" panose="020B0809050000020004" pitchFamily="49" charset="0"/>
                <a:cs typeface="Fira Code" panose="020B0809050000020004" pitchFamily="49" charset="0"/>
              </a:rPr>
              <a:t> import Word2Vec</a:t>
            </a:r>
          </a:p>
          <a:p>
            <a:pPr marL="0" indent="0">
              <a:buNone/>
            </a:pPr>
            <a:r>
              <a:rPr lang="en-US" b="1" dirty="0">
                <a:latin typeface="Fira Code" panose="020B0809050000020004" pitchFamily="49" charset="0"/>
                <a:ea typeface="Fira Code" panose="020B0809050000020004" pitchFamily="49" charset="0"/>
                <a:cs typeface="Fira Code" panose="020B0809050000020004" pitchFamily="49" charset="0"/>
              </a:rPr>
              <a:t>&gt;&gt;&gt; sentences = [["NLP", "is", "amazing"], ["NLP", "is", "fun"]]</a:t>
            </a:r>
          </a:p>
          <a:p>
            <a:pPr marL="0" indent="0">
              <a:buNone/>
            </a:pPr>
            <a:r>
              <a:rPr lang="en-US" b="1" dirty="0">
                <a:latin typeface="Fira Code" panose="020B0809050000020004" pitchFamily="49" charset="0"/>
                <a:ea typeface="Fira Code" panose="020B0809050000020004" pitchFamily="49" charset="0"/>
                <a:cs typeface="Fira Code" panose="020B0809050000020004" pitchFamily="49" charset="0"/>
              </a:rPr>
              <a:t>&gt;&gt;&gt; model = Word2Vec(sentences, </a:t>
            </a:r>
            <a:r>
              <a:rPr lang="en-US" b="1" dirty="0" err="1">
                <a:latin typeface="Fira Code" panose="020B0809050000020004" pitchFamily="49" charset="0"/>
                <a:ea typeface="Fira Code" panose="020B0809050000020004" pitchFamily="49" charset="0"/>
                <a:cs typeface="Fira Code" panose="020B0809050000020004" pitchFamily="49" charset="0"/>
              </a:rPr>
              <a:t>vector_size</a:t>
            </a:r>
            <a:r>
              <a:rPr lang="en-US" b="1" dirty="0">
                <a:latin typeface="Fira Code" panose="020B0809050000020004" pitchFamily="49" charset="0"/>
                <a:ea typeface="Fira Code" panose="020B0809050000020004" pitchFamily="49" charset="0"/>
                <a:cs typeface="Fira Code" panose="020B0809050000020004" pitchFamily="49" charset="0"/>
              </a:rPr>
              <a:t>=50, window=2, </a:t>
            </a:r>
            <a:r>
              <a:rPr lang="en-US" b="1" dirty="0" err="1">
                <a:latin typeface="Fira Code" panose="020B0809050000020004" pitchFamily="49" charset="0"/>
                <a:ea typeface="Fira Code" panose="020B0809050000020004" pitchFamily="49" charset="0"/>
                <a:cs typeface="Fira Code" panose="020B0809050000020004" pitchFamily="49" charset="0"/>
              </a:rPr>
              <a:t>min_count</a:t>
            </a:r>
            <a:r>
              <a:rPr lang="en-US" b="1" dirty="0">
                <a:latin typeface="Fira Code" panose="020B0809050000020004" pitchFamily="49" charset="0"/>
                <a:ea typeface="Fira Code" panose="020B0809050000020004" pitchFamily="49" charset="0"/>
                <a:cs typeface="Fira Code" panose="020B0809050000020004" pitchFamily="49" charset="0"/>
              </a:rPr>
              <a:t>=1)</a:t>
            </a:r>
          </a:p>
          <a:p>
            <a:pPr marL="0" indent="0">
              <a:buNone/>
            </a:pPr>
            <a:r>
              <a:rPr lang="en-US" b="1" dirty="0">
                <a:latin typeface="Fira Code" panose="020B0809050000020004" pitchFamily="49" charset="0"/>
                <a:ea typeface="Fira Code" panose="020B0809050000020004" pitchFamily="49" charset="0"/>
                <a:cs typeface="Fira Code" panose="020B0809050000020004" pitchFamily="49" charset="0"/>
              </a:rPr>
              <a:t>&gt;&gt;&gt; print(</a:t>
            </a:r>
            <a:r>
              <a:rPr lang="en-US" b="1" dirty="0" err="1">
                <a:latin typeface="Fira Code" panose="020B0809050000020004" pitchFamily="49" charset="0"/>
                <a:ea typeface="Fira Code" panose="020B0809050000020004" pitchFamily="49" charset="0"/>
                <a:cs typeface="Fira Code" panose="020B0809050000020004" pitchFamily="49" charset="0"/>
              </a:rPr>
              <a:t>model.wv</a:t>
            </a:r>
            <a:r>
              <a:rPr lang="en-US" b="1" dirty="0">
                <a:latin typeface="Fira Code" panose="020B0809050000020004" pitchFamily="49" charset="0"/>
                <a:ea typeface="Fira Code" panose="020B0809050000020004" pitchFamily="49" charset="0"/>
                <a:cs typeface="Fira Code" panose="020B0809050000020004" pitchFamily="49" charset="0"/>
              </a:rPr>
              <a:t>["NLP"])  # Output: Vector representation of 'NLP'</a:t>
            </a:r>
          </a:p>
          <a:p>
            <a:pPr marL="0" indent="0">
              <a:buNone/>
            </a:pPr>
            <a:r>
              <a:rPr lang="en-US" dirty="0"/>
              <a:t>[-0.01631583  0.0089916  -0.00827415  0.00164907  0.01699724 -0.00892435</a:t>
            </a:r>
          </a:p>
          <a:p>
            <a:pPr marL="0" indent="0">
              <a:buNone/>
            </a:pPr>
            <a:r>
              <a:rPr lang="en-US" dirty="0"/>
              <a:t>  0.009035   -0.01357392 -0.00709698  0.01879702 -0.00315531  0.00064274</a:t>
            </a:r>
          </a:p>
          <a:p>
            <a:pPr marL="0" indent="0">
              <a:buNone/>
            </a:pPr>
            <a:r>
              <a:rPr lang="en-US" dirty="0"/>
              <a:t> -0.00828126 -0.01536538 -0.00301602  0.00493959 -0.00177605  0.01106732</a:t>
            </a:r>
          </a:p>
          <a:p>
            <a:pPr marL="0" indent="0">
              <a:buNone/>
            </a:pPr>
            <a:r>
              <a:rPr lang="en-US" dirty="0"/>
              <a:t> -0.00548595  0.00452013  0.01091159  0.01669191 -0.00290748 -0.01841629</a:t>
            </a:r>
          </a:p>
          <a:p>
            <a:pPr marL="0" indent="0">
              <a:buNone/>
            </a:pPr>
            <a:r>
              <a:rPr lang="en-US" dirty="0"/>
              <a:t>  0.0087411   0.00114357  0.01488382 -0.00162657 -0.00527683 -0.01750602</a:t>
            </a:r>
          </a:p>
          <a:p>
            <a:pPr marL="0" indent="0">
              <a:buNone/>
            </a:pPr>
            <a:r>
              <a:rPr lang="en-US" dirty="0"/>
              <a:t> -0.00171311  0.00565313  0.01080286  0.01410531 -0.01140624  0.00371764</a:t>
            </a:r>
          </a:p>
          <a:p>
            <a:pPr marL="0" indent="0">
              <a:buNone/>
            </a:pPr>
            <a:r>
              <a:rPr lang="en-US" dirty="0"/>
              <a:t>  0.01217773 -0.0095961  -0.00621452  0.01359526  0.00326295  0.00037983</a:t>
            </a:r>
          </a:p>
          <a:p>
            <a:pPr marL="0" indent="0">
              <a:buNone/>
            </a:pPr>
            <a:r>
              <a:rPr lang="en-US" dirty="0"/>
              <a:t>  0.00694727  0.00043555  0.01923765  0.01012121 -0.01783478 -0.01408312</a:t>
            </a:r>
          </a:p>
          <a:p>
            <a:pPr marL="0" indent="0">
              <a:buNone/>
            </a:pPr>
            <a:r>
              <a:rPr lang="en-US" dirty="0"/>
              <a:t>  0.00180291  0.01278507]</a:t>
            </a:r>
          </a:p>
        </p:txBody>
      </p:sp>
      <p:sp>
        <p:nvSpPr>
          <p:cNvPr id="4" name="TextBox 3">
            <a:extLst>
              <a:ext uri="{FF2B5EF4-FFF2-40B4-BE49-F238E27FC236}">
                <a16:creationId xmlns:a16="http://schemas.microsoft.com/office/drawing/2014/main" id="{7BDA2635-9428-A75C-CAF5-5D834E27DD18}"/>
              </a:ext>
            </a:extLst>
          </p:cNvPr>
          <p:cNvSpPr txBox="1"/>
          <p:nvPr/>
        </p:nvSpPr>
        <p:spPr>
          <a:xfrm>
            <a:off x="8266176" y="2596896"/>
            <a:ext cx="3087624" cy="923330"/>
          </a:xfrm>
          <a:prstGeom prst="rect">
            <a:avLst/>
          </a:prstGeom>
          <a:noFill/>
        </p:spPr>
        <p:txBody>
          <a:bodyPr wrap="square" rtlCol="0">
            <a:spAutoFit/>
          </a:bodyPr>
          <a:lstStyle/>
          <a:p>
            <a:r>
              <a:rPr lang="en-US" dirty="0"/>
              <a:t>How do we get these numbers and  what do they mean?</a:t>
            </a:r>
          </a:p>
        </p:txBody>
      </p:sp>
    </p:spTree>
    <p:extLst>
      <p:ext uri="{BB962C8B-B14F-4D97-AF65-F5344CB8AC3E}">
        <p14:creationId xmlns:p14="http://schemas.microsoft.com/office/powerpoint/2010/main" val="3784516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E6A929-58FC-D8FC-116A-2B7A45AA585C}"/>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Word2Vec </a:t>
            </a:r>
            <a:r>
              <a:rPr lang="en-CA" sz="4000" b="1" dirty="0">
                <a:solidFill>
                  <a:srgbClr val="FFFFFF"/>
                </a:solidFill>
                <a:effectLst/>
                <a:latin typeface="Menlo" panose="020B0609030804020204" pitchFamily="49" charset="0"/>
              </a:rPr>
              <a:t>- Details</a:t>
            </a:r>
            <a:endParaRPr lang="en-US" sz="4000" dirty="0">
              <a:solidFill>
                <a:srgbClr val="FFFFFF"/>
              </a:solidFill>
            </a:endParaRPr>
          </a:p>
        </p:txBody>
      </p:sp>
      <p:sp>
        <p:nvSpPr>
          <p:cNvPr id="3" name="Content Placeholder 2">
            <a:extLst>
              <a:ext uri="{FF2B5EF4-FFF2-40B4-BE49-F238E27FC236}">
                <a16:creationId xmlns:a16="http://schemas.microsoft.com/office/drawing/2014/main" id="{3AD0607E-DE44-C1BF-F277-8BE382BEBDB0}"/>
              </a:ext>
            </a:extLst>
          </p:cNvPr>
          <p:cNvSpPr>
            <a:spLocks noGrp="1"/>
          </p:cNvSpPr>
          <p:nvPr>
            <p:ph idx="1"/>
          </p:nvPr>
        </p:nvSpPr>
        <p:spPr>
          <a:xfrm>
            <a:off x="4810259" y="649480"/>
            <a:ext cx="6555347" cy="5546047"/>
          </a:xfrm>
        </p:spPr>
        <p:txBody>
          <a:bodyPr anchor="ctr">
            <a:normAutofit/>
          </a:bodyPr>
          <a:lstStyle/>
          <a:p>
            <a:r>
              <a:rPr lang="en-US" sz="2000" dirty="0"/>
              <a:t>Word2Vec (Google), </a:t>
            </a:r>
            <a:r>
              <a:rPr lang="en-US" sz="2000" dirty="0" err="1"/>
              <a:t>GloVe</a:t>
            </a:r>
            <a:r>
              <a:rPr lang="en-US" sz="2000" dirty="0"/>
              <a:t> (Stanford), and </a:t>
            </a:r>
            <a:r>
              <a:rPr lang="en-US" sz="2000" dirty="0" err="1"/>
              <a:t>FastText</a:t>
            </a:r>
            <a:r>
              <a:rPr lang="en-US" sz="2000" dirty="0"/>
              <a:t> (Facebook) are different in their approaches to generating word embeddings, though they share the common goal of representing words as vectors in a continuous vector space. </a:t>
            </a:r>
          </a:p>
          <a:p>
            <a:r>
              <a:rPr lang="en-US" sz="2000" dirty="0"/>
              <a:t>Word2Vec is a popular technique for generating word embeddings, which are dense vector representations of words in a continuous vector space. </a:t>
            </a:r>
          </a:p>
          <a:p>
            <a:r>
              <a:rPr lang="en-US" sz="2000" dirty="0"/>
              <a:t>There are two main approaches within Word2Vec: </a:t>
            </a:r>
          </a:p>
          <a:p>
            <a:pPr lvl="1"/>
            <a:r>
              <a:rPr lang="en-US" sz="2000" dirty="0"/>
              <a:t>Continuous Bag of Words (CBOW)</a:t>
            </a:r>
          </a:p>
          <a:p>
            <a:pPr lvl="1"/>
            <a:r>
              <a:rPr lang="en-US" sz="2000" dirty="0"/>
              <a:t>Skip-gram.</a:t>
            </a:r>
          </a:p>
          <a:p>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565264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7330-7BBF-ABD3-CAA4-8076B1E6A7E8}"/>
              </a:ext>
            </a:extLst>
          </p:cNvPr>
          <p:cNvSpPr>
            <a:spLocks noGrp="1"/>
          </p:cNvSpPr>
          <p:nvPr>
            <p:ph type="title"/>
          </p:nvPr>
        </p:nvSpPr>
        <p:spPr>
          <a:xfrm>
            <a:off x="838200" y="365125"/>
            <a:ext cx="10515600" cy="823595"/>
          </a:xfrm>
        </p:spPr>
        <p:txBody>
          <a:bodyPr>
            <a:normAutofit/>
          </a:bodyPr>
          <a:lstStyle/>
          <a:p>
            <a:r>
              <a:rPr lang="en-US" sz="4800" b="1" dirty="0" err="1"/>
              <a:t>CBoW</a:t>
            </a:r>
            <a:endParaRPr lang="en-US" sz="4800" b="1" dirty="0"/>
          </a:p>
        </p:txBody>
      </p:sp>
      <p:sp>
        <p:nvSpPr>
          <p:cNvPr id="3" name="Content Placeholder 2">
            <a:extLst>
              <a:ext uri="{FF2B5EF4-FFF2-40B4-BE49-F238E27FC236}">
                <a16:creationId xmlns:a16="http://schemas.microsoft.com/office/drawing/2014/main" id="{062E3041-AF4C-BEE8-A4D7-930069F01C5C}"/>
              </a:ext>
            </a:extLst>
          </p:cNvPr>
          <p:cNvSpPr>
            <a:spLocks noGrp="1"/>
          </p:cNvSpPr>
          <p:nvPr>
            <p:ph idx="1"/>
          </p:nvPr>
        </p:nvSpPr>
        <p:spPr>
          <a:xfrm>
            <a:off x="838200" y="1444752"/>
            <a:ext cx="10515600" cy="4732211"/>
          </a:xfrm>
        </p:spPr>
        <p:txBody>
          <a:bodyPr>
            <a:normAutofit fontScale="55000" lnSpcReduction="20000"/>
          </a:bodyPr>
          <a:lstStyle/>
          <a:p>
            <a:pPr marL="0" indent="0">
              <a:buNone/>
            </a:pPr>
            <a:r>
              <a:rPr lang="en-US" sz="3600" dirty="0" err="1"/>
              <a:t>CBoW</a:t>
            </a:r>
            <a:r>
              <a:rPr lang="en-US" sz="3600" dirty="0"/>
              <a:t> predicts the current word based on the context words surrounding it. It uses a sliding window of fixed size to capture the context around the target word. The model learns to predict the target word given the context words.</a:t>
            </a:r>
          </a:p>
          <a:p>
            <a:pPr marL="0" indent="0">
              <a:buNone/>
            </a:pPr>
            <a:br>
              <a:rPr lang="en-US" sz="3600" dirty="0"/>
            </a:br>
            <a:r>
              <a:rPr lang="en-US" sz="3300" dirty="0"/>
              <a:t>How CBOW works:</a:t>
            </a:r>
          </a:p>
          <a:p>
            <a:pPr lvl="1">
              <a:buFontTx/>
              <a:buChar char="-"/>
            </a:pPr>
            <a:r>
              <a:rPr lang="en-US" sz="2900" dirty="0"/>
              <a:t>Context Window: Select a context window size (e.g., 2 words on either side of the target word).</a:t>
            </a:r>
          </a:p>
          <a:p>
            <a:pPr lvl="1">
              <a:buFontTx/>
              <a:buChar char="-"/>
            </a:pPr>
            <a:r>
              <a:rPr lang="en-US" sz="2900" dirty="0"/>
              <a:t>Context Words: For a given target word, identify the words within the context window.</a:t>
            </a:r>
          </a:p>
          <a:p>
            <a:pPr lvl="1">
              <a:buFontTx/>
              <a:buChar char="-"/>
            </a:pPr>
            <a:r>
              <a:rPr lang="en-US" sz="2900" dirty="0"/>
              <a:t>Prediction: Use the context words as input to predict the target word.</a:t>
            </a:r>
          </a:p>
          <a:p>
            <a:pPr lvl="1">
              <a:buFontTx/>
              <a:buChar char="-"/>
            </a:pPr>
            <a:r>
              <a:rPr lang="en-US" sz="2900" dirty="0"/>
              <a:t>Learning: The neural network adjusts its weights to minimize the prediction error.</a:t>
            </a:r>
          </a:p>
          <a:p>
            <a:pPr marL="0" indent="0">
              <a:buNone/>
            </a:pPr>
            <a:endParaRPr lang="en-US" sz="3300" dirty="0"/>
          </a:p>
          <a:p>
            <a:pPr marL="0" indent="0">
              <a:buNone/>
            </a:pPr>
            <a:r>
              <a:rPr lang="en-US" sz="3300" dirty="0"/>
              <a:t>Sentence: </a:t>
            </a:r>
            <a:r>
              <a:rPr lang="en-US" sz="3300" b="1" dirty="0">
                <a:solidFill>
                  <a:srgbClr val="FF0000"/>
                </a:solidFill>
              </a:rPr>
              <a:t>"The quick brown fox jumps over the lazy dog"</a:t>
            </a:r>
          </a:p>
          <a:p>
            <a:r>
              <a:rPr lang="en-US" sz="3300" dirty="0"/>
              <a:t>Context window size = 2</a:t>
            </a:r>
          </a:p>
          <a:p>
            <a:r>
              <a:rPr lang="en-US" sz="3300" dirty="0"/>
              <a:t>Target word = "brown"</a:t>
            </a:r>
          </a:p>
          <a:p>
            <a:r>
              <a:rPr lang="en-US" sz="3300" dirty="0"/>
              <a:t>Context words = ["The", "quick", "fox", "jumps"]</a:t>
            </a:r>
          </a:p>
          <a:p>
            <a:pPr marL="0" indent="0">
              <a:buNone/>
            </a:pPr>
            <a:br>
              <a:rPr lang="en-US" sz="3300" dirty="0"/>
            </a:br>
            <a:r>
              <a:rPr lang="en-US" sz="3300" dirty="0"/>
              <a:t>The CBOW model would take the context words ("The", "quick", "fox", "jumps") as input and try to predict the target word "brown".</a:t>
            </a:r>
          </a:p>
          <a:p>
            <a:pPr marL="0" indent="0">
              <a:buNone/>
            </a:pPr>
            <a:endParaRPr lang="en-US" dirty="0"/>
          </a:p>
        </p:txBody>
      </p:sp>
    </p:spTree>
    <p:extLst>
      <p:ext uri="{BB962C8B-B14F-4D97-AF65-F5344CB8AC3E}">
        <p14:creationId xmlns:p14="http://schemas.microsoft.com/office/powerpoint/2010/main" val="278053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FDF14B-C2ED-2C61-581B-1D178A28C296}"/>
              </a:ext>
            </a:extLst>
          </p:cNvPr>
          <p:cNvSpPr>
            <a:spLocks noGrp="1"/>
          </p:cNvSpPr>
          <p:nvPr>
            <p:ph type="title"/>
          </p:nvPr>
        </p:nvSpPr>
        <p:spPr>
          <a:xfrm>
            <a:off x="686834" y="1153572"/>
            <a:ext cx="3200400" cy="4461163"/>
          </a:xfrm>
        </p:spPr>
        <p:txBody>
          <a:bodyPr>
            <a:normAutofit/>
          </a:bodyPr>
          <a:lstStyle/>
          <a:p>
            <a:r>
              <a:rPr lang="en-CA" dirty="0">
                <a:solidFill>
                  <a:srgbClr val="FFFFFF"/>
                </a:solidFill>
              </a:rPr>
              <a:t>The session’s agenda: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6EC5FC6-532F-0303-FF83-29A5E22CD769}"/>
              </a:ext>
            </a:extLst>
          </p:cNvPr>
          <p:cNvSpPr>
            <a:spLocks noGrp="1"/>
          </p:cNvSpPr>
          <p:nvPr>
            <p:ph idx="1"/>
          </p:nvPr>
        </p:nvSpPr>
        <p:spPr>
          <a:xfrm>
            <a:off x="4447308" y="591344"/>
            <a:ext cx="6906491" cy="5585619"/>
          </a:xfrm>
        </p:spPr>
        <p:txBody>
          <a:bodyPr anchor="ctr">
            <a:normAutofit/>
          </a:bodyPr>
          <a:lstStyle/>
          <a:p>
            <a:pPr marL="742950" lvl="1" indent="-285750">
              <a:buFont typeface="Arial" panose="020B0604020202020204" pitchFamily="34" charset="0"/>
              <a:buChar char="•"/>
            </a:pPr>
            <a:r>
              <a:rPr lang="en-CA" dirty="0"/>
              <a:t>Text Preprocessing: Tokenization, Stemming, Lemmatization</a:t>
            </a:r>
          </a:p>
          <a:p>
            <a:pPr marL="742950" lvl="1" indent="-285750">
              <a:buFont typeface="Arial" panose="020B0604020202020204" pitchFamily="34" charset="0"/>
              <a:buChar char="•"/>
            </a:pPr>
            <a:r>
              <a:rPr lang="en-CA" dirty="0"/>
              <a:t>Vectorization Techniques: Bag of Words, TF-IDF</a:t>
            </a:r>
          </a:p>
          <a:p>
            <a:pPr marL="742950" lvl="1" indent="-285750">
              <a:buFont typeface="Arial" panose="020B0604020202020204" pitchFamily="34" charset="0"/>
              <a:buChar char="•"/>
            </a:pPr>
            <a:r>
              <a:rPr lang="en-CA" dirty="0"/>
              <a:t>Introduction to Word Embeddings: word2vec, </a:t>
            </a:r>
            <a:r>
              <a:rPr lang="en-CA" dirty="0" err="1"/>
              <a:t>GloVe</a:t>
            </a:r>
            <a:endParaRPr lang="en-CA" dirty="0"/>
          </a:p>
          <a:p>
            <a:pPr marL="742950" lvl="1" indent="-285750">
              <a:buFont typeface="Arial" panose="020B0604020202020204" pitchFamily="34" charset="0"/>
              <a:buChar char="•"/>
            </a:pPr>
            <a:r>
              <a:rPr lang="en-CA" dirty="0"/>
              <a:t>Hands-on Session using NLTK and </a:t>
            </a:r>
            <a:r>
              <a:rPr lang="en-CA" dirty="0" err="1"/>
              <a:t>Gensim</a:t>
            </a:r>
            <a:endParaRPr lang="en-CA" dirty="0"/>
          </a:p>
        </p:txBody>
      </p:sp>
    </p:spTree>
    <p:extLst>
      <p:ext uri="{BB962C8B-B14F-4D97-AF65-F5344CB8AC3E}">
        <p14:creationId xmlns:p14="http://schemas.microsoft.com/office/powerpoint/2010/main" val="3035575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3A135F-D124-A1D4-0F81-F509C56FF4A3}"/>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CBoW with Word2Vec</a:t>
            </a:r>
          </a:p>
        </p:txBody>
      </p:sp>
      <p:sp>
        <p:nvSpPr>
          <p:cNvPr id="3" name="Content Placeholder 2">
            <a:extLst>
              <a:ext uri="{FF2B5EF4-FFF2-40B4-BE49-F238E27FC236}">
                <a16:creationId xmlns:a16="http://schemas.microsoft.com/office/drawing/2014/main" id="{031FAB90-CFCA-8D74-2D42-79BC19FD991A}"/>
              </a:ext>
            </a:extLst>
          </p:cNvPr>
          <p:cNvSpPr>
            <a:spLocks noGrp="1"/>
          </p:cNvSpPr>
          <p:nvPr>
            <p:ph idx="1"/>
          </p:nvPr>
        </p:nvSpPr>
        <p:spPr>
          <a:xfrm>
            <a:off x="4810259" y="649480"/>
            <a:ext cx="6555347" cy="5546047"/>
          </a:xfrm>
        </p:spPr>
        <p:txBody>
          <a:bodyPr anchor="ctr">
            <a:normAutofit/>
          </a:bodyPr>
          <a:lstStyle/>
          <a:p>
            <a:r>
              <a:rPr lang="en-US" sz="2000"/>
              <a:t>Suppose we have 5 sentences each has different numbers of words</a:t>
            </a:r>
          </a:p>
          <a:p>
            <a:r>
              <a:rPr lang="en-US" sz="2000"/>
              <a:t>The process involves creating context-target pairs for each sentence individually. </a:t>
            </a:r>
          </a:p>
          <a:p>
            <a:r>
              <a:rPr lang="en-US" sz="2000"/>
              <a:t>General Approach</a:t>
            </a:r>
          </a:p>
          <a:p>
            <a:pPr lvl="1"/>
            <a:r>
              <a:rPr lang="en-US" sz="2000"/>
              <a:t>Tokenization: Each sentence is broken down into individual words.</a:t>
            </a:r>
          </a:p>
          <a:p>
            <a:pPr lvl="1"/>
            <a:r>
              <a:rPr lang="en-US" sz="2000"/>
              <a:t>Vocabulary Creation: A vocabulary of unique words across all sentences is created. </a:t>
            </a:r>
            <a:r>
              <a:rPr lang="en-US" sz="2000" b="1" u="sng"/>
              <a:t>Each word is assigned a unique index</a:t>
            </a:r>
            <a:r>
              <a:rPr lang="en-US" sz="2000"/>
              <a:t>.</a:t>
            </a:r>
          </a:p>
          <a:p>
            <a:pPr lvl="1"/>
            <a:r>
              <a:rPr lang="en-US" sz="2000"/>
              <a:t>One-Hot Encoding: Each word in the vocabulary is represented as a one-hot encoded vector.</a:t>
            </a:r>
          </a:p>
          <a:p>
            <a:pPr marL="0" indent="0">
              <a:buNone/>
            </a:pPr>
            <a:br>
              <a:rPr lang="en-US" sz="2000"/>
            </a:br>
            <a:r>
              <a:rPr lang="en-US" sz="2000"/>
              <a:t>The CBOW model processes each sentence independently, generating context-target pairs based on the chosen context window size. Let's illustrate this with an example</a:t>
            </a:r>
          </a:p>
          <a:p>
            <a:endParaRPr lang="en-US" sz="2000"/>
          </a:p>
        </p:txBody>
      </p:sp>
    </p:spTree>
    <p:extLst>
      <p:ext uri="{BB962C8B-B14F-4D97-AF65-F5344CB8AC3E}">
        <p14:creationId xmlns:p14="http://schemas.microsoft.com/office/powerpoint/2010/main" val="2253558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04D00-E4E2-1B79-F0B3-199CAA43748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DCFB23C-0748-478C-C9DD-29BA4218937B}"/>
              </a:ext>
            </a:extLst>
          </p:cNvPr>
          <p:cNvSpPr>
            <a:spLocks noGrp="1"/>
          </p:cNvSpPr>
          <p:nvPr>
            <p:ph idx="1"/>
          </p:nvPr>
        </p:nvSpPr>
        <p:spPr/>
        <p:txBody>
          <a:bodyPr>
            <a:normAutofit fontScale="62500" lnSpcReduction="20000"/>
          </a:bodyPr>
          <a:lstStyle/>
          <a:p>
            <a:pPr marL="0" indent="0">
              <a:buNone/>
            </a:pPr>
            <a:r>
              <a:rPr lang="en-CA" b="1" dirty="0">
                <a:solidFill>
                  <a:schemeClr val="tx1">
                    <a:lumMod val="50000"/>
                    <a:lumOff val="50000"/>
                  </a:schemeClr>
                </a:solidFill>
                <a:effectLst/>
                <a:latin typeface="Menlo" panose="020B0609030804020204" pitchFamily="49" charset="0"/>
              </a:rPr>
              <a:t>Example Sentences</a:t>
            </a:r>
          </a:p>
          <a:p>
            <a:pPr marL="0" indent="0">
              <a:buNone/>
            </a:pPr>
            <a:r>
              <a:rPr lang="en-CA" b="1" dirty="0">
                <a:solidFill>
                  <a:schemeClr val="tx1">
                    <a:lumMod val="50000"/>
                    <a:lumOff val="50000"/>
                  </a:schemeClr>
                </a:solidFill>
                <a:effectLst/>
                <a:latin typeface="Menlo" panose="020B0609030804020204" pitchFamily="49" charset="0"/>
              </a:rPr>
              <a:t>1. "I love natural language processing."</a:t>
            </a:r>
          </a:p>
          <a:p>
            <a:pPr marL="0" indent="0">
              <a:buNone/>
            </a:pPr>
            <a:r>
              <a:rPr lang="en-CA" b="1" dirty="0">
                <a:solidFill>
                  <a:schemeClr val="tx1">
                    <a:lumMod val="50000"/>
                    <a:lumOff val="50000"/>
                  </a:schemeClr>
                </a:solidFill>
                <a:effectLst/>
                <a:latin typeface="Menlo" panose="020B0609030804020204" pitchFamily="49" charset="0"/>
              </a:rPr>
              <a:t>2. "Word2Vec is a popular algorithm."</a:t>
            </a:r>
          </a:p>
          <a:p>
            <a:pPr marL="0" indent="0">
              <a:buNone/>
            </a:pPr>
            <a:r>
              <a:rPr lang="en-CA" b="1" dirty="0">
                <a:solidFill>
                  <a:schemeClr val="tx1">
                    <a:lumMod val="50000"/>
                    <a:lumOff val="50000"/>
                  </a:schemeClr>
                </a:solidFill>
                <a:effectLst/>
                <a:latin typeface="Menlo" panose="020B0609030804020204" pitchFamily="49" charset="0"/>
              </a:rPr>
              <a:t>3. "CBOW and Skip-gram are two models."</a:t>
            </a:r>
          </a:p>
          <a:p>
            <a:pPr marL="0" indent="0">
              <a:buNone/>
            </a:pPr>
            <a:r>
              <a:rPr lang="en-CA" b="1" dirty="0">
                <a:solidFill>
                  <a:schemeClr val="tx1">
                    <a:lumMod val="50000"/>
                    <a:lumOff val="50000"/>
                  </a:schemeClr>
                </a:solidFill>
                <a:effectLst/>
                <a:latin typeface="Menlo" panose="020B0609030804020204" pitchFamily="49" charset="0"/>
              </a:rPr>
              <a:t>4. "Training word embeddings is important."</a:t>
            </a:r>
          </a:p>
          <a:p>
            <a:pPr marL="0" indent="0">
              <a:buNone/>
            </a:pPr>
            <a:r>
              <a:rPr lang="en-CA" b="1" dirty="0">
                <a:solidFill>
                  <a:schemeClr val="tx1">
                    <a:lumMod val="50000"/>
                    <a:lumOff val="50000"/>
                  </a:schemeClr>
                </a:solidFill>
                <a:effectLst/>
                <a:latin typeface="Menlo" panose="020B0609030804020204" pitchFamily="49" charset="0"/>
              </a:rPr>
              <a:t>5. "Handling different sentence lengths."</a:t>
            </a:r>
          </a:p>
          <a:p>
            <a:pPr marL="0" indent="0">
              <a:buNone/>
            </a:pPr>
            <a:br>
              <a:rPr lang="en-CA" b="1" dirty="0">
                <a:solidFill>
                  <a:schemeClr val="tx1">
                    <a:lumMod val="50000"/>
                    <a:lumOff val="50000"/>
                  </a:schemeClr>
                </a:solidFill>
                <a:effectLst/>
                <a:latin typeface="Menlo" panose="020B0609030804020204" pitchFamily="49" charset="0"/>
              </a:rPr>
            </a:br>
            <a:r>
              <a:rPr lang="en-CA" b="1" dirty="0">
                <a:solidFill>
                  <a:schemeClr val="tx1">
                    <a:lumMod val="50000"/>
                    <a:lumOff val="50000"/>
                  </a:schemeClr>
                </a:solidFill>
                <a:effectLst/>
                <a:latin typeface="Menlo" panose="020B0609030804020204" pitchFamily="49" charset="0"/>
              </a:rPr>
              <a:t>First, we tokenize each sentence:</a:t>
            </a:r>
          </a:p>
          <a:p>
            <a:pPr marL="0" indent="0">
              <a:buNone/>
            </a:pPr>
            <a:br>
              <a:rPr lang="en-CA" b="1" dirty="0">
                <a:solidFill>
                  <a:schemeClr val="tx1">
                    <a:lumMod val="50000"/>
                    <a:lumOff val="50000"/>
                  </a:schemeClr>
                </a:solidFill>
                <a:effectLst/>
                <a:latin typeface="Menlo" panose="020B0609030804020204" pitchFamily="49" charset="0"/>
              </a:rPr>
            </a:br>
            <a:r>
              <a:rPr lang="en-CA" b="1" dirty="0">
                <a:solidFill>
                  <a:schemeClr val="tx1">
                    <a:lumMod val="50000"/>
                    <a:lumOff val="50000"/>
                  </a:schemeClr>
                </a:solidFill>
                <a:effectLst/>
                <a:latin typeface="Menlo" panose="020B0609030804020204" pitchFamily="49" charset="0"/>
              </a:rPr>
              <a:t>1. ["I", "love", "natural", "language", "processing"]</a:t>
            </a:r>
          </a:p>
          <a:p>
            <a:pPr marL="0" indent="0">
              <a:buNone/>
            </a:pPr>
            <a:r>
              <a:rPr lang="en-CA" b="1" dirty="0">
                <a:solidFill>
                  <a:schemeClr val="tx1">
                    <a:lumMod val="50000"/>
                    <a:lumOff val="50000"/>
                  </a:schemeClr>
                </a:solidFill>
                <a:effectLst/>
                <a:latin typeface="Menlo" panose="020B0609030804020204" pitchFamily="49" charset="0"/>
              </a:rPr>
              <a:t>2. ["Word2Vec", "is", "a", "popular", "algorithm"]</a:t>
            </a:r>
          </a:p>
          <a:p>
            <a:pPr marL="0" indent="0">
              <a:buNone/>
            </a:pPr>
            <a:r>
              <a:rPr lang="en-CA" b="1" dirty="0">
                <a:solidFill>
                  <a:schemeClr val="tx1">
                    <a:lumMod val="50000"/>
                    <a:lumOff val="50000"/>
                  </a:schemeClr>
                </a:solidFill>
                <a:effectLst/>
                <a:latin typeface="Menlo" panose="020B0609030804020204" pitchFamily="49" charset="0"/>
              </a:rPr>
              <a:t>3. ["CBOW", "and", "Skip-gram", "are", "two", "models"]</a:t>
            </a:r>
          </a:p>
          <a:p>
            <a:pPr marL="0" indent="0">
              <a:buNone/>
            </a:pPr>
            <a:r>
              <a:rPr lang="en-CA" b="1" dirty="0">
                <a:solidFill>
                  <a:schemeClr val="tx1">
                    <a:lumMod val="50000"/>
                    <a:lumOff val="50000"/>
                  </a:schemeClr>
                </a:solidFill>
                <a:effectLst/>
                <a:latin typeface="Menlo" panose="020B0609030804020204" pitchFamily="49" charset="0"/>
              </a:rPr>
              <a:t>4. ["Training", "word", "embeddings", "is", "important"]</a:t>
            </a:r>
          </a:p>
          <a:p>
            <a:pPr marL="0" indent="0">
              <a:buNone/>
            </a:pPr>
            <a:r>
              <a:rPr lang="en-CA" b="1" dirty="0">
                <a:solidFill>
                  <a:schemeClr val="tx1">
                    <a:lumMod val="50000"/>
                    <a:lumOff val="50000"/>
                  </a:schemeClr>
                </a:solidFill>
                <a:effectLst/>
                <a:latin typeface="Menlo" panose="020B0609030804020204" pitchFamily="49" charset="0"/>
              </a:rPr>
              <a:t>5. ["Handling", "different", "sentence", "lengths"]</a:t>
            </a:r>
          </a:p>
          <a:p>
            <a:endParaRPr lang="en-US" dirty="0"/>
          </a:p>
        </p:txBody>
      </p:sp>
    </p:spTree>
    <p:extLst>
      <p:ext uri="{BB962C8B-B14F-4D97-AF65-F5344CB8AC3E}">
        <p14:creationId xmlns:p14="http://schemas.microsoft.com/office/powerpoint/2010/main" val="1816248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79F44-6C77-5875-53A6-A13654BB4C4C}"/>
              </a:ext>
            </a:extLst>
          </p:cNvPr>
          <p:cNvSpPr>
            <a:spLocks noGrp="1"/>
          </p:cNvSpPr>
          <p:nvPr>
            <p:ph type="title"/>
          </p:nvPr>
        </p:nvSpPr>
        <p:spPr>
          <a:xfrm>
            <a:off x="1171074" y="1396686"/>
            <a:ext cx="3240506" cy="4064628"/>
          </a:xfrm>
        </p:spPr>
        <p:txBody>
          <a:bodyPr>
            <a:normAutofit/>
          </a:bodyPr>
          <a:lstStyle/>
          <a:p>
            <a:r>
              <a:rPr lang="en-US">
                <a:solidFill>
                  <a:srgbClr val="FFFFFF"/>
                </a:solidFill>
              </a:rPr>
              <a:t>Corpus (Vocabulary)</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C55F943-D163-BEFA-380A-63B896A8A192}"/>
              </a:ext>
            </a:extLst>
          </p:cNvPr>
          <p:cNvSpPr>
            <a:spLocks noGrp="1"/>
          </p:cNvSpPr>
          <p:nvPr>
            <p:ph idx="1"/>
          </p:nvPr>
        </p:nvSpPr>
        <p:spPr>
          <a:xfrm>
            <a:off x="5370153" y="1526033"/>
            <a:ext cx="5536397" cy="3935281"/>
          </a:xfrm>
        </p:spPr>
        <p:txBody>
          <a:bodyPr>
            <a:normAutofit fontScale="92500" lnSpcReduction="10000"/>
          </a:bodyPr>
          <a:lstStyle/>
          <a:p>
            <a:pPr marL="0" indent="0">
              <a:buNone/>
            </a:pPr>
            <a:r>
              <a:rPr lang="en-CA" sz="2400" b="0">
                <a:effectLst/>
                <a:latin typeface="Menlo" panose="020B0609030804020204" pitchFamily="49" charset="0"/>
              </a:rPr>
              <a:t>Then, we create a vocabulary (Assume each word is assigned an index based on its order in the vocabulary):</a:t>
            </a:r>
          </a:p>
          <a:p>
            <a:pPr marL="0" indent="0">
              <a:buNone/>
            </a:pPr>
            <a:endParaRPr lang="en-CA" sz="2400" b="0">
              <a:effectLst/>
              <a:latin typeface="Menlo" panose="020B0609030804020204" pitchFamily="49" charset="0"/>
            </a:endParaRPr>
          </a:p>
          <a:p>
            <a:pPr marL="0" indent="0">
              <a:buNone/>
            </a:pPr>
            <a:r>
              <a:rPr lang="en-CA" sz="2400" b="0">
                <a:effectLst/>
                <a:latin typeface="Menlo" panose="020B0609030804020204" pitchFamily="49" charset="0"/>
              </a:rPr>
              <a:t>"I", "love", "natural", "language", "processing", "Word2Vec", "is", "a", "popular", "algorithm", "CBOW", "and", "</a:t>
            </a:r>
            <a:r>
              <a:rPr lang="en-CA" sz="2400" b="0" err="1">
                <a:effectLst/>
                <a:latin typeface="Menlo" panose="020B0609030804020204" pitchFamily="49" charset="0"/>
              </a:rPr>
              <a:t>Skipgram</a:t>
            </a:r>
            <a:r>
              <a:rPr lang="en-CA" sz="2400" b="0">
                <a:effectLst/>
                <a:latin typeface="Menlo" panose="020B0609030804020204" pitchFamily="49" charset="0"/>
              </a:rPr>
              <a:t>", "are", "two", "models", "Training", "word", "embeddings", "important", "Handling", "different", "sentence", "lengths"</a:t>
            </a:r>
          </a:p>
          <a:p>
            <a:endParaRPr lang="en-US" sz="2400"/>
          </a:p>
        </p:txBody>
      </p:sp>
    </p:spTree>
    <p:extLst>
      <p:ext uri="{BB962C8B-B14F-4D97-AF65-F5344CB8AC3E}">
        <p14:creationId xmlns:p14="http://schemas.microsoft.com/office/powerpoint/2010/main" val="1443580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3AB3-7C5B-936A-03F2-9F34B9DAE677}"/>
              </a:ext>
            </a:extLst>
          </p:cNvPr>
          <p:cNvSpPr>
            <a:spLocks noGrp="1"/>
          </p:cNvSpPr>
          <p:nvPr>
            <p:ph type="title"/>
          </p:nvPr>
        </p:nvSpPr>
        <p:spPr/>
        <p:txBody>
          <a:bodyPr/>
          <a:lstStyle/>
          <a:p>
            <a:r>
              <a:rPr lang="en-CA" b="1" dirty="0">
                <a:solidFill>
                  <a:srgbClr val="569CD6"/>
                </a:solidFill>
                <a:effectLst/>
                <a:latin typeface="Menlo" panose="020B0609030804020204" pitchFamily="49" charset="0"/>
              </a:rPr>
              <a:t>Context-Target Pairs</a:t>
            </a:r>
            <a:endParaRPr lang="en-US" dirty="0"/>
          </a:p>
        </p:txBody>
      </p:sp>
      <p:sp>
        <p:nvSpPr>
          <p:cNvPr id="3" name="Content Placeholder 2">
            <a:extLst>
              <a:ext uri="{FF2B5EF4-FFF2-40B4-BE49-F238E27FC236}">
                <a16:creationId xmlns:a16="http://schemas.microsoft.com/office/drawing/2014/main" id="{4F1AA0EF-6E1E-9CE7-6991-CCB11E7DDFA2}"/>
              </a:ext>
            </a:extLst>
          </p:cNvPr>
          <p:cNvSpPr>
            <a:spLocks noGrp="1"/>
          </p:cNvSpPr>
          <p:nvPr>
            <p:ph idx="1"/>
          </p:nvPr>
        </p:nvSpPr>
        <p:spPr>
          <a:xfrm>
            <a:off x="838200" y="1499616"/>
            <a:ext cx="10515600" cy="4677347"/>
          </a:xfrm>
        </p:spPr>
        <p:txBody>
          <a:bodyPr>
            <a:normAutofit fontScale="92500"/>
          </a:bodyPr>
          <a:lstStyle/>
          <a:p>
            <a:pPr marL="0" indent="0">
              <a:buNone/>
            </a:pPr>
            <a:r>
              <a:rPr lang="en-US" dirty="0"/>
              <a:t>For each sentence, context-target pairs are generated based on the chosen context window size. Let's assume the context window size is 2.</a:t>
            </a:r>
          </a:p>
          <a:p>
            <a:pPr marL="0" indent="0">
              <a:buNone/>
            </a:pPr>
            <a:r>
              <a:rPr lang="en-CA" b="1" dirty="0">
                <a:solidFill>
                  <a:schemeClr val="tx1">
                    <a:lumMod val="50000"/>
                    <a:lumOff val="50000"/>
                  </a:schemeClr>
                </a:solidFill>
                <a:effectLst/>
                <a:latin typeface="Menlo" panose="020B0609030804020204" pitchFamily="49" charset="0"/>
              </a:rPr>
              <a:t>Sentence 1: </a:t>
            </a:r>
            <a:r>
              <a:rPr lang="en-CA" b="0" dirty="0">
                <a:solidFill>
                  <a:schemeClr val="tx1">
                    <a:lumMod val="50000"/>
                    <a:lumOff val="50000"/>
                  </a:schemeClr>
                </a:solidFill>
                <a:effectLst/>
                <a:latin typeface="Menlo" panose="020B0609030804020204" pitchFamily="49" charset="0"/>
              </a:rPr>
              <a:t>"I love natural language processing."</a:t>
            </a:r>
          </a:p>
          <a:p>
            <a:pPr marL="457200" lvl="1" indent="0">
              <a:buNone/>
            </a:pPr>
            <a:r>
              <a:rPr lang="en-CA" b="0" dirty="0">
                <a:solidFill>
                  <a:schemeClr val="tx1">
                    <a:lumMod val="50000"/>
                    <a:lumOff val="50000"/>
                  </a:schemeClr>
                </a:solidFill>
                <a:effectLst/>
                <a:latin typeface="Menlo" panose="020B0609030804020204" pitchFamily="49" charset="0"/>
              </a:rPr>
              <a:t>1. Target: "natural" | Context: ["I", "love"]</a:t>
            </a:r>
          </a:p>
          <a:p>
            <a:pPr marL="457200" lvl="1" indent="0">
              <a:buNone/>
            </a:pPr>
            <a:r>
              <a:rPr lang="en-CA" b="0" dirty="0">
                <a:solidFill>
                  <a:schemeClr val="tx1">
                    <a:lumMod val="50000"/>
                    <a:lumOff val="50000"/>
                  </a:schemeClr>
                </a:solidFill>
                <a:effectLst/>
                <a:latin typeface="Menlo" panose="020B0609030804020204" pitchFamily="49" charset="0"/>
              </a:rPr>
              <a:t>2. Target: "language" | Context: ["love", "natural"]</a:t>
            </a:r>
          </a:p>
          <a:p>
            <a:pPr marL="457200" lvl="1" indent="0">
              <a:buNone/>
            </a:pPr>
            <a:r>
              <a:rPr lang="en-CA" b="0" dirty="0">
                <a:solidFill>
                  <a:schemeClr val="tx1">
                    <a:lumMod val="50000"/>
                    <a:lumOff val="50000"/>
                  </a:schemeClr>
                </a:solidFill>
                <a:effectLst/>
                <a:latin typeface="Menlo" panose="020B0609030804020204" pitchFamily="49" charset="0"/>
              </a:rPr>
              <a:t>3. Target: "processing" | Context: ["natural", "language"]</a:t>
            </a:r>
          </a:p>
          <a:p>
            <a:pPr marL="0" indent="0">
              <a:buNone/>
            </a:pPr>
            <a:r>
              <a:rPr lang="en-CA" b="1" dirty="0">
                <a:solidFill>
                  <a:schemeClr val="tx1">
                    <a:lumMod val="50000"/>
                    <a:lumOff val="50000"/>
                  </a:schemeClr>
                </a:solidFill>
                <a:effectLst/>
                <a:latin typeface="Menlo" panose="020B0609030804020204" pitchFamily="49" charset="0"/>
              </a:rPr>
              <a:t>Sentence 2: </a:t>
            </a:r>
            <a:r>
              <a:rPr lang="en-CA" b="0" dirty="0">
                <a:solidFill>
                  <a:schemeClr val="tx1">
                    <a:lumMod val="50000"/>
                    <a:lumOff val="50000"/>
                  </a:schemeClr>
                </a:solidFill>
                <a:effectLst/>
                <a:latin typeface="Menlo" panose="020B0609030804020204" pitchFamily="49" charset="0"/>
              </a:rPr>
              <a:t>"Word2Vec is a popular algorithm."</a:t>
            </a:r>
          </a:p>
          <a:p>
            <a:pPr marL="457200" lvl="1" indent="0">
              <a:buNone/>
            </a:pPr>
            <a:r>
              <a:rPr lang="en-CA" b="0" dirty="0">
                <a:solidFill>
                  <a:schemeClr val="tx1">
                    <a:lumMod val="50000"/>
                    <a:lumOff val="50000"/>
                  </a:schemeClr>
                </a:solidFill>
                <a:effectLst/>
                <a:latin typeface="Menlo" panose="020B0609030804020204" pitchFamily="49" charset="0"/>
              </a:rPr>
              <a:t>1. Target: "is" | Context: ["Word2Vec"]</a:t>
            </a:r>
          </a:p>
          <a:p>
            <a:pPr marL="457200" lvl="1" indent="0">
              <a:buNone/>
            </a:pPr>
            <a:r>
              <a:rPr lang="en-CA" b="0" dirty="0">
                <a:solidFill>
                  <a:schemeClr val="tx1">
                    <a:lumMod val="50000"/>
                    <a:lumOff val="50000"/>
                  </a:schemeClr>
                </a:solidFill>
                <a:effectLst/>
                <a:latin typeface="Menlo" panose="020B0609030804020204" pitchFamily="49" charset="0"/>
              </a:rPr>
              <a:t>2. Target: "a" | Context: ["Word2Vec", "is"]</a:t>
            </a:r>
          </a:p>
          <a:p>
            <a:pPr marL="457200" lvl="1" indent="0">
              <a:buNone/>
            </a:pPr>
            <a:r>
              <a:rPr lang="en-CA" b="0" dirty="0">
                <a:solidFill>
                  <a:schemeClr val="tx1">
                    <a:lumMod val="50000"/>
                    <a:lumOff val="50000"/>
                  </a:schemeClr>
                </a:solidFill>
                <a:effectLst/>
                <a:latin typeface="Menlo" panose="020B0609030804020204" pitchFamily="49" charset="0"/>
              </a:rPr>
              <a:t>3. Target: "popular" | Context: ["is", "a"]</a:t>
            </a:r>
          </a:p>
          <a:p>
            <a:pPr marL="457200" lvl="1" indent="0">
              <a:buNone/>
            </a:pPr>
            <a:r>
              <a:rPr lang="en-CA" b="0" dirty="0">
                <a:solidFill>
                  <a:schemeClr val="tx1">
                    <a:lumMod val="50000"/>
                    <a:lumOff val="50000"/>
                  </a:schemeClr>
                </a:solidFill>
                <a:effectLst/>
                <a:latin typeface="Menlo" panose="020B0609030804020204" pitchFamily="49" charset="0"/>
              </a:rPr>
              <a:t>4. Target: "algorithm" | Context: ["a", "popular"]</a:t>
            </a:r>
          </a:p>
          <a:p>
            <a:endParaRPr lang="en-US" dirty="0"/>
          </a:p>
        </p:txBody>
      </p:sp>
    </p:spTree>
    <p:extLst>
      <p:ext uri="{BB962C8B-B14F-4D97-AF65-F5344CB8AC3E}">
        <p14:creationId xmlns:p14="http://schemas.microsoft.com/office/powerpoint/2010/main" val="3043728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67218-193A-F701-4B03-C7419A4FDF76}"/>
              </a:ext>
            </a:extLst>
          </p:cNvPr>
          <p:cNvSpPr>
            <a:spLocks noGrp="1"/>
          </p:cNvSpPr>
          <p:nvPr>
            <p:ph type="title"/>
          </p:nvPr>
        </p:nvSpPr>
        <p:spPr/>
        <p:txBody>
          <a:bodyPr>
            <a:normAutofit/>
          </a:bodyPr>
          <a:lstStyle/>
          <a:p>
            <a:r>
              <a:rPr lang="en-CA" sz="3200" b="1" dirty="0">
                <a:solidFill>
                  <a:srgbClr val="569CD6"/>
                </a:solidFill>
                <a:effectLst/>
                <a:latin typeface="Menlo" panose="020B0609030804020204" pitchFamily="49" charset="0"/>
              </a:rPr>
              <a:t>Understanding the Input Matrix for CBOW</a:t>
            </a:r>
            <a:endParaRPr lang="en-US" sz="4000" dirty="0"/>
          </a:p>
        </p:txBody>
      </p:sp>
      <p:sp>
        <p:nvSpPr>
          <p:cNvPr id="3" name="Content Placeholder 2">
            <a:extLst>
              <a:ext uri="{FF2B5EF4-FFF2-40B4-BE49-F238E27FC236}">
                <a16:creationId xmlns:a16="http://schemas.microsoft.com/office/drawing/2014/main" id="{17220055-1E2F-1ACB-91AC-910F5B5BBF30}"/>
              </a:ext>
            </a:extLst>
          </p:cNvPr>
          <p:cNvSpPr>
            <a:spLocks noGrp="1"/>
          </p:cNvSpPr>
          <p:nvPr>
            <p:ph idx="1"/>
          </p:nvPr>
        </p:nvSpPr>
        <p:spPr/>
        <p:txBody>
          <a:bodyPr>
            <a:normAutofit fontScale="92500" lnSpcReduction="10000"/>
          </a:bodyPr>
          <a:lstStyle/>
          <a:p>
            <a:pPr marL="0" indent="0">
              <a:buNone/>
            </a:pPr>
            <a:r>
              <a:rPr lang="en-CA" b="1" dirty="0">
                <a:solidFill>
                  <a:schemeClr val="tx1">
                    <a:lumMod val="50000"/>
                    <a:lumOff val="50000"/>
                  </a:schemeClr>
                </a:solidFill>
                <a:effectLst/>
                <a:latin typeface="Menlo" panose="020B0609030804020204" pitchFamily="49" charset="0"/>
              </a:rPr>
              <a:t>Sentence 1: "I love natural language processing."</a:t>
            </a:r>
          </a:p>
          <a:p>
            <a:pPr marL="0" indent="0">
              <a:buNone/>
            </a:pPr>
            <a:r>
              <a:rPr lang="en-CA" b="0" dirty="0">
                <a:solidFill>
                  <a:schemeClr val="tx1">
                    <a:lumMod val="50000"/>
                    <a:lumOff val="50000"/>
                  </a:schemeClr>
                </a:solidFill>
                <a:effectLst/>
                <a:latin typeface="Menlo" panose="020B0609030804020204" pitchFamily="49" charset="0"/>
              </a:rPr>
              <a:t>Pairs:</a:t>
            </a:r>
          </a:p>
          <a:p>
            <a:pPr marL="457200" lvl="1" indent="0">
              <a:buNone/>
            </a:pPr>
            <a:r>
              <a:rPr lang="en-CA" b="0" dirty="0">
                <a:solidFill>
                  <a:schemeClr val="tx1">
                    <a:lumMod val="50000"/>
                    <a:lumOff val="50000"/>
                  </a:schemeClr>
                </a:solidFill>
                <a:effectLst/>
                <a:latin typeface="Menlo" panose="020B0609030804020204" pitchFamily="49" charset="0"/>
              </a:rPr>
              <a:t>1. Target: "natural" | Context: ["I", "love"]</a:t>
            </a:r>
          </a:p>
          <a:p>
            <a:pPr marL="457200" lvl="1" indent="0">
              <a:buNone/>
            </a:pPr>
            <a:r>
              <a:rPr lang="en-CA" b="0" dirty="0">
                <a:solidFill>
                  <a:schemeClr val="tx1">
                    <a:lumMod val="50000"/>
                    <a:lumOff val="50000"/>
                  </a:schemeClr>
                </a:solidFill>
                <a:effectLst/>
                <a:latin typeface="Menlo" panose="020B0609030804020204" pitchFamily="49" charset="0"/>
              </a:rPr>
              <a:t>2. Target: "language" | Context: ["love", "natural"]</a:t>
            </a:r>
          </a:p>
          <a:p>
            <a:pPr marL="457200" lvl="1" indent="0">
              <a:buNone/>
            </a:pPr>
            <a:r>
              <a:rPr lang="en-CA" b="0" dirty="0">
                <a:solidFill>
                  <a:schemeClr val="tx1">
                    <a:lumMod val="50000"/>
                    <a:lumOff val="50000"/>
                  </a:schemeClr>
                </a:solidFill>
                <a:effectLst/>
                <a:latin typeface="Menlo" panose="020B0609030804020204" pitchFamily="49" charset="0"/>
              </a:rPr>
              <a:t>3. Target: "processing" | Context: ["natural", "language"]</a:t>
            </a:r>
          </a:p>
          <a:p>
            <a:pPr marL="0" indent="0">
              <a:buNone/>
            </a:pPr>
            <a:r>
              <a:rPr lang="en-CA" b="1" dirty="0">
                <a:solidFill>
                  <a:schemeClr val="tx1">
                    <a:lumMod val="50000"/>
                    <a:lumOff val="50000"/>
                  </a:schemeClr>
                </a:solidFill>
                <a:effectLst/>
                <a:latin typeface="Menlo" panose="020B0609030804020204" pitchFamily="49" charset="0"/>
              </a:rPr>
              <a:t>Sentence 2: "Word2Vec is a popular algorithm."</a:t>
            </a:r>
          </a:p>
          <a:p>
            <a:pPr marL="0" indent="0">
              <a:buNone/>
            </a:pPr>
            <a:r>
              <a:rPr lang="en-CA" b="0" dirty="0">
                <a:solidFill>
                  <a:schemeClr val="tx1">
                    <a:lumMod val="50000"/>
                    <a:lumOff val="50000"/>
                  </a:schemeClr>
                </a:solidFill>
                <a:effectLst/>
                <a:latin typeface="Menlo" panose="020B0609030804020204" pitchFamily="49" charset="0"/>
              </a:rPr>
              <a:t>Pairs:</a:t>
            </a:r>
          </a:p>
          <a:p>
            <a:pPr marL="457200" lvl="1" indent="0">
              <a:buNone/>
            </a:pPr>
            <a:r>
              <a:rPr lang="en-CA" b="0" dirty="0">
                <a:solidFill>
                  <a:schemeClr val="tx1">
                    <a:lumMod val="50000"/>
                    <a:lumOff val="50000"/>
                  </a:schemeClr>
                </a:solidFill>
                <a:effectLst/>
                <a:latin typeface="Menlo" panose="020B0609030804020204" pitchFamily="49" charset="0"/>
              </a:rPr>
              <a:t>1. Target: "is" | Context: ["Word2Vec"]</a:t>
            </a:r>
          </a:p>
          <a:p>
            <a:pPr marL="457200" lvl="1" indent="0">
              <a:buNone/>
            </a:pPr>
            <a:r>
              <a:rPr lang="en-CA" b="0" dirty="0">
                <a:solidFill>
                  <a:schemeClr val="tx1">
                    <a:lumMod val="50000"/>
                    <a:lumOff val="50000"/>
                  </a:schemeClr>
                </a:solidFill>
                <a:effectLst/>
                <a:latin typeface="Menlo" panose="020B0609030804020204" pitchFamily="49" charset="0"/>
              </a:rPr>
              <a:t>2. Target: "a" | Context: ["Word2Vec", "is"]</a:t>
            </a:r>
          </a:p>
          <a:p>
            <a:pPr marL="457200" lvl="1" indent="0">
              <a:buNone/>
            </a:pPr>
            <a:r>
              <a:rPr lang="en-CA" b="0" dirty="0">
                <a:solidFill>
                  <a:schemeClr val="tx1">
                    <a:lumMod val="50000"/>
                    <a:lumOff val="50000"/>
                  </a:schemeClr>
                </a:solidFill>
                <a:effectLst/>
                <a:latin typeface="Menlo" panose="020B0609030804020204" pitchFamily="49" charset="0"/>
              </a:rPr>
              <a:t>3. Target: "popular" | Context: ["is", "a"]</a:t>
            </a:r>
          </a:p>
          <a:p>
            <a:pPr marL="457200" lvl="1" indent="0">
              <a:buNone/>
            </a:pPr>
            <a:r>
              <a:rPr lang="en-CA" b="0" dirty="0">
                <a:solidFill>
                  <a:schemeClr val="tx1">
                    <a:lumMod val="50000"/>
                    <a:lumOff val="50000"/>
                  </a:schemeClr>
                </a:solidFill>
                <a:effectLst/>
                <a:latin typeface="Menlo" panose="020B0609030804020204" pitchFamily="49" charset="0"/>
              </a:rPr>
              <a:t>4. Target: "algorithm" | Context: ["a", "popular"]</a:t>
            </a:r>
          </a:p>
          <a:p>
            <a:pPr marL="0" indent="0">
              <a:buNone/>
            </a:pPr>
            <a:endParaRPr lang="en-US" dirty="0"/>
          </a:p>
        </p:txBody>
      </p:sp>
    </p:spTree>
    <p:extLst>
      <p:ext uri="{BB962C8B-B14F-4D97-AF65-F5344CB8AC3E}">
        <p14:creationId xmlns:p14="http://schemas.microsoft.com/office/powerpoint/2010/main" val="4092921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382E5A-F004-E2ED-F8AA-ED1240CD3D74}"/>
              </a:ext>
            </a:extLst>
          </p:cNvPr>
          <p:cNvSpPr>
            <a:spLocks noGrp="1"/>
          </p:cNvSpPr>
          <p:nvPr>
            <p:ph type="title"/>
          </p:nvPr>
        </p:nvSpPr>
        <p:spPr>
          <a:xfrm>
            <a:off x="1043631" y="809898"/>
            <a:ext cx="9942716" cy="1554480"/>
          </a:xfrm>
        </p:spPr>
        <p:txBody>
          <a:bodyPr anchor="ctr">
            <a:normAutofit/>
          </a:bodyPr>
          <a:lstStyle/>
          <a:p>
            <a:r>
              <a:rPr lang="en-CA" sz="4800" b="1">
                <a:effectLst/>
                <a:latin typeface="Menlo" panose="020B0609030804020204" pitchFamily="49" charset="0"/>
              </a:rPr>
              <a:t>Context Matrix Structure</a:t>
            </a:r>
            <a:endParaRPr lang="en-US" sz="4800" b="1"/>
          </a:p>
        </p:txBody>
      </p:sp>
      <p:sp>
        <p:nvSpPr>
          <p:cNvPr id="3" name="Content Placeholder 2">
            <a:extLst>
              <a:ext uri="{FF2B5EF4-FFF2-40B4-BE49-F238E27FC236}">
                <a16:creationId xmlns:a16="http://schemas.microsoft.com/office/drawing/2014/main" id="{1DC081ED-632D-F83B-7594-0DDD4A3B8C9A}"/>
              </a:ext>
            </a:extLst>
          </p:cNvPr>
          <p:cNvSpPr>
            <a:spLocks noGrp="1"/>
          </p:cNvSpPr>
          <p:nvPr>
            <p:ph idx="1"/>
          </p:nvPr>
        </p:nvSpPr>
        <p:spPr>
          <a:xfrm>
            <a:off x="1045028" y="2508069"/>
            <a:ext cx="9941319" cy="3977229"/>
          </a:xfrm>
        </p:spPr>
        <p:txBody>
          <a:bodyPr anchor="ctr">
            <a:normAutofit/>
          </a:bodyPr>
          <a:lstStyle/>
          <a:p>
            <a:r>
              <a:rPr lang="en-CA" sz="1400" dirty="0"/>
              <a:t>Assume you have the sentence: "</a:t>
            </a:r>
            <a:r>
              <a:rPr lang="en-CA" sz="1400" b="1" dirty="0"/>
              <a:t>the cat sat on the mat</a:t>
            </a:r>
            <a:r>
              <a:rPr lang="en-CA" sz="1400" dirty="0"/>
              <a:t>” and your vocabulary consists of 5 words: "the”, "cat”, "sat”, "on”, "mat”</a:t>
            </a:r>
          </a:p>
          <a:p>
            <a:r>
              <a:rPr lang="en-CA" sz="1400" dirty="0"/>
              <a:t>The one-hot encoded vectors for these words are:</a:t>
            </a:r>
          </a:p>
          <a:p>
            <a:pPr lvl="1"/>
            <a:r>
              <a:rPr lang="en-CA" sz="1400" dirty="0"/>
              <a:t>"the": [1, 0, 0, 0, 0]</a:t>
            </a:r>
          </a:p>
          <a:p>
            <a:pPr lvl="1"/>
            <a:r>
              <a:rPr lang="en-CA" sz="1400" dirty="0"/>
              <a:t>"cat": [0, 1, 0, 0, 0]</a:t>
            </a:r>
          </a:p>
          <a:p>
            <a:pPr lvl="1"/>
            <a:r>
              <a:rPr lang="en-CA" sz="1400" dirty="0"/>
              <a:t>"on": [0, 0, 0, 1, 0]</a:t>
            </a:r>
          </a:p>
          <a:p>
            <a:pPr lvl="1"/>
            <a:r>
              <a:rPr lang="en-CA" sz="1400" dirty="0"/>
              <a:t>"the": [1, 0, 0, 0, 0]</a:t>
            </a:r>
          </a:p>
          <a:p>
            <a:pPr lvl="1"/>
            <a:r>
              <a:rPr lang="en-CA" sz="1400" b="1" dirty="0"/>
              <a:t>Summing these vectors, we get the input (context) vector: [2, 1, 0, 1, 0].</a:t>
            </a:r>
          </a:p>
          <a:p>
            <a:endParaRPr lang="en-CA" sz="1400" dirty="0"/>
          </a:p>
          <a:p>
            <a:pPr marL="0" indent="0">
              <a:buNone/>
            </a:pPr>
            <a:r>
              <a:rPr lang="en-CA" sz="1800" dirty="0"/>
              <a:t>In essence, while the summed context vectors deviate from the pure one-hot encoding format, they remain a valuable and informative input representation for the CBOW model. The neural network's learning process adapts to this representation, allowing it to effectively leverage the context information for predicting the target word.</a:t>
            </a:r>
          </a:p>
          <a:p>
            <a:pPr marL="0" indent="0">
              <a:buNone/>
            </a:pPr>
            <a:endParaRPr lang="en-US" sz="13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052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4EF5E1-678B-C347-0A9C-BC12F6AC716E}"/>
              </a:ext>
            </a:extLst>
          </p:cNvPr>
          <p:cNvSpPr>
            <a:spLocks noGrp="1"/>
          </p:cNvSpPr>
          <p:nvPr>
            <p:ph type="title"/>
          </p:nvPr>
        </p:nvSpPr>
        <p:spPr>
          <a:xfrm>
            <a:off x="843160" y="338703"/>
            <a:ext cx="5251316" cy="1807305"/>
          </a:xfrm>
        </p:spPr>
        <p:txBody>
          <a:bodyPr>
            <a:normAutofit/>
          </a:bodyPr>
          <a:lstStyle/>
          <a:p>
            <a:r>
              <a:rPr lang="en-CA" dirty="0"/>
              <a:t>Neural Network used in the CBOW model</a:t>
            </a:r>
            <a:endParaRPr lang="en-US" dirty="0"/>
          </a:p>
        </p:txBody>
      </p:sp>
      <p:sp>
        <p:nvSpPr>
          <p:cNvPr id="3" name="Content Placeholder 2">
            <a:extLst>
              <a:ext uri="{FF2B5EF4-FFF2-40B4-BE49-F238E27FC236}">
                <a16:creationId xmlns:a16="http://schemas.microsoft.com/office/drawing/2014/main" id="{6C38E1F0-3F31-D5D8-8DF1-11114765123B}"/>
              </a:ext>
            </a:extLst>
          </p:cNvPr>
          <p:cNvSpPr>
            <a:spLocks noGrp="1"/>
          </p:cNvSpPr>
          <p:nvPr>
            <p:ph idx="1"/>
          </p:nvPr>
        </p:nvSpPr>
        <p:spPr>
          <a:xfrm>
            <a:off x="838200" y="1923393"/>
            <a:ext cx="4619621" cy="4253570"/>
          </a:xfrm>
        </p:spPr>
        <p:txBody>
          <a:bodyPr>
            <a:normAutofit/>
          </a:bodyPr>
          <a:lstStyle/>
          <a:p>
            <a:pPr marL="0" indent="0">
              <a:buNone/>
            </a:pPr>
            <a:r>
              <a:rPr lang="en-CA" sz="1400" dirty="0"/>
              <a:t>The CBOW neural network typically employs a simple feed-forward architecture with the following layers:</a:t>
            </a:r>
          </a:p>
          <a:p>
            <a:pPr marL="0" indent="0">
              <a:buNone/>
            </a:pPr>
            <a:endParaRPr lang="en-CA" sz="1400" dirty="0"/>
          </a:p>
          <a:p>
            <a:pPr lvl="1">
              <a:buFont typeface="+mj-lt"/>
              <a:buAutoNum type="arabicPeriod"/>
            </a:pPr>
            <a:r>
              <a:rPr lang="en-CA" sz="1400" b="1" dirty="0"/>
              <a:t>Input Layer:</a:t>
            </a:r>
            <a:r>
              <a:rPr lang="en-CA" sz="1400" dirty="0"/>
              <a:t> This layer receives the summed context vector as input. The number of neurons in this layer is equal to the vocabulary size (V).</a:t>
            </a:r>
          </a:p>
          <a:p>
            <a:pPr lvl="1">
              <a:buFont typeface="+mj-lt"/>
              <a:buAutoNum type="arabicPeriod"/>
            </a:pPr>
            <a:r>
              <a:rPr lang="en-CA" sz="1400" b="1" dirty="0"/>
              <a:t>Hidden Layer:</a:t>
            </a:r>
            <a:r>
              <a:rPr lang="en-CA" sz="1400" dirty="0"/>
              <a:t> This layer is a fully connected layer that processes the input from the input layer. The number of neurons in this hidden layer is a hyperparameter (H) that you can choose. A common choice is to have a hidden layer size smaller than the vocabulary size to create a compressed representation.</a:t>
            </a:r>
          </a:p>
          <a:p>
            <a:pPr lvl="1">
              <a:buFont typeface="+mj-lt"/>
              <a:buAutoNum type="arabicPeriod"/>
            </a:pPr>
            <a:r>
              <a:rPr lang="en-CA" sz="1400" b="1" dirty="0"/>
              <a:t>Output Layer:</a:t>
            </a:r>
            <a:r>
              <a:rPr lang="en-CA" sz="1400" dirty="0"/>
              <a:t> This is also a fully connected layer with the number of neurons equal to the vocabulary size (V). It produces a probability distribution over all the words in the vocabulary. The word with the highest probability is considered the predicted target word.</a:t>
            </a:r>
          </a:p>
          <a:p>
            <a:endParaRPr lang="en-US" sz="1300" dirty="0"/>
          </a:p>
        </p:txBody>
      </p:sp>
      <p:pic>
        <p:nvPicPr>
          <p:cNvPr id="5" name="Picture 4">
            <a:extLst>
              <a:ext uri="{FF2B5EF4-FFF2-40B4-BE49-F238E27FC236}">
                <a16:creationId xmlns:a16="http://schemas.microsoft.com/office/drawing/2014/main" id="{8ECA107A-69AB-2B53-BA4F-0EBF8657FF54}"/>
              </a:ext>
            </a:extLst>
          </p:cNvPr>
          <p:cNvPicPr>
            <a:picLocks noChangeAspect="1"/>
          </p:cNvPicPr>
          <p:nvPr/>
        </p:nvPicPr>
        <p:blipFill>
          <a:blip r:embed="rId3"/>
          <a:srcRect l="10244" r="4985"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742461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04489B-8140-7FE6-5EB4-A98B6AA92E1A}"/>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dirty="0">
                <a:solidFill>
                  <a:srgbClr val="FFFFFF"/>
                </a:solidFill>
              </a:rPr>
              <a:t>Application will be after the break</a:t>
            </a:r>
            <a:endParaRPr lang="en-US" sz="4800" kern="1200" dirty="0">
              <a:solidFill>
                <a:srgbClr val="FFFFFF"/>
              </a:solidFill>
              <a:latin typeface="+mj-lt"/>
              <a:ea typeface="+mj-ea"/>
              <a:cs typeface="+mj-cs"/>
            </a:endParaRP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733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939C4-02AE-9916-74EC-74B963105132}"/>
              </a:ext>
            </a:extLst>
          </p:cNvPr>
          <p:cNvSpPr>
            <a:spLocks noGrp="1"/>
          </p:cNvSpPr>
          <p:nvPr>
            <p:ph type="title"/>
          </p:nvPr>
        </p:nvSpPr>
        <p:spPr/>
        <p:txBody>
          <a:bodyPr/>
          <a:lstStyle/>
          <a:p>
            <a:r>
              <a:rPr lang="en-US" dirty="0"/>
              <a:t>Follow me on NLP_v1.ipynb – Remember</a:t>
            </a:r>
            <a:r>
              <a:rPr lang="en-US" dirty="0">
                <a:sym typeface="Wingdings" pitchFamily="2" charset="2"/>
              </a:rPr>
              <a:t></a:t>
            </a: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36DAFD64-2F98-370F-CEA6-BF4CEF53EAD2}"/>
              </a:ext>
            </a:extLst>
          </p:cNvPr>
          <p:cNvPicPr>
            <a:picLocks noGrp="1" noChangeAspect="1"/>
          </p:cNvPicPr>
          <p:nvPr>
            <p:ph idx="1"/>
          </p:nvPr>
        </p:nvPicPr>
        <p:blipFill>
          <a:blip r:embed="rId2"/>
          <a:stretch>
            <a:fillRect/>
          </a:stretch>
        </p:blipFill>
        <p:spPr>
          <a:xfrm>
            <a:off x="4419475" y="1590293"/>
            <a:ext cx="7646367" cy="4798150"/>
          </a:xfrm>
        </p:spPr>
      </p:pic>
      <p:pic>
        <p:nvPicPr>
          <p:cNvPr id="7" name="Picture 6" descr="A screenshot of a computer program&#10;&#10;Description automatically generated">
            <a:extLst>
              <a:ext uri="{FF2B5EF4-FFF2-40B4-BE49-F238E27FC236}">
                <a16:creationId xmlns:a16="http://schemas.microsoft.com/office/drawing/2014/main" id="{02EDD171-2DAB-38E4-7F00-2329BDB6729B}"/>
              </a:ext>
            </a:extLst>
          </p:cNvPr>
          <p:cNvPicPr>
            <a:picLocks noChangeAspect="1"/>
          </p:cNvPicPr>
          <p:nvPr/>
        </p:nvPicPr>
        <p:blipFill>
          <a:blip r:embed="rId3"/>
          <a:stretch>
            <a:fillRect/>
          </a:stretch>
        </p:blipFill>
        <p:spPr>
          <a:xfrm>
            <a:off x="311664" y="1590293"/>
            <a:ext cx="4028583" cy="2351851"/>
          </a:xfrm>
          <a:prstGeom prst="rect">
            <a:avLst/>
          </a:prstGeom>
        </p:spPr>
      </p:pic>
      <p:pic>
        <p:nvPicPr>
          <p:cNvPr id="9" name="Picture 8" descr="A screenshot of a computer program&#10;&#10;Description automatically generated">
            <a:extLst>
              <a:ext uri="{FF2B5EF4-FFF2-40B4-BE49-F238E27FC236}">
                <a16:creationId xmlns:a16="http://schemas.microsoft.com/office/drawing/2014/main" id="{5ED06411-DD37-7E77-E9DF-DECF38D74CBF}"/>
              </a:ext>
            </a:extLst>
          </p:cNvPr>
          <p:cNvPicPr>
            <a:picLocks noChangeAspect="1"/>
          </p:cNvPicPr>
          <p:nvPr/>
        </p:nvPicPr>
        <p:blipFill>
          <a:blip r:embed="rId4"/>
          <a:stretch>
            <a:fillRect/>
          </a:stretch>
        </p:blipFill>
        <p:spPr>
          <a:xfrm>
            <a:off x="602316" y="4091781"/>
            <a:ext cx="3447280" cy="2498309"/>
          </a:xfrm>
          <a:prstGeom prst="rect">
            <a:avLst/>
          </a:prstGeom>
        </p:spPr>
      </p:pic>
    </p:spTree>
    <p:extLst>
      <p:ext uri="{BB962C8B-B14F-4D97-AF65-F5344CB8AC3E}">
        <p14:creationId xmlns:p14="http://schemas.microsoft.com/office/powerpoint/2010/main" val="4694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8DE8-064D-CAD5-9396-CAA282230EDB}"/>
              </a:ext>
            </a:extLst>
          </p:cNvPr>
          <p:cNvSpPr>
            <a:spLocks noGrp="1"/>
          </p:cNvSpPr>
          <p:nvPr>
            <p:ph type="title"/>
          </p:nvPr>
        </p:nvSpPr>
        <p:spPr>
          <a:xfrm>
            <a:off x="838200" y="365125"/>
            <a:ext cx="10515600" cy="425707"/>
          </a:xfrm>
        </p:spPr>
        <p:txBody>
          <a:bodyPr>
            <a:normAutofit fontScale="90000"/>
          </a:bodyPr>
          <a:lstStyle/>
          <a:p>
            <a:r>
              <a:rPr lang="en-US" dirty="0"/>
              <a:t>If you cannot see it on your </a:t>
            </a:r>
            <a:r>
              <a:rPr lang="en-US" dirty="0" err="1"/>
              <a:t>VSCode</a:t>
            </a:r>
            <a:endParaRPr lang="en-US" dirty="0"/>
          </a:p>
        </p:txBody>
      </p:sp>
      <p:pic>
        <p:nvPicPr>
          <p:cNvPr id="4" name="Picture 3" descr="A screenshot of a computer program&#10;&#10;Description automatically generated">
            <a:extLst>
              <a:ext uri="{FF2B5EF4-FFF2-40B4-BE49-F238E27FC236}">
                <a16:creationId xmlns:a16="http://schemas.microsoft.com/office/drawing/2014/main" id="{D4F89521-0B28-6ACD-570E-4E950A2881F3}"/>
              </a:ext>
            </a:extLst>
          </p:cNvPr>
          <p:cNvPicPr>
            <a:picLocks noChangeAspect="1"/>
          </p:cNvPicPr>
          <p:nvPr/>
        </p:nvPicPr>
        <p:blipFill>
          <a:blip r:embed="rId2"/>
          <a:stretch>
            <a:fillRect/>
          </a:stretch>
        </p:blipFill>
        <p:spPr>
          <a:xfrm>
            <a:off x="2253683" y="797092"/>
            <a:ext cx="6791463" cy="6060907"/>
          </a:xfrm>
          <a:prstGeom prst="rect">
            <a:avLst/>
          </a:prstGeom>
        </p:spPr>
      </p:pic>
    </p:spTree>
    <p:extLst>
      <p:ext uri="{BB962C8B-B14F-4D97-AF65-F5344CB8AC3E}">
        <p14:creationId xmlns:p14="http://schemas.microsoft.com/office/powerpoint/2010/main" val="669512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48C705-A49F-C213-5301-F8988C7CCDAB}"/>
              </a:ext>
            </a:extLst>
          </p:cNvPr>
          <p:cNvSpPr>
            <a:spLocks noGrp="1"/>
          </p:cNvSpPr>
          <p:nvPr>
            <p:ph type="title"/>
          </p:nvPr>
        </p:nvSpPr>
        <p:spPr>
          <a:xfrm>
            <a:off x="640080" y="325369"/>
            <a:ext cx="4368602" cy="1956841"/>
          </a:xfrm>
        </p:spPr>
        <p:txBody>
          <a:bodyPr anchor="b">
            <a:normAutofit/>
          </a:bodyPr>
          <a:lstStyle/>
          <a:p>
            <a:r>
              <a:rPr lang="en-US" sz="5400"/>
              <a:t>Think on it</a:t>
            </a:r>
          </a:p>
        </p:txBody>
      </p:sp>
      <p:sp>
        <p:nvSpPr>
          <p:cNvPr id="2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55F594-0D33-D62E-7FF5-403FCA08054E}"/>
              </a:ext>
            </a:extLst>
          </p:cNvPr>
          <p:cNvSpPr>
            <a:spLocks noGrp="1"/>
          </p:cNvSpPr>
          <p:nvPr>
            <p:ph idx="1"/>
          </p:nvPr>
        </p:nvSpPr>
        <p:spPr>
          <a:xfrm>
            <a:off x="640080" y="2872899"/>
            <a:ext cx="4243589" cy="3320668"/>
          </a:xfrm>
        </p:spPr>
        <p:txBody>
          <a:bodyPr>
            <a:normAutofit/>
          </a:bodyPr>
          <a:lstStyle/>
          <a:p>
            <a:r>
              <a:rPr lang="en-US" sz="2000" dirty="0"/>
              <a:t>You have a text</a:t>
            </a:r>
          </a:p>
          <a:p>
            <a:r>
              <a:rPr lang="en-US" sz="2000" dirty="0"/>
              <a:t>We need to read the text and predict what it is saying …</a:t>
            </a:r>
          </a:p>
          <a:p>
            <a:r>
              <a:rPr lang="en-US" sz="2000" dirty="0"/>
              <a:t>Models used in NLP and LLM are statistical methods and accept numbers not text</a:t>
            </a:r>
          </a:p>
          <a:p>
            <a:r>
              <a:rPr lang="en-US" sz="2000" dirty="0"/>
              <a:t>How do we convert text to numbers?</a:t>
            </a:r>
          </a:p>
          <a:p>
            <a:r>
              <a:rPr lang="en-US" sz="2000" dirty="0"/>
              <a:t>That’s the preprocessing concept</a:t>
            </a:r>
          </a:p>
          <a:p>
            <a:endParaRPr lang="en-US" sz="2000" dirty="0"/>
          </a:p>
        </p:txBody>
      </p:sp>
      <p:pic>
        <p:nvPicPr>
          <p:cNvPr id="15" name="Picture 14" descr="Computer script on a screen">
            <a:extLst>
              <a:ext uri="{FF2B5EF4-FFF2-40B4-BE49-F238E27FC236}">
                <a16:creationId xmlns:a16="http://schemas.microsoft.com/office/drawing/2014/main" id="{689E174B-20CA-F570-EA53-249C804472B3}"/>
              </a:ext>
            </a:extLst>
          </p:cNvPr>
          <p:cNvPicPr>
            <a:picLocks noChangeAspect="1"/>
          </p:cNvPicPr>
          <p:nvPr/>
        </p:nvPicPr>
        <p:blipFill>
          <a:blip r:embed="rId2"/>
          <a:srcRect r="330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837957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7A42F0-0C50-AF95-577F-57979BBB074F}"/>
              </a:ext>
            </a:extLst>
          </p:cNvPr>
          <p:cNvSpPr>
            <a:spLocks noGrp="1"/>
          </p:cNvSpPr>
          <p:nvPr>
            <p:ph type="title"/>
          </p:nvPr>
        </p:nvSpPr>
        <p:spPr>
          <a:xfrm>
            <a:off x="466722" y="586855"/>
            <a:ext cx="3201366" cy="3387497"/>
          </a:xfrm>
        </p:spPr>
        <p:txBody>
          <a:bodyPr anchor="b">
            <a:normAutofit/>
          </a:bodyPr>
          <a:lstStyle/>
          <a:p>
            <a:pPr algn="r"/>
            <a:r>
              <a:rPr lang="en-CA" sz="4000">
                <a:solidFill>
                  <a:srgbClr val="FFFFFF"/>
                </a:solidFill>
              </a:rPr>
              <a:t>Text Preprocessing in NLP</a:t>
            </a:r>
            <a:endParaRPr lang="en-US" sz="4000">
              <a:solidFill>
                <a:srgbClr val="FFFFFF"/>
              </a:solidFill>
            </a:endParaRPr>
          </a:p>
        </p:txBody>
      </p:sp>
      <p:sp>
        <p:nvSpPr>
          <p:cNvPr id="3" name="Content Placeholder 2">
            <a:extLst>
              <a:ext uri="{FF2B5EF4-FFF2-40B4-BE49-F238E27FC236}">
                <a16:creationId xmlns:a16="http://schemas.microsoft.com/office/drawing/2014/main" id="{0AE11C12-C6A0-E2E0-4F99-012CF4FD4430}"/>
              </a:ext>
            </a:extLst>
          </p:cNvPr>
          <p:cNvSpPr>
            <a:spLocks noGrp="1"/>
          </p:cNvSpPr>
          <p:nvPr>
            <p:ph idx="1"/>
          </p:nvPr>
        </p:nvSpPr>
        <p:spPr>
          <a:xfrm>
            <a:off x="4810259" y="649480"/>
            <a:ext cx="6555347" cy="5546047"/>
          </a:xfrm>
        </p:spPr>
        <p:txBody>
          <a:bodyPr anchor="ctr">
            <a:normAutofit/>
          </a:bodyPr>
          <a:lstStyle/>
          <a:p>
            <a:pPr>
              <a:buFont typeface="Arial" panose="020B0604020202020204" pitchFamily="34" charset="0"/>
              <a:buChar char="•"/>
            </a:pPr>
            <a:r>
              <a:rPr lang="en-CA" sz="2000"/>
              <a:t>The process of cleaning and transforming raw text into a format that models can work with.</a:t>
            </a:r>
          </a:p>
          <a:p>
            <a:pPr>
              <a:buFont typeface="Arial" panose="020B0604020202020204" pitchFamily="34" charset="0"/>
              <a:buChar char="•"/>
            </a:pPr>
            <a:r>
              <a:rPr lang="en-CA" sz="2000"/>
              <a:t>Improves model accuracy and performance.</a:t>
            </a:r>
          </a:p>
          <a:p>
            <a:pPr marL="457200" lvl="1" indent="0">
              <a:buNone/>
            </a:pPr>
            <a:r>
              <a:rPr lang="en-CA" sz="2000" b="1"/>
              <a:t>Key Techniques:</a:t>
            </a:r>
          </a:p>
          <a:p>
            <a:pPr marL="914400" lvl="1" indent="-457200">
              <a:buAutoNum type="arabicPeriod"/>
            </a:pPr>
            <a:r>
              <a:rPr lang="en-CA" sz="2000" b="1"/>
              <a:t>Tokenization</a:t>
            </a:r>
            <a:r>
              <a:rPr lang="en-CA" sz="2000"/>
              <a:t>: Breaking text into words, sentences, or smaller units.</a:t>
            </a:r>
          </a:p>
          <a:p>
            <a:pPr marL="914400" lvl="1" indent="-457200">
              <a:buAutoNum type="arabicPeriod"/>
            </a:pPr>
            <a:r>
              <a:rPr lang="en-CA" sz="2000" b="1"/>
              <a:t>Stemming</a:t>
            </a:r>
            <a:r>
              <a:rPr lang="en-CA" sz="2000"/>
              <a:t>: Reducing words to their root forms (e.g., "running" → "run").</a:t>
            </a:r>
          </a:p>
          <a:p>
            <a:pPr marL="914400" lvl="1" indent="-457200">
              <a:buAutoNum type="arabicPeriod"/>
            </a:pPr>
            <a:r>
              <a:rPr lang="en-CA" sz="2000" b="1"/>
              <a:t>Lemmatization</a:t>
            </a:r>
            <a:r>
              <a:rPr lang="en-CA" sz="2000"/>
              <a:t>: Converting words to their base forms using context (e.g., "better" → "good").</a:t>
            </a:r>
          </a:p>
          <a:p>
            <a:endParaRPr lang="en-US" sz="2000"/>
          </a:p>
        </p:txBody>
      </p:sp>
    </p:spTree>
    <p:extLst>
      <p:ext uri="{BB962C8B-B14F-4D97-AF65-F5344CB8AC3E}">
        <p14:creationId xmlns:p14="http://schemas.microsoft.com/office/powerpoint/2010/main" val="190999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09A76F-9DEB-1D4C-F7A1-70CF981FA9EE}"/>
              </a:ext>
            </a:extLst>
          </p:cNvPr>
          <p:cNvSpPr>
            <a:spLocks noGrp="1"/>
          </p:cNvSpPr>
          <p:nvPr>
            <p:ph type="title"/>
          </p:nvPr>
        </p:nvSpPr>
        <p:spPr>
          <a:xfrm>
            <a:off x="838200" y="365125"/>
            <a:ext cx="10515600" cy="1325563"/>
          </a:xfrm>
        </p:spPr>
        <p:txBody>
          <a:bodyPr>
            <a:normAutofit/>
          </a:bodyPr>
          <a:lstStyle/>
          <a:p>
            <a:r>
              <a:rPr lang="en-US" sz="5400"/>
              <a:t>Tokenization in NLP and LLM</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79D92B-82C6-955B-2A48-3E20FE6DEABC}"/>
              </a:ext>
            </a:extLst>
          </p:cNvPr>
          <p:cNvSpPr>
            <a:spLocks noGrp="1"/>
          </p:cNvSpPr>
          <p:nvPr>
            <p:ph idx="1"/>
          </p:nvPr>
        </p:nvSpPr>
        <p:spPr>
          <a:xfrm>
            <a:off x="499872" y="1929384"/>
            <a:ext cx="11412042" cy="4700756"/>
          </a:xfrm>
        </p:spPr>
        <p:txBody>
          <a:bodyPr>
            <a:normAutofit lnSpcReduction="10000"/>
          </a:bodyPr>
          <a:lstStyle/>
          <a:p>
            <a:pPr marL="0" indent="0">
              <a:buNone/>
            </a:pPr>
            <a:r>
              <a:rPr lang="en-CA" sz="1600" b="1" dirty="0"/>
              <a:t>Tokenization in NLP</a:t>
            </a:r>
          </a:p>
          <a:p>
            <a:pPr marL="0" indent="0">
              <a:buNone/>
            </a:pPr>
            <a:r>
              <a:rPr lang="en-CA" sz="1600" dirty="0"/>
              <a:t>In traditional NLP tasks like text classification, sentiment analysis, and word embeddings (like Word2Vec), tokenization primarily focuses on breaking text into meaningful units—</a:t>
            </a:r>
            <a:r>
              <a:rPr lang="en-CA" sz="1600" b="1" dirty="0"/>
              <a:t>words</a:t>
            </a:r>
            <a:r>
              <a:rPr lang="en-CA" sz="1600" dirty="0"/>
              <a:t>, </a:t>
            </a:r>
            <a:r>
              <a:rPr lang="en-CA" sz="1600" b="1" dirty="0" err="1"/>
              <a:t>subwords</a:t>
            </a:r>
            <a:r>
              <a:rPr lang="en-CA" sz="1600" dirty="0"/>
              <a:t>, or even </a:t>
            </a:r>
            <a:r>
              <a:rPr lang="en-CA" sz="1600" b="1" dirty="0"/>
              <a:t>characters</a:t>
            </a:r>
            <a:r>
              <a:rPr lang="en-CA" sz="1600" dirty="0"/>
              <a:t>—that can be processed further.</a:t>
            </a:r>
          </a:p>
          <a:p>
            <a:pPr marL="0" indent="0">
              <a:buNone/>
            </a:pPr>
            <a:endParaRPr lang="en-CA" sz="1600" dirty="0"/>
          </a:p>
          <a:p>
            <a:pPr lvl="1">
              <a:buFont typeface="+mj-lt"/>
              <a:buAutoNum type="arabicPeriod"/>
            </a:pPr>
            <a:r>
              <a:rPr lang="en-CA" sz="1600" b="1" dirty="0"/>
              <a:t>Word-Level Tokenization</a:t>
            </a:r>
            <a:r>
              <a:rPr lang="en-CA" sz="1600" dirty="0"/>
              <a:t>: The text is split into individual words based on spaces and punctuation. For example:</a:t>
            </a:r>
          </a:p>
          <a:p>
            <a:pPr marL="1200150" lvl="2" indent="-285750">
              <a:buFont typeface="+mj-lt"/>
              <a:buAutoNum type="arabicPeriod"/>
            </a:pPr>
            <a:r>
              <a:rPr lang="en-CA" sz="1600" b="1" dirty="0"/>
              <a:t>Input</a:t>
            </a:r>
            <a:r>
              <a:rPr lang="en-CA" sz="1600" dirty="0"/>
              <a:t>: “I love NLP.”</a:t>
            </a:r>
          </a:p>
          <a:p>
            <a:pPr marL="1200150" lvl="2" indent="-285750">
              <a:buFont typeface="+mj-lt"/>
              <a:buAutoNum type="arabicPeriod"/>
            </a:pPr>
            <a:r>
              <a:rPr lang="en-CA" sz="1600" b="1" dirty="0"/>
              <a:t>Tokens</a:t>
            </a:r>
            <a:r>
              <a:rPr lang="en-CA" sz="1600" dirty="0"/>
              <a:t>: [“I”, “love”, “NLP”]</a:t>
            </a:r>
          </a:p>
          <a:p>
            <a:pPr lvl="1">
              <a:buFont typeface="+mj-lt"/>
              <a:buAutoNum type="arabicPeriod"/>
            </a:pPr>
            <a:r>
              <a:rPr lang="en-CA" sz="1600" b="1" dirty="0" err="1"/>
              <a:t>Subword</a:t>
            </a:r>
            <a:r>
              <a:rPr lang="en-CA" sz="1600" b="1" dirty="0"/>
              <a:t>-Level Tokenization</a:t>
            </a:r>
            <a:r>
              <a:rPr lang="en-CA" sz="1600" dirty="0"/>
              <a:t>: To handle out-of-vocabulary words (words that aren’t in the model’s vocabulary), NLP models may use </a:t>
            </a:r>
            <a:r>
              <a:rPr lang="en-CA" sz="1600" dirty="0" err="1"/>
              <a:t>subword</a:t>
            </a:r>
            <a:r>
              <a:rPr lang="en-CA" sz="1600" dirty="0"/>
              <a:t> tokenization like </a:t>
            </a:r>
            <a:r>
              <a:rPr lang="en-CA" sz="1600" b="1" dirty="0"/>
              <a:t>Byte Pair Encoding (BPE)</a:t>
            </a:r>
            <a:r>
              <a:rPr lang="en-CA" sz="1600" dirty="0"/>
              <a:t> or </a:t>
            </a:r>
            <a:r>
              <a:rPr lang="en-CA" sz="1600" b="1" dirty="0" err="1"/>
              <a:t>WordPiece</a:t>
            </a:r>
            <a:r>
              <a:rPr lang="en-CA" sz="1600" dirty="0"/>
              <a:t>. This method splits uncommon or unknown words into smaller, more frequent components.</a:t>
            </a:r>
          </a:p>
          <a:p>
            <a:pPr marL="1200150" lvl="2" indent="-285750">
              <a:buFont typeface="+mj-lt"/>
              <a:buAutoNum type="arabicPeriod"/>
            </a:pPr>
            <a:r>
              <a:rPr lang="en-CA" sz="1600" b="1" dirty="0"/>
              <a:t>Input</a:t>
            </a:r>
            <a:r>
              <a:rPr lang="en-CA" sz="1600" dirty="0"/>
              <a:t>: “unhappiness”</a:t>
            </a:r>
          </a:p>
          <a:p>
            <a:pPr marL="1200150" lvl="2" indent="-285750">
              <a:buFont typeface="+mj-lt"/>
              <a:buAutoNum type="arabicPeriod"/>
            </a:pPr>
            <a:r>
              <a:rPr lang="en-CA" sz="1600" b="1" dirty="0"/>
              <a:t>Tokens</a:t>
            </a:r>
            <a:r>
              <a:rPr lang="en-CA" sz="1600" dirty="0"/>
              <a:t>: [“un”, “happiness”]</a:t>
            </a:r>
          </a:p>
          <a:p>
            <a:pPr lvl="1">
              <a:buFont typeface="+mj-lt"/>
              <a:buAutoNum type="arabicPeriod"/>
            </a:pPr>
            <a:r>
              <a:rPr lang="en-CA" sz="1600" b="1" dirty="0"/>
              <a:t>Character-Level Tokenization</a:t>
            </a:r>
            <a:r>
              <a:rPr lang="en-CA" sz="1600" dirty="0"/>
              <a:t>: In some cases, especially with highly inflected languages, models tokenize at the character level.</a:t>
            </a:r>
          </a:p>
          <a:p>
            <a:pPr marL="1200150" lvl="2" indent="-285750">
              <a:buFont typeface="+mj-lt"/>
              <a:buAutoNum type="arabicPeriod"/>
            </a:pPr>
            <a:r>
              <a:rPr lang="en-CA" sz="1600" b="1" dirty="0"/>
              <a:t>Input</a:t>
            </a:r>
            <a:r>
              <a:rPr lang="en-CA" sz="1600" dirty="0"/>
              <a:t>: “cat”</a:t>
            </a:r>
          </a:p>
          <a:p>
            <a:pPr marL="1200150" lvl="2" indent="-285750">
              <a:buFont typeface="+mj-lt"/>
              <a:buAutoNum type="arabicPeriod"/>
            </a:pPr>
            <a:r>
              <a:rPr lang="en-CA" sz="1600" b="1" dirty="0"/>
              <a:t>Tokens</a:t>
            </a:r>
            <a:r>
              <a:rPr lang="en-CA" sz="1600" dirty="0"/>
              <a:t>: [“c”, “a”, “t”]</a:t>
            </a:r>
          </a:p>
          <a:p>
            <a:pPr lvl="1">
              <a:buFont typeface="+mj-lt"/>
              <a:buAutoNum type="arabicPeriod"/>
            </a:pPr>
            <a:r>
              <a:rPr lang="en-CA" sz="1600" b="1" dirty="0"/>
              <a:t>Vectorization for NLP</a:t>
            </a:r>
            <a:r>
              <a:rPr lang="en-CA" sz="1600" dirty="0"/>
              <a:t>: After tokenization, these tokens are often converted into numerical vectors for processing by models like Word2Vec, </a:t>
            </a:r>
            <a:r>
              <a:rPr lang="en-CA" sz="1600" dirty="0" err="1"/>
              <a:t>GloVe</a:t>
            </a:r>
            <a:r>
              <a:rPr lang="en-CA" sz="1600" dirty="0"/>
              <a:t>, or </a:t>
            </a:r>
            <a:r>
              <a:rPr lang="en-CA" sz="1600" dirty="0" err="1"/>
              <a:t>FastText</a:t>
            </a:r>
            <a:r>
              <a:rPr lang="en-CA" sz="1600" dirty="0"/>
              <a:t>. The goal is to capture semantic relationships between words (e.g., similar words have similar vectors).</a:t>
            </a:r>
          </a:p>
          <a:p>
            <a:endParaRPr lang="en-US" sz="1200" dirty="0"/>
          </a:p>
        </p:txBody>
      </p:sp>
    </p:spTree>
    <p:extLst>
      <p:ext uri="{BB962C8B-B14F-4D97-AF65-F5344CB8AC3E}">
        <p14:creationId xmlns:p14="http://schemas.microsoft.com/office/powerpoint/2010/main" val="1594878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DB040B-FD77-8021-4D81-33683176D6E8}"/>
              </a:ext>
            </a:extLst>
          </p:cNvPr>
          <p:cNvSpPr>
            <a:spLocks noGrp="1"/>
          </p:cNvSpPr>
          <p:nvPr>
            <p:ph type="title"/>
          </p:nvPr>
        </p:nvSpPr>
        <p:spPr>
          <a:xfrm>
            <a:off x="838200" y="365125"/>
            <a:ext cx="10515600" cy="1325563"/>
          </a:xfrm>
        </p:spPr>
        <p:txBody>
          <a:bodyPr>
            <a:normAutofit/>
          </a:bodyPr>
          <a:lstStyle/>
          <a:p>
            <a:r>
              <a:rPr lang="en-CA" sz="5400"/>
              <a:t>NLP vs. LLM Objectives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66576E-F034-3BFE-50C6-610583EC73BB}"/>
              </a:ext>
            </a:extLst>
          </p:cNvPr>
          <p:cNvSpPr>
            <a:spLocks noGrp="1"/>
          </p:cNvSpPr>
          <p:nvPr>
            <p:ph idx="1"/>
          </p:nvPr>
        </p:nvSpPr>
        <p:spPr>
          <a:xfrm>
            <a:off x="838200" y="1929384"/>
            <a:ext cx="10515600" cy="4620190"/>
          </a:xfrm>
        </p:spPr>
        <p:txBody>
          <a:bodyPr>
            <a:normAutofit/>
          </a:bodyPr>
          <a:lstStyle/>
          <a:p>
            <a:pPr>
              <a:buFont typeface="+mj-lt"/>
              <a:buAutoNum type="arabicPeriod"/>
            </a:pPr>
            <a:r>
              <a:rPr lang="en-CA" sz="1600" b="1" dirty="0"/>
              <a:t>NLP Objectives</a:t>
            </a:r>
            <a:r>
              <a:rPr lang="en-CA" sz="1600" dirty="0"/>
              <a:t>:</a:t>
            </a:r>
            <a:br>
              <a:rPr lang="en-CA" sz="1600" dirty="0"/>
            </a:br>
            <a:r>
              <a:rPr lang="en-CA" sz="1600" dirty="0"/>
              <a:t>In traditional NLP tasks, tokenization breaks text into components (words, </a:t>
            </a:r>
            <a:r>
              <a:rPr lang="en-CA" sz="1600" dirty="0" err="1"/>
              <a:t>subwords</a:t>
            </a:r>
            <a:r>
              <a:rPr lang="en-CA" sz="1600" dirty="0"/>
              <a:t>) which are then converted into numerical vectors. These vectors capture the meaning or context of the words. </a:t>
            </a:r>
            <a:r>
              <a:rPr lang="en-CA" sz="1600" b="1" dirty="0">
                <a:solidFill>
                  <a:srgbClr val="FF0000"/>
                </a:solidFill>
              </a:rPr>
              <a:t>The goal is not necessarily to predict the next word</a:t>
            </a:r>
            <a:r>
              <a:rPr lang="en-CA" sz="1600" dirty="0"/>
              <a:t> but to create word representations that can be used for various tasks like classification, translation, sentiment analysis, etc.</a:t>
            </a:r>
          </a:p>
          <a:p>
            <a:pPr lvl="1">
              <a:buFontTx/>
              <a:buChar char="-"/>
            </a:pPr>
            <a:r>
              <a:rPr lang="en-CA" sz="1600" b="1" dirty="0"/>
              <a:t>Word2Vec </a:t>
            </a:r>
            <a:r>
              <a:rPr lang="en-CA" sz="1600" dirty="0"/>
              <a:t>uses sequential information to learn word embeddings (by considering nearby words), the output is a fixed vector for each word. This vector can then be used for various NLP tasks like clustering, sentiment analysis, etc. Once the vector is learned, it no longer depends on the sequence of tokens—it’s more about the word’s overall context in the dataset.</a:t>
            </a:r>
          </a:p>
          <a:p>
            <a:pPr>
              <a:buFont typeface="+mj-lt"/>
              <a:buAutoNum type="arabicPeriod"/>
            </a:pPr>
            <a:r>
              <a:rPr lang="en-CA" sz="1600" b="1" dirty="0"/>
              <a:t>LLM Objectives</a:t>
            </a:r>
            <a:r>
              <a:rPr lang="en-CA" sz="1600" dirty="0"/>
              <a:t>:</a:t>
            </a:r>
            <a:br>
              <a:rPr lang="en-CA" sz="1600" dirty="0"/>
            </a:br>
            <a:r>
              <a:rPr lang="en-CA" sz="1600" dirty="0"/>
              <a:t>In large language models, </a:t>
            </a:r>
            <a:r>
              <a:rPr lang="en-CA" sz="1600" b="1" dirty="0">
                <a:solidFill>
                  <a:srgbClr val="FF0000"/>
                </a:solidFill>
              </a:rPr>
              <a:t>the primary goal is often sequence prediction—predicting the next token based on the previous sequence</a:t>
            </a:r>
            <a:r>
              <a:rPr lang="en-CA" sz="1600" dirty="0"/>
              <a:t>. The sequential order of tokens is crucial because LLMs rely on this order to model language patterns and generate coherent text.</a:t>
            </a:r>
          </a:p>
          <a:p>
            <a:pPr lvl="1">
              <a:buFontTx/>
              <a:buChar char="-"/>
            </a:pPr>
            <a:r>
              <a:rPr lang="en-CA" sz="1600" b="1" dirty="0"/>
              <a:t>Tokenization and Sequential Order</a:t>
            </a:r>
            <a:r>
              <a:rPr lang="en-CA" sz="1600" dirty="0"/>
              <a:t>: LLM tokenization splits text into </a:t>
            </a:r>
            <a:r>
              <a:rPr lang="en-CA" sz="1600" dirty="0" err="1"/>
              <a:t>subwords</a:t>
            </a:r>
            <a:r>
              <a:rPr lang="en-CA" sz="1600" dirty="0"/>
              <a:t> or tokens that are then mapped to integers. The sequence of these tokens is preserved and directly affects the model’s predictions. The model uses the sequential information to predict the next token, which is critical for tasks like text generation, translation, and conversation.</a:t>
            </a:r>
          </a:p>
          <a:p>
            <a:endParaRPr lang="en-US" sz="1500" dirty="0"/>
          </a:p>
        </p:txBody>
      </p:sp>
    </p:spTree>
    <p:extLst>
      <p:ext uri="{BB962C8B-B14F-4D97-AF65-F5344CB8AC3E}">
        <p14:creationId xmlns:p14="http://schemas.microsoft.com/office/powerpoint/2010/main" val="2508013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C0AAA3-C3B1-CB91-D09B-33A736E38443}"/>
              </a:ext>
            </a:extLst>
          </p:cNvPr>
          <p:cNvSpPr>
            <a:spLocks noGrp="1"/>
          </p:cNvSpPr>
          <p:nvPr>
            <p:ph type="title"/>
          </p:nvPr>
        </p:nvSpPr>
        <p:spPr>
          <a:xfrm>
            <a:off x="818984" y="4230093"/>
            <a:ext cx="4150581" cy="1800165"/>
          </a:xfrm>
        </p:spPr>
        <p:txBody>
          <a:bodyPr anchor="t">
            <a:normAutofit/>
          </a:bodyPr>
          <a:lstStyle/>
          <a:p>
            <a:pPr algn="r"/>
            <a:r>
              <a:rPr lang="en-CA" sz="4000"/>
              <a:t>Tokenization</a:t>
            </a:r>
            <a:endParaRPr lang="en-US" sz="4000"/>
          </a:p>
        </p:txBody>
      </p:sp>
      <p:pic>
        <p:nvPicPr>
          <p:cNvPr id="5" name="Picture 4" descr="A computer screen with white text&#10;&#10;Description automatically generated">
            <a:extLst>
              <a:ext uri="{FF2B5EF4-FFF2-40B4-BE49-F238E27FC236}">
                <a16:creationId xmlns:a16="http://schemas.microsoft.com/office/drawing/2014/main" id="{811E06D3-93EF-FF3E-E0C4-ECA16CAA887E}"/>
              </a:ext>
            </a:extLst>
          </p:cNvPr>
          <p:cNvPicPr>
            <a:picLocks noChangeAspect="1"/>
          </p:cNvPicPr>
          <p:nvPr/>
        </p:nvPicPr>
        <p:blipFill>
          <a:blip r:embed="rId2"/>
          <a:stretch>
            <a:fillRect/>
          </a:stretch>
        </p:blipFill>
        <p:spPr>
          <a:xfrm>
            <a:off x="556592" y="954433"/>
            <a:ext cx="11139778" cy="2460858"/>
          </a:xfrm>
          <a:prstGeom prst="rect">
            <a:avLst/>
          </a:prstGeom>
        </p:spPr>
      </p:pic>
      <p:sp>
        <p:nvSpPr>
          <p:cNvPr id="3" name="Content Placeholder 2">
            <a:extLst>
              <a:ext uri="{FF2B5EF4-FFF2-40B4-BE49-F238E27FC236}">
                <a16:creationId xmlns:a16="http://schemas.microsoft.com/office/drawing/2014/main" id="{9DC63198-9285-C3DF-C380-871C8C13D6D3}"/>
              </a:ext>
            </a:extLst>
          </p:cNvPr>
          <p:cNvSpPr>
            <a:spLocks noGrp="1"/>
          </p:cNvSpPr>
          <p:nvPr>
            <p:ph idx="1"/>
          </p:nvPr>
        </p:nvSpPr>
        <p:spPr>
          <a:xfrm>
            <a:off x="5246415" y="4230094"/>
            <a:ext cx="6235268" cy="1800164"/>
          </a:xfrm>
        </p:spPr>
        <p:txBody>
          <a:bodyPr anchor="t">
            <a:normAutofit/>
          </a:bodyPr>
          <a:lstStyle/>
          <a:p>
            <a:pPr>
              <a:buFont typeface="Arial" panose="020B0604020202020204" pitchFamily="34" charset="0"/>
              <a:buChar char="•"/>
            </a:pPr>
            <a:r>
              <a:rPr lang="en-CA" sz="1700"/>
              <a:t>Converting a sentence into a list of words.</a:t>
            </a:r>
          </a:p>
          <a:p>
            <a:pPr>
              <a:buFont typeface="Arial" panose="020B0604020202020204" pitchFamily="34" charset="0"/>
              <a:buChar char="•"/>
            </a:pPr>
            <a:r>
              <a:rPr lang="en-CA" sz="1700" b="1"/>
              <a:t>Types of Tokenization:</a:t>
            </a:r>
          </a:p>
          <a:p>
            <a:pPr lvl="1"/>
            <a:r>
              <a:rPr lang="en-CA" sz="1700" b="1"/>
              <a:t>Word Tokenization</a:t>
            </a:r>
            <a:r>
              <a:rPr lang="en-CA" sz="1700"/>
              <a:t>: Splitting text into individual words.</a:t>
            </a:r>
          </a:p>
          <a:p>
            <a:pPr lvl="1"/>
            <a:r>
              <a:rPr lang="en-CA" sz="1700" b="1"/>
              <a:t>Sentence Tokenization</a:t>
            </a:r>
            <a:r>
              <a:rPr lang="en-CA" sz="1700"/>
              <a:t>: Splitting text into sentences.</a:t>
            </a:r>
          </a:p>
          <a:p>
            <a:pPr>
              <a:buFont typeface="Arial" panose="020B0604020202020204" pitchFamily="34" charset="0"/>
              <a:buChar char="•"/>
            </a:pPr>
            <a:r>
              <a:rPr lang="en-CA" sz="1700" b="1"/>
              <a:t>Python Libraries: </a:t>
            </a:r>
            <a:r>
              <a:rPr lang="en-CA" sz="1700"/>
              <a:t>NLTK, spaCy, Hugging Face Tokenizers</a:t>
            </a:r>
          </a:p>
          <a:p>
            <a:pPr marL="0" indent="0">
              <a:buNone/>
            </a:pPr>
            <a:endParaRPr lang="en-US" sz="1700"/>
          </a:p>
        </p:txBody>
      </p:sp>
      <p:sp>
        <p:nvSpPr>
          <p:cNvPr id="12" name="Rectangle 11">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4037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267</TotalTime>
  <Words>2867</Words>
  <Application>Microsoft Macintosh PowerPoint</Application>
  <PresentationFormat>Widescreen</PresentationFormat>
  <Paragraphs>218</Paragraphs>
  <Slides>27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Aptos</vt:lpstr>
      <vt:lpstr>Aptos Display</vt:lpstr>
      <vt:lpstr>Arial</vt:lpstr>
      <vt:lpstr>Calibri</vt:lpstr>
      <vt:lpstr>Fira Code</vt:lpstr>
      <vt:lpstr>Menlo</vt:lpstr>
      <vt:lpstr>Wingdings</vt:lpstr>
      <vt:lpstr>Office Theme</vt:lpstr>
      <vt:lpstr>Key Concepts in Natural Language Processing (NLP)</vt:lpstr>
      <vt:lpstr>The session’s agenda:</vt:lpstr>
      <vt:lpstr>Follow me on NLP_v1.ipynb – Remember</vt:lpstr>
      <vt:lpstr>If you cannot see it on your VSCode</vt:lpstr>
      <vt:lpstr>Think on it</vt:lpstr>
      <vt:lpstr>Text Preprocessing in NLP</vt:lpstr>
      <vt:lpstr>Tokenization in NLP and LLM</vt:lpstr>
      <vt:lpstr>NLP vs. LLM Objectives</vt:lpstr>
      <vt:lpstr>Tokenization</vt:lpstr>
      <vt:lpstr>Stemming &amp; Lemmatization</vt:lpstr>
      <vt:lpstr>Vectorization Techniques</vt:lpstr>
      <vt:lpstr>When Should You Use BoW/TF-IDF?</vt:lpstr>
      <vt:lpstr>Why Word2Vec Replaces BoW/TF-IDF</vt:lpstr>
      <vt:lpstr>PowerPoint Presentation</vt:lpstr>
      <vt:lpstr>PowerPoint Presentation</vt:lpstr>
      <vt:lpstr>Introduction to Word Embeddings</vt:lpstr>
      <vt:lpstr>Generating Word Embeddings with Python</vt:lpstr>
      <vt:lpstr>Word2Vec - Details</vt:lpstr>
      <vt:lpstr>CBoW</vt:lpstr>
      <vt:lpstr>CBoW with Word2Vec</vt:lpstr>
      <vt:lpstr>Example</vt:lpstr>
      <vt:lpstr>Corpus (Vocabulary)</vt:lpstr>
      <vt:lpstr>Context-Target Pairs</vt:lpstr>
      <vt:lpstr>Understanding the Input Matrix for CBOW</vt:lpstr>
      <vt:lpstr>Context Matrix Structure</vt:lpstr>
      <vt:lpstr>Neural Network used in the CBOW model</vt:lpstr>
      <vt:lpstr>Application will be after the break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Yigit Aydede</dc:creator>
  <cp:lastModifiedBy>Yigit Aydede</cp:lastModifiedBy>
  <cp:revision>7</cp:revision>
  <dcterms:created xsi:type="dcterms:W3CDTF">2024-08-20T10:50:46Z</dcterms:created>
  <dcterms:modified xsi:type="dcterms:W3CDTF">2024-08-25T18:45:47Z</dcterms:modified>
</cp:coreProperties>
</file>