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9" r:id="rId17"/>
    <p:sldId id="276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7:50:22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24575,'0'10'0,"0"1"0,0 1 0,-1 2 0,0 3 0,0 1 0,0 0 0,1 0 0,-1-1 0,1-1 0,0 1 0,0 0 0,-1 1 0,0 1 0,-1 0 0,1 1 0,0 0 0,0 3 0,0 4 0,1 3 0,1 2 0,0-2 0,0 0 0,0-3 0,0 0 0,1-2 0,-1-2 0,-1 0 0,1 0 0,-1-1 0,1 0 0,0-6 0,0-4 0,1-6 0,-2-4 0,1-2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7:50:25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796 41 24575,'-19'-6'0,"-11"-1"0,-15-1 0,-9 0 0,-1 2 0,3 3 0,5 1 0,5 2 0,5 3 0,4 2 0,6 3 0,2 1 0,-2 1 0,-5 1 0,-5 4 0,-1 2 0,1 4 0,5 1 0,6 1 0,4 3 0,5 2 0,3 5 0,4 4 0,3 3 0,1 0 0,1 1 0,0 0 0,0 0 0,1-3 0,1-4 0,1-3 0,2-2 0,2 0 0,1 1 0,2 4 0,1 4 0,-1 0 0,0 0 0,0-4 0,0-5 0,0-7 0,-1-4 0,0-2 0,1 2 0,2 3 0,2 3 0,5 3 0,3 2 0,3 0 0,0-4 0,-1-5 0,-1-4 0,1-3 0,3 0 0,5 0 0,9-2 0,7-2 0,6-2 0,-2-2 0,-5-2 0,-8-1 0,-4-1 0,2 1 0,5-1 0,8 0 0,5-1 0,-6-1 0,-9-1 0,-11-1 0,-5 0 0,2-2 0,5-3 0,3-2 0,3-3 0,-4-1 0,-5 2 0,-4-1 0,-4 0 0,-2-4 0,-2-4 0,-4-6 0,-2-5 0,-2-2 0,-1 0 0,0 3 0,0 2 0,1 0 0,-2-1 0,-1-2 0,0-2 0,0-1 0,1 0 0,0 4 0,-1 2 0,-1 5 0,-1 1 0,-2 1 0,0 1 0,-1 0 0,-2-2 0,1-2 0,-2-1 0,1-2 0,-2-2 0,-4-4 0,-5-5 0,-2-1 0,0 5 0,3 6 0,5 8 0,2 3 0,0-1 0,-3-1 0,-5-1 0,-2 0 0,-4 2 0,2 5 0,2 3 0,3 3 0,4 2 0,3 2 0,3 1 0,5 2 0,2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7:50:29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1 24575,'15'-1'0,"8"2"0,10 1 0,10 2 0,4 3 0,5 3 0,4 2 0,0 1 0,-2-1 0,-7 1 0,-6-1 0,-6-1 0,-4 1 0,-9-3 0,-6 0 0,-6-2 0,-5 2 0,-2 3 0,0 4 0,-1 4 0,-1 3 0,-1 1 0,-3 2 0,-2 5 0,-2 5 0,-1 0 0,-3 1 0,-3-2 0,-3-4 0,-2-5 0,-1-5 0,1-5 0,1-3 0,-2 0 0,-4 0 0,-11 1 0,-8 1 0,-6 0 0,1-2 0,4-4 0,-2-1 0,-7-2 0,-15-2 0,-9 0 0,3-1 0,14-1 0,23 0 0,19-1 0,16-1 0,19-5 0,4 1 0,12-4 0,2 5 0,8 1 0,13 2 0,11 1 0,2 2 0,-6 3 0,-13 1 0,-11 4 0,-4 0 0,-6 0 0,-7-2 0,-5-2 0,0 0 0,10 2 0,11 3 0,7 1 0,2-3 0,-5-4 0,-2-1 0,-7-3 0,-10 1 0,-10-3 0,-7-3 0,1-4 0,4-3 0,0-2 0,-2 3 0,-5 3 0,-1 2 0,-2 0 0,1 0 0,-1 1 0,-1 1 0,-2 2 0,-6 3 0,-8 8 0,6-5 0,-3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7:50:31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1680 120 24575,'-7'-2'0,"-2"0"0,-5-1 0,-7-5 0,-12-4 0,-16-5 0,-26-2 0,-17 2 0,38 9 0,0 0 0,-5 2 0,-2 1 0,-5 1 0,-3 1 0,-5 0 0,-1 1 0,0 2 0,1 0 0,5 0 0,1 2 0,11 0 0,4 1 0,-31 6 0,23 3 0,15 6 0,11 6 0,2 8 0,-1 10 0,-2 4 0,-2 4 0,2-1 0,8-4 0,8-2 0,8 2 0,5 5 0,6 11 0,3 5 0,5-1 0,8-1 0,5-7 0,6 1 0,4-3 0,4 1 0,7 3 0,6 3 0,7 2 0,4-3 0,3-5 0,0-8 0,7-6 0,10-3 0,10-7 0,8-5 0,0-6 0,-46-12 0,-1 0 0,3 0 0,2-1 0,2-1 0,3 1 0,2-2 0,1-1 0,3 0 0,-1-2 0,-3 0 0,-2-1 0,-4-1 0,-4 0 0,38 1 0,-22-1 0,-12-4 0,-11-3 0,-5-5 0,-1-5 0,-4-3 0,-1-5 0,-2-5 0,-2-4 0,0-5 0,-5-6 0,-4-6 0,-5-2 0,-7 2 0,-2-10 0,-5-8 0,-5-7 0,-4-5 0,-4 10 0,-4 2 0,-1 3 0,-1 3 0,-3 1 0,-1 5 0,-4 2 0,-1 3 0,0 2 0,0 6 0,1 6 0,1 4 0,-3 4 0,-1-2 0,-4 0 0,-1 1 0,1 3 0,1 5 0,6 7 0,9 6 0,6 4 0,6 3 0,4 2 0,6 0 0,0 4 0,1-3 0,-3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7:50:3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24575,'15'1'0,"6"0"0,8 0 0,9 1 0,7 0 0,8 0 0,1 1 0,-4 0 0,-14 1 0,-15 0 0,-8 1 0,-5 1 0,0 2 0,-1 1 0,-1 0 0,-2 0 0,-1 0 0,-2 2 0,0 4 0,0 0 0,-2 1 0,-1-1 0,-1-1 0,-1 0 0,0-2 0,-3-2 0,-2-3 0,-3 1 0,-4-1 0,0 1 0,0-1 0,1-1 0,-2 2 0,0-1 0,0 3 0,-2 1 0,0 0 0,1 0 0,5-4 0,5-2 0,5-3 0,5 1 0,4 0 0,6 1 0,10 1 0,10 1 0,13 2 0,7 1 0,0 0 0,-9-2 0,-15-2 0,-11-2 0,-8 0 0,-5-1 0,0 1 0,0 1 0,0 3 0,1 3 0,-1 1 0,-1 3 0,-1 2 0,-1 0 0,-1-1 0,-2-4 0,0-2 0,-1-2 0,-2 1 0,-2 3 0,-5 1 0,-3 1 0,-2 1 0,-1-1 0,3-1 0,-1-3 0,-3 0 0,-6 1 0,-6 0 0,-1 1 0,3-2 0,3-3 0,4-2 0,0-1 0,-1-2 0,2-1 0,1-1 0,4 0 0,3-1 0,1 0 0,-1 0 0,-1 0 0,-1-1 0,1 0 0,4 2 0,6 0 0,6 1 0,2 2 0,4 1 0,-1 6 0,-1-4 0,-4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7:50:36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1081 213 24575,'-8'-6'0,"-5"-4"0,-6-2 0,-16-5 0,-9-3 0,-9-1 0,-2 0 0,6 3 0,-1 0 0,-3 1 0,-6-1 0,-5 2 0,5 5 0,8 5 0,14 4 0,10 2 0,6 0 0,-1 0 0,-2 2 0,-2 2 0,-2 2 0,1 4 0,-3 1 0,-3 2 0,0 3 0,1 1 0,3 4 0,4 5 0,2 6 0,5 9 0,5 5 0,5 3 0,4-4 0,2-6 0,0-2 0,0-3 0,0 2 0,1-2 0,1 1 0,2 2 0,1 6 0,3 4 0,3 4 0,1-1 0,1-6 0,1-5 0,2-5 0,3-2 0,5-3 0,3 0 0,4-1 0,8 2 0,10 2 0,6-1 0,4-2 0,-7-5 0,-8-6 0,-5-3 0,-1-3 0,9-1 0,12-3 0,6-2 0,0-3 0,-8-3 0,-9-3 0,-3-6 0,0-6 0,2-5 0,0-4 0,-6-1 0,-5-1 0,-6-1 0,-2-3 0,-1-6 0,2-5 0,0-2 0,-3-2 0,-3 0 0,-4 0 0,-5 1 0,-1 0 0,-4-1 0,-4-2 0,-2 1 0,-3 3 0,-1 4 0,0 8 0,-2 3 0,0 2 0,-4-1 0,-2-3 0,-3 0 0,0 3 0,1 4 0,3 5 0,-1 2 0,-2 1 0,-3 1 0,-2 3 0,0 3 0,1 3 0,0 1 0,0 1 0,-1 1 0,0-1 0,3 2 0,5 0 0,2 0 0,4 1 0,2 2 0,2 1 0,4 6 0,-1-5 0,1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3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30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71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97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2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25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7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F07CD3FD-BE54-4400-942B-C6C15AA73DFD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A4C0CD32-A6C8-4BA5-B3DF-D8325E32CAA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65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customXml" Target="../ink/ink4.xml"/><Relationship Id="rId18" Type="http://schemas.openxmlformats.org/officeDocument/2006/relationships/image" Target="../media/image55.png"/><Relationship Id="rId3" Type="http://schemas.openxmlformats.org/officeDocument/2006/relationships/image" Target="../media/image32.png"/><Relationship Id="rId7" Type="http://schemas.openxmlformats.org/officeDocument/2006/relationships/customXml" Target="../ink/ink1.xml"/><Relationship Id="rId12" Type="http://schemas.openxmlformats.org/officeDocument/2006/relationships/image" Target="../media/image52.png"/><Relationship Id="rId17" Type="http://schemas.openxmlformats.org/officeDocument/2006/relationships/customXml" Target="../ink/ink6.xml"/><Relationship Id="rId2" Type="http://schemas.openxmlformats.org/officeDocument/2006/relationships/image" Target="../media/image31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customXml" Target="../ink/ink3.xml"/><Relationship Id="rId5" Type="http://schemas.openxmlformats.org/officeDocument/2006/relationships/image" Target="../media/image34.png"/><Relationship Id="rId15" Type="http://schemas.openxmlformats.org/officeDocument/2006/relationships/customXml" Target="../ink/ink5.xml"/><Relationship Id="rId10" Type="http://schemas.openxmlformats.org/officeDocument/2006/relationships/image" Target="../media/image51.png"/><Relationship Id="rId4" Type="http://schemas.openxmlformats.org/officeDocument/2006/relationships/image" Target="../media/image33.png"/><Relationship Id="rId9" Type="http://schemas.openxmlformats.org/officeDocument/2006/relationships/customXml" Target="../ink/ink2.xml"/><Relationship Id="rId1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Differentiable_programmi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Clock hour hand at 12 and minute hand at ten">
            <a:extLst>
              <a:ext uri="{FF2B5EF4-FFF2-40B4-BE49-F238E27FC236}">
                <a16:creationId xmlns:a16="http://schemas.microsoft.com/office/drawing/2014/main" id="{75DB8545-CAD8-2B8D-1D9C-19A0758A0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0" b="15380"/>
          <a:stretch/>
        </p:blipFill>
        <p:spPr>
          <a:xfrm>
            <a:off x="0" y="0"/>
            <a:ext cx="12192001" cy="685800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3DDB7-4FC3-D4DB-FFBF-C3CF9B8E2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1729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Sequential 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222043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99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838E-1B48-FAFE-76D1-1A047D26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19329"/>
            <a:ext cx="3620530" cy="695738"/>
          </a:xfrm>
        </p:spPr>
        <p:txBody>
          <a:bodyPr>
            <a:normAutofit fontScale="90000"/>
          </a:bodyPr>
          <a:lstStyle/>
          <a:p>
            <a:r>
              <a:rPr lang="en-US" dirty="0"/>
              <a:t>Input Tensors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D5D9AEF3-639E-89DF-DD70-A3C97E4476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3385751"/>
            <a:ext cx="4811043" cy="33829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7DE53-91DA-F4A3-5DDD-7D2D5BE3A2A5}"/>
              </a:ext>
            </a:extLst>
          </p:cNvPr>
          <p:cNvSpPr txBox="1"/>
          <p:nvPr/>
        </p:nvSpPr>
        <p:spPr>
          <a:xfrm>
            <a:off x="7574691" y="1815067"/>
            <a:ext cx="37911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i="0" u="none" strike="noStrike" dirty="0">
                <a:solidFill>
                  <a:srgbClr val="333333"/>
                </a:solidFill>
                <a:effectLst/>
              </a:rPr>
              <a:t>We should have 100 - 5 = 95 samples, in each one we have 3 features and 5 timesteps. The first two samples, each is a matrix of 5×3, are shown below:</a:t>
            </a:r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A8B84-706F-3AB0-8849-CAE068BD019E}"/>
              </a:ext>
            </a:extLst>
          </p:cNvPr>
          <p:cNvSpPr txBox="1"/>
          <p:nvPr/>
        </p:nvSpPr>
        <p:spPr>
          <a:xfrm>
            <a:off x="457200" y="1815067"/>
            <a:ext cx="62252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0" i="0" u="none" strike="noStrike" dirty="0">
                <a:solidFill>
                  <a:srgbClr val="333333"/>
                </a:solidFill>
                <a:effectLst/>
              </a:rPr>
              <a:t>Suppose that we try to make 1-day-ahead </a:t>
            </a:r>
            <a:r>
              <a:rPr lang="en-CA" sz="1600" dirty="0">
                <a:solidFill>
                  <a:srgbClr val="333333"/>
                </a:solidFill>
              </a:rPr>
              <a:t>forecasting </a:t>
            </a:r>
            <a:r>
              <a:rPr lang="en-CA" sz="1600" b="0" i="0" u="none" strike="noStrike" dirty="0">
                <a:solidFill>
                  <a:srgbClr val="333333"/>
                </a:solidFill>
                <a:effectLst/>
              </a:rPr>
              <a:t>with daily data. In preparing the input tensor, we need to decide how many earlier days we need to predict the next day’s value. Suppose that we decide on 5 days. As we seen before, we transform the data by embedding to a new structure:</a:t>
            </a:r>
            <a:endParaRPr lang="en-US" sz="1600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5E25D66-5DA9-6836-EB35-F8A3D6F34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2554215" cy="21717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E502E84C-978D-9DA6-4692-2955AADAE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1047" y="3429000"/>
            <a:ext cx="2640426" cy="21485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5B43BE4-989D-9B62-78B6-D4A244C02EBC}"/>
              </a:ext>
            </a:extLst>
          </p:cNvPr>
          <p:cNvSpPr txBox="1"/>
          <p:nvPr/>
        </p:nvSpPr>
        <p:spPr>
          <a:xfrm>
            <a:off x="6096000" y="6024314"/>
            <a:ext cx="4716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0" u="none" strike="noStrike" dirty="0">
                <a:solidFill>
                  <a:schemeClr val="accent1"/>
                </a:solidFill>
                <a:effectLst/>
              </a:rPr>
              <a:t>We store them in an array (tensor):</a:t>
            </a:r>
          </a:p>
          <a:p>
            <a:r>
              <a:rPr lang="en-CA" b="1" dirty="0">
                <a:solidFill>
                  <a:schemeClr val="accent1"/>
                </a:solidFill>
              </a:rPr>
              <a:t>s</a:t>
            </a:r>
            <a:r>
              <a:rPr lang="en-CA" b="1" i="0" u="none" strike="noStrike" dirty="0">
                <a:solidFill>
                  <a:schemeClr val="accent1"/>
                </a:solidFill>
                <a:effectLst/>
              </a:rPr>
              <a:t>amples x timesteps x features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93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E36E8-9639-B148-AF91-181DF5C66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86250"/>
            <a:ext cx="8674443" cy="725905"/>
          </a:xfrm>
        </p:spPr>
        <p:txBody>
          <a:bodyPr>
            <a:normAutofit/>
          </a:bodyPr>
          <a:lstStyle/>
          <a:p>
            <a:r>
              <a:rPr lang="en-US" dirty="0"/>
              <a:t>Plain RNN: step1 - Input Tensor</a:t>
            </a: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F4AB1B-DC25-F45A-5535-41D1C1A63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04171"/>
            <a:ext cx="2965169" cy="43873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D7B3A3-0A82-4C5E-A132-75C4960813B1}"/>
              </a:ext>
            </a:extLst>
          </p:cNvPr>
          <p:cNvSpPr txBox="1"/>
          <p:nvPr/>
        </p:nvSpPr>
        <p:spPr>
          <a:xfrm>
            <a:off x="4065373" y="2097506"/>
            <a:ext cx="5523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Note that this type of data transformation can be achieved several different ways. We can apply it to our COVID-19 data for 7-day windows:</a:t>
            </a:r>
            <a:endParaRPr lang="en-US" dirty="0"/>
          </a:p>
        </p:txBody>
      </p:sp>
      <p:pic>
        <p:nvPicPr>
          <p:cNvPr id="12" name="Picture 1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4A07C21-4AE5-8C81-2926-0A20F8A2A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05" y="3837165"/>
            <a:ext cx="3097622" cy="16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08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03E2-5C40-8765-29D9-06B744B2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35677"/>
            <a:ext cx="10363200" cy="741404"/>
          </a:xfrm>
        </p:spPr>
        <p:txBody>
          <a:bodyPr/>
          <a:lstStyle/>
          <a:p>
            <a:r>
              <a:rPr lang="en-US" dirty="0"/>
              <a:t>Plain RNN: step2 – Design the network</a:t>
            </a:r>
          </a:p>
        </p:txBody>
      </p:sp>
      <p:pic>
        <p:nvPicPr>
          <p:cNvPr id="4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6556FC-53DD-E604-428F-32DCBA140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348985"/>
            <a:ext cx="4522573" cy="365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8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03E2-5C40-8765-29D9-06B744B2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35677"/>
            <a:ext cx="10363200" cy="741404"/>
          </a:xfrm>
        </p:spPr>
        <p:txBody>
          <a:bodyPr>
            <a:normAutofit fontScale="90000"/>
          </a:bodyPr>
          <a:lstStyle/>
          <a:p>
            <a:r>
              <a:rPr lang="en-US" dirty="0"/>
              <a:t>Plain RNN: step3 – Split the data &amp; Fit the model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6DD8CBD-9E4C-BB1B-1107-8E97834A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105" y="1982100"/>
            <a:ext cx="2051222" cy="185627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0CADB42-246A-9C32-0F87-64FAB71A5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105" y="4015430"/>
            <a:ext cx="4263855" cy="2842570"/>
          </a:xfrm>
          <a:prstGeom prst="rect">
            <a:avLst/>
          </a:prstGeom>
        </p:spPr>
      </p:pic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20BC07DD-8950-133E-6B53-1CAF7F0C9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605" y="1977081"/>
            <a:ext cx="6171670" cy="449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03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003E2-5C40-8765-29D9-06B744B23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35677"/>
            <a:ext cx="10363200" cy="741404"/>
          </a:xfrm>
        </p:spPr>
        <p:txBody>
          <a:bodyPr>
            <a:normAutofit/>
          </a:bodyPr>
          <a:lstStyle/>
          <a:p>
            <a:r>
              <a:rPr lang="en-US" dirty="0"/>
              <a:t>Plain RNN: step4 – Predict</a:t>
            </a:r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E08E988-7380-144F-6C87-4151475D1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03" y="2397210"/>
            <a:ext cx="4236898" cy="3773959"/>
          </a:xfrm>
          <a:prstGeom prst="rect">
            <a:avLst/>
          </a:prstGeom>
        </p:spPr>
      </p:pic>
      <p:pic>
        <p:nvPicPr>
          <p:cNvPr id="8" name="Picture 7" descr="Chart, line chart, histogram&#10;&#10;Description automatically generated">
            <a:extLst>
              <a:ext uri="{FF2B5EF4-FFF2-40B4-BE49-F238E27FC236}">
                <a16:creationId xmlns:a16="http://schemas.microsoft.com/office/drawing/2014/main" id="{80AE2CE6-8656-2F33-F48F-60B08EB97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16" y="2002588"/>
            <a:ext cx="6748328" cy="471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552-B0CC-2328-BE61-B37516B3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99752"/>
            <a:ext cx="2446638" cy="667263"/>
          </a:xfrm>
        </p:spPr>
        <p:txBody>
          <a:bodyPr>
            <a:normAutofit fontScale="90000"/>
          </a:bodyPr>
          <a:lstStyle/>
          <a:p>
            <a:r>
              <a:rPr lang="en-US" dirty="0"/>
              <a:t>LSTM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9625B-135D-A3E7-FD86-FFDA6B89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038864"/>
            <a:ext cx="10363200" cy="4460789"/>
          </a:xfrm>
        </p:spPr>
        <p:txBody>
          <a:bodyPr>
            <a:normAutofit/>
          </a:bodyPr>
          <a:lstStyle/>
          <a:p>
            <a:r>
              <a:rPr lang="en-CA" sz="2400" b="0" i="0" u="none" strike="noStrike" dirty="0">
                <a:solidFill>
                  <a:srgbClr val="333333"/>
                </a:solidFill>
                <a:effectLst/>
              </a:rPr>
              <a:t>One issue with RNN is that, although it can retain information through time by its recurrent network, it quickly forgets long-term dependencies. This problem is called the </a:t>
            </a:r>
            <a:r>
              <a:rPr lang="en-CA" sz="2400" b="0" i="1" u="none" strike="noStrike" dirty="0">
                <a:solidFill>
                  <a:srgbClr val="333333"/>
                </a:solidFill>
                <a:effectLst/>
              </a:rPr>
              <a:t>vanishing gradient problem</a:t>
            </a:r>
            <a:endParaRPr lang="en-CA" sz="2400" dirty="0">
              <a:solidFill>
                <a:srgbClr val="333333"/>
              </a:solidFill>
            </a:endParaRPr>
          </a:p>
          <a:p>
            <a:r>
              <a:rPr lang="en-CA" sz="2400" b="0" i="0" u="none" strike="noStrike" dirty="0">
                <a:solidFill>
                  <a:srgbClr val="333333"/>
                </a:solidFill>
                <a:effectLst/>
              </a:rPr>
              <a:t>If we only need to look at </a:t>
            </a:r>
            <a:r>
              <a:rPr lang="en-CA" sz="2400" b="0" i="1" u="none" strike="noStrike" dirty="0">
                <a:solidFill>
                  <a:srgbClr val="333333"/>
                </a:solidFill>
                <a:effectLst/>
              </a:rPr>
              <a:t>recent</a:t>
            </a:r>
            <a:r>
              <a:rPr lang="en-CA" sz="2400" b="0" i="0" u="none" strike="noStrike" dirty="0">
                <a:solidFill>
                  <a:srgbClr val="333333"/>
                </a:solidFill>
                <a:effectLst/>
              </a:rPr>
              <a:t> information to predict the present, RNN would be fine even with this problem. </a:t>
            </a:r>
          </a:p>
          <a:p>
            <a:r>
              <a:rPr lang="en-CA" sz="2400" b="0" i="0" u="none" strike="noStrike" dirty="0">
                <a:solidFill>
                  <a:srgbClr val="333333"/>
                </a:solidFill>
                <a:effectLst/>
              </a:rPr>
              <a:t>But, the gap between the relevant information to predict the present could be very large and RNN quickly forgets those long-term dependencies. </a:t>
            </a:r>
          </a:p>
          <a:p>
            <a:r>
              <a:rPr lang="en-CA" sz="2400" b="0" i="0" u="none" strike="noStrike" dirty="0">
                <a:solidFill>
                  <a:srgbClr val="333333"/>
                </a:solidFill>
                <a:effectLst/>
              </a:rPr>
              <a:t>Long Short-Term Memory network (LSTM) layers in RNN are designed to solve this problem.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886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FB963-C52F-50F4-FFD4-FBC946590B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641350"/>
            <a:ext cx="67056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95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6F4-9DEC-CAF5-B7C4-FE10B0FE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654907"/>
          </a:xfrm>
        </p:spPr>
        <p:txBody>
          <a:bodyPr>
            <a:normAutofit fontScale="90000"/>
          </a:bodyPr>
          <a:lstStyle/>
          <a:p>
            <a:r>
              <a:rPr lang="en-US" dirty="0"/>
              <a:t>LSTM:  </a:t>
            </a:r>
            <a:r>
              <a:rPr lang="en-US" dirty="0">
                <a:solidFill>
                  <a:srgbClr val="FF0000"/>
                </a:solidFill>
              </a:rPr>
              <a:t>conveyor belt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6B999A4-4829-C43E-C326-C6013F5D6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61" y="2152254"/>
            <a:ext cx="8341841" cy="396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08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B56F4-9DEC-CAF5-B7C4-FE10B0FE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3188043" cy="654907"/>
          </a:xfrm>
        </p:spPr>
        <p:txBody>
          <a:bodyPr>
            <a:normAutofit fontScale="90000"/>
          </a:bodyPr>
          <a:lstStyle/>
          <a:p>
            <a:r>
              <a:rPr lang="en-US" dirty="0"/>
              <a:t>LSTM:  </a:t>
            </a:r>
            <a:r>
              <a:rPr lang="en-US" dirty="0">
                <a:solidFill>
                  <a:srgbClr val="FF0000"/>
                </a:solidFill>
              </a:rPr>
              <a:t>Gates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6B999A4-4829-C43E-C326-C6013F5D6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51" y="2496064"/>
            <a:ext cx="6914977" cy="3283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73DBE9-E8A7-9A4A-B779-98C06F384902}"/>
              </a:ext>
            </a:extLst>
          </p:cNvPr>
          <p:cNvSpPr txBox="1"/>
          <p:nvPr/>
        </p:nvSpPr>
        <p:spPr>
          <a:xfrm>
            <a:off x="7957751" y="1329722"/>
            <a:ext cx="3286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u="none" strike="noStrike" dirty="0">
                <a:solidFill>
                  <a:srgbClr val="333333"/>
                </a:solidFill>
                <a:effectLst/>
              </a:rPr>
              <a:t>The 1</a:t>
            </a:r>
            <a:r>
              <a:rPr lang="en-CA" sz="1600" b="0" i="0" u="none" strike="noStrike" baseline="30000" dirty="0">
                <a:solidFill>
                  <a:srgbClr val="333333"/>
                </a:solidFill>
                <a:effectLst/>
              </a:rPr>
              <a:t>st</a:t>
            </a:r>
            <a:r>
              <a:rPr lang="en-CA" sz="1600" b="0" i="0" u="none" strike="noStrike" dirty="0">
                <a:solidFill>
                  <a:srgbClr val="333333"/>
                </a:solidFill>
                <a:effectLst/>
              </a:rPr>
              <a:t> gate (G1) is the </a:t>
            </a:r>
            <a:r>
              <a:rPr lang="en-CA" sz="1600" b="1" i="0" u="none" strike="noStrike" dirty="0">
                <a:solidFill>
                  <a:srgbClr val="333333"/>
                </a:solidFill>
                <a:effectLst/>
              </a:rPr>
              <a:t>Forget Gate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0D9F3E-AEE0-7890-8A1C-D87ECFA8D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962" y="1791887"/>
            <a:ext cx="2386054" cy="373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B0AF3E-886E-A4D9-BEC8-B814DA59D921}"/>
              </a:ext>
            </a:extLst>
          </p:cNvPr>
          <p:cNvSpPr txBox="1"/>
          <p:nvPr/>
        </p:nvSpPr>
        <p:spPr>
          <a:xfrm>
            <a:off x="7957751" y="2301253"/>
            <a:ext cx="31854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u="none" strike="noStrike" dirty="0">
                <a:solidFill>
                  <a:srgbClr val="333333"/>
                </a:solidFill>
                <a:effectLst/>
              </a:rPr>
              <a:t>The 2</a:t>
            </a:r>
            <a:r>
              <a:rPr lang="en-CA" sz="1600" b="0" i="0" u="none" strike="noStrike" baseline="30000" dirty="0">
                <a:solidFill>
                  <a:srgbClr val="333333"/>
                </a:solidFill>
                <a:effectLst/>
              </a:rPr>
              <a:t>nd</a:t>
            </a:r>
            <a:r>
              <a:rPr lang="en-CA" sz="1600" b="0" i="0" u="none" strike="noStrike" dirty="0">
                <a:solidFill>
                  <a:srgbClr val="333333"/>
                </a:solidFill>
                <a:effectLst/>
              </a:rPr>
              <a:t> gate (G2) is </a:t>
            </a:r>
            <a:r>
              <a:rPr lang="en-CA" sz="1600" b="1" i="0" u="none" strike="noStrike" dirty="0">
                <a:solidFill>
                  <a:srgbClr val="333333"/>
                </a:solidFill>
                <a:effectLst/>
              </a:rPr>
              <a:t>the Input Gate</a:t>
            </a:r>
            <a:endParaRPr lang="en-US" sz="1600" dirty="0"/>
          </a:p>
        </p:txBody>
      </p:sp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8C209407-4506-4DDB-A85E-313511CC0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3418" y="2781392"/>
            <a:ext cx="2859820" cy="6476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576765-E966-1BC5-CADF-F235F6056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3498" y="4305716"/>
            <a:ext cx="1994981" cy="3786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EE51AA-DBFA-B7AE-DABE-32B109AEC281}"/>
              </a:ext>
            </a:extLst>
          </p:cNvPr>
          <p:cNvSpPr txBox="1"/>
          <p:nvPr/>
        </p:nvSpPr>
        <p:spPr>
          <a:xfrm>
            <a:off x="7957751" y="3552826"/>
            <a:ext cx="3810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333333"/>
                </a:solidFill>
              </a:rPr>
              <a:t>T</a:t>
            </a:r>
            <a:r>
              <a:rPr lang="en-CA" sz="1600" b="0" i="0" u="none" strike="noStrike" dirty="0">
                <a:solidFill>
                  <a:srgbClr val="333333"/>
                </a:solidFill>
                <a:effectLst/>
              </a:rPr>
              <a:t>he first two gates are about regulating the cell state (Ct),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6A8ECD-E64B-9F4D-55C1-39CBFA9004AE}"/>
              </a:ext>
            </a:extLst>
          </p:cNvPr>
          <p:cNvSpPr txBox="1"/>
          <p:nvPr/>
        </p:nvSpPr>
        <p:spPr>
          <a:xfrm>
            <a:off x="8032372" y="4852508"/>
            <a:ext cx="33619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solidFill>
                  <a:srgbClr val="333333"/>
                </a:solidFill>
              </a:rPr>
              <a:t>T</a:t>
            </a:r>
            <a:r>
              <a:rPr lang="en-CA" sz="1600" b="0" i="0" u="none" strike="noStrike" dirty="0">
                <a:solidFill>
                  <a:srgbClr val="333333"/>
                </a:solidFill>
                <a:effectLst/>
              </a:rPr>
              <a:t>he last one (G3) is the </a:t>
            </a:r>
            <a:r>
              <a:rPr lang="en-CA" sz="1600" b="1" i="0" u="none" strike="noStrike" dirty="0">
                <a:solidFill>
                  <a:srgbClr val="333333"/>
                </a:solidFill>
                <a:effectLst/>
              </a:rPr>
              <a:t>Output Gate</a:t>
            </a:r>
            <a:endParaRPr lang="en-US" sz="1600" dirty="0"/>
          </a:p>
        </p:txBody>
      </p:sp>
      <p:pic>
        <p:nvPicPr>
          <p:cNvPr id="16" name="Picture 1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378FFF7-A8FE-46BD-AAEA-3AB0149DAA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0844" y="5399300"/>
            <a:ext cx="2127635" cy="51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0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E3E9-8DD9-0DCE-5FB6-3FB6E613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174484"/>
            <a:ext cx="2421924" cy="729048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CED7C34-7B4E-9D3A-1267-266647E2E7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8973" y="212050"/>
            <a:ext cx="3624029" cy="3382963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0DD478D-DBEA-F07B-F242-D0F6696AD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8973" y="3971950"/>
            <a:ext cx="3797450" cy="2011963"/>
          </a:xfrm>
          <a:prstGeom prst="rect">
            <a:avLst/>
          </a:prstGeom>
        </p:spPr>
      </p:pic>
      <p:pic>
        <p:nvPicPr>
          <p:cNvPr id="9" name="Picture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A871B90-C17B-1706-8A33-F843B21F77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726" y="212050"/>
            <a:ext cx="4265571" cy="2070906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F0E1CFDF-0AD4-76A1-41CF-8A2EDF401C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726" y="2403735"/>
            <a:ext cx="2990955" cy="1168703"/>
          </a:xfrm>
          <a:prstGeom prst="rect">
            <a:avLst/>
          </a:prstGeom>
        </p:spPr>
      </p:pic>
      <p:pic>
        <p:nvPicPr>
          <p:cNvPr id="13" name="Picture 12" descr="Chart, line chart, histogram&#10;&#10;Description automatically generated">
            <a:extLst>
              <a:ext uri="{FF2B5EF4-FFF2-40B4-BE49-F238E27FC236}">
                <a16:creationId xmlns:a16="http://schemas.microsoft.com/office/drawing/2014/main" id="{8A58FEFC-A4DA-B670-99C0-DB5A3D49B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4054" y="3625263"/>
            <a:ext cx="4777946" cy="323273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FDD147E-1E50-39ED-C21A-065EA3927255}"/>
              </a:ext>
            </a:extLst>
          </p:cNvPr>
          <p:cNvGrpSpPr/>
          <p:nvPr/>
        </p:nvGrpSpPr>
        <p:grpSpPr>
          <a:xfrm>
            <a:off x="6095014" y="371092"/>
            <a:ext cx="380880" cy="439200"/>
            <a:chOff x="6095014" y="371092"/>
            <a:chExt cx="380880" cy="43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453E62-2E6B-6262-4B2C-700C84DCE79D}"/>
                    </a:ext>
                  </a:extLst>
                </p14:cNvPr>
                <p14:cNvContentPartPr/>
                <p14:nvPr/>
              </p14:nvContentPartPr>
              <p14:xfrm>
                <a:off x="6272854" y="459292"/>
                <a:ext cx="5760" cy="24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453E62-2E6B-6262-4B2C-700C84DCE79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264214" y="450652"/>
                  <a:ext cx="234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512E76-1703-A019-B7A7-D205B369F0FD}"/>
                    </a:ext>
                  </a:extLst>
                </p14:cNvPr>
                <p14:cNvContentPartPr/>
                <p14:nvPr/>
              </p14:nvContentPartPr>
              <p14:xfrm>
                <a:off x="6095014" y="371092"/>
                <a:ext cx="380880" cy="439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512E76-1703-A019-B7A7-D205B369F0F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86374" y="362452"/>
                  <a:ext cx="39852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1672ED7-AA6A-DBB5-C667-AF9207F77AFD}"/>
              </a:ext>
            </a:extLst>
          </p:cNvPr>
          <p:cNvGrpSpPr/>
          <p:nvPr/>
        </p:nvGrpSpPr>
        <p:grpSpPr>
          <a:xfrm>
            <a:off x="9909574" y="310612"/>
            <a:ext cx="807480" cy="556200"/>
            <a:chOff x="9909574" y="310612"/>
            <a:chExt cx="807480" cy="55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8FB705-A6FC-6F7C-A611-B37EE7222632}"/>
                    </a:ext>
                  </a:extLst>
                </p14:cNvPr>
                <p14:cNvContentPartPr/>
                <p14:nvPr/>
              </p14:nvContentPartPr>
              <p14:xfrm>
                <a:off x="10139974" y="418612"/>
                <a:ext cx="351720" cy="28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8FB705-A6FC-6F7C-A611-B37EE722263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30974" y="409612"/>
                  <a:ext cx="36936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59D474-BDC6-89B7-CB22-BF95755EB527}"/>
                    </a:ext>
                  </a:extLst>
                </p14:cNvPr>
                <p14:cNvContentPartPr/>
                <p14:nvPr/>
              </p14:nvContentPartPr>
              <p14:xfrm>
                <a:off x="9909574" y="310612"/>
                <a:ext cx="807480" cy="55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59D474-BDC6-89B7-CB22-BF95755EB52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00934" y="301972"/>
                  <a:ext cx="825120" cy="57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AC8216-C08F-3872-3CB3-D797567F603E}"/>
              </a:ext>
            </a:extLst>
          </p:cNvPr>
          <p:cNvGrpSpPr/>
          <p:nvPr/>
        </p:nvGrpSpPr>
        <p:grpSpPr>
          <a:xfrm>
            <a:off x="9435094" y="2710732"/>
            <a:ext cx="477360" cy="445320"/>
            <a:chOff x="9435094" y="2710732"/>
            <a:chExt cx="477360" cy="4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E0CC5CA-117B-B28D-98F7-E9FC75D023CB}"/>
                    </a:ext>
                  </a:extLst>
                </p14:cNvPr>
                <p14:cNvContentPartPr/>
                <p14:nvPr/>
              </p14:nvContentPartPr>
              <p14:xfrm>
                <a:off x="9549574" y="2780212"/>
                <a:ext cx="190800" cy="240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E0CC5CA-117B-B28D-98F7-E9FC75D023C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40574" y="2771212"/>
                  <a:ext cx="2084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6D1F955-3582-A7C8-BCA5-79E9140CC921}"/>
                    </a:ext>
                  </a:extLst>
                </p14:cNvPr>
                <p14:cNvContentPartPr/>
                <p14:nvPr/>
              </p14:nvContentPartPr>
              <p14:xfrm>
                <a:off x="9435094" y="2710732"/>
                <a:ext cx="477360" cy="445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6D1F955-3582-A7C8-BCA5-79E9140CC92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426094" y="2701732"/>
                  <a:ext cx="495000" cy="462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562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694E-27A0-C7BD-0C10-41BF439A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E4390-E250-9C39-51AD-B3BEE2E3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One key difference between time series forecasting and other types of machine learning tasks is the presence of </a:t>
            </a:r>
            <a:r>
              <a:rPr lang="en-CA" b="0" i="0" u="none" strike="noStrike" dirty="0">
                <a:solidFill>
                  <a:srgbClr val="FF0000"/>
                </a:solidFill>
                <a:effectLst/>
              </a:rPr>
              <a:t>temporal dependencies </a:t>
            </a:r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in the data.</a:t>
            </a:r>
          </a:p>
          <a:p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In time series data, the value at a particular time point is often influenced by the values that came before it, which means that the order in which the data points are presented is important. </a:t>
            </a:r>
          </a:p>
          <a:p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This can make time series forecasting more challenging, as the model must take into account the relationships between past and future values in order to make accurate predictions.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996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BEF57-868C-6563-C6DF-827DBFB6D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599010"/>
          </a:xfrm>
        </p:spPr>
        <p:txBody>
          <a:bodyPr>
            <a:normAutofit fontScale="90000"/>
          </a:bodyPr>
          <a:lstStyle/>
          <a:p>
            <a:r>
              <a:rPr lang="en-US" dirty="0"/>
              <a:t>Forecasting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4F375-6098-7DFC-1E58-0CE32DD76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386992"/>
            <a:ext cx="3554629" cy="599010"/>
          </a:xfrm>
        </p:spPr>
        <p:txBody>
          <a:bodyPr/>
          <a:lstStyle/>
          <a:p>
            <a:pPr marL="0" indent="0">
              <a:buNone/>
            </a:pPr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or </a:t>
            </a:r>
            <a:r>
              <a:rPr lang="en-CA" b="1" i="0" u="sng" strike="noStrike" dirty="0">
                <a:solidFill>
                  <a:srgbClr val="333333"/>
                </a:solidFill>
                <a:effectLst/>
              </a:rPr>
              <a:t>direct forecasting</a:t>
            </a:r>
            <a:endParaRPr lang="en-US" b="1" u="sng" dirty="0"/>
          </a:p>
        </p:txBody>
      </p:sp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EECE87C9-F0BB-7227-1677-B59A65A7D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648" y="5027121"/>
            <a:ext cx="3911600" cy="14478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965226-0180-6415-C1F4-8371F387D754}"/>
              </a:ext>
            </a:extLst>
          </p:cNvPr>
          <p:cNvSpPr txBox="1">
            <a:spLocks/>
          </p:cNvSpPr>
          <p:nvPr/>
        </p:nvSpPr>
        <p:spPr>
          <a:xfrm>
            <a:off x="914400" y="2293692"/>
            <a:ext cx="7636477" cy="59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CA" dirty="0">
                <a:solidFill>
                  <a:srgbClr val="333333"/>
                </a:solidFill>
              </a:rPr>
              <a:t>In general, forecasting models use either </a:t>
            </a:r>
            <a:r>
              <a:rPr lang="en-CA" b="1" u="sng" dirty="0">
                <a:solidFill>
                  <a:srgbClr val="333333"/>
                </a:solidFill>
              </a:rPr>
              <a:t>recursive forecasting</a:t>
            </a:r>
            <a:r>
              <a:rPr lang="en-CA" dirty="0">
                <a:solidFill>
                  <a:srgbClr val="333333"/>
                </a:solidFill>
              </a:rPr>
              <a:t>:</a:t>
            </a:r>
            <a:endParaRPr lang="en-US" dirty="0"/>
          </a:p>
        </p:txBody>
      </p: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D90EA38A-CDDA-6D77-C41D-4BA6FCC34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17" y="2951892"/>
            <a:ext cx="2514600" cy="1435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7E1320-3866-D05E-D639-0773F328F0BC}"/>
              </a:ext>
            </a:extLst>
          </p:cNvPr>
          <p:cNvSpPr txBox="1"/>
          <p:nvPr/>
        </p:nvSpPr>
        <p:spPr>
          <a:xfrm>
            <a:off x="7653130" y="3039682"/>
            <a:ext cx="41576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1" i="0" u="sng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Recursive forecasting </a:t>
            </a:r>
            <a:r>
              <a:rPr lang="en-CA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requires a parametric model and would face increasing forecasting error when the underlying model is not linear</a:t>
            </a:r>
            <a:r>
              <a:rPr lang="en-CA" b="0" i="0" u="none" strike="noStrike" dirty="0">
                <a:solidFill>
                  <a:srgbClr val="333333"/>
                </a:solidFill>
                <a:effectLst/>
              </a:rPr>
              <a:t>.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2BD9C-E2F2-39E1-4BE9-DD7E66E371F2}"/>
              </a:ext>
            </a:extLst>
          </p:cNvPr>
          <p:cNvSpPr txBox="1"/>
          <p:nvPr/>
        </p:nvSpPr>
        <p:spPr>
          <a:xfrm>
            <a:off x="7653130" y="4986002"/>
            <a:ext cx="44582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i="0" u="sng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Direct forecasting</a:t>
            </a:r>
            <a:r>
              <a:rPr lang="en-CA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, however, can be achieved by a nonparametric predictive algorithm, while it may have a higher variance as the forecast horizon gets longer.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047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3FB58-8AAC-13B9-D43C-920590E89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1371600"/>
            <a:ext cx="3943762" cy="1314443"/>
          </a:xfrm>
        </p:spPr>
        <p:txBody>
          <a:bodyPr>
            <a:normAutofit/>
          </a:bodyPr>
          <a:lstStyle/>
          <a:p>
            <a:r>
              <a:rPr lang="en-CA" b="1" i="0" u="none" strike="noStrike">
                <a:effectLst/>
              </a:rPr>
              <a:t>Embedding for Direct Forecast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2427F-BB49-7F8F-D125-A035CDB0F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53369"/>
            <a:ext cx="3943762" cy="3088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0" i="0" u="none" strike="noStrike" dirty="0">
                <a:effectLst/>
              </a:rPr>
              <a:t>For direct forecasting, we need to rearrange the data in a way that we can estimate 7 models for forecasting ahead each day of 7 days;</a:t>
            </a:r>
          </a:p>
          <a:p>
            <a:pPr marL="0" indent="0">
              <a:buNone/>
            </a:pPr>
            <a:r>
              <a:rPr lang="en-CA" dirty="0"/>
              <a:t>And we need to decide how many days we go back</a:t>
            </a:r>
            <a:endParaRPr lang="en-US" dirty="0"/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508F7674-762C-1769-03B7-67F6A80C7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611" b="-1"/>
          <a:stretch/>
        </p:blipFill>
        <p:spPr>
          <a:xfrm>
            <a:off x="5679452" y="10"/>
            <a:ext cx="6512547" cy="6857990"/>
          </a:xfrm>
          <a:prstGeom prst="rect">
            <a:avLst/>
          </a:prstGeom>
          <a:noFill/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6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E8B3-5104-6A90-76AA-DC3E82E15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2397211" cy="1187570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embed()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D6E6DC0-9161-485D-690A-A114754B1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999" y="1081560"/>
            <a:ext cx="5118100" cy="5461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F7E0DD-79E7-5EE0-94AB-7B2BD0455EE5}"/>
              </a:ext>
            </a:extLst>
          </p:cNvPr>
          <p:cNvSpPr txBox="1"/>
          <p:nvPr/>
        </p:nvSpPr>
        <p:spPr>
          <a:xfrm>
            <a:off x="914400" y="2559171"/>
            <a:ext cx="3855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past 2 days are the main predictors of the current value, i.e., AR(2), embedding removes the temporal dependence in the data.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145520-1498-89A9-A400-2D7A55709153}"/>
              </a:ext>
            </a:extLst>
          </p:cNvPr>
          <p:cNvSpPr txBox="1"/>
          <p:nvPr/>
        </p:nvSpPr>
        <p:spPr>
          <a:xfrm>
            <a:off x="916128" y="4152971"/>
            <a:ext cx="35587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Hence, we can use conventional ML methods, like Random Forest or ANN (not RNN)</a:t>
            </a:r>
          </a:p>
        </p:txBody>
      </p:sp>
    </p:spTree>
    <p:extLst>
      <p:ext uri="{BB962C8B-B14F-4D97-AF65-F5344CB8AC3E}">
        <p14:creationId xmlns:p14="http://schemas.microsoft.com/office/powerpoint/2010/main" val="388101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4A2BF-B88E-A5DE-D2CF-E38697F4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5029200" cy="741404"/>
          </a:xfrm>
        </p:spPr>
        <p:txBody>
          <a:bodyPr/>
          <a:lstStyle/>
          <a:p>
            <a:r>
              <a:rPr lang="en-US" dirty="0"/>
              <a:t>3-day direct forecast</a:t>
            </a:r>
          </a:p>
        </p:txBody>
      </p:sp>
      <p:pic>
        <p:nvPicPr>
          <p:cNvPr id="5" name="Content Placeholder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CC188E49-204C-449D-E82D-B8D4431E8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2870" y="2322793"/>
            <a:ext cx="5921460" cy="1106207"/>
          </a:xfrm>
        </p:spPr>
      </p:pic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1B09E63C-F40C-49F7-7588-16EAA3D3D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49" y="3903360"/>
            <a:ext cx="3254289" cy="159539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6CC06DB5-3FCE-9582-7089-0AAD14ABF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4028" y="3901743"/>
            <a:ext cx="3526665" cy="1595396"/>
          </a:xfrm>
          <a:prstGeom prst="rect">
            <a:avLst/>
          </a:prstGeom>
        </p:spPr>
      </p:pic>
      <p:pic>
        <p:nvPicPr>
          <p:cNvPr id="11" name="Picture 10" descr="A picture containing text, receipt&#10;&#10;Description automatically generated">
            <a:extLst>
              <a:ext uri="{FF2B5EF4-FFF2-40B4-BE49-F238E27FC236}">
                <a16:creationId xmlns:a16="http://schemas.microsoft.com/office/drawing/2014/main" id="{23FB2A36-5906-6791-EC7B-E6C479447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2981" y="3891002"/>
            <a:ext cx="3434663" cy="16061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2AE4B4-492F-5BFA-F0E6-C77AA09273D4}"/>
              </a:ext>
            </a:extLst>
          </p:cNvPr>
          <p:cNvSpPr txBox="1"/>
          <p:nvPr/>
        </p:nvSpPr>
        <p:spPr>
          <a:xfrm>
            <a:off x="2982870" y="5997780"/>
            <a:ext cx="5758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Can we get the 2</a:t>
            </a:r>
            <a:r>
              <a:rPr lang="en-US" b="1" baseline="30000" dirty="0">
                <a:solidFill>
                  <a:schemeClr val="accent1"/>
                </a:solidFill>
              </a:rPr>
              <a:t>nd</a:t>
            </a:r>
            <a:r>
              <a:rPr lang="en-US" b="1" dirty="0">
                <a:solidFill>
                  <a:schemeClr val="accent1"/>
                </a:solidFill>
              </a:rPr>
              <a:t> and 3</a:t>
            </a:r>
            <a:r>
              <a:rPr lang="en-US" b="1" baseline="30000" dirty="0">
                <a:solidFill>
                  <a:schemeClr val="accent1"/>
                </a:solidFill>
              </a:rPr>
              <a:t>rd</a:t>
            </a:r>
            <a:r>
              <a:rPr lang="en-US" b="1" dirty="0">
                <a:solidFill>
                  <a:schemeClr val="accent1"/>
                </a:solidFill>
              </a:rPr>
              <a:t> data embedding from the 1</a:t>
            </a:r>
            <a:r>
              <a:rPr lang="en-US" b="1" baseline="30000" dirty="0">
                <a:solidFill>
                  <a:schemeClr val="accent1"/>
                </a:solidFill>
              </a:rPr>
              <a:t>st</a:t>
            </a:r>
            <a:r>
              <a:rPr lang="en-US" b="1" dirty="0">
                <a:solidFill>
                  <a:schemeClr val="accent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3163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A4088-C378-C138-C97A-41684A58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495" y="1371600"/>
            <a:ext cx="4079987" cy="1314443"/>
          </a:xfrm>
        </p:spPr>
        <p:txBody>
          <a:bodyPr>
            <a:normAutofit/>
          </a:bodyPr>
          <a:lstStyle/>
          <a:p>
            <a:r>
              <a:rPr lang="en-CA" i="0" u="none" strike="noStrike">
                <a:effectLst/>
              </a:rPr>
              <a:t>Recurrent Neural Networks (RNN)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69039-9AD6-77C5-DF65-2ABB7A059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8495" y="2853369"/>
            <a:ext cx="4079988" cy="308846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CA" sz="1900" b="0" i="0" u="none" strike="noStrike">
                <a:effectLst/>
              </a:rPr>
              <a:t>RNNs are a type of ANN that are particularly well-suited for processing sequential data</a:t>
            </a:r>
          </a:p>
          <a:p>
            <a:pPr>
              <a:lnSpc>
                <a:spcPct val="110000"/>
              </a:lnSpc>
            </a:pPr>
            <a:r>
              <a:rPr lang="en-CA" sz="1900" b="0" i="0" u="none" strike="noStrike">
                <a:effectLst/>
              </a:rPr>
              <a:t>They are called “recurrent” because they perform the same task for every element in a sequence, with the output being dependent on the previous computations.</a:t>
            </a:r>
            <a:endParaRPr lang="en-US" sz="190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254118EF-8E8F-D3C4-664A-7B0BC0C00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31" y="1580261"/>
            <a:ext cx="5799963" cy="3697476"/>
          </a:xfrm>
          <a:prstGeom prst="rect">
            <a:avLst/>
          </a:prstGeom>
          <a:noFill/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091187-3CD7-4891-BB4A-9A3F2309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6A0707-BFCA-4BDD-8B25-E2A14A0F80A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8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DC94-7B55-2D8C-16EC-BBD4A635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729048"/>
          </a:xfrm>
        </p:spPr>
        <p:txBody>
          <a:bodyPr/>
          <a:lstStyle/>
          <a:p>
            <a:r>
              <a:rPr lang="en-US" dirty="0"/>
              <a:t>Again … Parametric embedded functions</a:t>
            </a:r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1F25AC8D-4170-7C51-9CE3-F62F6228C5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2426879"/>
            <a:ext cx="5791200" cy="25527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5C721B-98BC-BCC4-EE09-48EE971E905A}"/>
              </a:ext>
            </a:extLst>
          </p:cNvPr>
          <p:cNvSpPr txBox="1"/>
          <p:nvPr/>
        </p:nvSpPr>
        <p:spPr>
          <a:xfrm>
            <a:off x="1005016" y="5214551"/>
            <a:ext cx="5609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Note that weights are the same in each sequence. Although each output layer produces a prediction, the final output is the network’s prediction.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F5F9E7-70FA-E4E9-9230-B8D825E2C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1935" y="5428566"/>
            <a:ext cx="1828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7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64D6-7D4A-8DA9-92C2-8CFEAC33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r>
              <a:rPr lang="en-US" dirty="0"/>
              <a:t> &amp;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2E05-A5CE-F7FA-3900-63067708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59171"/>
            <a:ext cx="10363200" cy="405426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CA" b="0" i="0" u="none" strike="noStrike" dirty="0">
                <a:solidFill>
                  <a:srgbClr val="212529"/>
                </a:solidFill>
                <a:effectLst/>
              </a:rPr>
              <a:t>TensorFlow is an end-to-end, open-source machine learning platform. You can think of it as an infrastructure layer for </a:t>
            </a:r>
            <a:r>
              <a:rPr lang="en-CA" b="0" i="0" u="none" strike="noStrike" dirty="0">
                <a:solidFill>
                  <a:schemeClr val="accent1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differentiable programming</a:t>
            </a:r>
            <a:r>
              <a:rPr lang="en-CA" b="0" i="0" u="none" strike="noStrike" dirty="0">
                <a:solidFill>
                  <a:srgbClr val="212529"/>
                </a:solidFill>
                <a:effectLst/>
              </a:rPr>
              <a:t>. It combines four key abilities:</a:t>
            </a:r>
          </a:p>
          <a:p>
            <a:pPr lvl="1"/>
            <a:r>
              <a:rPr lang="en-CA" b="0" i="0" u="none" strike="noStrike" dirty="0">
                <a:solidFill>
                  <a:srgbClr val="212529"/>
                </a:solidFill>
                <a:effectLst/>
              </a:rPr>
              <a:t>Efficiently executing low-level tensor operations on CPU, GPU, or TPU.</a:t>
            </a:r>
          </a:p>
          <a:p>
            <a:pPr lvl="1"/>
            <a:r>
              <a:rPr lang="en-CA" b="0" i="0" u="none" strike="noStrike" dirty="0">
                <a:solidFill>
                  <a:srgbClr val="212529"/>
                </a:solidFill>
                <a:effectLst/>
              </a:rPr>
              <a:t>Computing the gradient of arbitrary differentiable expressions.</a:t>
            </a:r>
          </a:p>
          <a:p>
            <a:pPr lvl="1"/>
            <a:r>
              <a:rPr lang="en-CA" b="0" i="0" u="none" strike="noStrike" dirty="0">
                <a:solidFill>
                  <a:srgbClr val="212529"/>
                </a:solidFill>
                <a:effectLst/>
              </a:rPr>
              <a:t>Scaling computation to many devices, such as clusters of hundreds of GPUs.</a:t>
            </a:r>
          </a:p>
          <a:p>
            <a:pPr lvl="1"/>
            <a:r>
              <a:rPr lang="en-CA" b="0" i="0" u="none" strike="noStrike" dirty="0">
                <a:solidFill>
                  <a:srgbClr val="212529"/>
                </a:solidFill>
                <a:effectLst/>
              </a:rPr>
              <a:t>Exporting programs ("graphs") to external runtimes such as servers, browsers, mobile and embedded devices.</a:t>
            </a:r>
          </a:p>
          <a:p>
            <a:pPr algn="l"/>
            <a:r>
              <a:rPr lang="en-CA" b="0" i="0" u="none" strike="noStrike" dirty="0" err="1">
                <a:solidFill>
                  <a:srgbClr val="212529"/>
                </a:solidFill>
                <a:effectLst/>
              </a:rPr>
              <a:t>Keras</a:t>
            </a:r>
            <a:r>
              <a:rPr lang="en-CA" b="0" i="0" u="none" strike="noStrike" dirty="0">
                <a:solidFill>
                  <a:srgbClr val="212529"/>
                </a:solidFill>
                <a:effectLst/>
              </a:rPr>
              <a:t> is the high-level API of the TensorFlow platform: an approachable, highly-productive interface for solving machine learning problems, with a focus on modern deep learning. </a:t>
            </a:r>
          </a:p>
          <a:p>
            <a:pPr algn="l"/>
            <a:r>
              <a:rPr lang="en-CA" b="0" i="0" u="none" strike="noStrike" dirty="0" err="1">
                <a:solidFill>
                  <a:srgbClr val="212529"/>
                </a:solidFill>
                <a:effectLst/>
              </a:rPr>
              <a:t>Keras</a:t>
            </a:r>
            <a:r>
              <a:rPr lang="en-CA" b="0" i="0" u="none" strike="noStrike" dirty="0">
                <a:solidFill>
                  <a:srgbClr val="212529"/>
                </a:solidFill>
                <a:effectLst/>
              </a:rPr>
              <a:t> empowers engineers and researchers to take full advantage of the scalability and cross-platform capabilities of the TensorFlow platform: you can run </a:t>
            </a:r>
            <a:r>
              <a:rPr lang="en-CA" b="0" i="0" u="none" strike="noStrike" dirty="0" err="1">
                <a:solidFill>
                  <a:srgbClr val="212529"/>
                </a:solidFill>
                <a:effectLst/>
              </a:rPr>
              <a:t>Keras</a:t>
            </a:r>
            <a:r>
              <a:rPr lang="en-CA" b="0" i="0" u="none" strike="noStrike" dirty="0">
                <a:solidFill>
                  <a:srgbClr val="212529"/>
                </a:solidFill>
                <a:effectLst/>
              </a:rPr>
              <a:t> on TPU or on large clusters of GPUs, and you can export your </a:t>
            </a:r>
            <a:r>
              <a:rPr lang="en-CA" b="0" i="0" u="none" strike="noStrike" dirty="0" err="1">
                <a:solidFill>
                  <a:srgbClr val="212529"/>
                </a:solidFill>
                <a:effectLst/>
              </a:rPr>
              <a:t>Keras</a:t>
            </a:r>
            <a:r>
              <a:rPr lang="en-CA" b="0" i="0" u="none" strike="noStrike" dirty="0">
                <a:solidFill>
                  <a:srgbClr val="212529"/>
                </a:solidFill>
                <a:effectLst/>
              </a:rPr>
              <a:t> models to run in the browser or on a mobile device.</a:t>
            </a:r>
          </a:p>
        </p:txBody>
      </p:sp>
      <p:pic>
        <p:nvPicPr>
          <p:cNvPr id="5" name="Picture 4" descr="A picture containing text, clipart, sign&#10;&#10;Description automatically generated">
            <a:extLst>
              <a:ext uri="{FF2B5EF4-FFF2-40B4-BE49-F238E27FC236}">
                <a16:creationId xmlns:a16="http://schemas.microsoft.com/office/drawing/2014/main" id="{B1FA02D1-F9E2-81AF-AE48-6392563C3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54" y="244561"/>
            <a:ext cx="51054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7869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837</Words>
  <Application>Microsoft Macintosh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Consolas</vt:lpstr>
      <vt:lpstr>Grandview Display</vt:lpstr>
      <vt:lpstr>Helvetica Neue</vt:lpstr>
      <vt:lpstr>DashVTI</vt:lpstr>
      <vt:lpstr>Sequential Data</vt:lpstr>
      <vt:lpstr>What’s different?</vt:lpstr>
      <vt:lpstr>Forecasting</vt:lpstr>
      <vt:lpstr>Embedding for Direct Forecast</vt:lpstr>
      <vt:lpstr>embed()</vt:lpstr>
      <vt:lpstr>3-day direct forecast</vt:lpstr>
      <vt:lpstr>Recurrent Neural Networks (RNN)</vt:lpstr>
      <vt:lpstr>Again … Parametric embedded functions</vt:lpstr>
      <vt:lpstr>Keras &amp; TensorFlow</vt:lpstr>
      <vt:lpstr>Input Tensors</vt:lpstr>
      <vt:lpstr>Plain RNN: step1 - Input Tensor</vt:lpstr>
      <vt:lpstr>Plain RNN: step2 – Design the network</vt:lpstr>
      <vt:lpstr>Plain RNN: step3 – Split the data &amp; Fit the model</vt:lpstr>
      <vt:lpstr>Plain RNN: step4 – Predict</vt:lpstr>
      <vt:lpstr>LSTM</vt:lpstr>
      <vt:lpstr>PowerPoint Presentation</vt:lpstr>
      <vt:lpstr>LSTM:  conveyor belt</vt:lpstr>
      <vt:lpstr>LSTM:  Gates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Time-Series Forecasting with ML &amp; ANN</dc:title>
  <dc:creator>Yigit Aydede</dc:creator>
  <cp:lastModifiedBy>Yigit Aydede</cp:lastModifiedBy>
  <cp:revision>9</cp:revision>
  <dcterms:created xsi:type="dcterms:W3CDTF">2023-04-19T13:43:33Z</dcterms:created>
  <dcterms:modified xsi:type="dcterms:W3CDTF">2024-08-25T16:05:33Z</dcterms:modified>
</cp:coreProperties>
</file>