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752"/>
  </p:normalViewPr>
  <p:slideViewPr>
    <p:cSldViewPr snapToGrid="0">
      <p:cViewPr varScale="1">
        <p:scale>
          <a:sx n="116" d="100"/>
          <a:sy n="116" d="100"/>
        </p:scale>
        <p:origin x="41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363961-2DCB-FC46-BE43-6DB8D6F28B12}" type="datetimeFigureOut">
              <a:rPr lang="en-US" smtClean="0"/>
              <a:t>8/21/24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0AEDE9-D7B2-F844-A20B-8EF4E378525F}" type="slidenum">
              <a:rPr lang="en-US" smtClean="0"/>
              <a:t>‹#›</a:t>
            </a:fld>
            <a:endParaRPr lang="en-US"/>
          </a:p>
        </p:txBody>
      </p:sp>
    </p:spTree>
    <p:extLst>
      <p:ext uri="{BB962C8B-B14F-4D97-AF65-F5344CB8AC3E}">
        <p14:creationId xmlns:p14="http://schemas.microsoft.com/office/powerpoint/2010/main" val="3521513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0AEDE9-D7B2-F844-A20B-8EF4E378525F}" type="slidenum">
              <a:rPr lang="en-US" smtClean="0"/>
              <a:t>8</a:t>
            </a:fld>
            <a:endParaRPr lang="en-US"/>
          </a:p>
        </p:txBody>
      </p:sp>
    </p:spTree>
    <p:extLst>
      <p:ext uri="{BB962C8B-B14F-4D97-AF65-F5344CB8AC3E}">
        <p14:creationId xmlns:p14="http://schemas.microsoft.com/office/powerpoint/2010/main" val="521689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CC423-F7A1-16E4-ED82-D21728888C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C2E8FE4-0CC8-40D9-84CC-01426758A6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6CC5FD-A353-35E8-413F-6EBE99833807}"/>
              </a:ext>
            </a:extLst>
          </p:cNvPr>
          <p:cNvSpPr>
            <a:spLocks noGrp="1"/>
          </p:cNvSpPr>
          <p:nvPr>
            <p:ph type="dt" sz="half" idx="10"/>
          </p:nvPr>
        </p:nvSpPr>
        <p:spPr/>
        <p:txBody>
          <a:bodyPr/>
          <a:lstStyle/>
          <a:p>
            <a:fld id="{371B41FD-AC02-9341-B9ED-6002634B43C6}" type="datetimeFigureOut">
              <a:rPr lang="en-US" smtClean="0"/>
              <a:t>8/20/24</a:t>
            </a:fld>
            <a:endParaRPr lang="en-US"/>
          </a:p>
        </p:txBody>
      </p:sp>
      <p:sp>
        <p:nvSpPr>
          <p:cNvPr id="5" name="Footer Placeholder 4">
            <a:extLst>
              <a:ext uri="{FF2B5EF4-FFF2-40B4-BE49-F238E27FC236}">
                <a16:creationId xmlns:a16="http://schemas.microsoft.com/office/drawing/2014/main" id="{193FF45C-1624-4E7B-FA3C-9B68D5EACE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D856CC-BA93-3236-4557-2C0BE0A252DE}"/>
              </a:ext>
            </a:extLst>
          </p:cNvPr>
          <p:cNvSpPr>
            <a:spLocks noGrp="1"/>
          </p:cNvSpPr>
          <p:nvPr>
            <p:ph type="sldNum" sz="quarter" idx="12"/>
          </p:nvPr>
        </p:nvSpPr>
        <p:spPr/>
        <p:txBody>
          <a:bodyPr/>
          <a:lstStyle/>
          <a:p>
            <a:fld id="{F3173B8C-4418-5C48-9528-5B9D37835FFE}" type="slidenum">
              <a:rPr lang="en-US" smtClean="0"/>
              <a:t>‹#›</a:t>
            </a:fld>
            <a:endParaRPr lang="en-US"/>
          </a:p>
        </p:txBody>
      </p:sp>
    </p:spTree>
    <p:extLst>
      <p:ext uri="{BB962C8B-B14F-4D97-AF65-F5344CB8AC3E}">
        <p14:creationId xmlns:p14="http://schemas.microsoft.com/office/powerpoint/2010/main" val="1538811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A6F39-FB25-D3BB-F51E-CB60EBD4B5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231E9F6-20C0-DE97-0C82-E3FB7C2E1C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D4FA93-AFAA-F18F-3141-7CCB39AC4760}"/>
              </a:ext>
            </a:extLst>
          </p:cNvPr>
          <p:cNvSpPr>
            <a:spLocks noGrp="1"/>
          </p:cNvSpPr>
          <p:nvPr>
            <p:ph type="dt" sz="half" idx="10"/>
          </p:nvPr>
        </p:nvSpPr>
        <p:spPr/>
        <p:txBody>
          <a:bodyPr/>
          <a:lstStyle/>
          <a:p>
            <a:fld id="{371B41FD-AC02-9341-B9ED-6002634B43C6}" type="datetimeFigureOut">
              <a:rPr lang="en-US" smtClean="0"/>
              <a:t>8/20/24</a:t>
            </a:fld>
            <a:endParaRPr lang="en-US"/>
          </a:p>
        </p:txBody>
      </p:sp>
      <p:sp>
        <p:nvSpPr>
          <p:cNvPr id="5" name="Footer Placeholder 4">
            <a:extLst>
              <a:ext uri="{FF2B5EF4-FFF2-40B4-BE49-F238E27FC236}">
                <a16:creationId xmlns:a16="http://schemas.microsoft.com/office/drawing/2014/main" id="{64AFB45A-1BDC-E1D5-03E2-F17D457DC4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4D4493-F9E5-1DD3-5137-924B87CD16F4}"/>
              </a:ext>
            </a:extLst>
          </p:cNvPr>
          <p:cNvSpPr>
            <a:spLocks noGrp="1"/>
          </p:cNvSpPr>
          <p:nvPr>
            <p:ph type="sldNum" sz="quarter" idx="12"/>
          </p:nvPr>
        </p:nvSpPr>
        <p:spPr/>
        <p:txBody>
          <a:bodyPr/>
          <a:lstStyle/>
          <a:p>
            <a:fld id="{F3173B8C-4418-5C48-9528-5B9D37835FFE}" type="slidenum">
              <a:rPr lang="en-US" smtClean="0"/>
              <a:t>‹#›</a:t>
            </a:fld>
            <a:endParaRPr lang="en-US"/>
          </a:p>
        </p:txBody>
      </p:sp>
    </p:spTree>
    <p:extLst>
      <p:ext uri="{BB962C8B-B14F-4D97-AF65-F5344CB8AC3E}">
        <p14:creationId xmlns:p14="http://schemas.microsoft.com/office/powerpoint/2010/main" val="2348700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EEF3EA-2DAA-87B6-2959-37B2212F040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973C80D-D5D9-1BE8-B562-12F17D996F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3BC223-0ABE-901D-75F9-B56CB1E36506}"/>
              </a:ext>
            </a:extLst>
          </p:cNvPr>
          <p:cNvSpPr>
            <a:spLocks noGrp="1"/>
          </p:cNvSpPr>
          <p:nvPr>
            <p:ph type="dt" sz="half" idx="10"/>
          </p:nvPr>
        </p:nvSpPr>
        <p:spPr/>
        <p:txBody>
          <a:bodyPr/>
          <a:lstStyle/>
          <a:p>
            <a:fld id="{371B41FD-AC02-9341-B9ED-6002634B43C6}" type="datetimeFigureOut">
              <a:rPr lang="en-US" smtClean="0"/>
              <a:t>8/20/24</a:t>
            </a:fld>
            <a:endParaRPr lang="en-US"/>
          </a:p>
        </p:txBody>
      </p:sp>
      <p:sp>
        <p:nvSpPr>
          <p:cNvPr id="5" name="Footer Placeholder 4">
            <a:extLst>
              <a:ext uri="{FF2B5EF4-FFF2-40B4-BE49-F238E27FC236}">
                <a16:creationId xmlns:a16="http://schemas.microsoft.com/office/drawing/2014/main" id="{8EF42B3B-D79A-D2F4-CEC6-CA0C6206BE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114FC0-92EC-E773-20F7-C651DFFE2E98}"/>
              </a:ext>
            </a:extLst>
          </p:cNvPr>
          <p:cNvSpPr>
            <a:spLocks noGrp="1"/>
          </p:cNvSpPr>
          <p:nvPr>
            <p:ph type="sldNum" sz="quarter" idx="12"/>
          </p:nvPr>
        </p:nvSpPr>
        <p:spPr/>
        <p:txBody>
          <a:bodyPr/>
          <a:lstStyle/>
          <a:p>
            <a:fld id="{F3173B8C-4418-5C48-9528-5B9D37835FFE}" type="slidenum">
              <a:rPr lang="en-US" smtClean="0"/>
              <a:t>‹#›</a:t>
            </a:fld>
            <a:endParaRPr lang="en-US"/>
          </a:p>
        </p:txBody>
      </p:sp>
    </p:spTree>
    <p:extLst>
      <p:ext uri="{BB962C8B-B14F-4D97-AF65-F5344CB8AC3E}">
        <p14:creationId xmlns:p14="http://schemas.microsoft.com/office/powerpoint/2010/main" val="3674057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FC7F0-EB9F-A4D0-42F7-3C4AB24160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CDFAF8-EDFD-ABB3-8849-5D34D1F590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5DE5F7-CA72-C0F5-AA39-CFE215D13C51}"/>
              </a:ext>
            </a:extLst>
          </p:cNvPr>
          <p:cNvSpPr>
            <a:spLocks noGrp="1"/>
          </p:cNvSpPr>
          <p:nvPr>
            <p:ph type="dt" sz="half" idx="10"/>
          </p:nvPr>
        </p:nvSpPr>
        <p:spPr/>
        <p:txBody>
          <a:bodyPr/>
          <a:lstStyle/>
          <a:p>
            <a:fld id="{371B41FD-AC02-9341-B9ED-6002634B43C6}" type="datetimeFigureOut">
              <a:rPr lang="en-US" smtClean="0"/>
              <a:t>8/20/24</a:t>
            </a:fld>
            <a:endParaRPr lang="en-US"/>
          </a:p>
        </p:txBody>
      </p:sp>
      <p:sp>
        <p:nvSpPr>
          <p:cNvPr id="5" name="Footer Placeholder 4">
            <a:extLst>
              <a:ext uri="{FF2B5EF4-FFF2-40B4-BE49-F238E27FC236}">
                <a16:creationId xmlns:a16="http://schemas.microsoft.com/office/drawing/2014/main" id="{E2C21075-75E0-EB9B-0DDE-4771ED4666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2627F8-5FCA-F271-BBF3-03E5277C1C7B}"/>
              </a:ext>
            </a:extLst>
          </p:cNvPr>
          <p:cNvSpPr>
            <a:spLocks noGrp="1"/>
          </p:cNvSpPr>
          <p:nvPr>
            <p:ph type="sldNum" sz="quarter" idx="12"/>
          </p:nvPr>
        </p:nvSpPr>
        <p:spPr/>
        <p:txBody>
          <a:bodyPr/>
          <a:lstStyle/>
          <a:p>
            <a:fld id="{F3173B8C-4418-5C48-9528-5B9D37835FFE}" type="slidenum">
              <a:rPr lang="en-US" smtClean="0"/>
              <a:t>‹#›</a:t>
            </a:fld>
            <a:endParaRPr lang="en-US"/>
          </a:p>
        </p:txBody>
      </p:sp>
    </p:spTree>
    <p:extLst>
      <p:ext uri="{BB962C8B-B14F-4D97-AF65-F5344CB8AC3E}">
        <p14:creationId xmlns:p14="http://schemas.microsoft.com/office/powerpoint/2010/main" val="965509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F5F6D-16A1-8982-C06C-B418F4B62F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151ECC-6DE4-CBE9-4E36-E498D94E09E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0E2A23-C424-EC48-1139-0F66BBBEF495}"/>
              </a:ext>
            </a:extLst>
          </p:cNvPr>
          <p:cNvSpPr>
            <a:spLocks noGrp="1"/>
          </p:cNvSpPr>
          <p:nvPr>
            <p:ph type="dt" sz="half" idx="10"/>
          </p:nvPr>
        </p:nvSpPr>
        <p:spPr/>
        <p:txBody>
          <a:bodyPr/>
          <a:lstStyle/>
          <a:p>
            <a:fld id="{371B41FD-AC02-9341-B9ED-6002634B43C6}" type="datetimeFigureOut">
              <a:rPr lang="en-US" smtClean="0"/>
              <a:t>8/20/24</a:t>
            </a:fld>
            <a:endParaRPr lang="en-US"/>
          </a:p>
        </p:txBody>
      </p:sp>
      <p:sp>
        <p:nvSpPr>
          <p:cNvPr id="5" name="Footer Placeholder 4">
            <a:extLst>
              <a:ext uri="{FF2B5EF4-FFF2-40B4-BE49-F238E27FC236}">
                <a16:creationId xmlns:a16="http://schemas.microsoft.com/office/drawing/2014/main" id="{30A2C439-3ED9-3831-92CA-47C00934CF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29BD68-30C2-43D2-D861-3AE46AA2D407}"/>
              </a:ext>
            </a:extLst>
          </p:cNvPr>
          <p:cNvSpPr>
            <a:spLocks noGrp="1"/>
          </p:cNvSpPr>
          <p:nvPr>
            <p:ph type="sldNum" sz="quarter" idx="12"/>
          </p:nvPr>
        </p:nvSpPr>
        <p:spPr/>
        <p:txBody>
          <a:bodyPr/>
          <a:lstStyle/>
          <a:p>
            <a:fld id="{F3173B8C-4418-5C48-9528-5B9D37835FFE}" type="slidenum">
              <a:rPr lang="en-US" smtClean="0"/>
              <a:t>‹#›</a:t>
            </a:fld>
            <a:endParaRPr lang="en-US"/>
          </a:p>
        </p:txBody>
      </p:sp>
    </p:spTree>
    <p:extLst>
      <p:ext uri="{BB962C8B-B14F-4D97-AF65-F5344CB8AC3E}">
        <p14:creationId xmlns:p14="http://schemas.microsoft.com/office/powerpoint/2010/main" val="3415640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F257A-04CA-58DD-CD77-F5273FD6C5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96E9BA-E8BA-BB2E-F6A5-07B2D5D0EE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388154-FED1-48EA-30EA-720C6FAB11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A567E7A-A3A8-D7EE-4F4C-DDE1317ECCB1}"/>
              </a:ext>
            </a:extLst>
          </p:cNvPr>
          <p:cNvSpPr>
            <a:spLocks noGrp="1"/>
          </p:cNvSpPr>
          <p:nvPr>
            <p:ph type="dt" sz="half" idx="10"/>
          </p:nvPr>
        </p:nvSpPr>
        <p:spPr/>
        <p:txBody>
          <a:bodyPr/>
          <a:lstStyle/>
          <a:p>
            <a:fld id="{371B41FD-AC02-9341-B9ED-6002634B43C6}" type="datetimeFigureOut">
              <a:rPr lang="en-US" smtClean="0"/>
              <a:t>8/20/24</a:t>
            </a:fld>
            <a:endParaRPr lang="en-US"/>
          </a:p>
        </p:txBody>
      </p:sp>
      <p:sp>
        <p:nvSpPr>
          <p:cNvPr id="6" name="Footer Placeholder 5">
            <a:extLst>
              <a:ext uri="{FF2B5EF4-FFF2-40B4-BE49-F238E27FC236}">
                <a16:creationId xmlns:a16="http://schemas.microsoft.com/office/drawing/2014/main" id="{107B8F35-7875-26CB-C97E-CC4D5BEF49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37C861-03D2-AF0B-9F5B-DEB717D4953D}"/>
              </a:ext>
            </a:extLst>
          </p:cNvPr>
          <p:cNvSpPr>
            <a:spLocks noGrp="1"/>
          </p:cNvSpPr>
          <p:nvPr>
            <p:ph type="sldNum" sz="quarter" idx="12"/>
          </p:nvPr>
        </p:nvSpPr>
        <p:spPr/>
        <p:txBody>
          <a:bodyPr/>
          <a:lstStyle/>
          <a:p>
            <a:fld id="{F3173B8C-4418-5C48-9528-5B9D37835FFE}" type="slidenum">
              <a:rPr lang="en-US" smtClean="0"/>
              <a:t>‹#›</a:t>
            </a:fld>
            <a:endParaRPr lang="en-US"/>
          </a:p>
        </p:txBody>
      </p:sp>
    </p:spTree>
    <p:extLst>
      <p:ext uri="{BB962C8B-B14F-4D97-AF65-F5344CB8AC3E}">
        <p14:creationId xmlns:p14="http://schemas.microsoft.com/office/powerpoint/2010/main" val="4082322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8C3B5-22E0-A873-AC3E-212CE914C7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887E88-AEAA-4A63-CC9E-8D23759CC3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5D178D-09B5-65AD-EA79-42D82C018E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B36C9B-64B2-6443-C97E-3DED4ACC67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7178AE-33A1-EF08-E75B-5643D55B9A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CEB859-A96E-F5D7-CCE5-D59388A65AA4}"/>
              </a:ext>
            </a:extLst>
          </p:cNvPr>
          <p:cNvSpPr>
            <a:spLocks noGrp="1"/>
          </p:cNvSpPr>
          <p:nvPr>
            <p:ph type="dt" sz="half" idx="10"/>
          </p:nvPr>
        </p:nvSpPr>
        <p:spPr/>
        <p:txBody>
          <a:bodyPr/>
          <a:lstStyle/>
          <a:p>
            <a:fld id="{371B41FD-AC02-9341-B9ED-6002634B43C6}" type="datetimeFigureOut">
              <a:rPr lang="en-US" smtClean="0"/>
              <a:t>8/20/24</a:t>
            </a:fld>
            <a:endParaRPr lang="en-US"/>
          </a:p>
        </p:txBody>
      </p:sp>
      <p:sp>
        <p:nvSpPr>
          <p:cNvPr id="8" name="Footer Placeholder 7">
            <a:extLst>
              <a:ext uri="{FF2B5EF4-FFF2-40B4-BE49-F238E27FC236}">
                <a16:creationId xmlns:a16="http://schemas.microsoft.com/office/drawing/2014/main" id="{CEDF382B-66BB-5D0F-6E3D-F77B5F531D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5DC57C-3971-DA0A-DCA1-7C33260FCAE7}"/>
              </a:ext>
            </a:extLst>
          </p:cNvPr>
          <p:cNvSpPr>
            <a:spLocks noGrp="1"/>
          </p:cNvSpPr>
          <p:nvPr>
            <p:ph type="sldNum" sz="quarter" idx="12"/>
          </p:nvPr>
        </p:nvSpPr>
        <p:spPr/>
        <p:txBody>
          <a:bodyPr/>
          <a:lstStyle/>
          <a:p>
            <a:fld id="{F3173B8C-4418-5C48-9528-5B9D37835FFE}" type="slidenum">
              <a:rPr lang="en-US" smtClean="0"/>
              <a:t>‹#›</a:t>
            </a:fld>
            <a:endParaRPr lang="en-US"/>
          </a:p>
        </p:txBody>
      </p:sp>
    </p:spTree>
    <p:extLst>
      <p:ext uri="{BB962C8B-B14F-4D97-AF65-F5344CB8AC3E}">
        <p14:creationId xmlns:p14="http://schemas.microsoft.com/office/powerpoint/2010/main" val="2022347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19358-05D4-4441-D5CF-01DF35151A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7CCB98F-0FA0-CA9F-2F84-02CBA2C17F82}"/>
              </a:ext>
            </a:extLst>
          </p:cNvPr>
          <p:cNvSpPr>
            <a:spLocks noGrp="1"/>
          </p:cNvSpPr>
          <p:nvPr>
            <p:ph type="dt" sz="half" idx="10"/>
          </p:nvPr>
        </p:nvSpPr>
        <p:spPr/>
        <p:txBody>
          <a:bodyPr/>
          <a:lstStyle/>
          <a:p>
            <a:fld id="{371B41FD-AC02-9341-B9ED-6002634B43C6}" type="datetimeFigureOut">
              <a:rPr lang="en-US" smtClean="0"/>
              <a:t>8/20/24</a:t>
            </a:fld>
            <a:endParaRPr lang="en-US"/>
          </a:p>
        </p:txBody>
      </p:sp>
      <p:sp>
        <p:nvSpPr>
          <p:cNvPr id="4" name="Footer Placeholder 3">
            <a:extLst>
              <a:ext uri="{FF2B5EF4-FFF2-40B4-BE49-F238E27FC236}">
                <a16:creationId xmlns:a16="http://schemas.microsoft.com/office/drawing/2014/main" id="{64F6ECD8-D4FF-9E2C-CCFC-3CE2B1592D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0091F5D-5F9B-3E13-2EDC-ED4FC781BE9D}"/>
              </a:ext>
            </a:extLst>
          </p:cNvPr>
          <p:cNvSpPr>
            <a:spLocks noGrp="1"/>
          </p:cNvSpPr>
          <p:nvPr>
            <p:ph type="sldNum" sz="quarter" idx="12"/>
          </p:nvPr>
        </p:nvSpPr>
        <p:spPr/>
        <p:txBody>
          <a:bodyPr/>
          <a:lstStyle/>
          <a:p>
            <a:fld id="{F3173B8C-4418-5C48-9528-5B9D37835FFE}" type="slidenum">
              <a:rPr lang="en-US" smtClean="0"/>
              <a:t>‹#›</a:t>
            </a:fld>
            <a:endParaRPr lang="en-US"/>
          </a:p>
        </p:txBody>
      </p:sp>
    </p:spTree>
    <p:extLst>
      <p:ext uri="{BB962C8B-B14F-4D97-AF65-F5344CB8AC3E}">
        <p14:creationId xmlns:p14="http://schemas.microsoft.com/office/powerpoint/2010/main" val="3297031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9E5136-ACC3-B327-66C3-D834C68679A4}"/>
              </a:ext>
            </a:extLst>
          </p:cNvPr>
          <p:cNvSpPr>
            <a:spLocks noGrp="1"/>
          </p:cNvSpPr>
          <p:nvPr>
            <p:ph type="dt" sz="half" idx="10"/>
          </p:nvPr>
        </p:nvSpPr>
        <p:spPr/>
        <p:txBody>
          <a:bodyPr/>
          <a:lstStyle/>
          <a:p>
            <a:fld id="{371B41FD-AC02-9341-B9ED-6002634B43C6}" type="datetimeFigureOut">
              <a:rPr lang="en-US" smtClean="0"/>
              <a:t>8/20/24</a:t>
            </a:fld>
            <a:endParaRPr lang="en-US"/>
          </a:p>
        </p:txBody>
      </p:sp>
      <p:sp>
        <p:nvSpPr>
          <p:cNvPr id="3" name="Footer Placeholder 2">
            <a:extLst>
              <a:ext uri="{FF2B5EF4-FFF2-40B4-BE49-F238E27FC236}">
                <a16:creationId xmlns:a16="http://schemas.microsoft.com/office/drawing/2014/main" id="{5035BA2F-EB40-C897-AA13-E4A613A074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7AA089-4CEB-F9F1-0E49-7CF6954CAF08}"/>
              </a:ext>
            </a:extLst>
          </p:cNvPr>
          <p:cNvSpPr>
            <a:spLocks noGrp="1"/>
          </p:cNvSpPr>
          <p:nvPr>
            <p:ph type="sldNum" sz="quarter" idx="12"/>
          </p:nvPr>
        </p:nvSpPr>
        <p:spPr/>
        <p:txBody>
          <a:bodyPr/>
          <a:lstStyle/>
          <a:p>
            <a:fld id="{F3173B8C-4418-5C48-9528-5B9D37835FFE}" type="slidenum">
              <a:rPr lang="en-US" smtClean="0"/>
              <a:t>‹#›</a:t>
            </a:fld>
            <a:endParaRPr lang="en-US"/>
          </a:p>
        </p:txBody>
      </p:sp>
    </p:spTree>
    <p:extLst>
      <p:ext uri="{BB962C8B-B14F-4D97-AF65-F5344CB8AC3E}">
        <p14:creationId xmlns:p14="http://schemas.microsoft.com/office/powerpoint/2010/main" val="1192756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D9A6D-94E5-5BA1-E372-B7E8C1B887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D8ED78-A003-AFED-58E4-8FAA19DA1D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DEB59F-29BF-AFDC-B2E3-A87CA11BD9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1E22FE-097F-B2C0-0330-F978AE0004F4}"/>
              </a:ext>
            </a:extLst>
          </p:cNvPr>
          <p:cNvSpPr>
            <a:spLocks noGrp="1"/>
          </p:cNvSpPr>
          <p:nvPr>
            <p:ph type="dt" sz="half" idx="10"/>
          </p:nvPr>
        </p:nvSpPr>
        <p:spPr/>
        <p:txBody>
          <a:bodyPr/>
          <a:lstStyle/>
          <a:p>
            <a:fld id="{371B41FD-AC02-9341-B9ED-6002634B43C6}" type="datetimeFigureOut">
              <a:rPr lang="en-US" smtClean="0"/>
              <a:t>8/20/24</a:t>
            </a:fld>
            <a:endParaRPr lang="en-US"/>
          </a:p>
        </p:txBody>
      </p:sp>
      <p:sp>
        <p:nvSpPr>
          <p:cNvPr id="6" name="Footer Placeholder 5">
            <a:extLst>
              <a:ext uri="{FF2B5EF4-FFF2-40B4-BE49-F238E27FC236}">
                <a16:creationId xmlns:a16="http://schemas.microsoft.com/office/drawing/2014/main" id="{4141D2AE-B307-9A73-3C39-B971AEA3A7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BEC872-D637-7D96-0473-F07E56D2E26F}"/>
              </a:ext>
            </a:extLst>
          </p:cNvPr>
          <p:cNvSpPr>
            <a:spLocks noGrp="1"/>
          </p:cNvSpPr>
          <p:nvPr>
            <p:ph type="sldNum" sz="quarter" idx="12"/>
          </p:nvPr>
        </p:nvSpPr>
        <p:spPr/>
        <p:txBody>
          <a:bodyPr/>
          <a:lstStyle/>
          <a:p>
            <a:fld id="{F3173B8C-4418-5C48-9528-5B9D37835FFE}" type="slidenum">
              <a:rPr lang="en-US" smtClean="0"/>
              <a:t>‹#›</a:t>
            </a:fld>
            <a:endParaRPr lang="en-US"/>
          </a:p>
        </p:txBody>
      </p:sp>
    </p:spTree>
    <p:extLst>
      <p:ext uri="{BB962C8B-B14F-4D97-AF65-F5344CB8AC3E}">
        <p14:creationId xmlns:p14="http://schemas.microsoft.com/office/powerpoint/2010/main" val="215713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B1633-A89E-C84F-282B-8ED2183F48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B5ACDB-DC32-BD4A-080D-8073FFF1AB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931DD81-8A58-915D-7C05-773B51617D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55E7C4-9430-90E7-6569-14973A721883}"/>
              </a:ext>
            </a:extLst>
          </p:cNvPr>
          <p:cNvSpPr>
            <a:spLocks noGrp="1"/>
          </p:cNvSpPr>
          <p:nvPr>
            <p:ph type="dt" sz="half" idx="10"/>
          </p:nvPr>
        </p:nvSpPr>
        <p:spPr/>
        <p:txBody>
          <a:bodyPr/>
          <a:lstStyle/>
          <a:p>
            <a:fld id="{371B41FD-AC02-9341-B9ED-6002634B43C6}" type="datetimeFigureOut">
              <a:rPr lang="en-US" smtClean="0"/>
              <a:t>8/20/24</a:t>
            </a:fld>
            <a:endParaRPr lang="en-US"/>
          </a:p>
        </p:txBody>
      </p:sp>
      <p:sp>
        <p:nvSpPr>
          <p:cNvPr id="6" name="Footer Placeholder 5">
            <a:extLst>
              <a:ext uri="{FF2B5EF4-FFF2-40B4-BE49-F238E27FC236}">
                <a16:creationId xmlns:a16="http://schemas.microsoft.com/office/drawing/2014/main" id="{C200C250-0D26-AB4F-8DAB-4EF8039E4C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A205DA-E940-156D-051C-30C15ED8CFFC}"/>
              </a:ext>
            </a:extLst>
          </p:cNvPr>
          <p:cNvSpPr>
            <a:spLocks noGrp="1"/>
          </p:cNvSpPr>
          <p:nvPr>
            <p:ph type="sldNum" sz="quarter" idx="12"/>
          </p:nvPr>
        </p:nvSpPr>
        <p:spPr/>
        <p:txBody>
          <a:bodyPr/>
          <a:lstStyle/>
          <a:p>
            <a:fld id="{F3173B8C-4418-5C48-9528-5B9D37835FFE}" type="slidenum">
              <a:rPr lang="en-US" smtClean="0"/>
              <a:t>‹#›</a:t>
            </a:fld>
            <a:endParaRPr lang="en-US"/>
          </a:p>
        </p:txBody>
      </p:sp>
    </p:spTree>
    <p:extLst>
      <p:ext uri="{BB962C8B-B14F-4D97-AF65-F5344CB8AC3E}">
        <p14:creationId xmlns:p14="http://schemas.microsoft.com/office/powerpoint/2010/main" val="1629122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F24F3A-58C8-0732-C281-5B45DB76B4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5C8D8A-FBA6-DC21-61E2-A17D0F30AA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F763B8-72A9-ED44-CAAE-95193C638E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71B41FD-AC02-9341-B9ED-6002634B43C6}" type="datetimeFigureOut">
              <a:rPr lang="en-US" smtClean="0"/>
              <a:t>8/20/24</a:t>
            </a:fld>
            <a:endParaRPr lang="en-US"/>
          </a:p>
        </p:txBody>
      </p:sp>
      <p:sp>
        <p:nvSpPr>
          <p:cNvPr id="5" name="Footer Placeholder 4">
            <a:extLst>
              <a:ext uri="{FF2B5EF4-FFF2-40B4-BE49-F238E27FC236}">
                <a16:creationId xmlns:a16="http://schemas.microsoft.com/office/drawing/2014/main" id="{EC1E4193-06BD-0808-3A13-F3FA8A9ADF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0184F81-7BB2-CA55-1065-498118B090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3173B8C-4418-5C48-9528-5B9D37835FFE}" type="slidenum">
              <a:rPr lang="en-US" smtClean="0"/>
              <a:t>‹#›</a:t>
            </a:fld>
            <a:endParaRPr lang="en-US"/>
          </a:p>
        </p:txBody>
      </p:sp>
    </p:spTree>
    <p:extLst>
      <p:ext uri="{BB962C8B-B14F-4D97-AF65-F5344CB8AC3E}">
        <p14:creationId xmlns:p14="http://schemas.microsoft.com/office/powerpoint/2010/main" val="3124752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24E4C-CB48-8AC5-07D5-CCAA2372A059}"/>
              </a:ext>
            </a:extLst>
          </p:cNvPr>
          <p:cNvSpPr>
            <a:spLocks noGrp="1"/>
          </p:cNvSpPr>
          <p:nvPr>
            <p:ph type="ctrTitle"/>
          </p:nvPr>
        </p:nvSpPr>
        <p:spPr/>
        <p:txBody>
          <a:bodyPr/>
          <a:lstStyle/>
          <a:p>
            <a:r>
              <a:rPr lang="en-US" dirty="0"/>
              <a:t>Application</a:t>
            </a:r>
          </a:p>
        </p:txBody>
      </p:sp>
      <p:sp>
        <p:nvSpPr>
          <p:cNvPr id="3" name="Subtitle 2">
            <a:extLst>
              <a:ext uri="{FF2B5EF4-FFF2-40B4-BE49-F238E27FC236}">
                <a16:creationId xmlns:a16="http://schemas.microsoft.com/office/drawing/2014/main" id="{9FA2EC1B-7CE5-FA7A-2A6E-6A436FB77ACA}"/>
              </a:ext>
            </a:extLst>
          </p:cNvPr>
          <p:cNvSpPr>
            <a:spLocks noGrp="1"/>
          </p:cNvSpPr>
          <p:nvPr>
            <p:ph type="subTitle" idx="1"/>
          </p:nvPr>
        </p:nvSpPr>
        <p:spPr/>
        <p:txBody>
          <a:bodyPr/>
          <a:lstStyle/>
          <a:p>
            <a:r>
              <a:rPr lang="en-CA" b="1" dirty="0"/>
              <a:t>NLP with Amazon Reviews</a:t>
            </a:r>
          </a:p>
          <a:p>
            <a:r>
              <a:rPr lang="en-CA" dirty="0"/>
              <a:t>Dr. Aydede</a:t>
            </a:r>
          </a:p>
          <a:p>
            <a:r>
              <a:rPr lang="en-CA" dirty="0"/>
              <a:t>NLP &amp; LLM Workshop – August 28, 2024</a:t>
            </a:r>
            <a:endParaRPr lang="en-US" dirty="0"/>
          </a:p>
        </p:txBody>
      </p:sp>
    </p:spTree>
    <p:extLst>
      <p:ext uri="{BB962C8B-B14F-4D97-AF65-F5344CB8AC3E}">
        <p14:creationId xmlns:p14="http://schemas.microsoft.com/office/powerpoint/2010/main" val="1330385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839E7-0310-9742-5A9F-5F1E928B56F2}"/>
              </a:ext>
            </a:extLst>
          </p:cNvPr>
          <p:cNvSpPr>
            <a:spLocks noGrp="1"/>
          </p:cNvSpPr>
          <p:nvPr>
            <p:ph type="title"/>
          </p:nvPr>
        </p:nvSpPr>
        <p:spPr/>
        <p:txBody>
          <a:bodyPr/>
          <a:lstStyle/>
          <a:p>
            <a:r>
              <a:rPr lang="en-US" dirty="0"/>
              <a:t>Goal and Dataset</a:t>
            </a:r>
          </a:p>
        </p:txBody>
      </p:sp>
      <p:sp>
        <p:nvSpPr>
          <p:cNvPr id="3" name="Content Placeholder 2">
            <a:extLst>
              <a:ext uri="{FF2B5EF4-FFF2-40B4-BE49-F238E27FC236}">
                <a16:creationId xmlns:a16="http://schemas.microsoft.com/office/drawing/2014/main" id="{F6BA4603-1384-0996-3419-BEA4CE806619}"/>
              </a:ext>
            </a:extLst>
          </p:cNvPr>
          <p:cNvSpPr>
            <a:spLocks noGrp="1"/>
          </p:cNvSpPr>
          <p:nvPr>
            <p:ph idx="1"/>
          </p:nvPr>
        </p:nvSpPr>
        <p:spPr/>
        <p:txBody>
          <a:bodyPr>
            <a:normAutofit/>
          </a:bodyPr>
          <a:lstStyle/>
          <a:p>
            <a:pPr marL="0" indent="0">
              <a:buNone/>
            </a:pPr>
            <a:r>
              <a:rPr lang="en-CA" dirty="0"/>
              <a:t>The goal is to perform NLP tasks using a dataset of Amazon reviews. The reviews are from the </a:t>
            </a:r>
            <a:r>
              <a:rPr lang="en-CA" b="1" dirty="0"/>
              <a:t>Cell Phones &amp; Accessories</a:t>
            </a:r>
            <a:r>
              <a:rPr lang="en-CA" dirty="0"/>
              <a:t> category.</a:t>
            </a:r>
          </a:p>
          <a:p>
            <a:pPr marL="742950" lvl="1" indent="-285750">
              <a:buFont typeface="Arial" panose="020B0604020202020204" pitchFamily="34" charset="0"/>
              <a:buChar char="•"/>
            </a:pPr>
            <a:r>
              <a:rPr lang="en-CA" b="1" dirty="0"/>
              <a:t>Dataset</a:t>
            </a:r>
            <a:r>
              <a:rPr lang="en-CA" dirty="0"/>
              <a:t>: A subset of Amazon reviews from the </a:t>
            </a:r>
            <a:r>
              <a:rPr lang="en-CA" b="1" dirty="0"/>
              <a:t>Cell Phones &amp; Accessories</a:t>
            </a:r>
            <a:r>
              <a:rPr lang="en-CA" dirty="0"/>
              <a:t> category.</a:t>
            </a:r>
          </a:p>
          <a:p>
            <a:pPr marL="742950" lvl="1" indent="-285750">
              <a:buFont typeface="Arial" panose="020B0604020202020204" pitchFamily="34" charset="0"/>
              <a:buChar char="•"/>
            </a:pPr>
            <a:r>
              <a:rPr lang="en-CA" b="1" dirty="0"/>
              <a:t>Key Features</a:t>
            </a:r>
            <a:r>
              <a:rPr lang="en-CA" dirty="0"/>
              <a:t>:</a:t>
            </a:r>
          </a:p>
          <a:p>
            <a:pPr marL="1143000" lvl="2" indent="-228600">
              <a:buFont typeface="Arial" panose="020B0604020202020204" pitchFamily="34" charset="0"/>
              <a:buChar char="•"/>
            </a:pPr>
            <a:r>
              <a:rPr lang="en-CA" dirty="0"/>
              <a:t>The main text content of the review.</a:t>
            </a:r>
          </a:p>
          <a:p>
            <a:pPr marL="1143000" lvl="2" indent="-228600">
              <a:buFont typeface="Arial" panose="020B0604020202020204" pitchFamily="34" charset="0"/>
              <a:buChar char="•"/>
            </a:pPr>
            <a:r>
              <a:rPr lang="en-CA" dirty="0"/>
              <a:t>The rating provided by the customer (1 to 5 stars).</a:t>
            </a:r>
          </a:p>
          <a:p>
            <a:pPr marL="1143000" lvl="2" indent="-228600">
              <a:buFont typeface="Arial" panose="020B0604020202020204" pitchFamily="34" charset="0"/>
              <a:buChar char="•"/>
            </a:pPr>
            <a:r>
              <a:rPr lang="en-CA" dirty="0"/>
              <a:t>Details about the product being reviewed.</a:t>
            </a:r>
          </a:p>
          <a:p>
            <a:pPr marL="742950" lvl="1" indent="-285750">
              <a:buFont typeface="Arial" panose="020B0604020202020204" pitchFamily="34" charset="0"/>
              <a:buChar char="•"/>
            </a:pPr>
            <a:r>
              <a:rPr lang="en-CA" b="1" dirty="0"/>
              <a:t>Objective</a:t>
            </a:r>
            <a:r>
              <a:rPr lang="en-CA" dirty="0"/>
              <a:t>:</a:t>
            </a:r>
          </a:p>
          <a:p>
            <a:pPr marL="1143000" lvl="2" indent="-228600">
              <a:buFont typeface="Arial" panose="020B0604020202020204" pitchFamily="34" charset="0"/>
              <a:buChar char="•"/>
            </a:pPr>
            <a:r>
              <a:rPr lang="en-CA" dirty="0"/>
              <a:t>Focus on analyzing the text data to derive insights, such as sentiment analysis.</a:t>
            </a:r>
          </a:p>
          <a:p>
            <a:endParaRPr lang="en-US" dirty="0"/>
          </a:p>
        </p:txBody>
      </p:sp>
    </p:spTree>
    <p:extLst>
      <p:ext uri="{BB962C8B-B14F-4D97-AF65-F5344CB8AC3E}">
        <p14:creationId xmlns:p14="http://schemas.microsoft.com/office/powerpoint/2010/main" val="428383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shot of a computer&#10;&#10;Description automatically generated">
            <a:extLst>
              <a:ext uri="{FF2B5EF4-FFF2-40B4-BE49-F238E27FC236}">
                <a16:creationId xmlns:a16="http://schemas.microsoft.com/office/drawing/2014/main" id="{07508967-E46D-5027-2D59-E9244042BE60}"/>
              </a:ext>
            </a:extLst>
          </p:cNvPr>
          <p:cNvPicPr>
            <a:picLocks noChangeAspect="1"/>
          </p:cNvPicPr>
          <p:nvPr/>
        </p:nvPicPr>
        <p:blipFill>
          <a:blip r:embed="rId2"/>
          <a:stretch>
            <a:fillRect/>
          </a:stretch>
        </p:blipFill>
        <p:spPr>
          <a:xfrm>
            <a:off x="1741713" y="200025"/>
            <a:ext cx="9085386" cy="6200775"/>
          </a:xfrm>
          <a:prstGeom prst="rect">
            <a:avLst/>
          </a:prstGeom>
        </p:spPr>
      </p:pic>
    </p:spTree>
    <p:extLst>
      <p:ext uri="{BB962C8B-B14F-4D97-AF65-F5344CB8AC3E}">
        <p14:creationId xmlns:p14="http://schemas.microsoft.com/office/powerpoint/2010/main" val="1123917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ED7575E-88D2-B771-681D-46A7E5541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76457"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5B93A567-E2EC-6967-05CC-B232A3D2334E}"/>
              </a:ext>
            </a:extLst>
          </p:cNvPr>
          <p:cNvPicPr>
            <a:picLocks noChangeAspect="1"/>
          </p:cNvPicPr>
          <p:nvPr/>
        </p:nvPicPr>
        <p:blipFill>
          <a:blip r:embed="rId2"/>
          <a:stretch>
            <a:fillRect/>
          </a:stretch>
        </p:blipFill>
        <p:spPr>
          <a:xfrm>
            <a:off x="44349" y="1200150"/>
            <a:ext cx="7364938" cy="4400550"/>
          </a:xfrm>
          <a:prstGeom prst="rect">
            <a:avLst/>
          </a:prstGeom>
        </p:spPr>
      </p:pic>
      <p:cxnSp>
        <p:nvCxnSpPr>
          <p:cNvPr id="19" name="Straight Connector 18">
            <a:extLst>
              <a:ext uri="{FF2B5EF4-FFF2-40B4-BE49-F238E27FC236}">
                <a16:creationId xmlns:a16="http://schemas.microsoft.com/office/drawing/2014/main" id="{249EDD1B-F94D-B4E6-ACAA-566B9A26F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9939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0" name="Content Placeholder 8">
            <a:extLst>
              <a:ext uri="{FF2B5EF4-FFF2-40B4-BE49-F238E27FC236}">
                <a16:creationId xmlns:a16="http://schemas.microsoft.com/office/drawing/2014/main" id="{86BAD815-0CD4-8BB2-41B7-0ABD85EBC0C6}"/>
              </a:ext>
            </a:extLst>
          </p:cNvPr>
          <p:cNvSpPr>
            <a:spLocks noGrp="1"/>
          </p:cNvSpPr>
          <p:nvPr>
            <p:ph idx="1"/>
          </p:nvPr>
        </p:nvSpPr>
        <p:spPr>
          <a:xfrm>
            <a:off x="7743825" y="1200150"/>
            <a:ext cx="3843755" cy="4942233"/>
          </a:xfrm>
        </p:spPr>
        <p:txBody>
          <a:bodyPr>
            <a:normAutofit fontScale="92500" lnSpcReduction="20000"/>
          </a:bodyPr>
          <a:lstStyle/>
          <a:p>
            <a:pPr>
              <a:buFont typeface="+mj-lt"/>
              <a:buAutoNum type="arabicPeriod"/>
            </a:pPr>
            <a:r>
              <a:rPr lang="en-CA" b="1" dirty="0"/>
              <a:t>Tokenization</a:t>
            </a:r>
            <a:r>
              <a:rPr lang="en-CA" dirty="0"/>
              <a:t>: It splits the text into individual words (tokens).</a:t>
            </a:r>
          </a:p>
          <a:p>
            <a:pPr>
              <a:buFont typeface="+mj-lt"/>
              <a:buAutoNum type="arabicPeriod"/>
            </a:pPr>
            <a:r>
              <a:rPr lang="en-CA" b="1" dirty="0"/>
              <a:t>Lowercasing</a:t>
            </a:r>
            <a:r>
              <a:rPr lang="en-CA" dirty="0"/>
              <a:t>: Converts all words to lowercase.</a:t>
            </a:r>
          </a:p>
          <a:p>
            <a:pPr>
              <a:buFont typeface="+mj-lt"/>
              <a:buAutoNum type="arabicPeriod"/>
            </a:pPr>
            <a:r>
              <a:rPr lang="en-CA" b="1" dirty="0"/>
              <a:t>Filtering</a:t>
            </a:r>
            <a:r>
              <a:rPr lang="en-CA" dirty="0"/>
              <a:t>:</a:t>
            </a:r>
          </a:p>
          <a:p>
            <a:pPr marL="742950" lvl="1" indent="-285750">
              <a:buFont typeface="+mj-lt"/>
              <a:buAutoNum type="arabicPeriod"/>
            </a:pPr>
            <a:r>
              <a:rPr lang="en-CA" dirty="0"/>
              <a:t>Removes tokens that are too short (fewer than 2 characters).</a:t>
            </a:r>
          </a:p>
          <a:p>
            <a:pPr marL="742950" lvl="1" indent="-285750">
              <a:buFont typeface="+mj-lt"/>
              <a:buAutoNum type="arabicPeriod"/>
            </a:pPr>
            <a:r>
              <a:rPr lang="en-CA" dirty="0"/>
              <a:t>Removes tokens that are too long (more than 15 characters).</a:t>
            </a:r>
          </a:p>
          <a:p>
            <a:pPr>
              <a:buFont typeface="+mj-lt"/>
              <a:buAutoNum type="arabicPeriod"/>
            </a:pPr>
            <a:r>
              <a:rPr lang="en-CA" b="1" dirty="0"/>
              <a:t>Punctuation Removal</a:t>
            </a:r>
            <a:r>
              <a:rPr lang="en-CA" dirty="0"/>
              <a:t>: Filters out punctuation and special characters.</a:t>
            </a:r>
          </a:p>
          <a:p>
            <a:endParaRPr lang="en-US" sz="2000" dirty="0"/>
          </a:p>
        </p:txBody>
      </p:sp>
      <p:sp>
        <p:nvSpPr>
          <p:cNvPr id="6" name="TextBox 5">
            <a:extLst>
              <a:ext uri="{FF2B5EF4-FFF2-40B4-BE49-F238E27FC236}">
                <a16:creationId xmlns:a16="http://schemas.microsoft.com/office/drawing/2014/main" id="{8AEBA409-6A26-75EF-00A1-80C88E3033E8}"/>
              </a:ext>
            </a:extLst>
          </p:cNvPr>
          <p:cNvSpPr txBox="1"/>
          <p:nvPr/>
        </p:nvSpPr>
        <p:spPr>
          <a:xfrm>
            <a:off x="44348" y="400051"/>
            <a:ext cx="6051651" cy="738664"/>
          </a:xfrm>
          <a:prstGeom prst="rect">
            <a:avLst/>
          </a:prstGeom>
          <a:noFill/>
        </p:spPr>
        <p:txBody>
          <a:bodyPr wrap="square" rtlCol="0">
            <a:spAutoFit/>
          </a:bodyPr>
          <a:lstStyle/>
          <a:p>
            <a:r>
              <a:rPr lang="en-CA" sz="2400" b="1" dirty="0">
                <a:solidFill>
                  <a:srgbClr val="0070C0"/>
                </a:solidFill>
              </a:rPr>
              <a:t>What </a:t>
            </a:r>
            <a:r>
              <a:rPr lang="en-CA" sz="2400" b="1" dirty="0" err="1">
                <a:solidFill>
                  <a:srgbClr val="0070C0"/>
                </a:solidFill>
              </a:rPr>
              <a:t>Gensim’s</a:t>
            </a:r>
            <a:r>
              <a:rPr lang="en-CA" sz="2400" b="1" dirty="0">
                <a:solidFill>
                  <a:srgbClr val="0070C0"/>
                </a:solidFill>
              </a:rPr>
              <a:t> simple preprocess Does:</a:t>
            </a:r>
          </a:p>
          <a:p>
            <a:endParaRPr lang="en-US" dirty="0"/>
          </a:p>
        </p:txBody>
      </p:sp>
    </p:spTree>
    <p:extLst>
      <p:ext uri="{BB962C8B-B14F-4D97-AF65-F5344CB8AC3E}">
        <p14:creationId xmlns:p14="http://schemas.microsoft.com/office/powerpoint/2010/main" val="2864518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7E08BA2-161B-38BA-90CC-9E35AFBAB765}"/>
              </a:ext>
            </a:extLst>
          </p:cNvPr>
          <p:cNvPicPr>
            <a:picLocks noGrp="1" noChangeAspect="1"/>
          </p:cNvPicPr>
          <p:nvPr>
            <p:ph idx="1"/>
          </p:nvPr>
        </p:nvPicPr>
        <p:blipFill>
          <a:blip r:embed="rId2"/>
          <a:stretch>
            <a:fillRect/>
          </a:stretch>
        </p:blipFill>
        <p:spPr>
          <a:xfrm>
            <a:off x="471488" y="467519"/>
            <a:ext cx="9471326" cy="832644"/>
          </a:xfrm>
        </p:spPr>
      </p:pic>
      <p:sp>
        <p:nvSpPr>
          <p:cNvPr id="6" name="TextBox 5">
            <a:extLst>
              <a:ext uri="{FF2B5EF4-FFF2-40B4-BE49-F238E27FC236}">
                <a16:creationId xmlns:a16="http://schemas.microsoft.com/office/drawing/2014/main" id="{F3983BC7-D0CD-6555-7B3D-91C9FE962D02}"/>
              </a:ext>
            </a:extLst>
          </p:cNvPr>
          <p:cNvSpPr txBox="1"/>
          <p:nvPr/>
        </p:nvSpPr>
        <p:spPr>
          <a:xfrm>
            <a:off x="471488" y="1767681"/>
            <a:ext cx="10929937" cy="4893647"/>
          </a:xfrm>
          <a:prstGeom prst="rect">
            <a:avLst/>
          </a:prstGeom>
          <a:noFill/>
        </p:spPr>
        <p:txBody>
          <a:bodyPr wrap="square" rtlCol="0">
            <a:spAutoFit/>
          </a:bodyPr>
          <a:lstStyle/>
          <a:p>
            <a:r>
              <a:rPr lang="en-CA" sz="2400" b="1" dirty="0"/>
              <a:t>So What?</a:t>
            </a:r>
          </a:p>
          <a:p>
            <a:endParaRPr lang="en-CA" b="1" dirty="0"/>
          </a:p>
          <a:p>
            <a:r>
              <a:rPr lang="en-CA" b="1" dirty="0"/>
              <a:t>1. Product Recommendation Systems:</a:t>
            </a:r>
          </a:p>
          <a:p>
            <a:r>
              <a:rPr lang="en-CA" dirty="0"/>
              <a:t>If you’re working on a product recommendation engine, finding words similar to a target word (like “phone”) could help identify related products. </a:t>
            </a:r>
          </a:p>
          <a:p>
            <a:r>
              <a:rPr lang="en-CA" b="1" dirty="0"/>
              <a:t>2. Contextual Understanding in Chatbots:</a:t>
            </a:r>
          </a:p>
          <a:p>
            <a:r>
              <a:rPr lang="en-CA" dirty="0"/>
              <a:t>In a chatbot or virtual assistant, understanding words similar to "phone" could help the bot interpret user intent better. </a:t>
            </a:r>
          </a:p>
          <a:p>
            <a:r>
              <a:rPr lang="en-CA" b="1" dirty="0"/>
              <a:t>3. Synonym Expansion in Search Queries:</a:t>
            </a:r>
          </a:p>
          <a:p>
            <a:r>
              <a:rPr lang="en-CA" dirty="0"/>
              <a:t>When users search for something, they might use different terms. For example, someone might search for "mobile" instead of "phone." The Word2Vec model helps by expanding search queries to include synonyms or related terms, improving search engine results and enhancing user experience.</a:t>
            </a:r>
          </a:p>
          <a:p>
            <a:r>
              <a:rPr lang="en-CA" b="1" dirty="0"/>
              <a:t>4. Content Categorization and Tagging:</a:t>
            </a:r>
          </a:p>
          <a:p>
            <a:r>
              <a:rPr lang="en-CA" dirty="0"/>
              <a:t>For content management systems or social media platforms, automatically tagging content based on similar words is valuable. If a post mentions "phone," it can be tagged with related topics like "smartphone," "device," or "mobile technology."</a:t>
            </a:r>
          </a:p>
          <a:p>
            <a:endParaRPr lang="en-US" dirty="0"/>
          </a:p>
        </p:txBody>
      </p:sp>
    </p:spTree>
    <p:extLst>
      <p:ext uri="{BB962C8B-B14F-4D97-AF65-F5344CB8AC3E}">
        <p14:creationId xmlns:p14="http://schemas.microsoft.com/office/powerpoint/2010/main" val="2697734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725B2C-1E37-ABE0-F684-568BCD7226DE}"/>
              </a:ext>
            </a:extLst>
          </p:cNvPr>
          <p:cNvSpPr>
            <a:spLocks noGrp="1"/>
          </p:cNvSpPr>
          <p:nvPr>
            <p:ph type="title"/>
          </p:nvPr>
        </p:nvSpPr>
        <p:spPr>
          <a:xfrm>
            <a:off x="838200" y="365125"/>
            <a:ext cx="10515600" cy="1325563"/>
          </a:xfrm>
        </p:spPr>
        <p:txBody>
          <a:bodyPr>
            <a:normAutofit/>
          </a:bodyPr>
          <a:lstStyle/>
          <a:p>
            <a:r>
              <a:rPr lang="en-US" sz="5400"/>
              <a:t>So What?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B55841D-83D2-C564-72F2-8E80309DE5C8}"/>
              </a:ext>
            </a:extLst>
          </p:cNvPr>
          <p:cNvSpPr>
            <a:spLocks noGrp="1"/>
          </p:cNvSpPr>
          <p:nvPr>
            <p:ph idx="1"/>
          </p:nvPr>
        </p:nvSpPr>
        <p:spPr>
          <a:xfrm>
            <a:off x="838200" y="1929384"/>
            <a:ext cx="10515600" cy="4251960"/>
          </a:xfrm>
        </p:spPr>
        <p:txBody>
          <a:bodyPr>
            <a:normAutofit/>
          </a:bodyPr>
          <a:lstStyle/>
          <a:p>
            <a:r>
              <a:rPr lang="en-CA" sz="1900" b="1"/>
              <a:t>5. Understanding Customer Sentiment and Reviews:</a:t>
            </a:r>
          </a:p>
          <a:p>
            <a:r>
              <a:rPr lang="en-CA" sz="1900"/>
              <a:t>Analyzing customer reviews or social media comments often involves understanding the context around key terms. For example, if "phone" is frequently associated with terms like "battery," "camera," or "price," it gives insights into what aspects of the phone customers care about most.</a:t>
            </a:r>
          </a:p>
          <a:p>
            <a:r>
              <a:rPr lang="en-CA" sz="1900" b="1"/>
              <a:t>6. Text Summarization and Topic Modeling:</a:t>
            </a:r>
          </a:p>
          <a:p>
            <a:r>
              <a:rPr lang="en-CA" sz="1900"/>
              <a:t>Finding related terms can be useful in summarizing text or identifying key topics within a large corpus. If “phone” is a central term, similar words can help build a more cohesive summary or topic cluster.</a:t>
            </a:r>
          </a:p>
          <a:p>
            <a:r>
              <a:rPr lang="en-CA" sz="1900" b="1"/>
              <a:t>7. Building Thesauruses or Keyword Databases:</a:t>
            </a:r>
          </a:p>
          <a:p>
            <a:r>
              <a:rPr lang="en-CA" sz="1900"/>
              <a:t>You can use Word2Vec results to build a dynamic thesaurus or expand a keyword database for specific industries or niches. For example, in the tech industry, knowing that "phone" is related to "smartphone," "handset," and "mobile" provides domain-specific vocabulary.</a:t>
            </a:r>
          </a:p>
          <a:p>
            <a:endParaRPr lang="en-US" sz="1900"/>
          </a:p>
        </p:txBody>
      </p:sp>
    </p:spTree>
    <p:extLst>
      <p:ext uri="{BB962C8B-B14F-4D97-AF65-F5344CB8AC3E}">
        <p14:creationId xmlns:p14="http://schemas.microsoft.com/office/powerpoint/2010/main" val="3715883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F5842E-5E70-7E8C-0B1A-B9664544F61E}"/>
              </a:ext>
            </a:extLst>
          </p:cNvPr>
          <p:cNvSpPr>
            <a:spLocks noGrp="1"/>
          </p:cNvSpPr>
          <p:nvPr>
            <p:ph type="title"/>
          </p:nvPr>
        </p:nvSpPr>
        <p:spPr>
          <a:xfrm>
            <a:off x="838200" y="365125"/>
            <a:ext cx="10515600" cy="950509"/>
          </a:xfrm>
        </p:spPr>
        <p:txBody>
          <a:bodyPr>
            <a:normAutofit/>
          </a:bodyPr>
          <a:lstStyle/>
          <a:p>
            <a:r>
              <a:rPr lang="en-CA" sz="4000" b="1" dirty="0"/>
              <a:t>Why would we </a:t>
            </a:r>
            <a:r>
              <a:rPr lang="en-CA" sz="3200" b="1" dirty="0">
                <a:latin typeface="Fira Code" panose="020B0809050000020004" pitchFamily="49" charset="0"/>
                <a:ea typeface="Fira Code" panose="020B0809050000020004" pitchFamily="49" charset="0"/>
                <a:cs typeface="Fira Code" panose="020B0809050000020004" pitchFamily="49" charset="0"/>
              </a:rPr>
              <a:t>train</a:t>
            </a:r>
            <a:r>
              <a:rPr lang="en-CA" sz="4000" b="1" dirty="0"/>
              <a:t> it sometimes separately?</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7D107A1-8004-8EF8-9E78-651E64FA9FD3}"/>
              </a:ext>
            </a:extLst>
          </p:cNvPr>
          <p:cNvSpPr>
            <a:spLocks noGrp="1"/>
          </p:cNvSpPr>
          <p:nvPr>
            <p:ph idx="1"/>
          </p:nvPr>
        </p:nvSpPr>
        <p:spPr>
          <a:xfrm>
            <a:off x="838200" y="1929384"/>
            <a:ext cx="10515600" cy="4251960"/>
          </a:xfrm>
        </p:spPr>
        <p:txBody>
          <a:bodyPr>
            <a:normAutofit/>
          </a:bodyPr>
          <a:lstStyle/>
          <a:p>
            <a:pPr marL="0" indent="0">
              <a:buNone/>
            </a:pPr>
            <a:r>
              <a:rPr lang="en-CA" sz="1600" dirty="0"/>
              <a:t>We don’t need to call </a:t>
            </a:r>
            <a:r>
              <a:rPr lang="en-CA" sz="1600" dirty="0" err="1">
                <a:latin typeface="Fira Code" panose="020B0809050000020004" pitchFamily="49" charset="0"/>
                <a:ea typeface="Fira Code" panose="020B0809050000020004" pitchFamily="49" charset="0"/>
                <a:cs typeface="Fira Code" panose="020B0809050000020004" pitchFamily="49" charset="0"/>
              </a:rPr>
              <a:t>model.train</a:t>
            </a:r>
            <a:r>
              <a:rPr lang="en-CA" sz="1600" dirty="0">
                <a:latin typeface="Fira Code" panose="020B0809050000020004" pitchFamily="49" charset="0"/>
                <a:ea typeface="Fira Code" panose="020B0809050000020004" pitchFamily="49" charset="0"/>
                <a:cs typeface="Fira Code" panose="020B0809050000020004" pitchFamily="49" charset="0"/>
              </a:rPr>
              <a:t>()</a:t>
            </a:r>
            <a:r>
              <a:rPr lang="en-CA" sz="1600" dirty="0"/>
              <a:t> again because you already trained the model during the initialization with the </a:t>
            </a:r>
            <a:r>
              <a:rPr lang="en-CA" sz="1600" dirty="0">
                <a:latin typeface="Fira Code" panose="020B0809050000020004" pitchFamily="49" charset="0"/>
                <a:ea typeface="Fira Code" panose="020B0809050000020004" pitchFamily="49" charset="0"/>
                <a:cs typeface="Fira Code" panose="020B0809050000020004" pitchFamily="49" charset="0"/>
              </a:rPr>
              <a:t>sentences=sentences </a:t>
            </a:r>
            <a:r>
              <a:rPr lang="en-CA" sz="1600" dirty="0"/>
              <a:t>parameter. If you aren’t introducing new data or doing incremental learning, the previous workflow is perfectly fine without the additional train step. Just proceed with using the model for tasks like finding similar words or accessing word vectors.</a:t>
            </a:r>
            <a:endParaRPr lang="en-CA" sz="2200" dirty="0"/>
          </a:p>
          <a:p>
            <a:pPr marL="0" indent="0">
              <a:buNone/>
            </a:pPr>
            <a:r>
              <a:rPr lang="en-CA" sz="2200" dirty="0"/>
              <a:t>The </a:t>
            </a:r>
            <a:r>
              <a:rPr lang="en-CA" sz="1800" dirty="0">
                <a:latin typeface="Fira Code" panose="020B0809050000020004" pitchFamily="49" charset="0"/>
                <a:ea typeface="Fira Code" panose="020B0809050000020004" pitchFamily="49" charset="0"/>
                <a:cs typeface="Fira Code" panose="020B0809050000020004" pitchFamily="49" charset="0"/>
              </a:rPr>
              <a:t>train</a:t>
            </a:r>
            <a:r>
              <a:rPr lang="en-CA" sz="2200" dirty="0"/>
              <a:t> method is used separately when:</a:t>
            </a:r>
          </a:p>
          <a:p>
            <a:pPr>
              <a:buFont typeface="+mj-lt"/>
              <a:buAutoNum type="arabicPeriod"/>
            </a:pPr>
            <a:r>
              <a:rPr lang="en-CA" sz="2200" b="1" dirty="0"/>
              <a:t> Incremental Training (Online Learning)</a:t>
            </a:r>
            <a:r>
              <a:rPr lang="en-CA" sz="2200" dirty="0"/>
              <a:t>: You want to continue training your model on new data without starting from scratch. In that case, you can load an already trained model and then call train with additional data.</a:t>
            </a:r>
          </a:p>
          <a:p>
            <a:pPr>
              <a:buFont typeface="+mj-lt"/>
              <a:buAutoNum type="arabicPeriod"/>
            </a:pPr>
            <a:r>
              <a:rPr lang="en-CA" sz="2200" b="1" dirty="0"/>
              <a:t> Custom Vocabulary Building</a:t>
            </a:r>
            <a:r>
              <a:rPr lang="en-CA" sz="2200" dirty="0"/>
              <a:t>: Sometimes, users prefer to separate the vocabulary-building phase and training phase. They might want to inspect the vocabulary or adjust the training parameters after building the vocabulary.</a:t>
            </a:r>
          </a:p>
          <a:p>
            <a:pPr>
              <a:buFont typeface="+mj-lt"/>
              <a:buAutoNum type="arabicPeriod"/>
            </a:pPr>
            <a:r>
              <a:rPr lang="en-CA" sz="2200" b="1" dirty="0"/>
              <a:t> Fine-Tuning a Pre-Trained Model</a:t>
            </a:r>
            <a:r>
              <a:rPr lang="en-CA" sz="2200" dirty="0"/>
              <a:t>: You might load a pre-trained model and fine-tune it on domain-specific data using </a:t>
            </a:r>
            <a:r>
              <a:rPr lang="en-CA" sz="1800" dirty="0">
                <a:latin typeface="Fira Code" panose="020B0809050000020004" pitchFamily="49" charset="0"/>
                <a:ea typeface="Fira Code" panose="020B0809050000020004" pitchFamily="49" charset="0"/>
                <a:cs typeface="Fira Code" panose="020B0809050000020004" pitchFamily="49" charset="0"/>
              </a:rPr>
              <a:t>train</a:t>
            </a:r>
            <a:r>
              <a:rPr lang="en-CA" sz="2200" dirty="0"/>
              <a:t>.</a:t>
            </a:r>
          </a:p>
          <a:p>
            <a:pPr marL="0" indent="0">
              <a:buNone/>
            </a:pPr>
            <a:endParaRPr lang="en-US" sz="2200" dirty="0"/>
          </a:p>
        </p:txBody>
      </p:sp>
    </p:spTree>
    <p:extLst>
      <p:ext uri="{BB962C8B-B14F-4D97-AF65-F5344CB8AC3E}">
        <p14:creationId xmlns:p14="http://schemas.microsoft.com/office/powerpoint/2010/main" val="1004701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D6396A-4446-E3A2-D794-8B3C39535864}"/>
              </a:ext>
            </a:extLst>
          </p:cNvPr>
          <p:cNvSpPr>
            <a:spLocks noGrp="1"/>
          </p:cNvSpPr>
          <p:nvPr>
            <p:ph type="title"/>
          </p:nvPr>
        </p:nvSpPr>
        <p:spPr>
          <a:xfrm>
            <a:off x="466722" y="586855"/>
            <a:ext cx="3201366" cy="3387497"/>
          </a:xfrm>
        </p:spPr>
        <p:txBody>
          <a:bodyPr anchor="b">
            <a:normAutofit/>
          </a:bodyPr>
          <a:lstStyle/>
          <a:p>
            <a:pPr algn="r"/>
            <a:r>
              <a:rPr lang="en-US" sz="4000" b="1">
                <a:solidFill>
                  <a:srgbClr val="FFFFFF"/>
                </a:solidFill>
              </a:rPr>
              <a:t>Sentiment Analysis</a:t>
            </a:r>
          </a:p>
        </p:txBody>
      </p:sp>
      <p:sp>
        <p:nvSpPr>
          <p:cNvPr id="3" name="Content Placeholder 2">
            <a:extLst>
              <a:ext uri="{FF2B5EF4-FFF2-40B4-BE49-F238E27FC236}">
                <a16:creationId xmlns:a16="http://schemas.microsoft.com/office/drawing/2014/main" id="{FC79E6C5-AC75-8B4E-F8DA-98D9DE298280}"/>
              </a:ext>
            </a:extLst>
          </p:cNvPr>
          <p:cNvSpPr>
            <a:spLocks noGrp="1"/>
          </p:cNvSpPr>
          <p:nvPr>
            <p:ph idx="1"/>
          </p:nvPr>
        </p:nvSpPr>
        <p:spPr>
          <a:xfrm>
            <a:off x="4835711" y="586855"/>
            <a:ext cx="6555347" cy="5866914"/>
          </a:xfrm>
        </p:spPr>
        <p:txBody>
          <a:bodyPr anchor="ctr">
            <a:normAutofit/>
          </a:bodyPr>
          <a:lstStyle/>
          <a:p>
            <a:pPr marL="0" indent="0">
              <a:buNone/>
            </a:pPr>
            <a:r>
              <a:rPr lang="en-CA" sz="1900" b="1" dirty="0"/>
              <a:t>Recommended Approaches for Sentiment Analysis</a:t>
            </a:r>
          </a:p>
          <a:p>
            <a:pPr>
              <a:buFont typeface="+mj-lt"/>
              <a:buAutoNum type="arabicPeriod"/>
            </a:pPr>
            <a:r>
              <a:rPr lang="en-CA" sz="1900" b="1" dirty="0"/>
              <a:t>Lexicon-Based Approaches</a:t>
            </a:r>
            <a:r>
              <a:rPr lang="en-CA" sz="1900" dirty="0"/>
              <a:t> (like VADER or </a:t>
            </a:r>
            <a:r>
              <a:rPr lang="en-CA" sz="1900" dirty="0" err="1"/>
              <a:t>TextBlob</a:t>
            </a:r>
            <a:r>
              <a:rPr lang="en-CA" sz="1900" dirty="0"/>
              <a:t>):</a:t>
            </a:r>
          </a:p>
          <a:p>
            <a:pPr lvl="1">
              <a:buFontTx/>
              <a:buChar char="-"/>
            </a:pPr>
            <a:r>
              <a:rPr lang="en-CA" sz="1900" dirty="0"/>
              <a:t>These are fast and effective for general sentiment analysis, </a:t>
            </a:r>
            <a:r>
              <a:rPr lang="en-CA" sz="1900" dirty="0">
                <a:solidFill>
                  <a:srgbClr val="C00000"/>
                </a:solidFill>
              </a:rPr>
              <a:t>especially when labeled data isn’t available</a:t>
            </a:r>
            <a:r>
              <a:rPr lang="en-CA" sz="1900" dirty="0"/>
              <a:t>.</a:t>
            </a:r>
          </a:p>
          <a:p>
            <a:pPr lvl="1">
              <a:buFontTx/>
              <a:buChar char="-"/>
            </a:pPr>
            <a:r>
              <a:rPr lang="en-CA" sz="1900" dirty="0"/>
              <a:t>They provide direct sentiment scores (positive, negative, neutral) based on predefined word lists and rules.</a:t>
            </a:r>
          </a:p>
          <a:p>
            <a:pPr>
              <a:buFont typeface="+mj-lt"/>
              <a:buAutoNum type="arabicPeriod"/>
            </a:pPr>
            <a:r>
              <a:rPr lang="en-CA" sz="1900" b="1" dirty="0"/>
              <a:t>Supervised Machine Learning</a:t>
            </a:r>
            <a:r>
              <a:rPr lang="en-CA" sz="1900" dirty="0"/>
              <a:t>:</a:t>
            </a:r>
          </a:p>
          <a:p>
            <a:pPr lvl="1">
              <a:buFontTx/>
              <a:buChar char="-"/>
            </a:pPr>
            <a:r>
              <a:rPr lang="en-CA" sz="1900" dirty="0">
                <a:solidFill>
                  <a:srgbClr val="C00000"/>
                </a:solidFill>
              </a:rPr>
              <a:t>When you have labeled data</a:t>
            </a:r>
            <a:r>
              <a:rPr lang="en-CA" sz="1900" dirty="0"/>
              <a:t>, using models like Logistic Regression, SVM, or even deep learning models (e.g., BERT) can give very accurate sentiment predictions.</a:t>
            </a:r>
          </a:p>
          <a:p>
            <a:pPr>
              <a:buFont typeface="+mj-lt"/>
              <a:buAutoNum type="arabicPeriod"/>
            </a:pPr>
            <a:r>
              <a:rPr lang="en-CA" sz="1900" b="1" dirty="0"/>
              <a:t>Pre-Trained Transformer Models</a:t>
            </a:r>
            <a:r>
              <a:rPr lang="en-CA" sz="1900" dirty="0"/>
              <a:t>:</a:t>
            </a:r>
          </a:p>
          <a:p>
            <a:pPr lvl="1">
              <a:buFontTx/>
              <a:buChar char="-"/>
            </a:pPr>
            <a:r>
              <a:rPr lang="en-CA" sz="1900" dirty="0"/>
              <a:t>Fine-tuning pre-trained transformer models like BERT for sentiment analysis is a powerful approach </a:t>
            </a:r>
            <a:r>
              <a:rPr lang="en-CA" sz="1900" dirty="0">
                <a:solidFill>
                  <a:srgbClr val="C00000"/>
                </a:solidFill>
              </a:rPr>
              <a:t>if you have labeled data. </a:t>
            </a:r>
          </a:p>
          <a:p>
            <a:pPr lvl="1">
              <a:buFontTx/>
              <a:buChar char="-"/>
            </a:pPr>
            <a:r>
              <a:rPr lang="en-CA" sz="1900" dirty="0"/>
              <a:t>These models understand context and can handle more nuanced sentiment expressions.</a:t>
            </a:r>
          </a:p>
          <a:p>
            <a:endParaRPr lang="en-US" sz="1900" dirty="0"/>
          </a:p>
        </p:txBody>
      </p:sp>
    </p:spTree>
    <p:extLst>
      <p:ext uri="{BB962C8B-B14F-4D97-AF65-F5344CB8AC3E}">
        <p14:creationId xmlns:p14="http://schemas.microsoft.com/office/powerpoint/2010/main" val="3624652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1451</TotalTime>
  <Words>821</Words>
  <Application>Microsoft Macintosh PowerPoint</Application>
  <PresentationFormat>Widescreen</PresentationFormat>
  <Paragraphs>54</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Aptos Display</vt:lpstr>
      <vt:lpstr>Arial</vt:lpstr>
      <vt:lpstr>Fira Code</vt:lpstr>
      <vt:lpstr>Office Theme</vt:lpstr>
      <vt:lpstr>Application</vt:lpstr>
      <vt:lpstr>Goal and Dataset</vt:lpstr>
      <vt:lpstr>PowerPoint Presentation</vt:lpstr>
      <vt:lpstr>PowerPoint Presentation</vt:lpstr>
      <vt:lpstr>PowerPoint Presentation</vt:lpstr>
      <vt:lpstr>So What?</vt:lpstr>
      <vt:lpstr>Why would we train it sometimes separately?</vt:lpstr>
      <vt:lpstr>Sentiment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Yigit Aydede</dc:creator>
  <cp:lastModifiedBy>Yigit Aydede</cp:lastModifiedBy>
  <cp:revision>6</cp:revision>
  <dcterms:created xsi:type="dcterms:W3CDTF">2024-08-20T14:34:46Z</dcterms:created>
  <dcterms:modified xsi:type="dcterms:W3CDTF">2024-08-21T14:46:04Z</dcterms:modified>
</cp:coreProperties>
</file>