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897" autoAdjust="0"/>
    <p:restoredTop sz="94667" autoAdjust="0"/>
  </p:normalViewPr>
  <p:slideViewPr>
    <p:cSldViewPr snapToGrid="0">
      <p:cViewPr>
        <p:scale>
          <a:sx n="60" d="100"/>
          <a:sy n="60" d="100"/>
        </p:scale>
        <p:origin x="162" y="6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3145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9201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656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556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8771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127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181926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6125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8401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2706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17500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8547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121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98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300970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680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08466840"/>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fr.wiktionary.org/wiki/impl%C3%A9ment%C3%A9" TargetMode="External"/><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hyperlink" Target="https://fr.wikipedia.org/wiki/Base_de_donn%C3%A9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353056"/>
            <a:ext cx="8596668" cy="1792224"/>
          </a:xfrm>
        </p:spPr>
        <p:txBody>
          <a:bodyPr>
            <a:noAutofit/>
          </a:bodyPr>
          <a:lstStyle/>
          <a:p>
            <a:pPr>
              <a:lnSpc>
                <a:spcPct val="107000"/>
              </a:lnSpc>
              <a:spcAft>
                <a:spcPts val="800"/>
              </a:spcAft>
            </a:pPr>
            <a:r>
              <a:rPr lang="fr-SN" sz="4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Analyse et conception de base données </a:t>
            </a:r>
            <a:r>
              <a:rPr lang="fr-SN" sz="4000" dirty="0">
                <a:latin typeface="Times New Roman" panose="02020603050405020304" pitchFamily="18" charset="0"/>
                <a:ea typeface="Calibri" panose="020F0502020204030204" pitchFamily="34"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866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39700"/>
            <a:ext cx="6372401" cy="468077"/>
          </a:xfrm>
          <a:prstGeom prst="rect">
            <a:avLst/>
          </a:prstGeom>
        </p:spPr>
        <p:txBody>
          <a:bodyPr wrap="square">
            <a:spAutoFit/>
          </a:bodyPr>
          <a:lstStyle/>
          <a:p>
            <a:pPr>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Les attributs</a:t>
            </a:r>
            <a:endParaRPr lang="en-US"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identifiants"/>
          <p:cNvPicPr/>
          <p:nvPr/>
        </p:nvPicPr>
        <p:blipFill>
          <a:blip r:embed="rId2">
            <a:extLst>
              <a:ext uri="{28A0092B-C50C-407E-A947-70E740481C1C}">
                <a14:useLocalDpi xmlns:a14="http://schemas.microsoft.com/office/drawing/2010/main" val="0"/>
              </a:ext>
            </a:extLst>
          </a:blip>
          <a:srcRect/>
          <a:stretch>
            <a:fillRect/>
          </a:stretch>
        </p:blipFill>
        <p:spPr bwMode="auto">
          <a:xfrm>
            <a:off x="0" y="939800"/>
            <a:ext cx="4210050" cy="2705100"/>
          </a:xfrm>
          <a:prstGeom prst="rect">
            <a:avLst/>
          </a:prstGeom>
          <a:noFill/>
          <a:ln>
            <a:noFill/>
          </a:ln>
        </p:spPr>
      </p:pic>
      <p:sp>
        <p:nvSpPr>
          <p:cNvPr id="5" name="Rectangle 4"/>
          <p:cNvSpPr/>
          <p:nvPr/>
        </p:nvSpPr>
        <p:spPr>
          <a:xfrm>
            <a:off x="4114800" y="800100"/>
            <a:ext cx="5838824" cy="4412618"/>
          </a:xfrm>
          <a:prstGeom prst="rect">
            <a:avLst/>
          </a:prstGeom>
        </p:spPr>
        <p:txBody>
          <a:bodyPr wrap="square">
            <a:spAutoFit/>
          </a:bodyPr>
          <a:lstStyle/>
          <a:p>
            <a:pPr>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Les attributs d'une classe d'entité permettant de désigner de façon unique chaque</a:t>
            </a:r>
            <a:b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instance de cette entité sont appelés </a:t>
            </a:r>
            <a:r>
              <a:rPr lang="fr-SN" sz="2400" i="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identifiants absolus</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Le modèle conceptuel des données propose de faire précéder d'un </a:t>
            </a:r>
            <a:r>
              <a:rPr lang="fr-SN" sz="2400" i="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Les identifiants sont (parfois de les souligner). Ainsi, chaque classe d'entité doit posséder au moins un attribut identifiant, et l'ensemble de ses attributs identifiants doivent être renseignés à la création de l'entité.</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8755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7750" y="1638300"/>
            <a:ext cx="8096250" cy="2813271"/>
          </a:xfrm>
          <a:prstGeom prst="rect">
            <a:avLst/>
          </a:prstGeom>
        </p:spPr>
        <p:txBody>
          <a:bodyPr wrap="square">
            <a:spAutoFit/>
          </a:bodyPr>
          <a:lstStyle/>
          <a:p>
            <a:pPr>
              <a:spcBef>
                <a:spcPts val="1500"/>
              </a:spcBef>
              <a:spcAft>
                <a:spcPts val="0"/>
              </a:spcAft>
            </a:pPr>
            <a:r>
              <a:rPr lang="fr-SN" sz="2400" b="1" dirty="0">
                <a:solidFill>
                  <a:srgbClr val="7030A0"/>
                </a:solidFill>
                <a:latin typeface="Times New Roman" panose="02020603050405020304" pitchFamily="18" charset="0"/>
                <a:ea typeface="Times New Roman" panose="02020603050405020304" pitchFamily="18" charset="0"/>
              </a:rPr>
              <a:t>● Les identifiants</a:t>
            </a:r>
            <a:endParaRPr lang="en-US" sz="2400" b="1" dirty="0">
              <a:solidFill>
                <a:srgbClr val="7030A0"/>
              </a:solidFill>
              <a:latin typeface="Times New Roman" panose="02020603050405020304" pitchFamily="18" charset="0"/>
              <a:ea typeface="Times New Roman" panose="02020603050405020304" pitchFamily="18" charset="0"/>
            </a:endParaRPr>
          </a:p>
          <a:p>
            <a:pPr>
              <a:lnSpc>
                <a:spcPct val="107000"/>
              </a:lnSpc>
              <a:spcAft>
                <a:spcPts val="750"/>
              </a:spcAft>
            </a:pPr>
            <a:r>
              <a:rPr lang="fr-SN" sz="24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Un identifiant est un ensemble de propriétés (une ou plusieurs) permettant de </a:t>
            </a:r>
            <a:r>
              <a:rPr lang="fr-SN" sz="2400"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désigner une </a:t>
            </a:r>
            <a:r>
              <a:rPr lang="fr-SN" sz="24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et une seule entité. La définition originale est la suivante : l’identifiant est une propriété particulière d’un objet telle qu’il n’existe pas deux occurrence de cet objet pour lesquelles cette propriété pourrait prendre une même valeur</a:t>
            </a:r>
            <a:endParaRPr lang="en-US"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837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5" y="104775"/>
            <a:ext cx="8943975" cy="1044132"/>
          </a:xfrm>
          <a:prstGeom prst="rect">
            <a:avLst/>
          </a:prstGeom>
        </p:spPr>
        <p:txBody>
          <a:bodyPr wrap="square">
            <a:spAutoFit/>
          </a:bodyPr>
          <a:lstStyle/>
          <a:p>
            <a:pPr>
              <a:spcBef>
                <a:spcPts val="1500"/>
              </a:spcBef>
              <a:spcAft>
                <a:spcPts val="0"/>
              </a:spcAft>
            </a:pPr>
            <a:r>
              <a:rPr lang="fr-SN" sz="2000" b="1" dirty="0">
                <a:solidFill>
                  <a:srgbClr val="7030A0"/>
                </a:solidFill>
                <a:latin typeface="Times New Roman" panose="02020603050405020304" pitchFamily="18" charset="0"/>
                <a:ea typeface="Times New Roman" panose="02020603050405020304" pitchFamily="18" charset="0"/>
              </a:rPr>
              <a:t>●</a:t>
            </a:r>
            <a:r>
              <a:rPr lang="fr-SN" sz="2000" b="1" dirty="0">
                <a:solidFill>
                  <a:srgbClr val="7030A0"/>
                </a:solidFill>
                <a:latin typeface="Arial" panose="020B0604020202020204" pitchFamily="34" charset="0"/>
                <a:ea typeface="Times New Roman" panose="02020603050405020304" pitchFamily="18" charset="0"/>
              </a:rPr>
              <a:t>La cardinalité</a:t>
            </a:r>
            <a:endParaRPr lang="en-US" sz="2000" b="1" dirty="0">
              <a:solidFill>
                <a:srgbClr val="7030A0"/>
              </a:solidFill>
              <a:latin typeface="Times New Roman" panose="02020603050405020304" pitchFamily="18" charset="0"/>
              <a:ea typeface="Times New Roman" panose="02020603050405020304" pitchFamily="18" charset="0"/>
            </a:endParaRPr>
          </a:p>
          <a:p>
            <a:pPr>
              <a:lnSpc>
                <a:spcPct val="107000"/>
              </a:lnSpc>
              <a:spcAft>
                <a:spcPts val="800"/>
              </a:spcAft>
            </a:pPr>
            <a:r>
              <a:rPr lang="en-US" sz="2000" dirty="0">
                <a:solidFill>
                  <a:srgbClr val="7030A0"/>
                </a:solidFill>
                <a:latin typeface="Arial" panose="020B0604020202020204" pitchFamily="34" charset="0"/>
                <a:ea typeface="Calibri" panose="020F0502020204030204" pitchFamily="34" charset="0"/>
                <a:cs typeface="Times New Roman" panose="02020603050405020304" pitchFamily="18" charset="0"/>
              </a:rPr>
              <a:t/>
            </a:r>
            <a:br>
              <a:rPr lang="en-US" sz="2000" dirty="0">
                <a:solidFill>
                  <a:srgbClr val="7030A0"/>
                </a:solidFill>
                <a:latin typeface="Arial" panose="020B0604020202020204" pitchFamily="34" charset="0"/>
                <a:ea typeface="Calibri" panose="020F0502020204030204" pitchFamily="34" charset="0"/>
                <a:cs typeface="Times New Roman" panose="02020603050405020304" pitchFamily="18" charset="0"/>
              </a:rPr>
            </a:br>
            <a:endParaRPr lang="en-US"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https://img-19.ccm2.net/w82oTRAwDD402nmllcWPhHomEyo=/290x/6807db4f6b3a4c13a902f89278e00a14/ccm-encyclopedia/merise-images-cardinal.gif"/>
          <p:cNvPicPr/>
          <p:nvPr/>
        </p:nvPicPr>
        <p:blipFill>
          <a:blip r:embed="rId2">
            <a:extLst>
              <a:ext uri="{28A0092B-C50C-407E-A947-70E740481C1C}">
                <a14:useLocalDpi xmlns:a14="http://schemas.microsoft.com/office/drawing/2010/main" val="0"/>
              </a:ext>
            </a:extLst>
          </a:blip>
          <a:srcRect/>
          <a:stretch>
            <a:fillRect/>
          </a:stretch>
        </p:blipFill>
        <p:spPr bwMode="auto">
          <a:xfrm>
            <a:off x="0" y="1729930"/>
            <a:ext cx="2390774" cy="2384869"/>
          </a:xfrm>
          <a:prstGeom prst="rect">
            <a:avLst/>
          </a:prstGeom>
          <a:noFill/>
          <a:ln>
            <a:noFill/>
          </a:ln>
        </p:spPr>
      </p:pic>
      <p:sp>
        <p:nvSpPr>
          <p:cNvPr id="4" name="Rectangle 3"/>
          <p:cNvSpPr/>
          <p:nvPr/>
        </p:nvSpPr>
        <p:spPr>
          <a:xfrm>
            <a:off x="2390774" y="685799"/>
            <a:ext cx="7934325" cy="4790799"/>
          </a:xfrm>
          <a:prstGeom prst="rect">
            <a:avLst/>
          </a:prstGeom>
        </p:spPr>
        <p:txBody>
          <a:bodyPr wrap="square">
            <a:spAutoFit/>
          </a:bodyPr>
          <a:lstStyle/>
          <a:p>
            <a:pPr>
              <a:lnSpc>
                <a:spcPct val="107000"/>
              </a:lnSpc>
              <a:spcBef>
                <a:spcPts val="375"/>
              </a:spcBef>
              <a:spcAft>
                <a:spcPts val="0"/>
              </a:spcAft>
            </a:pPr>
            <a:r>
              <a:rPr lang="fr-S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Les cardinalités permettent de caractériser le lien qui existe entre une entité et la relation à laquelle elle est reliée. La cardinalité d'une relation</a:t>
            </a:r>
            <a:r>
              <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est composée d'un couple comportant une borne maximale et une borne minimale, intervalle dans lequel la cardinalité d'une entité peut prendre sa valeur : </a:t>
            </a:r>
          </a:p>
          <a:p>
            <a:pPr>
              <a:lnSpc>
                <a:spcPct val="107000"/>
              </a:lnSpc>
              <a:spcBef>
                <a:spcPts val="375"/>
              </a:spcBef>
              <a:spcAft>
                <a:spcPts val="0"/>
              </a:spcAft>
            </a:pPr>
            <a:r>
              <a:rPr lang="fr-SN" sz="2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la borne minimale (généralement 0 ou 1) décrit le nombre minimum de fois qu'une entité peut participer à une relation</a:t>
            </a:r>
            <a:endPar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375"/>
              </a:spcBef>
              <a:spcAft>
                <a:spcPts val="0"/>
              </a:spcAft>
            </a:pPr>
            <a:r>
              <a:rPr lang="fr-SN" sz="20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la borne maximale (généralement 1 ou n) décrit le nombre maximum de fois qu'une entité peut participer à une relation</a:t>
            </a:r>
            <a:r>
              <a:rPr lang="fr-S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fr-S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fr-SN"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Une cardinalité 1.N signifie que chaque entité appartenant à une classe d'entité participe au moins une fois à la</a:t>
            </a:r>
            <a:r>
              <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relation. Une cardinalité 0.N signifie que chaque entité appartenant à une classe d'entité ne participe pas forcément à la relation.</a:t>
            </a:r>
            <a:br>
              <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endParaRPr lang="en-US" sz="2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714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3050" y="923925"/>
            <a:ext cx="7600950" cy="4283417"/>
          </a:xfrm>
          <a:prstGeom prst="rect">
            <a:avLst/>
          </a:prstGeom>
        </p:spPr>
        <p:txBody>
          <a:bodyPr wrap="square">
            <a:spAutoFit/>
          </a:bodyPr>
          <a:lstStyle/>
          <a:p>
            <a:pPr marL="342900" lvl="0" indent="-342900">
              <a:lnSpc>
                <a:spcPct val="107000"/>
              </a:lnSpc>
              <a:spcAft>
                <a:spcPts val="800"/>
              </a:spcAft>
              <a:buFont typeface="+mj-lt"/>
              <a:buAutoNum type="alphaUcPeriod"/>
            </a:pPr>
            <a:r>
              <a:rPr lang="fr-SN" sz="24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Le </a:t>
            </a: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Modèle Logique des Données (MLD)</a:t>
            </a:r>
            <a:endParaRPr lang="en-US"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 modèle logique des données (MLD) consiste à décrire la structure de données utilisée sans faire référence à un langage de programmation. Il s'agit donc de préciser le type de données utilisées lors des traitements. Ainsi, le modèle logique est dépendant du type de base de données utilisé. Il ne peut pas être implanté dans une base de données sans modification. Il est obligatoire de transformer ce modèle. On dit qu’on effectue un passage du modèle conceptuel de données vers le modèle logique de données. Le MLD pourra être implanté dans une base de données relationnelle</a:t>
            </a:r>
            <a:endParaRPr 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54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575" y="85725"/>
            <a:ext cx="6375303" cy="468077"/>
          </a:xfrm>
          <a:prstGeom prst="rect">
            <a:avLst/>
          </a:prstGeom>
        </p:spPr>
        <p:txBody>
          <a:bodyPr wrap="square">
            <a:spAutoFit/>
          </a:bodyPr>
          <a:lstStyle/>
          <a:p>
            <a:pPr marL="685800">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Modèle Relationnel</a:t>
            </a:r>
            <a:endParaRPr lang="en-US"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descr="Le modèle relationnel"/>
          <p:cNvPicPr/>
          <p:nvPr/>
        </p:nvPicPr>
        <p:blipFill>
          <a:blip r:embed="rId2">
            <a:extLst>
              <a:ext uri="{28A0092B-C50C-407E-A947-70E740481C1C}">
                <a14:useLocalDpi xmlns:a14="http://schemas.microsoft.com/office/drawing/2010/main" val="0"/>
              </a:ext>
            </a:extLst>
          </a:blip>
          <a:srcRect/>
          <a:stretch>
            <a:fillRect/>
          </a:stretch>
        </p:blipFill>
        <p:spPr bwMode="auto">
          <a:xfrm>
            <a:off x="0" y="781049"/>
            <a:ext cx="4733925" cy="3086101"/>
          </a:xfrm>
          <a:prstGeom prst="rect">
            <a:avLst/>
          </a:prstGeom>
          <a:noFill/>
          <a:ln>
            <a:noFill/>
          </a:ln>
        </p:spPr>
      </p:pic>
      <p:sp>
        <p:nvSpPr>
          <p:cNvPr id="6" name="Rectangle 5"/>
          <p:cNvSpPr/>
          <p:nvPr/>
        </p:nvSpPr>
        <p:spPr>
          <a:xfrm>
            <a:off x="3867151" y="952499"/>
            <a:ext cx="7896224" cy="2463367"/>
          </a:xfrm>
          <a:prstGeom prst="rect">
            <a:avLst/>
          </a:prstGeom>
        </p:spPr>
        <p:txBody>
          <a:bodyPr wrap="square">
            <a:spAutoFit/>
          </a:bodyPr>
          <a:lstStyle/>
          <a:p>
            <a:pPr marL="685800">
              <a:lnSpc>
                <a:spcPct val="107000"/>
              </a:lnSpc>
              <a:spcAft>
                <a:spcPts val="800"/>
              </a:spcAft>
            </a:pPr>
            <a:r>
              <a:rPr lang="fr-SN" sz="2400" dirty="0">
                <a:solidFill>
                  <a:srgbClr val="7030A0"/>
                </a:solidFill>
                <a:latin typeface="Arial" panose="020B0604020202020204" pitchFamily="34" charset="0"/>
                <a:ea typeface="Calibri" panose="020F0502020204030204" pitchFamily="34" charset="0"/>
                <a:cs typeface="Times New Roman" panose="02020603050405020304" pitchFamily="18" charset="0"/>
              </a:rPr>
              <a:t>Le </a:t>
            </a:r>
            <a:r>
              <a:rPr lang="en-US" sz="2400" b="1" dirty="0">
                <a:solidFill>
                  <a:srgbClr val="7030A0"/>
                </a:solidFill>
                <a:latin typeface="Calibri" panose="020F0502020204030204" pitchFamily="34" charset="0"/>
                <a:ea typeface="Calibri" panose="020F0502020204030204" pitchFamily="34" charset="0"/>
                <a:cs typeface="Times New Roman" panose="02020603050405020304" pitchFamily="18" charset="0"/>
              </a:rPr>
              <a:t>modèle relationnel</a:t>
            </a:r>
            <a:r>
              <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 est une manière de modéliser les relations existantes entre plusieurs informations, et de les ordonner entre elles. Cette modélisation qui repose sur des principes mathématiques  est souvent retranscrite physiquement (« </a:t>
            </a:r>
            <a:r>
              <a:rPr lang="fr-SN" sz="2400" dirty="0">
                <a:solidFill>
                  <a:srgbClr val="7030A0"/>
                </a:solidFill>
                <a:latin typeface="Arial" panose="020B0604020202020204" pitchFamily="34" charset="0"/>
                <a:ea typeface="Calibri" panose="020F0502020204030204" pitchFamily="34" charset="0"/>
                <a:cs typeface="Times New Roman" panose="02020603050405020304" pitchFamily="18" charset="0"/>
                <a:hlinkClick r:id="rId3" tooltip="wikt:implémenté"/>
              </a:rPr>
              <a:t>implémentée</a:t>
            </a:r>
            <a:r>
              <a:rPr lang="fr-SN" sz="2400" dirty="0">
                <a:solidFill>
                  <a:srgbClr val="7030A0"/>
                </a:solidFill>
                <a:latin typeface="Arial" panose="020B0604020202020204" pitchFamily="34" charset="0"/>
                <a:ea typeface="Calibri" panose="020F0502020204030204" pitchFamily="34" charset="0"/>
                <a:cs typeface="Times New Roman" panose="02020603050405020304" pitchFamily="18" charset="0"/>
              </a:rPr>
              <a:t> ») dans une </a:t>
            </a:r>
            <a:r>
              <a:rPr lang="fr-SN" sz="2400" dirty="0">
                <a:solidFill>
                  <a:srgbClr val="7030A0"/>
                </a:solidFill>
                <a:latin typeface="Arial" panose="020B0604020202020204" pitchFamily="34" charset="0"/>
                <a:ea typeface="Calibri" panose="020F0502020204030204" pitchFamily="34" charset="0"/>
                <a:cs typeface="Times New Roman" panose="02020603050405020304" pitchFamily="18" charset="0"/>
                <a:hlinkClick r:id="rId4" tooltip="Base de données"/>
              </a:rPr>
              <a:t>base de données</a:t>
            </a:r>
            <a:r>
              <a:rPr lang="fr-SN" sz="2400" dirty="0">
                <a:solidFill>
                  <a:srgbClr val="7030A0"/>
                </a:solidFill>
                <a:latin typeface="Arial" panose="020B0604020202020204" pitchFamily="34" charset="0"/>
                <a:ea typeface="Calibri" panose="020F0502020204030204" pitchFamily="34" charset="0"/>
                <a:cs typeface="Times New Roman" panose="02020603050405020304" pitchFamily="18" charset="0"/>
              </a:rPr>
              <a:t>.</a:t>
            </a:r>
            <a:endPar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239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463" y="0"/>
            <a:ext cx="8431089" cy="487506"/>
          </a:xfrm>
          <a:prstGeom prst="rect">
            <a:avLst/>
          </a:prstGeom>
        </p:spPr>
        <p:txBody>
          <a:bodyPr wrap="square">
            <a:spAutoFit/>
          </a:bodyPr>
          <a:lstStyle/>
          <a:p>
            <a:pPr marL="685800">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Règles de passage du MCD au MLDR</a:t>
            </a:r>
            <a:endParaRPr lang="en-US" sz="2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76463" y="609600"/>
            <a:ext cx="11197390" cy="6810262"/>
          </a:xfrm>
          <a:prstGeom prst="rect">
            <a:avLst/>
          </a:prstGeom>
        </p:spPr>
        <p:txBody>
          <a:bodyPr wrap="square">
            <a:spAutoFit/>
          </a:bodyPr>
          <a:lstStyle/>
          <a:p>
            <a:pPr marL="685800">
              <a:lnSpc>
                <a:spcPct val="107000"/>
              </a:lnSpc>
              <a:spcAft>
                <a:spcPts val="0"/>
              </a:spcAft>
            </a:pP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Règle numéro 1 : </a:t>
            </a:r>
            <a:endParaRPr lang="en-US"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arenR"/>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Une entité du MCD devient une relation, c’est à dire une table. Dans un SGBD de type relationnel, une table est structure tabulaire dont chaque ligne correspond aux données d'un objet enregistré (d'où le terme enregistrement) et où chaque colonne correspond à une propriété de cet objet. Une table contiendra donc un ensemble d’enregistrements. Une ligne correspond à un enregistrement. Une colonne correspond à un champ. La valeur prise par un champ pour un enregistrement donné est située à l’intersection ligne-colonne correspondant à enregistrement-champ. Il n’y a pas de limite théorique au nombre d’enregistrements que peut contenir une table. Par contre, la limite est lié </a:t>
            </a:r>
            <a:r>
              <a:rPr lang="fr-SN" sz="24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à l’espace </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de stockage.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arenR"/>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Son identifiant devient la clé primaire de la relation. La clé primaire permet d’identifier de façon unique un enregistrement dans la table. Les valeurs de la clé primaire sont donc uniques. Les valeurs de la clé primaire sont obligatoirement non nulles. Dans la plupart des SGBDR, le fait de définir une clé primaire donne lieu automatiquement à la création d’un index.</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LcParenR"/>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Les autres propriétés deviennent les attributs de la relation.</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1805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605" y="297712"/>
            <a:ext cx="9845748" cy="6019918"/>
          </a:xfrm>
          <a:prstGeom prst="rect">
            <a:avLst/>
          </a:prstGeom>
        </p:spPr>
        <p:txBody>
          <a:bodyPr wrap="square">
            <a:spAutoFit/>
          </a:bodyPr>
          <a:lstStyle/>
          <a:p>
            <a:pPr marL="685800">
              <a:lnSpc>
                <a:spcPct val="107000"/>
              </a:lnSpc>
              <a:spcAft>
                <a:spcPts val="0"/>
              </a:spcAft>
            </a:pP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p>
          <a:p>
            <a:pPr marL="685800">
              <a:lnSpc>
                <a:spcPct val="107000"/>
              </a:lnSpc>
              <a:spcAft>
                <a:spcPts val="0"/>
              </a:spcAft>
            </a:pP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Règle numéro 2 : </a:t>
            </a:r>
            <a:endParaRPr lang="en-US"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Une association de type 1:N (c’est à dire qui a les cardinalités maximales positionnées à « 1 » d’une côté de l’association et à « n » de l’autre côté) se traduit par la création d’une clé étrangère dans la relation correspondante à l’entité côté « 1 ». Cette clé étrangère référence la clé primaire de la relation correspondant à l’autre entité.</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0"/>
              </a:spcAft>
            </a:pP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Règle numéro 3 : </a:t>
            </a:r>
            <a:endParaRPr lang="en-US"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Une association de type N :N (c’est à dire qui a les cardinalités maximales positionnées à « N » des 2 côtés de l’association) se traduit par la création d’une relation dont la clé primaire est composée des clés étrangères référençant les relations correspondant aux entités liées par l’association. Les éventuelles propriétés de l’association deviennent des attributs de la relation.</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6999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1" y="324853"/>
            <a:ext cx="5570620" cy="619272"/>
          </a:xfrm>
          <a:prstGeom prst="rect">
            <a:avLst/>
          </a:prstGeom>
        </p:spPr>
        <p:txBody>
          <a:bodyPr wrap="square">
            <a:spAutoFit/>
          </a:bodyPr>
          <a:lstStyle/>
          <a:p>
            <a:pPr marL="342900" lvl="0" indent="-342900">
              <a:lnSpc>
                <a:spcPct val="107000"/>
              </a:lnSpc>
              <a:spcAft>
                <a:spcPts val="800"/>
              </a:spcAft>
              <a:buFont typeface="+mj-lt"/>
              <a:buAutoNum type="alphaUcPeriod"/>
            </a:pPr>
            <a:r>
              <a:rPr lang="fr-SN" sz="32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SQL</a:t>
            </a:r>
            <a:endParaRPr lang="en-US"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soffr.miximages.com/ddl/2y9AY.png"/>
          <p:cNvPicPr/>
          <p:nvPr/>
        </p:nvPicPr>
        <p:blipFill>
          <a:blip r:embed="rId2">
            <a:extLst>
              <a:ext uri="{28A0092B-C50C-407E-A947-70E740481C1C}">
                <a14:useLocalDpi xmlns:a14="http://schemas.microsoft.com/office/drawing/2010/main" val="0"/>
              </a:ext>
            </a:extLst>
          </a:blip>
          <a:srcRect/>
          <a:stretch>
            <a:fillRect/>
          </a:stretch>
        </p:blipFill>
        <p:spPr bwMode="auto">
          <a:xfrm>
            <a:off x="1166649" y="1190712"/>
            <a:ext cx="6830722" cy="3424831"/>
          </a:xfrm>
          <a:prstGeom prst="rect">
            <a:avLst/>
          </a:prstGeom>
          <a:noFill/>
          <a:ln>
            <a:noFill/>
          </a:ln>
        </p:spPr>
      </p:pic>
      <p:sp>
        <p:nvSpPr>
          <p:cNvPr id="4" name="Rectangle 3"/>
          <p:cNvSpPr/>
          <p:nvPr/>
        </p:nvSpPr>
        <p:spPr>
          <a:xfrm>
            <a:off x="2322286" y="4604770"/>
            <a:ext cx="7213599" cy="1277850"/>
          </a:xfrm>
          <a:prstGeom prst="rect">
            <a:avLst/>
          </a:prstGeom>
        </p:spPr>
        <p:txBody>
          <a:bodyPr wrap="square">
            <a:spAutoFit/>
          </a:bodyPr>
          <a:lstStyle/>
          <a:p>
            <a:pPr>
              <a:lnSpc>
                <a:spcPct val="107000"/>
              </a:lnSpc>
              <a:spcAft>
                <a:spcPts val="800"/>
              </a:spcAft>
            </a:pPr>
            <a:r>
              <a:rPr lang="fr-SN" sz="240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Pour que les différents logiciels et le moteur de base de données puissent se comprendre, ils utilisent un langage appelé SQL.</a:t>
            </a:r>
            <a:endPar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830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QL Programming Assignment Help"/>
          <p:cNvPicPr/>
          <p:nvPr/>
        </p:nvPicPr>
        <p:blipFill>
          <a:blip r:embed="rId2">
            <a:extLst>
              <a:ext uri="{28A0092B-C50C-407E-A947-70E740481C1C}">
                <a14:useLocalDpi xmlns:a14="http://schemas.microsoft.com/office/drawing/2010/main" val="0"/>
              </a:ext>
            </a:extLst>
          </a:blip>
          <a:srcRect/>
          <a:stretch>
            <a:fillRect/>
          </a:stretch>
        </p:blipFill>
        <p:spPr bwMode="auto">
          <a:xfrm>
            <a:off x="1411705" y="994611"/>
            <a:ext cx="7154445" cy="5181600"/>
          </a:xfrm>
          <a:prstGeom prst="rect">
            <a:avLst/>
          </a:prstGeom>
          <a:noFill/>
          <a:ln>
            <a:noFill/>
          </a:ln>
        </p:spPr>
      </p:pic>
    </p:spTree>
    <p:extLst>
      <p:ext uri="{BB962C8B-B14F-4D97-AF65-F5344CB8AC3E}">
        <p14:creationId xmlns:p14="http://schemas.microsoft.com/office/powerpoint/2010/main" val="1737317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589" y="208547"/>
            <a:ext cx="8919411" cy="2841034"/>
          </a:xfrm>
          <a:prstGeom prst="rect">
            <a:avLst/>
          </a:prstGeom>
        </p:spPr>
        <p:txBody>
          <a:bodyPr wrap="square">
            <a:spAutoFit/>
          </a:bodyPr>
          <a:lstStyle/>
          <a:p>
            <a:pPr marL="408305">
              <a:lnSpc>
                <a:spcPct val="107000"/>
              </a:lnSpc>
              <a:spcAft>
                <a:spcPts val="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408305">
              <a:lnSpc>
                <a:spcPct val="107000"/>
              </a:lnSpc>
              <a:spcAft>
                <a:spcPts val="0"/>
              </a:spcAft>
            </a:pP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Langage d'interrogation de données (LID) : SELECT </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408305">
              <a:lnSpc>
                <a:spcPct val="107000"/>
              </a:lnSpc>
              <a:spcAft>
                <a:spcPts val="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408305">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 </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langage d'interrogation de données (</a:t>
            </a:r>
            <a:r>
              <a:rPr lang="en-US"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LID</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permet d'établir une combinaison d'opérations portant sur des tables (relation). Le résultat de cette combinaison d'opérations est lui-même une table dont l'existence ne dure qu'un temps.</a:t>
            </a:r>
          </a:p>
        </p:txBody>
      </p:sp>
      <p:pic>
        <p:nvPicPr>
          <p:cNvPr id="3" name="Image 2" descr="Langage d'interrogation des Données LID - ppt télécharger"/>
          <p:cNvPicPr/>
          <p:nvPr/>
        </p:nvPicPr>
        <p:blipFill>
          <a:blip r:embed="rId2">
            <a:extLst>
              <a:ext uri="{28A0092B-C50C-407E-A947-70E740481C1C}">
                <a14:useLocalDpi xmlns:a14="http://schemas.microsoft.com/office/drawing/2010/main" val="0"/>
              </a:ext>
            </a:extLst>
          </a:blip>
          <a:srcRect/>
          <a:stretch>
            <a:fillRect/>
          </a:stretch>
        </p:blipFill>
        <p:spPr bwMode="auto">
          <a:xfrm>
            <a:off x="1042737" y="3049582"/>
            <a:ext cx="7844589" cy="3575808"/>
          </a:xfrm>
          <a:prstGeom prst="rect">
            <a:avLst/>
          </a:prstGeom>
          <a:noFill/>
          <a:ln>
            <a:noFill/>
          </a:ln>
        </p:spPr>
      </p:pic>
    </p:spTree>
    <p:extLst>
      <p:ext uri="{BB962C8B-B14F-4D97-AF65-F5344CB8AC3E}">
        <p14:creationId xmlns:p14="http://schemas.microsoft.com/office/powerpoint/2010/main" val="286460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91174" y="142875"/>
            <a:ext cx="3682827" cy="790575"/>
          </a:xfrm>
        </p:spPr>
        <p:txBody>
          <a:bodyPr/>
          <a:lstStyle/>
          <a:p>
            <a:r>
              <a:rPr lang="fr-SN" dirty="0"/>
              <a:t>Introduction :</a:t>
            </a:r>
            <a:endParaRPr lang="en-US" dirty="0"/>
          </a:p>
        </p:txBody>
      </p:sp>
      <p:sp>
        <p:nvSpPr>
          <p:cNvPr id="3" name="Rectangle 2"/>
          <p:cNvSpPr/>
          <p:nvPr/>
        </p:nvSpPr>
        <p:spPr>
          <a:xfrm>
            <a:off x="577516" y="1612232"/>
            <a:ext cx="9601201" cy="4283417"/>
          </a:xfrm>
          <a:prstGeom prst="rect">
            <a:avLst/>
          </a:prstGeom>
        </p:spPr>
        <p:txBody>
          <a:bodyPr wrap="square">
            <a:spAutoFit/>
          </a:bodyPr>
          <a:lstStyle/>
          <a:p>
            <a:pPr indent="457200">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*Définition</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fr-SN" sz="24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Il est difficile de donner une définition exacte de la notion de base de données. Une définition très générale pourrait être : un ensemble organisé d'informations avec un objectif commun. Peu importe le support utilisé pour rassembler et stocker les données (papier, fichiers, etc.), dès lors que des données sont rassemblées et stockées d'une manière organisée dans un but spécifique, on parle de base de données. Plus précisément, on appelle base de données un ensemble structuré et organisé permettant le stockage de grandes quantités d'informations afin d'en faciliter l'exploitation (ajout, mise à jour, recherche de données). Bien entendu, dans le cadre de notre recherche, nous nous intéressons aux bases de données informatisées.</a:t>
            </a:r>
            <a:endParaRPr lang="en-US" sz="24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40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4211" y="930442"/>
            <a:ext cx="7539789" cy="2668551"/>
          </a:xfrm>
          <a:prstGeom prst="rect">
            <a:avLst/>
          </a:prstGeom>
        </p:spPr>
        <p:txBody>
          <a:bodyPr wrap="square">
            <a:spAutoFit/>
          </a:bodyPr>
          <a:lstStyle/>
          <a:p>
            <a:pPr>
              <a:lnSpc>
                <a:spcPct val="107000"/>
              </a:lnSpc>
              <a:spcAft>
                <a:spcPts val="800"/>
              </a:spcAft>
            </a:pPr>
            <a:r>
              <a:rPr lang="fr-SN" sz="2400" b="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2400" b="1"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2400"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400" dirty="0" smtClea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Une base de donnée structurée, organisée et mise à jour constitue un point d’appui sur tous les plans d’aménagement, la précision  des besoin ne fait qu’améliorer  la qualité de la base de donnée.</a:t>
            </a:r>
            <a:endPar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21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2000" y="50800"/>
            <a:ext cx="8512002" cy="647700"/>
          </a:xfrm>
        </p:spPr>
        <p:txBody>
          <a:bodyPr>
            <a:normAutofit fontScale="90000"/>
          </a:bodyPr>
          <a:lstStyle/>
          <a:p>
            <a:pPr lvl="0"/>
            <a:r>
              <a:rPr lang="fr-SN" dirty="0" smtClean="0">
                <a:solidFill>
                  <a:srgbClr val="7030A0"/>
                </a:solidFill>
              </a:rPr>
              <a:t>I. Notion </a:t>
            </a:r>
            <a:r>
              <a:rPr lang="fr-SN" dirty="0">
                <a:solidFill>
                  <a:srgbClr val="7030A0"/>
                </a:solidFill>
              </a:rPr>
              <a:t>d’analyse et conception</a:t>
            </a:r>
            <a:r>
              <a:rPr lang="en-US" dirty="0"/>
              <a:t/>
            </a:r>
            <a:br>
              <a:rPr lang="en-US" dirty="0"/>
            </a:br>
            <a:r>
              <a:rPr lang="fr-SN" dirty="0"/>
              <a:t> </a:t>
            </a:r>
            <a:endParaRPr lang="en-US" dirty="0"/>
          </a:p>
        </p:txBody>
      </p:sp>
      <p:sp>
        <p:nvSpPr>
          <p:cNvPr id="3" name="Rectangle 2"/>
          <p:cNvSpPr/>
          <p:nvPr/>
        </p:nvSpPr>
        <p:spPr>
          <a:xfrm>
            <a:off x="1892300" y="787400"/>
            <a:ext cx="4782256" cy="593304"/>
          </a:xfrm>
          <a:prstGeom prst="rect">
            <a:avLst/>
          </a:prstGeom>
        </p:spPr>
        <p:txBody>
          <a:bodyPr wrap="square">
            <a:spAutoFit/>
          </a:bodyPr>
          <a:lstStyle/>
          <a:p>
            <a:pPr marL="342900" lvl="0" indent="-342900">
              <a:lnSpc>
                <a:spcPct val="107000"/>
              </a:lnSpc>
              <a:spcAft>
                <a:spcPts val="800"/>
              </a:spcAft>
              <a:buFont typeface="+mj-lt"/>
              <a:buAutoNum type="alphaUcPeriod"/>
            </a:pPr>
            <a:r>
              <a:rPr lang="fr-SN" sz="3200"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UML</a:t>
            </a:r>
            <a:r>
              <a:rPr lang="fr-SN" sz="32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 3" descr="Diagrammes UML pour les développeurs"/>
          <p:cNvPicPr/>
          <p:nvPr/>
        </p:nvPicPr>
        <p:blipFill>
          <a:blip r:embed="rId2">
            <a:extLst>
              <a:ext uri="{28A0092B-C50C-407E-A947-70E740481C1C}">
                <a14:useLocalDpi xmlns:a14="http://schemas.microsoft.com/office/drawing/2010/main" val="0"/>
              </a:ext>
            </a:extLst>
          </a:blip>
          <a:srcRect/>
          <a:stretch>
            <a:fillRect/>
          </a:stretch>
        </p:blipFill>
        <p:spPr bwMode="auto">
          <a:xfrm>
            <a:off x="1892300" y="1406672"/>
            <a:ext cx="5551805" cy="3698728"/>
          </a:xfrm>
          <a:prstGeom prst="rect">
            <a:avLst/>
          </a:prstGeom>
          <a:noFill/>
          <a:ln>
            <a:noFill/>
          </a:ln>
        </p:spPr>
      </p:pic>
    </p:spTree>
    <p:extLst>
      <p:ext uri="{BB962C8B-B14F-4D97-AF65-F5344CB8AC3E}">
        <p14:creationId xmlns:p14="http://schemas.microsoft.com/office/powerpoint/2010/main" val="152633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1" y="1047750"/>
            <a:ext cx="9305924" cy="6159250"/>
          </a:xfrm>
          <a:prstGeom prst="rect">
            <a:avLst/>
          </a:prstGeom>
        </p:spPr>
        <p:txBody>
          <a:bodyPr wrap="square">
            <a:spAutoFit/>
          </a:bodyPr>
          <a:lstStyle/>
          <a:p>
            <a:pPr marL="809625">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Un diagramme UML (langage de modélisation unifié) représente un système en exposant ses interactions avec les utilisateurs et les autres systèmes. Le système modélisé peut être un site Web, une application ou un processus métier. Créez un diagramme de classes en ligne pour explorer le code source, planifier de nouvelles fonctionnalités et exposer les flux et tâches de base de votre système. Visualisez l'état actuel et futur de votre produit pour fournir des environnements agiles productifs aux développeurs de logiciels, ingénieurs, spécialistes des données et autres professionnels de l'informatique. Il utilise des diagrammes pour représenter chaque aspect d'un systèmes : statique, dynamique,....en s'appuyant sur la notion d'orienté objet qui est un véritable atout pour ce langage. Il est idéal pour concevoir et déployer une architecture logiciel développée dans un langage objet (Java, C++, VB.net).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SN" sz="20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43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875" y="1133476"/>
            <a:ext cx="8620125" cy="4874924"/>
          </a:xfrm>
          <a:prstGeom prst="rect">
            <a:avLst/>
          </a:prstGeom>
        </p:spPr>
        <p:txBody>
          <a:bodyPr wrap="square">
            <a:spAutoFit/>
          </a:bodyPr>
          <a:lstStyle/>
          <a:p>
            <a:pPr marL="342900" lvl="0" indent="-342900">
              <a:lnSpc>
                <a:spcPct val="107000"/>
              </a:lnSpc>
              <a:spcAft>
                <a:spcPts val="0"/>
              </a:spcAft>
              <a:buFont typeface="+mj-lt"/>
              <a:buAutoNum type="alphaUcPeriod"/>
            </a:pPr>
            <a:r>
              <a:rPr lang="en-US"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fr-SN"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 MERISE</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809625">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MERISE</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(Méthode d’Etude et de Réalisation Informatique pour les Systèmes d’Entreprise) est une méthode d'analyse et de réalisation des systèmes d'information qui est élaborée en plusieurs étapes: schéma directeur, étude préalable, étude détaillée et la réalisation.</a:t>
            </a:r>
            <a:b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Elle</a:t>
            </a: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est aussi  basée sur le principe de la séparation des données et des traitements. Elle possède plusieurs modèles qui sont répartis sur 3 niveaux (Le niveau conceptuel (MCD, MCT), le niveau logique ou organisationnel (MLD, MLT, MOT), le niveau physique (MPD) ). En effet il sera beaucoup plus détaillé dans les ligne qui suivent</a:t>
            </a:r>
            <a:endPar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fr-SN"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8006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304800"/>
            <a:ext cx="7112091" cy="530594"/>
          </a:xfrm>
          <a:prstGeom prst="rect">
            <a:avLst/>
          </a:prstGeom>
        </p:spPr>
        <p:txBody>
          <a:bodyPr wrap="square">
            <a:spAutoFit/>
          </a:bodyPr>
          <a:lstStyle/>
          <a:p>
            <a:pPr marL="800100" lvl="1" indent="-342900">
              <a:lnSpc>
                <a:spcPct val="107000"/>
              </a:lnSpc>
              <a:spcAft>
                <a:spcPts val="800"/>
              </a:spcAft>
              <a:buFont typeface="+mj-lt"/>
              <a:buAutoNum type="alphaUcPeriod"/>
            </a:pPr>
            <a:r>
              <a:rPr lang="fr-SN" sz="2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Etude comparative : MERISE et ULM</a:t>
            </a:r>
            <a:endParaRPr lang="en-US"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C:\Users\hp\Desktop\MON EXACTE\uml.jpeg"/>
          <p:cNvPicPr/>
          <p:nvPr/>
        </p:nvPicPr>
        <p:blipFill>
          <a:blip r:embed="rId2">
            <a:extLst>
              <a:ext uri="{28A0092B-C50C-407E-A947-70E740481C1C}">
                <a14:useLocalDpi xmlns:a14="http://schemas.microsoft.com/office/drawing/2010/main" val="0"/>
              </a:ext>
            </a:extLst>
          </a:blip>
          <a:srcRect/>
          <a:stretch>
            <a:fillRect/>
          </a:stretch>
        </p:blipFill>
        <p:spPr bwMode="auto">
          <a:xfrm>
            <a:off x="889000" y="1295400"/>
            <a:ext cx="8102600" cy="4559300"/>
          </a:xfrm>
          <a:prstGeom prst="rect">
            <a:avLst/>
          </a:prstGeom>
          <a:noFill/>
          <a:ln>
            <a:noFill/>
          </a:ln>
        </p:spPr>
      </p:pic>
    </p:spTree>
    <p:extLst>
      <p:ext uri="{BB962C8B-B14F-4D97-AF65-F5344CB8AC3E}">
        <p14:creationId xmlns:p14="http://schemas.microsoft.com/office/powerpoint/2010/main" val="3900967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77800"/>
            <a:ext cx="7184974" cy="530594"/>
          </a:xfrm>
          <a:prstGeom prst="rect">
            <a:avLst/>
          </a:prstGeom>
        </p:spPr>
        <p:txBody>
          <a:bodyPr wrap="square">
            <a:spAutoFit/>
          </a:bodyPr>
          <a:lstStyle/>
          <a:p>
            <a:pPr marL="342900" lvl="0" indent="-342900">
              <a:lnSpc>
                <a:spcPct val="107000"/>
              </a:lnSpc>
              <a:spcAft>
                <a:spcPts val="800"/>
              </a:spcAft>
              <a:buFont typeface="+mj-lt"/>
              <a:buAutoNum type="romanUcPeriod"/>
            </a:pPr>
            <a:r>
              <a:rPr lang="fr-SN" sz="2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Concept Analyse et conception</a:t>
            </a:r>
            <a:endParaRPr lang="en-US"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308100" y="927100"/>
            <a:ext cx="7095583" cy="523220"/>
          </a:xfrm>
          <a:prstGeom prst="rect">
            <a:avLst/>
          </a:prstGeom>
        </p:spPr>
        <p:txBody>
          <a:bodyPr wrap="square">
            <a:spAutoFit/>
          </a:bodyPr>
          <a:lstStyle/>
          <a:p>
            <a:pPr marL="342900" lvl="0" indent="-342900" algn="just" fontAlgn="base">
              <a:spcAft>
                <a:spcPts val="450"/>
              </a:spcAft>
              <a:buFont typeface="+mj-lt"/>
              <a:buAutoNum type="alphaUcPeriod"/>
            </a:pPr>
            <a:r>
              <a:rPr lang="fr-SN" sz="2800" dirty="0" smtClean="0">
                <a:solidFill>
                  <a:srgbClr val="7030A0"/>
                </a:solidFill>
                <a:latin typeface="Times New Roman" panose="02020603050405020304" pitchFamily="18" charset="0"/>
                <a:ea typeface="Times New Roman" panose="02020603050405020304" pitchFamily="18" charset="0"/>
              </a:rPr>
              <a:t> Le Modèle Conceptuel des Données (MCD)</a:t>
            </a:r>
            <a:endParaRPr lang="en-US" sz="2800" dirty="0">
              <a:solidFill>
                <a:srgbClr val="7030A0"/>
              </a:solidFill>
              <a:latin typeface="Times New Roman" panose="02020603050405020304" pitchFamily="18" charset="0"/>
              <a:ea typeface="Times New Roman" panose="02020603050405020304" pitchFamily="18" charset="0"/>
            </a:endParaRPr>
          </a:p>
        </p:txBody>
      </p:sp>
      <p:pic>
        <p:nvPicPr>
          <p:cNvPr id="4" name="Image 3" descr="Merise Guide pratique (3e édition) - Le Modèle Conceptuel des Données"/>
          <p:cNvPicPr/>
          <p:nvPr/>
        </p:nvPicPr>
        <p:blipFill>
          <a:blip r:embed="rId2">
            <a:extLst>
              <a:ext uri="{28A0092B-C50C-407E-A947-70E740481C1C}">
                <a14:useLocalDpi xmlns:a14="http://schemas.microsoft.com/office/drawing/2010/main" val="0"/>
              </a:ext>
            </a:extLst>
          </a:blip>
          <a:srcRect/>
          <a:stretch>
            <a:fillRect/>
          </a:stretch>
        </p:blipFill>
        <p:spPr bwMode="auto">
          <a:xfrm>
            <a:off x="1092200" y="1549400"/>
            <a:ext cx="7899400" cy="4826000"/>
          </a:xfrm>
          <a:prstGeom prst="rect">
            <a:avLst/>
          </a:prstGeom>
          <a:noFill/>
          <a:ln>
            <a:noFill/>
          </a:ln>
        </p:spPr>
      </p:pic>
    </p:spTree>
    <p:extLst>
      <p:ext uri="{BB962C8B-B14F-4D97-AF65-F5344CB8AC3E}">
        <p14:creationId xmlns:p14="http://schemas.microsoft.com/office/powerpoint/2010/main" val="1062166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1651000"/>
            <a:ext cx="9258300" cy="3648884"/>
          </a:xfrm>
          <a:prstGeom prst="rect">
            <a:avLst/>
          </a:prstGeom>
        </p:spPr>
        <p:txBody>
          <a:bodyPr wrap="square">
            <a:spAutoFit/>
          </a:bodyPr>
          <a:lstStyle/>
          <a:p>
            <a:pPr algn="just">
              <a:lnSpc>
                <a:spcPct val="107000"/>
              </a:lnSpc>
              <a:spcAft>
                <a:spcPts val="800"/>
              </a:spcAft>
            </a:pP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 MCD de la méthode Merise donne les règles de construction d’un SCD (schéma conceptuel de données) qui permet de schématiser graphiquement les FD entre attribut, regroupé dans des objets (entités ou associations) en respectant la 3 NF (3ieme forme normale : les DF sont (élémentaires et directs) indépendamment de tout SGBDR.</a:t>
            </a:r>
            <a:r>
              <a:rPr lang="fr-SN" sz="24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MCD</a:t>
            </a:r>
            <a:r>
              <a:rPr lang="fr-SN"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 pour but d'écrire de façon formelle les données qui seront utilisées par le système d'information. Il s'agit donc d'une représentation des données, facilement</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compréhensible</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permettant de décrire le </a:t>
            </a:r>
            <a:r>
              <a:rPr lang="en-US" sz="24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système</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d'information</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à </a:t>
            </a:r>
            <a:r>
              <a:rPr lang="en-US" sz="240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l'aide</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d'entités.</a:t>
            </a:r>
            <a:endParaRPr lang="en-US" sz="24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215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900" y="0"/>
            <a:ext cx="5396095" cy="553357"/>
          </a:xfrm>
          <a:prstGeom prst="rect">
            <a:avLst/>
          </a:prstGeom>
        </p:spPr>
        <p:txBody>
          <a:bodyPr wrap="square">
            <a:spAutoFit/>
          </a:bodyPr>
          <a:lstStyle/>
          <a:p>
            <a:pPr>
              <a:lnSpc>
                <a:spcPct val="107000"/>
              </a:lnSpc>
              <a:spcAft>
                <a:spcPts val="800"/>
              </a:spcAft>
            </a:pPr>
            <a:r>
              <a:rPr lang="fr-SN" sz="28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●Les entités</a:t>
            </a:r>
            <a:endParaRPr lang="en-US" sz="2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descr="https://img-19.ccm2.net/IKd9-PtbIBpph_ipRFKhSoDa8Ac=/115x/7dbb1147f45b41849e41db92b4881539/ccm-encyclopedia/merise-images-entite.gif"/>
          <p:cNvPicPr/>
          <p:nvPr/>
        </p:nvPicPr>
        <p:blipFill>
          <a:blip r:embed="rId2">
            <a:extLst>
              <a:ext uri="{28A0092B-C50C-407E-A947-70E740481C1C}">
                <a14:useLocalDpi xmlns:a14="http://schemas.microsoft.com/office/drawing/2010/main" val="0"/>
              </a:ext>
            </a:extLst>
          </a:blip>
          <a:srcRect/>
          <a:stretch>
            <a:fillRect/>
          </a:stretch>
        </p:blipFill>
        <p:spPr bwMode="auto">
          <a:xfrm>
            <a:off x="444500" y="1231901"/>
            <a:ext cx="1574800" cy="2565400"/>
          </a:xfrm>
          <a:prstGeom prst="rect">
            <a:avLst/>
          </a:prstGeom>
          <a:noFill/>
          <a:ln>
            <a:noFill/>
          </a:ln>
        </p:spPr>
      </p:pic>
      <p:sp>
        <p:nvSpPr>
          <p:cNvPr id="4" name="Rectangle 3"/>
          <p:cNvSpPr/>
          <p:nvPr/>
        </p:nvSpPr>
        <p:spPr>
          <a:xfrm>
            <a:off x="2120900" y="762000"/>
            <a:ext cx="8661400" cy="4401205"/>
          </a:xfrm>
          <a:prstGeom prst="rect">
            <a:avLst/>
          </a:prstGeom>
        </p:spPr>
        <p:txBody>
          <a:bodyPr wrap="square">
            <a:spAutoFit/>
          </a:bodyPr>
          <a:lstStyle/>
          <a:p>
            <a:pPr algn="just">
              <a:spcAft>
                <a:spcPts val="750"/>
              </a:spcAft>
            </a:pPr>
            <a:r>
              <a:rPr lang="fr-SN" sz="28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Une entité est la représentation d'un élément matériel ou immatériel ayant un rôle dans le système</a:t>
            </a:r>
            <a:r>
              <a:rPr lang="en-US" sz="2800"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 que l'on désire décrire. Chaque entité est composée de propriétés, données élémentaires permettant de la décrire. Les classes d'entités sont représentées par un rectangle. Ce rectangle est séparé en deux champs : le champ du haut contient le libellé. Ce libellé est généralement une abréviation pour une raison de simplification de l'écriture. Il s'agit par contre de vérifier qu'à chaque classe d'entité correspond un et un seul libellé, et réciproquement.</a:t>
            </a:r>
          </a:p>
        </p:txBody>
      </p:sp>
    </p:spTree>
    <p:extLst>
      <p:ext uri="{BB962C8B-B14F-4D97-AF65-F5344CB8AC3E}">
        <p14:creationId xmlns:p14="http://schemas.microsoft.com/office/powerpoint/2010/main" val="190225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93</TotalTime>
  <Words>652</Words>
  <Application>Microsoft Office PowerPoint</Application>
  <PresentationFormat>Grand écran</PresentationFormat>
  <Paragraphs>53</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Times New Roman</vt:lpstr>
      <vt:lpstr>Trebuchet MS</vt:lpstr>
      <vt:lpstr>Wingdings 3</vt:lpstr>
      <vt:lpstr>Facette</vt:lpstr>
      <vt:lpstr>Analyse et conception de base données :</vt:lpstr>
      <vt:lpstr>Introduction :</vt:lpstr>
      <vt:lpstr>I. Notion d’analyse et conception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et conception de base données :</dc:title>
  <dc:creator>hp</dc:creator>
  <cp:lastModifiedBy>hp</cp:lastModifiedBy>
  <cp:revision>12</cp:revision>
  <dcterms:created xsi:type="dcterms:W3CDTF">2020-05-12T21:57:54Z</dcterms:created>
  <dcterms:modified xsi:type="dcterms:W3CDTF">2020-05-12T23:31:28Z</dcterms:modified>
</cp:coreProperties>
</file>