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56" r:id="rId5"/>
    <p:sldId id="580" r:id="rId6"/>
    <p:sldId id="635" r:id="rId7"/>
    <p:sldId id="636" r:id="rId8"/>
    <p:sldId id="658" r:id="rId9"/>
    <p:sldId id="657" r:id="rId10"/>
    <p:sldId id="659" r:id="rId11"/>
    <p:sldId id="660" r:id="rId12"/>
    <p:sldId id="661" r:id="rId13"/>
    <p:sldId id="662" r:id="rId14"/>
    <p:sldId id="663" r:id="rId15"/>
    <p:sldId id="626" r:id="rId16"/>
    <p:sldId id="639" r:id="rId17"/>
    <p:sldId id="640" r:id="rId18"/>
    <p:sldId id="643" r:id="rId19"/>
    <p:sldId id="575" r:id="rId20"/>
    <p:sldId id="664" r:id="rId21"/>
    <p:sldId id="644" r:id="rId22"/>
    <p:sldId id="64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27T05:46:2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19224 3671 0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33. NIO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그리고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NIO.2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입력 및 출력의 예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단위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9196CE-3F40-4E75-845C-D3972CF6C6BB}"/>
              </a:ext>
            </a:extLst>
          </p:cNvPr>
          <p:cNvSpPr/>
          <p:nvPr/>
        </p:nvSpPr>
        <p:spPr>
          <a:xfrm>
            <a:off x="1193530" y="1477240"/>
            <a:ext cx="899739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IOException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Paths.get("C:\\JavaStudy\\simple.bin");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 생성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파일이 존재하면 예외 발생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fp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Files.createFile</a:t>
            </a:r>
            <a:r>
              <a:rPr lang="en-US" altLang="ko-KR" sz="1400" dirty="0">
                <a:latin typeface="Consolas" panose="020B0609020204030204" pitchFamily="49" charset="0"/>
              </a:rPr>
              <a:t>(fp);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byte buf1[] = {0x13, 0x14, 0x15};    // </a:t>
            </a:r>
            <a:r>
              <a:rPr lang="ko-KR" altLang="en-US" sz="1400" dirty="0">
                <a:latin typeface="Consolas" panose="020B0609020204030204" pitchFamily="49" charset="0"/>
              </a:rPr>
              <a:t>파일에 쓸 데이터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for(byte b : buf1)    // </a:t>
            </a:r>
            <a:r>
              <a:rPr lang="ko-KR" altLang="en-US" sz="1400" dirty="0">
                <a:latin typeface="Consolas" panose="020B0609020204030204" pitchFamily="49" charset="0"/>
              </a:rPr>
              <a:t>저장할 데이터의 출력을 위한 반복문</a:t>
            </a:r>
          </a:p>
          <a:p>
            <a:r>
              <a:rPr lang="de-DE" altLang="ko-KR" sz="1400" dirty="0">
                <a:latin typeface="Consolas" panose="020B0609020204030204" pitchFamily="49" charset="0"/>
              </a:rPr>
              <a:t>      System.out.print(b + "\t");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파일에 데이터 쓰기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Files.write</a:t>
            </a:r>
            <a:r>
              <a:rPr lang="en-US" altLang="ko-KR" sz="1400" dirty="0">
                <a:latin typeface="Consolas" panose="020B0609020204030204" pitchFamily="49" charset="0"/>
              </a:rPr>
              <a:t>(fp, buf1, </a:t>
            </a:r>
            <a:r>
              <a:rPr lang="en-US" altLang="ko-KR" sz="1400" dirty="0" err="1">
                <a:latin typeface="Consolas" panose="020B0609020204030204" pitchFamily="49" charset="0"/>
              </a:rPr>
              <a:t>StandardOpenOption.APPEND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파일로부터 데이터 읽기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byte buf2[] = Files.readAllBytes(fp);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for(byte b : buf2)    // </a:t>
            </a:r>
            <a:r>
              <a:rPr lang="ko-KR" altLang="en-US" sz="1400" dirty="0">
                <a:latin typeface="Consolas" panose="020B0609020204030204" pitchFamily="49" charset="0"/>
              </a:rPr>
              <a:t>읽어 들인 데이터의 출력을 위한 반복문</a:t>
            </a:r>
          </a:p>
          <a:p>
            <a:r>
              <a:rPr lang="de-DE" altLang="ko-KR" sz="1400" dirty="0">
                <a:latin typeface="Consolas" panose="020B0609020204030204" pitchFamily="49" charset="0"/>
              </a:rPr>
              <a:t>      System.out.print(b + "\t");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04B5DF-CCC3-4D4A-92DB-78666A4B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45" y="1463171"/>
            <a:ext cx="3438525" cy="121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DB72C-D314-4633-8005-98EA313C90C3}"/>
              </a:ext>
            </a:extLst>
          </p:cNvPr>
          <p:cNvSpPr/>
          <p:nvPr/>
        </p:nvSpPr>
        <p:spPr>
          <a:xfrm>
            <a:off x="7102745" y="3806298"/>
            <a:ext cx="4711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파일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open, close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과정 없음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데이터 읽을 때 배열도 준비해 둘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307781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데이터의 간단한 입력 및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4BBACB-DCBF-4408-8FE1-B276BE94E573}"/>
              </a:ext>
            </a:extLst>
          </p:cNvPr>
          <p:cNvSpPr/>
          <p:nvPr/>
        </p:nvSpPr>
        <p:spPr>
          <a:xfrm>
            <a:off x="1193531" y="1954646"/>
            <a:ext cx="918640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List&lt;String&gt; readAllLines(Path path) throws IOException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write(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Iterable&lt;? extends CharSequence&gt; lines,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OpenOption...options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650716-5589-4B19-9661-9E140F2E388B}"/>
              </a:ext>
            </a:extLst>
          </p:cNvPr>
          <p:cNvSpPr/>
          <p:nvPr/>
        </p:nvSpPr>
        <p:spPr>
          <a:xfrm>
            <a:off x="1193531" y="1505351"/>
            <a:ext cx="5326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java.nio.file.Files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문자열 단위 입출력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6A9E71-8BE6-42B4-A1C2-3B50D3AD0F45}"/>
              </a:ext>
            </a:extLst>
          </p:cNvPr>
          <p:cNvSpPr/>
          <p:nvPr/>
        </p:nvSpPr>
        <p:spPr>
          <a:xfrm>
            <a:off x="2698978" y="4463394"/>
            <a:ext cx="746544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Iterable&lt;E&gt;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인터페이스를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Collection&lt;E&gt;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인터페이스가 상속한다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CharSequence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인터페이스를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클래스가 구현한다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E9756B-AC4A-42F0-8AF9-1B265FA0BAE7}"/>
              </a:ext>
            </a:extLst>
          </p:cNvPr>
          <p:cNvSpPr/>
          <p:nvPr/>
        </p:nvSpPr>
        <p:spPr>
          <a:xfrm>
            <a:off x="2698977" y="5175635"/>
            <a:ext cx="91864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st1 = "One Simple String";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String st2 = "Two Simple String";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= Arrays.asList(st1, st2); // write 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메소드의 두 번째 인자로 전달 가능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데이터의 간단한 입력 및 출력의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ED9AC3-7119-4FF4-9086-F98197D3A4D8}"/>
              </a:ext>
            </a:extLst>
          </p:cNvPr>
          <p:cNvSpPr/>
          <p:nvPr/>
        </p:nvSpPr>
        <p:spPr>
          <a:xfrm>
            <a:off x="1193531" y="1551156"/>
            <a:ext cx="8586573" cy="345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SimpleTxtWriteRead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Path fp = Paths.get("C:\\JavaStudy\\simple.txt");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st1 = "One Simple String";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st2 = "Two Simple String";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lst1 = Arrays.asList(st1, st2);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Files.write</a:t>
            </a:r>
            <a:r>
              <a:rPr lang="en-US" altLang="ko-KR" sz="1500" dirty="0">
                <a:latin typeface="Consolas" panose="020B0609020204030204" pitchFamily="49" charset="0"/>
              </a:rPr>
              <a:t>(fp, lst1); // </a:t>
            </a:r>
            <a:r>
              <a:rPr lang="ko-KR" altLang="en-US" sz="1500" dirty="0">
                <a:latin typeface="Consolas" panose="020B0609020204030204" pitchFamily="49" charset="0"/>
              </a:rPr>
              <a:t>파일에 문자열 저장하기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List&lt;String&gt; lst2 = </a:t>
            </a:r>
            <a:r>
              <a:rPr lang="en-US" altLang="ko-KR" sz="1500" dirty="0" err="1">
                <a:latin typeface="Consolas" panose="020B0609020204030204" pitchFamily="49" charset="0"/>
              </a:rPr>
              <a:t>Files.readAllLines</a:t>
            </a:r>
            <a:r>
              <a:rPr lang="en-US" altLang="ko-KR" sz="1500" dirty="0">
                <a:latin typeface="Consolas" panose="020B0609020204030204" pitchFamily="49" charset="0"/>
              </a:rPr>
              <a:t>(fp); // </a:t>
            </a:r>
            <a:r>
              <a:rPr lang="ko-KR" altLang="en-US" sz="1500" dirty="0">
                <a:latin typeface="Consolas" panose="020B0609020204030204" pitchFamily="49" charset="0"/>
              </a:rPr>
              <a:t>파일로부터 문자열 읽기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System.out.println(lst2);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C28E6-D65D-4F36-BF42-C056DB90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896679"/>
            <a:ext cx="35909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9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복사와 이동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FC84B-04E6-4FD9-AC0F-452D5C5AFDA5}"/>
              </a:ext>
            </a:extLst>
          </p:cNvPr>
          <p:cNvSpPr/>
          <p:nvPr/>
        </p:nvSpPr>
        <p:spPr>
          <a:xfrm>
            <a:off x="1193531" y="1928985"/>
            <a:ext cx="996214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copy(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Path source, Path target, </a:t>
            </a:r>
            <a:r>
              <a:rPr lang="en-US" altLang="ko-KR" sz="1500" dirty="0" err="1">
                <a:latin typeface="Consolas" panose="020B0609020204030204" pitchFamily="49" charset="0"/>
              </a:rPr>
              <a:t>CopyOption</a:t>
            </a:r>
            <a:r>
              <a:rPr lang="en-US" altLang="ko-KR" sz="1500" dirty="0">
                <a:latin typeface="Consolas" panose="020B0609020204030204" pitchFamily="49" charset="0"/>
              </a:rPr>
              <a:t>...options) throws IOException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• REPLACE_EXISTING 	</a:t>
            </a:r>
            <a:r>
              <a:rPr lang="ko-KR" altLang="en-US" sz="1500" dirty="0">
                <a:latin typeface="Consolas" panose="020B0609020204030204" pitchFamily="49" charset="0"/>
              </a:rPr>
              <a:t>이미 파일이 존재한다면 해당 파일을 대체한다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 • COPY_ATTRIBUTES 	</a:t>
            </a:r>
            <a:r>
              <a:rPr lang="ko-KR" altLang="en-US" sz="1500" dirty="0">
                <a:latin typeface="Consolas" panose="020B0609020204030204" pitchFamily="49" charset="0"/>
              </a:rPr>
              <a:t>파일의 속성까지 복사를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move(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Path source, Path target, </a:t>
            </a:r>
            <a:r>
              <a:rPr lang="en-US" altLang="ko-KR" sz="1500" dirty="0" err="1">
                <a:latin typeface="Consolas" panose="020B0609020204030204" pitchFamily="49" charset="0"/>
              </a:rPr>
              <a:t>CopyOption</a:t>
            </a:r>
            <a:r>
              <a:rPr lang="en-US" altLang="ko-KR" sz="1500" dirty="0">
                <a:latin typeface="Consolas" panose="020B0609020204030204" pitchFamily="49" charset="0"/>
              </a:rPr>
              <a:t>...options) throws IOException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        • REPLACE_EXISTING 	</a:t>
            </a:r>
            <a:r>
              <a:rPr lang="ko-KR" altLang="en-US" sz="1500" dirty="0">
                <a:latin typeface="Consolas" panose="020B0609020204030204" pitchFamily="49" charset="0"/>
              </a:rPr>
              <a:t>이미 파일이 존재한다면 해당 파일을 대체한다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05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복사와 이동의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D177B3-08B8-419F-9845-74BBE244BFC8}"/>
              </a:ext>
            </a:extLst>
          </p:cNvPr>
          <p:cNvSpPr/>
          <p:nvPr/>
        </p:nvSpPr>
        <p:spPr>
          <a:xfrm>
            <a:off x="1193531" y="1503554"/>
            <a:ext cx="7990226" cy="238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CopyFileFromFiles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src = Paths.get("C:\\JavaStudy\\CopyFileFromFiles.java");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dst = Paths.get("C:\\JavaStudy\\CopyFileFromFiles2.java");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src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파일을 </a:t>
            </a:r>
            <a:r>
              <a:rPr lang="en-US" altLang="ko-KR" sz="1400" dirty="0">
                <a:latin typeface="Consolas" panose="020B0609020204030204" pitchFamily="49" charset="0"/>
              </a:rPr>
              <a:t>dst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위치와 이름으로 복사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Files.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sz="1400" dirty="0">
                <a:latin typeface="Consolas" panose="020B0609020204030204" pitchFamily="49" charset="0"/>
              </a:rPr>
              <a:t>(src, dst, StandardCopyOption.REPLACE_EXISTING);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E5C032-AD4F-4149-96D3-514F7D4DF4F7}"/>
              </a:ext>
            </a:extLst>
          </p:cNvPr>
          <p:cNvSpPr/>
          <p:nvPr/>
        </p:nvSpPr>
        <p:spPr>
          <a:xfrm>
            <a:off x="3327131" y="3877884"/>
            <a:ext cx="7990226" cy="238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MoveFileFromFiles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throws IOException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src = Paths.get("C:\\JavaStudy\\Dir1");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dst = Paths.get("C:\\JavaStudy\\Dir2");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src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디렉토리를 </a:t>
            </a:r>
            <a:r>
              <a:rPr lang="en-US" altLang="ko-KR" sz="1400" dirty="0">
                <a:latin typeface="Consolas" panose="020B0609020204030204" pitchFamily="49" charset="0"/>
              </a:rPr>
              <a:t>dst</a:t>
            </a:r>
            <a:r>
              <a:rPr lang="ko-KR" altLang="en-US" sz="1400" dirty="0">
                <a:latin typeface="Consolas" panose="020B0609020204030204" pitchFamily="49" charset="0"/>
              </a:rPr>
              <a:t>가 지시하는 디렉토리로 이동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Files.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move</a:t>
            </a:r>
            <a:r>
              <a:rPr lang="en-US" altLang="ko-KR" sz="1400" dirty="0">
                <a:latin typeface="Consolas" panose="020B0609020204030204" pitchFamily="49" charset="0"/>
              </a:rPr>
              <a:t>(src, dst, StandardCopyOption.REPLACE_EXISTING);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33-2.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200" dirty="0">
                <a:solidFill>
                  <a:schemeClr val="tx2"/>
                </a:solidFill>
              </a:rPr>
              <a:t>NIO.2 </a:t>
            </a:r>
            <a:r>
              <a:rPr lang="ko-KR" altLang="en-US" sz="4200" dirty="0">
                <a:solidFill>
                  <a:schemeClr val="tx2"/>
                </a:solidFill>
              </a:rPr>
              <a:t>기반의 </a:t>
            </a:r>
            <a:r>
              <a:rPr lang="en-US" altLang="ko-KR" sz="4200" dirty="0">
                <a:solidFill>
                  <a:schemeClr val="tx2"/>
                </a:solidFill>
              </a:rPr>
              <a:t>I/O </a:t>
            </a:r>
            <a:r>
              <a:rPr lang="ko-KR" altLang="en-US" sz="4200" dirty="0">
                <a:solidFill>
                  <a:schemeClr val="tx2"/>
                </a:solidFill>
              </a:rPr>
              <a:t>스트림 생성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스트림의 생성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(NIO.2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ABAEBF-BC08-4732-9305-86E9BFE70644}"/>
              </a:ext>
            </a:extLst>
          </p:cNvPr>
          <p:cNvSpPr/>
          <p:nvPr/>
        </p:nvSpPr>
        <p:spPr>
          <a:xfrm>
            <a:off x="1193531" y="1461765"/>
            <a:ext cx="92359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fp = Paths.get("data.dat");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try(DataOutputStream out = new DataOutputStream(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Files.newOutputStream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out.writeInt</a:t>
            </a:r>
            <a:r>
              <a:rPr lang="en-US" altLang="ko-KR" sz="1400" dirty="0">
                <a:latin typeface="Consolas" panose="020B0609020204030204" pitchFamily="49" charset="0"/>
              </a:rPr>
              <a:t>(370);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out.writeDouble</a:t>
            </a:r>
            <a:r>
              <a:rPr lang="en-US" altLang="ko-KR" sz="1400" dirty="0">
                <a:latin typeface="Consolas" panose="020B0609020204030204" pitchFamily="49" charset="0"/>
              </a:rPr>
              <a:t>(3.14);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8503A-B288-49F5-85A1-A9C979C04F14}"/>
              </a:ext>
            </a:extLst>
          </p:cNvPr>
          <p:cNvSpPr/>
          <p:nvPr/>
        </p:nvSpPr>
        <p:spPr>
          <a:xfrm>
            <a:off x="4251296" y="3309729"/>
            <a:ext cx="79407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fp = Paths.get("data.dat");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 in = new </a:t>
            </a:r>
            <a:r>
              <a:rPr lang="en-US" altLang="ko-KR" sz="1400" dirty="0" err="1">
                <a:latin typeface="Consolas" panose="020B0609020204030204" pitchFamily="49" charset="0"/>
              </a:rPr>
              <a:t>DataInputStream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Files.newInputStream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in.readDouble</a:t>
            </a:r>
            <a:r>
              <a:rPr lang="en-US" altLang="ko-K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System.out.println(num1);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System.out.println(num2);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851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스트림의 생성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(NIO.2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8B3BF9-72BE-4754-BB49-31235AF3687A}"/>
              </a:ext>
            </a:extLst>
          </p:cNvPr>
          <p:cNvSpPr/>
          <p:nvPr/>
        </p:nvSpPr>
        <p:spPr>
          <a:xfrm>
            <a:off x="1193531" y="145278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 = "</a:t>
            </a:r>
            <a:r>
              <a:rPr lang="ko-KR" altLang="en-US" sz="1400" dirty="0">
                <a:latin typeface="Consolas" panose="020B0609020204030204" pitchFamily="49" charset="0"/>
              </a:rPr>
              <a:t>공부에 있어서 </a:t>
            </a:r>
            <a:r>
              <a:rPr lang="en-US" altLang="ko-KR" sz="1400" dirty="0">
                <a:latin typeface="Consolas" panose="020B0609020204030204" pitchFamily="49" charset="0"/>
              </a:rPr>
              <a:t>. . 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es</a:t>
            </a:r>
            <a:r>
              <a:rPr lang="en-US" altLang="ko-KR" sz="1400" dirty="0">
                <a:latin typeface="Consolas" panose="020B0609020204030204" pitchFamily="49" charset="0"/>
              </a:rPr>
              <a:t> = "Life is long if . . 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Paths.get("String.txt");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try(BufferedWriter bw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Files.newBufferedWriter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bw.write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latin typeface="Consolas" panose="020B0609020204030204" pitchFamily="49" charset="0"/>
              </a:rPr>
              <a:t>, 0, </a:t>
            </a:r>
            <a:r>
              <a:rPr lang="en-US" altLang="ko-KR" sz="1400" dirty="0" err="1">
                <a:latin typeface="Consolas" panose="020B0609020204030204" pitchFamily="49" charset="0"/>
              </a:rPr>
              <a:t>ks.length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bw.newLine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s-ES" altLang="ko-KR" sz="1400" dirty="0">
                <a:latin typeface="Consolas" panose="020B0609020204030204" pitchFamily="49" charset="0"/>
              </a:rPr>
              <a:t>      bw.write(es, 0, es.length());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35F22-511E-470E-A94B-DE0EB49D9FE3}"/>
              </a:ext>
            </a:extLst>
          </p:cNvPr>
          <p:cNvSpPr/>
          <p:nvPr/>
        </p:nvSpPr>
        <p:spPr>
          <a:xfrm>
            <a:off x="5443993" y="3084974"/>
            <a:ext cx="5952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Path fp = Paths.get("String.txt");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try(</a:t>
            </a:r>
            <a:r>
              <a:rPr lang="en-US" altLang="ko-KR" sz="1400" dirty="0" err="1">
                <a:latin typeface="Consolas" panose="020B0609020204030204" pitchFamily="49" charset="0"/>
              </a:rPr>
              <a:t>BufferedReader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Files.newBufferedReader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(fp)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str;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while(true)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str = </a:t>
            </a:r>
            <a:r>
              <a:rPr lang="en-US" altLang="ko-KR" sz="1400" dirty="0" err="1">
                <a:latin typeface="Consolas" panose="020B0609020204030204" pitchFamily="49" charset="0"/>
              </a:rPr>
              <a:t>br.readLine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if(str == null)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0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33-3. NIO </a:t>
            </a:r>
            <a:r>
              <a:rPr lang="ko-KR" altLang="en-US" sz="4400" dirty="0">
                <a:solidFill>
                  <a:schemeClr val="tx2"/>
                </a:solidFill>
              </a:rPr>
              <a:t>기반의 입출력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1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NIO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채널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(Channel)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버퍼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(Buffer)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8B775-D60E-4B90-B374-CB222D16F618}"/>
              </a:ext>
            </a:extLst>
          </p:cNvPr>
          <p:cNvSpPr/>
          <p:nvPr/>
        </p:nvSpPr>
        <p:spPr>
          <a:xfrm>
            <a:off x="1097280" y="1572073"/>
            <a:ext cx="73284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스트림과 채널의 공통점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“스트림도 채널도 데이터의 입력 및 출력을 위한 통로가 된다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003985-D35F-4797-95BA-A83C74178EDF}"/>
              </a:ext>
            </a:extLst>
          </p:cNvPr>
          <p:cNvSpPr/>
          <p:nvPr/>
        </p:nvSpPr>
        <p:spPr>
          <a:xfrm>
            <a:off x="1097279" y="2525719"/>
            <a:ext cx="98463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스트림과 채널의 차이점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“스트림은 한 방향으로만 데이터가 이동하지만 채널은 양방향으로 데이터 이동이 가능하다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ED454D-5FF3-44C1-842C-04532FE5B4A5}"/>
              </a:ext>
            </a:extLst>
          </p:cNvPr>
          <p:cNvSpPr/>
          <p:nvPr/>
        </p:nvSpPr>
        <p:spPr>
          <a:xfrm>
            <a:off x="1097278" y="3923971"/>
            <a:ext cx="778167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채널에만 존재하는 제약사항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“채널은 반드시 버퍼에 연결해서 사용해야 한다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채널 기반 데이터 입출력 경로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출력 경로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데이터 ⇨ 버퍼 ⇨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채널</a:t>
            </a:r>
            <a:r>
              <a:rPr lang="ko-KR" altLang="en-US" sz="1500" dirty="0">
                <a:latin typeface="Consolas" panose="020B0609020204030204" pitchFamily="49" charset="0"/>
              </a:rPr>
              <a:t> ⇨ 파일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입력 경로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데이터 ⇦ 버퍼 ⇦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채널</a:t>
            </a:r>
            <a:r>
              <a:rPr lang="ko-KR" altLang="en-US" sz="1500" dirty="0">
                <a:latin typeface="Consolas" panose="020B0609020204030204" pitchFamily="49" charset="0"/>
              </a:rPr>
              <a:t> ⇦ 파일</a:t>
            </a: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>
                <a:solidFill>
                  <a:schemeClr val="tx2"/>
                </a:solidFill>
              </a:rPr>
              <a:t>33-1. </a:t>
            </a:r>
            <a:r>
              <a:rPr lang="ko-KR" altLang="en-US" sz="4900" dirty="0">
                <a:solidFill>
                  <a:schemeClr val="tx2"/>
                </a:solidFill>
              </a:rPr>
              <a:t>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NIO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파일 복사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9CA67B-D9C0-42CF-B58C-9BF880E37F13}"/>
              </a:ext>
            </a:extLst>
          </p:cNvPr>
          <p:cNvSpPr/>
          <p:nvPr/>
        </p:nvSpPr>
        <p:spPr>
          <a:xfrm>
            <a:off x="1193532" y="1275882"/>
            <a:ext cx="1082619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src = </a:t>
            </a:r>
            <a:r>
              <a:rPr lang="ko-KR" altLang="en-US" sz="1300" i="1" u="sng" dirty="0">
                <a:latin typeface="Consolas" panose="020B0609020204030204" pitchFamily="49" charset="0"/>
              </a:rPr>
              <a:t>복사할 대상 파일</a:t>
            </a:r>
            <a:endParaRPr lang="en-US" altLang="ko-KR" sz="1300" i="1" u="sng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dst = </a:t>
            </a:r>
            <a:r>
              <a:rPr lang="ko-KR" altLang="en-US" sz="1300" i="1" u="sng" dirty="0">
                <a:latin typeface="Consolas" panose="020B0609020204030204" pitchFamily="49" charset="0"/>
              </a:rPr>
              <a:t>사본 이름 </a:t>
            </a:r>
            <a:endParaRPr lang="en-US" altLang="ko-KR" sz="1300" i="1" u="sng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하나의 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// try</a:t>
            </a:r>
            <a:r>
              <a:rPr lang="ko-KR" altLang="en-US" sz="1300" dirty="0">
                <a:latin typeface="Consolas" panose="020B0609020204030204" pitchFamily="49" charset="0"/>
              </a:rPr>
              <a:t>에서 두 개의 채널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try(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ifc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(src,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StandardOpenOption.READ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ofc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(dst,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StandardOpenOption.WRITE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StandardOpenOption.CREATE</a:t>
            </a:r>
            <a:r>
              <a:rPr lang="en-US" altLang="ko-KR" sz="13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int num;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while(true)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num = </a:t>
            </a:r>
            <a:r>
              <a:rPr lang="en-US" altLang="ko-KR" sz="1300" dirty="0" err="1">
                <a:latin typeface="Consolas" panose="020B0609020204030204" pitchFamily="49" charset="0"/>
              </a:rPr>
              <a:t>ifc.read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채널 </a:t>
            </a:r>
            <a:r>
              <a:rPr lang="en-US" altLang="ko-KR" sz="1300" dirty="0" err="1">
                <a:latin typeface="Consolas" panose="020B0609020204030204" pitchFamily="49" charset="0"/>
              </a:rPr>
              <a:t>ifc</a:t>
            </a:r>
            <a:r>
              <a:rPr lang="ko-KR" altLang="en-US" sz="1300" dirty="0">
                <a:latin typeface="Consolas" panose="020B0609020204030204" pitchFamily="49" charset="0"/>
              </a:rPr>
              <a:t>에서 버퍼로 읽어 들임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if(num == -1) // </a:t>
            </a:r>
            <a:r>
              <a:rPr lang="ko-KR" altLang="en-US" sz="1300" dirty="0">
                <a:latin typeface="Consolas" panose="020B0609020204030204" pitchFamily="49" charset="0"/>
              </a:rPr>
              <a:t>읽어 들인 데이터가 없다면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buf.flip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모드 변환</a:t>
            </a:r>
            <a:r>
              <a:rPr lang="en-US" altLang="ko-KR" sz="1300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ofc.write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buf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버퍼에서 채널 </a:t>
            </a:r>
            <a:r>
              <a:rPr lang="en-US" altLang="ko-KR" sz="1300" dirty="0" err="1">
                <a:latin typeface="Consolas" panose="020B0609020204030204" pitchFamily="49" charset="0"/>
              </a:rPr>
              <a:t>ofc</a:t>
            </a:r>
            <a:r>
              <a:rPr lang="ko-KR" altLang="en-US" sz="1300" dirty="0">
                <a:latin typeface="Consolas" panose="020B0609020204030204" pitchFamily="49" charset="0"/>
              </a:rPr>
              <a:t>로 데이터 전송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buf.clear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버퍼 비우기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catch(IOException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성능 향상 포인트는 어디에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457EE3-0FC6-4B47-84B8-CBB96A1E9AC2}"/>
              </a:ext>
            </a:extLst>
          </p:cNvPr>
          <p:cNvSpPr/>
          <p:nvPr/>
        </p:nvSpPr>
        <p:spPr>
          <a:xfrm>
            <a:off x="1193531" y="1508301"/>
            <a:ext cx="10360529" cy="1471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효율적인 버퍼링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기본</a:t>
            </a:r>
            <a:r>
              <a:rPr lang="en-US" altLang="ko-KR" sz="1500" dirty="0">
                <a:latin typeface="Consolas" panose="020B0609020204030204" pitchFamily="49" charset="0"/>
              </a:rPr>
              <a:t> IO </a:t>
            </a:r>
            <a:r>
              <a:rPr lang="ko-KR" altLang="en-US" sz="1500" dirty="0">
                <a:latin typeface="Consolas" panose="020B0609020204030204" pitchFamily="49" charset="0"/>
              </a:rPr>
              <a:t>스트림 기반의 복사 프로그램과 달리 하나의 버퍼만을 사용하였다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버퍼의 수가 줄은 것이 핵심이 아니라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이로 인해 버퍼에서 버퍼로의 데이터 이동이 불필요해진 부분이 핵심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C3BDA3-6FD4-4496-9775-DC6066C160F1}"/>
              </a:ext>
            </a:extLst>
          </p:cNvPr>
          <p:cNvSpPr/>
          <p:nvPr/>
        </p:nvSpPr>
        <p:spPr>
          <a:xfrm>
            <a:off x="1195936" y="3482010"/>
            <a:ext cx="99621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Non-direct </a:t>
            </a:r>
            <a:r>
              <a:rPr lang="ko-KR" altLang="en-US" sz="1500" dirty="0">
                <a:latin typeface="Consolas" panose="020B0609020204030204" pitchFamily="49" charset="0"/>
              </a:rPr>
              <a:t>버퍼를 대신하는 </a:t>
            </a:r>
            <a:r>
              <a:rPr lang="en-US" altLang="ko-KR" sz="1500" dirty="0">
                <a:latin typeface="Consolas" panose="020B0609020204030204" pitchFamily="49" charset="0"/>
              </a:rPr>
              <a:t>Direct </a:t>
            </a:r>
            <a:r>
              <a:rPr lang="ko-KR" altLang="en-US" sz="1500" dirty="0">
                <a:latin typeface="Consolas" panose="020B0609020204030204" pitchFamily="49" charset="0"/>
              </a:rPr>
              <a:t>버퍼의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ByteBuffer 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500" dirty="0">
                <a:latin typeface="Consolas" panose="020B0609020204030204" pitchFamily="49" charset="0"/>
              </a:rPr>
              <a:t>(1024);   // Non-direct </a:t>
            </a:r>
            <a:r>
              <a:rPr lang="ko-KR" altLang="en-US" sz="1500" dirty="0">
                <a:latin typeface="Consolas" panose="020B0609020204030204" pitchFamily="49" charset="0"/>
              </a:rPr>
              <a:t>버퍼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: </a:t>
            </a:r>
            <a:r>
              <a:rPr lang="ko-KR" altLang="en-US" sz="1500" dirty="0">
                <a:latin typeface="Consolas" panose="020B0609020204030204" pitchFamily="49" charset="0"/>
              </a:rPr>
              <a:t>파일 ⇨ 운영체제 버퍼 ⇨ 가상머신 버퍼 ⇨ 실행 중인 자바 프로그램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ByteBuffer </a:t>
            </a:r>
            <a:r>
              <a:rPr lang="en-US" altLang="ko-KR" sz="1500" dirty="0" err="1">
                <a:latin typeface="Consolas" panose="020B0609020204030204" pitchFamily="49" charset="0"/>
              </a:rPr>
              <a:t>buf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ByteBuffer.allocateDirect</a:t>
            </a:r>
            <a:r>
              <a:rPr lang="en-US" altLang="ko-KR" sz="1500" dirty="0">
                <a:latin typeface="Consolas" panose="020B0609020204030204" pitchFamily="49" charset="0"/>
              </a:rPr>
              <a:t>(1024);   // Direct </a:t>
            </a:r>
            <a:r>
              <a:rPr lang="ko-KR" altLang="en-US" sz="1500" dirty="0">
                <a:latin typeface="Consolas" panose="020B0609020204030204" pitchFamily="49" charset="0"/>
              </a:rPr>
              <a:t>버퍼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: </a:t>
            </a:r>
            <a:r>
              <a:rPr lang="ko-KR" altLang="en-US" sz="1500" dirty="0">
                <a:latin typeface="Consolas" panose="020B0609020204030204" pitchFamily="49" charset="0"/>
              </a:rPr>
              <a:t>파일 ⇨ 운영체제 버퍼 ⇨ 실행 중인 자바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15680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2772356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랜덤 접근</a:t>
            </a:r>
            <a:endParaRPr lang="en-US" altLang="ko-KR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(File Random Access)</a:t>
            </a:r>
            <a:endParaRPr lang="ko-KR" altLang="en-US" sz="2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1289950"/>
            <a:ext cx="2397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2CF2F2-5A70-4EE5-A3D4-DBB8A0838760}"/>
              </a:ext>
            </a:extLst>
          </p:cNvPr>
          <p:cNvSpPr/>
          <p:nvPr/>
        </p:nvSpPr>
        <p:spPr>
          <a:xfrm>
            <a:off x="1097280" y="1674609"/>
            <a:ext cx="4406976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파일 랜덤 접근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파일에 데이터를 쓰거나 읽을 때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원하는 위치에 쓰거나 읽는 것을 의미한다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64A985-97F6-4315-BEE6-3BBCD9224ECC}"/>
              </a:ext>
            </a:extLst>
          </p:cNvPr>
          <p:cNvSpPr/>
          <p:nvPr/>
        </p:nvSpPr>
        <p:spPr>
          <a:xfrm>
            <a:off x="5200155" y="0"/>
            <a:ext cx="680101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fp = Paths.get("data.dat");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wb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 // </a:t>
            </a:r>
            <a:r>
              <a:rPr lang="ko-KR" altLang="en-US" sz="1300" dirty="0">
                <a:latin typeface="Consolas" panose="020B0609020204030204" pitchFamily="49" charset="0"/>
              </a:rPr>
              <a:t>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wb.putInt</a:t>
            </a:r>
            <a:r>
              <a:rPr lang="en-US" altLang="ko-KR" sz="1300" dirty="0">
                <a:latin typeface="Consolas" panose="020B0609020204030204" pitchFamily="49" charset="0"/>
              </a:rPr>
              <a:t>(120); // int</a:t>
            </a:r>
            <a:r>
              <a:rPr lang="ko-KR" altLang="en-US" sz="1300" dirty="0">
                <a:latin typeface="Consolas" panose="020B0609020204030204" pitchFamily="49" charset="0"/>
              </a:rPr>
              <a:t>형 데이터 버퍼에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wb.putInt</a:t>
            </a:r>
            <a:r>
              <a:rPr lang="en-US" altLang="ko-KR" sz="1300" dirty="0">
                <a:latin typeface="Consolas" panose="020B0609020204030204" pitchFamily="49" charset="0"/>
              </a:rPr>
              <a:t>(240);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wb.putDouble</a:t>
            </a:r>
            <a:r>
              <a:rPr lang="en-US" altLang="ko-KR" sz="1300" dirty="0">
                <a:latin typeface="Consolas" panose="020B0609020204030204" pitchFamily="49" charset="0"/>
              </a:rPr>
              <a:t>(0.94); // double</a:t>
            </a:r>
            <a:r>
              <a:rPr lang="ko-KR" altLang="en-US" sz="1300" dirty="0">
                <a:latin typeface="Consolas" panose="020B0609020204030204" pitchFamily="49" charset="0"/>
              </a:rPr>
              <a:t>형 데이터 버퍼에 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wb.putDouble</a:t>
            </a:r>
            <a:r>
              <a:rPr lang="en-US" altLang="ko-KR" sz="1300" dirty="0">
                <a:latin typeface="Consolas" panose="020B0609020204030204" pitchFamily="49" charset="0"/>
              </a:rPr>
              <a:t>(0.75);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하나의 채널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try(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</a:t>
            </a:r>
            <a:r>
              <a:rPr lang="en-US" altLang="ko-KR" sz="1300" dirty="0">
                <a:latin typeface="Consolas" panose="020B0609020204030204" pitchFamily="49" charset="0"/>
              </a:rPr>
              <a:t> fc = </a:t>
            </a:r>
            <a:r>
              <a:rPr lang="en-US" altLang="ko-KR" sz="1300" dirty="0" err="1">
                <a:latin typeface="Consolas" panose="020B0609020204030204" pitchFamily="49" charset="0"/>
              </a:rPr>
              <a:t>FileChannel.open</a:t>
            </a:r>
            <a:r>
              <a:rPr lang="en-US" altLang="ko-KR" sz="1300" dirty="0">
                <a:latin typeface="Consolas" panose="020B0609020204030204" pitchFamily="49" charset="0"/>
              </a:rPr>
              <a:t>(fp,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StandardOpenOption.CREATE</a:t>
            </a:r>
            <a:r>
              <a:rPr lang="en-US" altLang="ko-KR" sz="13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StandardOpenOption.READ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 err="1">
                <a:latin typeface="Consolas" panose="020B0609020204030204" pitchFamily="49" charset="0"/>
              </a:rPr>
              <a:t>StandardOpenOption.WRITE</a:t>
            </a:r>
            <a:r>
              <a:rPr lang="en-US" altLang="ko-KR" sz="1300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파일에 쓰기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wb.flip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fc.write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wb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파일로부터 읽기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ByteBuffer </a:t>
            </a:r>
            <a:r>
              <a:rPr lang="en-US" altLang="ko-KR" sz="1300" dirty="0" err="1">
                <a:latin typeface="Consolas" panose="020B0609020204030204" pitchFamily="49" charset="0"/>
              </a:rPr>
              <a:t>rb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ByteBuffer.allocate</a:t>
            </a:r>
            <a:r>
              <a:rPr lang="en-US" altLang="ko-KR" sz="1300" dirty="0">
                <a:latin typeface="Consolas" panose="020B0609020204030204" pitchFamily="49" charset="0"/>
              </a:rPr>
              <a:t>(1024); // </a:t>
            </a:r>
            <a:r>
              <a:rPr lang="ko-KR" altLang="en-US" sz="1300" dirty="0">
                <a:latin typeface="Consolas" panose="020B0609020204030204" pitchFamily="49" charset="0"/>
              </a:rPr>
              <a:t>버퍼 생성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fc.position</a:t>
            </a:r>
            <a:r>
              <a:rPr lang="en-US" altLang="ko-KR" sz="1300" dirty="0">
                <a:latin typeface="Consolas" panose="020B0609020204030204" pitchFamily="49" charset="0"/>
              </a:rPr>
              <a:t>(0); // </a:t>
            </a:r>
            <a:r>
              <a:rPr lang="ko-KR" altLang="en-US" sz="1300" dirty="0">
                <a:latin typeface="Consolas" panose="020B0609020204030204" pitchFamily="49" charset="0"/>
              </a:rPr>
              <a:t>채널의 포지션을 맨 앞으로 이동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fc.read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rb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// </a:t>
            </a:r>
            <a:r>
              <a:rPr lang="ko-KR" altLang="en-US" sz="1300" dirty="0">
                <a:latin typeface="Consolas" panose="020B0609020204030204" pitchFamily="49" charset="0"/>
              </a:rPr>
              <a:t>이하 버퍼로부터 데이터 읽기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rb.flip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rb.getInt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rb.position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Integer.BYTES</a:t>
            </a:r>
            <a:r>
              <a:rPr lang="en-US" altLang="ko-KR" sz="1300" dirty="0">
                <a:latin typeface="Consolas" panose="020B0609020204030204" pitchFamily="49" charset="0"/>
              </a:rPr>
              <a:t> * 2); // </a:t>
            </a:r>
            <a:r>
              <a:rPr lang="ko-KR" altLang="en-US" sz="1300" dirty="0">
                <a:latin typeface="Consolas" panose="020B0609020204030204" pitchFamily="49" charset="0"/>
              </a:rPr>
              <a:t>버퍼의 포지션 이동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rb.getDouble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rb.getDouble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rb.position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Integer.BYTES</a:t>
            </a:r>
            <a:r>
              <a:rPr lang="en-US" altLang="ko-KR" sz="1300" dirty="0">
                <a:latin typeface="Consolas" panose="020B0609020204030204" pitchFamily="49" charset="0"/>
              </a:rPr>
              <a:t>); // </a:t>
            </a:r>
            <a:r>
              <a:rPr lang="ko-KR" altLang="en-US" sz="1300" dirty="0">
                <a:latin typeface="Consolas" panose="020B0609020204030204" pitchFamily="49" charset="0"/>
              </a:rPr>
              <a:t>버퍼의 포지션 이동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rb.getInt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 catch(IOException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054CC-F21C-4FA4-B0D6-4B9AC0CB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5" y="4480297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33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기본적인 파일 시스템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700B3-9086-41B9-8F57-CA2057A903DA}"/>
              </a:ext>
            </a:extLst>
          </p:cNvPr>
          <p:cNvSpPr/>
          <p:nvPr/>
        </p:nvSpPr>
        <p:spPr>
          <a:xfrm>
            <a:off x="1193530" y="1998223"/>
            <a:ext cx="9355199" cy="233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윈도우의 파일 경로를 나타내는 방식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다수의 상위 디렉토리 가질 수 있음 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C:\javastudy\simpe.java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리눅스의 파일 경로를 나타내는 방식</a:t>
            </a:r>
            <a:r>
              <a:rPr lang="en-US" altLang="ko-KR" sz="1500" dirty="0"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latin typeface="Consolas" panose="020B0609020204030204" pitchFamily="49" charset="0"/>
              </a:rPr>
              <a:t>하나의 상위 디렉토리를 가짐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/javastudy/simple.java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기본적인 파일 시스템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절대 경로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상대 경로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AF70D9-2BEC-4F7F-B294-2642DE7A68DA}"/>
              </a:ext>
            </a:extLst>
          </p:cNvPr>
          <p:cNvSpPr/>
          <p:nvPr/>
        </p:nvSpPr>
        <p:spPr>
          <a:xfrm>
            <a:off x="1193531" y="19763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윈도우 절대 경로 </a:t>
            </a:r>
            <a:r>
              <a:rPr lang="en-US" altLang="ko-KR" sz="1600" dirty="0">
                <a:latin typeface="Consolas" panose="020B0609020204030204" pitchFamily="49" charset="0"/>
              </a:rPr>
              <a:t>	C:\javastudy\simpe.java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리눅스 절대 경로 </a:t>
            </a:r>
            <a:r>
              <a:rPr lang="en-US" altLang="ko-KR" sz="1600" dirty="0">
                <a:latin typeface="Consolas" panose="020B0609020204030204" pitchFamily="49" charset="0"/>
              </a:rPr>
              <a:t>	/javastudy/simple.java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02B2D-A8B9-4D3C-ADD7-DC8D782C1187}"/>
              </a:ext>
            </a:extLst>
          </p:cNvPr>
          <p:cNvSpPr/>
          <p:nvPr/>
        </p:nvSpPr>
        <p:spPr>
          <a:xfrm>
            <a:off x="1193531" y="34290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윈도우 상대 경로 </a:t>
            </a:r>
            <a:r>
              <a:rPr lang="en-US" altLang="ko-KR" sz="1600" dirty="0">
                <a:latin typeface="Consolas" panose="020B0609020204030204" pitchFamily="49" charset="0"/>
              </a:rPr>
              <a:t>	javastudy\simpe.java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리눅스 상대 경로 </a:t>
            </a:r>
            <a:r>
              <a:rPr lang="en-US" altLang="ko-KR" sz="1600" dirty="0">
                <a:latin typeface="Consolas" panose="020B0609020204030204" pitchFamily="49" charset="0"/>
              </a:rPr>
              <a:t>	javastudy/simple.java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Paths</a:t>
            </a:r>
            <a:r>
              <a:rPr lang="ko-KR" alt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 </a:t>
            </a:r>
            <a:r>
              <a:rPr lang="ko-KR" alt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10ACA9-3B66-4C52-882F-5430B3420EFC}"/>
              </a:ext>
            </a:extLst>
          </p:cNvPr>
          <p:cNvSpPr/>
          <p:nvPr/>
        </p:nvSpPr>
        <p:spPr>
          <a:xfrm>
            <a:off x="1193531" y="1389031"/>
            <a:ext cx="71155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java.nio.file.Path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파일 및 디렉토리의 경로 표현을 위해 자바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Consolas" panose="020B0609020204030204" pitchFamily="49" charset="0"/>
              </a:rPr>
              <a:t>에서 추가된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ex)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500" dirty="0">
                <a:latin typeface="Consolas" panose="020B0609020204030204" pitchFamily="49" charset="0"/>
              </a:rPr>
              <a:t>.get("C:\\JavaStudy\\PathDemo.java");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38F667-C6E9-4A40-9AD8-1F916CF4D0D1}"/>
              </a:ext>
            </a:extLst>
          </p:cNvPr>
          <p:cNvSpPr/>
          <p:nvPr/>
        </p:nvSpPr>
        <p:spPr>
          <a:xfrm>
            <a:off x="1193531" y="3053333"/>
            <a:ext cx="6096000" cy="3002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PathDemo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pt1 = Paths.get("C:\\JavaStudy\\PathDemo.java");</a:t>
            </a:r>
          </a:p>
          <a:p>
            <a:pPr>
              <a:lnSpc>
                <a:spcPts val="1900"/>
              </a:lnSpc>
            </a:pPr>
            <a:r>
              <a:rPr lang="nl-NL" altLang="ko-KR" sz="1400" dirty="0">
                <a:latin typeface="Consolas" panose="020B0609020204030204" pitchFamily="49" charset="0"/>
              </a:rPr>
              <a:t>      Path pt2 = pt1.getRoot();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pt3 = pt1.getParent();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pt4 = pt1.getFileName();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System.out.println("Absolute: " + pt1);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System.out.println("Root: " + pt2);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System.out.println("Parent: " + pt3);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System.out.println("File: " + pt4);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A35D6-94D3-4C9C-B026-A546C320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63" y="4448589"/>
            <a:ext cx="3543300" cy="148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355838-2EC2-46AB-86FE-B26A640D0568}"/>
              </a:ext>
            </a:extLst>
          </p:cNvPr>
          <p:cNvSpPr/>
          <p:nvPr/>
        </p:nvSpPr>
        <p:spPr>
          <a:xfrm>
            <a:off x="6990938" y="2472296"/>
            <a:ext cx="45914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getRoot() 	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루트 디렉토리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getParent() 	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부모 디렉토리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Path getFileName() 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파일 이름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58D306-0F3D-4CC0-A658-0EBE4E2F5476}"/>
              </a:ext>
            </a:extLst>
          </p:cNvPr>
          <p:cNvSpPr/>
          <p:nvPr/>
        </p:nvSpPr>
        <p:spPr>
          <a:xfrm>
            <a:off x="4682411" y="3786250"/>
            <a:ext cx="72089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메소드 호출의 성공 여부는 해당 파일 또는 디렉토리의 존재 여부와 상관 없다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14:cNvPr>
              <p14:cNvContentPartPr/>
              <p14:nvPr/>
            </p14:nvContentPartPr>
            <p14:xfrm>
              <a:off x="6920640" y="132156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280" y="1312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디렉토리 정보의 출력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8DC902-2B3D-4187-972D-86EA3C32B4C6}"/>
              </a:ext>
            </a:extLst>
          </p:cNvPr>
          <p:cNvSpPr/>
          <p:nvPr/>
        </p:nvSpPr>
        <p:spPr>
          <a:xfrm>
            <a:off x="1193531" y="1642934"/>
            <a:ext cx="9633495" cy="357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CurrentDir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Path cur = Paths.get("");   // </a:t>
            </a:r>
            <a:r>
              <a:rPr lang="ko-KR" altLang="en-US" sz="1400" dirty="0">
                <a:latin typeface="Consolas" panose="020B0609020204030204" pitchFamily="49" charset="0"/>
              </a:rPr>
              <a:t>현재 디렉토리 정보 </a:t>
            </a:r>
            <a:r>
              <a:rPr lang="en-US" altLang="ko-KR" sz="1400" dirty="0">
                <a:latin typeface="Consolas" panose="020B0609020204030204" pitchFamily="49" charset="0"/>
              </a:rPr>
              <a:t>‘</a:t>
            </a:r>
            <a:r>
              <a:rPr lang="ko-KR" altLang="en-US" sz="1400" dirty="0">
                <a:latin typeface="Consolas" panose="020B0609020204030204" pitchFamily="49" charset="0"/>
              </a:rPr>
              <a:t>상대 경로</a:t>
            </a:r>
            <a:r>
              <a:rPr lang="en-US" altLang="ko-KR" sz="1400" dirty="0">
                <a:latin typeface="Consolas" panose="020B0609020204030204" pitchFamily="49" charset="0"/>
              </a:rPr>
              <a:t>’</a:t>
            </a:r>
            <a:r>
              <a:rPr lang="ko-KR" altLang="en-US" sz="1400" dirty="0">
                <a:latin typeface="Consolas" panose="020B0609020204030204" pitchFamily="49" charset="0"/>
              </a:rPr>
              <a:t> 형태로 담긴 인스턴스 생성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cur.isAbsolute</a:t>
            </a:r>
            <a:r>
              <a:rPr lang="en-US" altLang="ko-KR" sz="1400" dirty="0">
                <a:latin typeface="Consolas" panose="020B0609020204030204" pitchFamily="49" charset="0"/>
              </a:rPr>
              <a:t>())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cur.toString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cur.toAbsolutePath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System.out.println("Current </a:t>
            </a:r>
            <a:r>
              <a:rPr lang="en-US" altLang="ko-KR" sz="1400" dirty="0" err="1">
                <a:latin typeface="Consolas" panose="020B0609020204030204" pitchFamily="49" charset="0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cdir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D86DA-647D-4501-85E6-D3A7C644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35" y="3848722"/>
            <a:ext cx="3076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디렉토리의 생성과 소멸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0EE61A-EA2D-4FBC-A63D-F951BA5B4EE9}"/>
              </a:ext>
            </a:extLst>
          </p:cNvPr>
          <p:cNvSpPr/>
          <p:nvPr/>
        </p:nvSpPr>
        <p:spPr>
          <a:xfrm>
            <a:off x="1193531" y="1736205"/>
            <a:ext cx="9766017" cy="37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createFile(Path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경로에 빈 파일 생성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경로가 유효하지 않거나 파일이 존재하면 예외 발생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</a:t>
            </a:r>
            <a:r>
              <a:rPr lang="en-US" altLang="ko-KR" sz="1500" dirty="0" err="1">
                <a:latin typeface="Consolas" panose="020B0609020204030204" pitchFamily="49" charset="0"/>
              </a:rPr>
              <a:t>createDirectory</a:t>
            </a:r>
            <a:r>
              <a:rPr lang="en-US" altLang="ko-KR" sz="1500" dirty="0">
                <a:latin typeface="Consolas" panose="020B0609020204030204" pitchFamily="49" charset="0"/>
              </a:rPr>
              <a:t>(Path </a:t>
            </a:r>
            <a:r>
              <a:rPr lang="en-US" altLang="ko-KR" sz="1500" dirty="0" err="1">
                <a:latin typeface="Consolas" panose="020B0609020204030204" pitchFamily="49" charset="0"/>
              </a:rPr>
              <a:t>dir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경로에 디렉토리 생성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경로가 유효하지 않으면 예외 발생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createDirectories(Path </a:t>
            </a:r>
            <a:r>
              <a:rPr lang="en-US" altLang="ko-KR" sz="1500" dirty="0" err="1">
                <a:latin typeface="Consolas" panose="020B0609020204030204" pitchFamily="49" charset="0"/>
              </a:rPr>
              <a:t>dir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en-US" altLang="ko-KR" sz="1500" dirty="0" err="1">
                <a:latin typeface="Consolas" panose="020B0609020204030204" pitchFamily="49" charset="0"/>
              </a:rPr>
              <a:t>FileAttribute</a:t>
            </a:r>
            <a:r>
              <a:rPr lang="en-US" altLang="ko-KR" sz="1500" dirty="0">
                <a:latin typeface="Consolas" panose="020B0609020204030204" pitchFamily="49" charset="0"/>
              </a:rPr>
              <a:t>&lt;?&gt;...</a:t>
            </a:r>
            <a:r>
              <a:rPr lang="en-US" altLang="ko-KR" sz="1500" dirty="0" err="1">
                <a:latin typeface="Consolas" panose="020B0609020204030204" pitchFamily="49" charset="0"/>
              </a:rPr>
              <a:t>attrs</a:t>
            </a:r>
            <a:r>
              <a:rPr lang="en-US" altLang="ko-KR" sz="1500" dirty="0">
                <a:latin typeface="Consolas" panose="020B0609020204030204" pitchFamily="49" charset="0"/>
              </a:rPr>
              <a:t>) throws IOException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지정한 경로의 모든 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3641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 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205885-6279-454F-BC7A-5CE07F59DE64}"/>
              </a:ext>
            </a:extLst>
          </p:cNvPr>
          <p:cNvSpPr/>
          <p:nvPr/>
        </p:nvSpPr>
        <p:spPr>
          <a:xfrm>
            <a:off x="1193531" y="1519490"/>
            <a:ext cx="7420382" cy="401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IOException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fp = Paths.get("C:\\JavaStudy\\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empty.txt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fp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Files.createFile</a:t>
            </a:r>
            <a:r>
              <a:rPr lang="en-US" altLang="ko-KR" sz="1400" dirty="0">
                <a:latin typeface="Consolas" panose="020B0609020204030204" pitchFamily="49" charset="0"/>
              </a:rPr>
              <a:t>(fp);    // </a:t>
            </a:r>
            <a:r>
              <a:rPr lang="ko-KR" altLang="en-US" sz="1400" dirty="0">
                <a:latin typeface="YDVYMjOStd12"/>
              </a:rPr>
              <a:t>파일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dp1 = Paths.get("C:\\JavaStudy\\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Empty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dp1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Files.createDirectory</a:t>
            </a:r>
            <a:r>
              <a:rPr lang="en-US" altLang="ko-KR" sz="1400" dirty="0">
                <a:latin typeface="Consolas" panose="020B0609020204030204" pitchFamily="49" charset="0"/>
              </a:rPr>
              <a:t>(dp1);    // </a:t>
            </a:r>
            <a:r>
              <a:rPr lang="ko-KR" altLang="en-US" sz="1400" dirty="0">
                <a:latin typeface="YDVYMjOStd12"/>
              </a:rPr>
              <a:t>디렉토리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dp2 = Paths.get("C:\\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JavaStudy2\\Empty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dp2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Files.createDirectories</a:t>
            </a:r>
            <a:r>
              <a:rPr lang="en-US" altLang="ko-KR" sz="1400" dirty="0">
                <a:latin typeface="Consolas" panose="020B0609020204030204" pitchFamily="49" charset="0"/>
              </a:rPr>
              <a:t>(dp2);    // </a:t>
            </a:r>
            <a:r>
              <a:rPr lang="ko-KR" altLang="en-US" sz="1400" dirty="0">
                <a:latin typeface="YDVYMjOStd12"/>
              </a:rPr>
              <a:t>경로의 모든 디렉토리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System.out.println("File: " + fp);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System.out.println("Dir1: " + dp1);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System.out.println("Dir2: " + dp2);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CA547-3EE2-4A43-AD8F-375948B3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86633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대상으로 하는 간단한 입력 및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E90B14-60A6-41BE-9586-6545B9BA655E}"/>
              </a:ext>
            </a:extLst>
          </p:cNvPr>
          <p:cNvSpPr/>
          <p:nvPr/>
        </p:nvSpPr>
        <p:spPr>
          <a:xfrm>
            <a:off x="1193531" y="1505351"/>
            <a:ext cx="5326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java.nio.file.Files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바이트 단위 입출력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A4F336-B607-40FB-8543-D96A9F6C6FB5}"/>
              </a:ext>
            </a:extLst>
          </p:cNvPr>
          <p:cNvSpPr/>
          <p:nvPr/>
        </p:nvSpPr>
        <p:spPr>
          <a:xfrm>
            <a:off x="1193531" y="1803779"/>
            <a:ext cx="9832278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byte[] readAllBytes(Path path) throws IOException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Path write(Path </a:t>
            </a:r>
            <a:r>
              <a:rPr lang="en-US" altLang="ko-KR" sz="1500" dirty="0" err="1">
                <a:latin typeface="Consolas" panose="020B0609020204030204" pitchFamily="49" charset="0"/>
              </a:rPr>
              <a:t>path</a:t>
            </a:r>
            <a:r>
              <a:rPr lang="en-US" altLang="ko-KR" sz="1500" dirty="0">
                <a:latin typeface="Consolas" panose="020B0609020204030204" pitchFamily="49" charset="0"/>
              </a:rPr>
              <a:t>, byte[] bytes, OpenOption...options) throws IOException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8A796-3AB6-44A1-BA84-4EB336D34D32}"/>
              </a:ext>
            </a:extLst>
          </p:cNvPr>
          <p:cNvSpPr/>
          <p:nvPr/>
        </p:nvSpPr>
        <p:spPr>
          <a:xfrm>
            <a:off x="3110703" y="2754552"/>
            <a:ext cx="8428382" cy="134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APPEND 	</a:t>
            </a:r>
            <a:r>
              <a:rPr lang="ko-KR" altLang="en-US" sz="1400" dirty="0">
                <a:latin typeface="Consolas" panose="020B0609020204030204" pitchFamily="49" charset="0"/>
              </a:rPr>
              <a:t>파일의 끝에 데이터를 추가한다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CREATE 	</a:t>
            </a:r>
            <a:r>
              <a:rPr lang="ko-KR" altLang="en-US" sz="1400" dirty="0">
                <a:latin typeface="Consolas" panose="020B0609020204030204" pitchFamily="49" charset="0"/>
              </a:rPr>
              <a:t>파일이 존재하지 않으면 생성한다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CREATE_NEW 	</a:t>
            </a:r>
            <a:r>
              <a:rPr lang="ko-KR" altLang="en-US" sz="1400" dirty="0">
                <a:latin typeface="Consolas" panose="020B0609020204030204" pitchFamily="49" charset="0"/>
              </a:rPr>
              <a:t>새 파일을 생성한다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이미 파일이 존재하면 예외 발생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TRUNCATE_EXISTING   </a:t>
            </a:r>
            <a:r>
              <a:rPr lang="ko-KR" altLang="en-US" sz="1400" dirty="0">
                <a:latin typeface="Consolas" panose="020B0609020204030204" pitchFamily="49" charset="0"/>
              </a:rPr>
              <a:t>쓰기 위해 파일을 여는데 파일이 존재하면 파일의 내용을 덮어쓴다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5897A7-C673-428C-B999-2E98E6943C01}"/>
              </a:ext>
            </a:extLst>
          </p:cNvPr>
          <p:cNvSpPr/>
          <p:nvPr/>
        </p:nvSpPr>
        <p:spPr>
          <a:xfrm>
            <a:off x="1193531" y="4921717"/>
            <a:ext cx="9422296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I/O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스트림을 기반으로 하는 방법에 비해 매우 단순하고 간단한 방법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따라서 입출력할 데이터의 양이 적고 성능이 문제되지 않는 경우에 한해 이 방법 사용해야 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22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12370</TotalTime>
  <Words>2268</Words>
  <Application>Microsoft Office PowerPoint</Application>
  <PresentationFormat>와이드스크린</PresentationFormat>
  <Paragraphs>304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33-1. 파일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33-2.  NIO.2 기반의 I/O 스트림 생성</vt:lpstr>
      <vt:lpstr>PowerPoint 프레젠테이션</vt:lpstr>
      <vt:lpstr>PowerPoint 프레젠테이션</vt:lpstr>
      <vt:lpstr>33-3. NIO 기반의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3563</cp:revision>
  <dcterms:created xsi:type="dcterms:W3CDTF">2017-07-09T08:11:09Z</dcterms:created>
  <dcterms:modified xsi:type="dcterms:W3CDTF">2017-12-01T05:19:45Z</dcterms:modified>
</cp:coreProperties>
</file>