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Proxima Nova Semibold"/>
      <p:regular r:id="rId35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D8DB4E-68AA-49BB-854D-97FD360F52A2}">
  <a:tblStyle styleId="{E4D8DB4E-68AA-49BB-854D-97FD360F52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2.xml"/><Relationship Id="rId32" Type="http://schemas.openxmlformats.org/officeDocument/2006/relationships/font" Target="fonts/ProximaNova-bold.fntdata"/><Relationship Id="rId13" Type="http://schemas.openxmlformats.org/officeDocument/2006/relationships/slide" Target="slides/slide5.xml"/><Relationship Id="rId35" Type="http://schemas.openxmlformats.org/officeDocument/2006/relationships/font" Target="fonts/ProximaNovaSemibold-regular.fntdata"/><Relationship Id="rId12" Type="http://schemas.openxmlformats.org/officeDocument/2006/relationships/slide" Target="slides/slide4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7.xml"/><Relationship Id="rId37" Type="http://schemas.openxmlformats.org/officeDocument/2006/relationships/font" Target="fonts/ProximaNovaSemibold-boldItalic.fntdata"/><Relationship Id="rId14" Type="http://schemas.openxmlformats.org/officeDocument/2006/relationships/slide" Target="slides/slide6.xml"/><Relationship Id="rId36" Type="http://schemas.openxmlformats.org/officeDocument/2006/relationships/font" Target="fonts/ProximaNovaSemibold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45d3f5aec_0_84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f45d3f5aec_0_8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a5e79da30_8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3a5e79da30_8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13a5e79da30_8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a5e79da30_8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a5e79da30_8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a5e79da30_8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3a5e79da30_8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13a5e79da30_8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a5e79da3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3a5e79da3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6e4cb62a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6e4cb62a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3a5e79da30_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3a5e79da30_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3a5e79da30_1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13a5e79da30_1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g13a5e79da30_1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a5e79da30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a5e79da30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a5e79da30_1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3a5e79da30_1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13a5e79da30_1_2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a5e79da30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a5e79da30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a5e79da30_1_8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3a5e79da30_1_8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a5e79da30_1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13a5e79da30_1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g13a5e79da30_1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a5e79da30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3a5e79da30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3a5e79da30_1_5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g13a5e79da30_1_5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a5e79da30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3a5e79da30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13a5e79da30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a5e79da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a5e79da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45d3f5aec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f45d3f5aec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f45d3f5aec_0_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6ebda427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6ebda427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c8f144e0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3c8f144e0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13c8f144e0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e4cb62a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6e4cb62a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c8f144e0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c8f144e0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ой слайд 0">
  <p:cSld name="Основной слайд 0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13.png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CUSTOM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7" name="Google Shape;57;p1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крупный заголовок">
  <p:cSld name="CUSTOM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64" name="Google Shape;64;p1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65" name="Google Shape;65;p1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обычный заголовок">
  <p:cSld name="CUSTOM_2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72" name="Google Shape;72;p1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73" name="Google Shape;73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CUSTOM_1">
    <p:bg>
      <p:bgPr>
        <a:solidFill>
          <a:srgbClr val="4BD0A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79" name="Google Shape;79;p1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80" name="Google Shape;80;p15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619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619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619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619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619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619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619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619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">
  <p:cSld name="CUSTOM_1_1">
    <p:bg>
      <p:bgPr>
        <a:solidFill>
          <a:srgbClr val="4BD0A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98" name="Google Shape;98;p1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99" name="Google Shape;99;p16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2" type="subTitle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3" type="body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CUSTOM_1_1_1">
    <p:bg>
      <p:bgPr>
        <a:solidFill>
          <a:srgbClr val="4BD0A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7" name="Google Shape;117;p17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18" name="Google Shape;118;p17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1. Фон dark"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38" name="Google Shape;138;p2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3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chemeClr val="accen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6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158" name="Google Shape;158;p2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7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4" name="Google Shape;164;p27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9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78" name="Google Shape;178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84" name="Google Shape;184;p3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13.png"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 1">
  <p:cSld name="14. Определение"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logo-13.png"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4.png"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сетка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сетка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1" name="Google Shape;51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C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b="1" i="0" sz="2000" u="none" cap="none" strike="noStrik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pp.swaggerhub.com/apis/YAYUROVA_1/SF-2/1.0.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u/0/d/1nX7dZhzvZDJ0v_pFEy1qM7t9AzX74j0G/edi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5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10" name="Google Shape;210;p3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35"/>
          <p:cNvSpPr txBox="1"/>
          <p:nvPr/>
        </p:nvSpPr>
        <p:spPr>
          <a:xfrm>
            <a:off x="319074" y="294016"/>
            <a:ext cx="85665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Онлайн-кинотеатр               “Комедика”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Юрова Я</a:t>
            </a: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А. 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SAL-25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Руководитель: Столяров Д. В.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 cases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Диаграмма вариантов использования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86" name="Google Shape;3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76" y="676875"/>
            <a:ext cx="5098651" cy="44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Формализация </a:t>
            </a: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требований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Функциональные требования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399" name="Google Shape;399;p47"/>
          <p:cNvGrpSpPr/>
          <p:nvPr/>
        </p:nvGrpSpPr>
        <p:grpSpPr>
          <a:xfrm>
            <a:off x="368925" y="1071975"/>
            <a:ext cx="333450" cy="333450"/>
            <a:chOff x="5372100" y="3505200"/>
            <a:chExt cx="666900" cy="666900"/>
          </a:xfrm>
        </p:grpSpPr>
        <p:sp>
          <p:nvSpPr>
            <p:cNvPr id="400" name="Google Shape;400;p47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1" name="Google Shape;401;p47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02" name="Google Shape;402;p47"/>
          <p:cNvGrpSpPr/>
          <p:nvPr/>
        </p:nvGrpSpPr>
        <p:grpSpPr>
          <a:xfrm>
            <a:off x="360000" y="1660888"/>
            <a:ext cx="333450" cy="333450"/>
            <a:chOff x="5372100" y="4409925"/>
            <a:chExt cx="666900" cy="666900"/>
          </a:xfrm>
        </p:grpSpPr>
        <p:sp>
          <p:nvSpPr>
            <p:cNvPr id="403" name="Google Shape;403;p47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4" name="Google Shape;404;p47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05" name="Google Shape;405;p47"/>
          <p:cNvGrpSpPr/>
          <p:nvPr/>
        </p:nvGrpSpPr>
        <p:grpSpPr>
          <a:xfrm>
            <a:off x="360000" y="2255950"/>
            <a:ext cx="333450" cy="333450"/>
            <a:chOff x="5372100" y="5314650"/>
            <a:chExt cx="666900" cy="666900"/>
          </a:xfrm>
        </p:grpSpPr>
        <p:sp>
          <p:nvSpPr>
            <p:cNvPr id="406" name="Google Shape;406;p47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7" name="Google Shape;407;p47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08" name="Google Shape;408;p47"/>
          <p:cNvGrpSpPr/>
          <p:nvPr/>
        </p:nvGrpSpPr>
        <p:grpSpPr>
          <a:xfrm>
            <a:off x="360000" y="2850988"/>
            <a:ext cx="333450" cy="333450"/>
            <a:chOff x="5372100" y="6219375"/>
            <a:chExt cx="666900" cy="666900"/>
          </a:xfrm>
        </p:grpSpPr>
        <p:sp>
          <p:nvSpPr>
            <p:cNvPr id="409" name="Google Shape;409;p47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10" name="Google Shape;410;p47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11" name="Google Shape;411;p47"/>
          <p:cNvGrpSpPr/>
          <p:nvPr/>
        </p:nvGrpSpPr>
        <p:grpSpPr>
          <a:xfrm>
            <a:off x="368925" y="3291850"/>
            <a:ext cx="333450" cy="333450"/>
            <a:chOff x="5372100" y="7124100"/>
            <a:chExt cx="666900" cy="666900"/>
          </a:xfrm>
        </p:grpSpPr>
        <p:sp>
          <p:nvSpPr>
            <p:cNvPr id="412" name="Google Shape;412;p47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13" name="Google Shape;413;p47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14" name="Google Shape;414;p47"/>
          <p:cNvSpPr txBox="1"/>
          <p:nvPr/>
        </p:nvSpPr>
        <p:spPr>
          <a:xfrm>
            <a:off x="775800" y="961100"/>
            <a:ext cx="8035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Пользователь должен иметь возможность создавать, редактировать, сохранять и удалять на свои публичные/приватные подборки фильмов.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47"/>
          <p:cNvSpPr txBox="1"/>
          <p:nvPr/>
        </p:nvSpPr>
        <p:spPr>
          <a:xfrm>
            <a:off x="775800" y="1565875"/>
            <a:ext cx="8035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Пользователь должен иметь возможность создавать, редактировать, сохранять и удалять рецензии на свои фильмы/подборк.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775800" y="2089375"/>
            <a:ext cx="81372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Пользователь должен иметь возможность поиска фильма по следующим параметрам: название фильма, год выпуска, страна выпуска, режиссер, сценарист, актер, продюсер, год выпуска, жанр.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p47"/>
          <p:cNvSpPr txBox="1"/>
          <p:nvPr/>
        </p:nvSpPr>
        <p:spPr>
          <a:xfrm>
            <a:off x="751808" y="2851000"/>
            <a:ext cx="8083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Пользователь должен иметь возможность поиска публичный подборок по названию подборки.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751808" y="3328675"/>
            <a:ext cx="8083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Пользователь должен иметь возможность настроить “Родительский контроль”.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9" name="Google Shape;419;p47"/>
          <p:cNvGrpSpPr/>
          <p:nvPr/>
        </p:nvGrpSpPr>
        <p:grpSpPr>
          <a:xfrm>
            <a:off x="360000" y="3732700"/>
            <a:ext cx="333450" cy="333450"/>
            <a:chOff x="5372100" y="7124100"/>
            <a:chExt cx="666900" cy="666900"/>
          </a:xfrm>
        </p:grpSpPr>
        <p:sp>
          <p:nvSpPr>
            <p:cNvPr id="420" name="Google Shape;420;p47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21" name="Google Shape;421;p47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22" name="Google Shape;422;p47"/>
          <p:cNvSpPr txBox="1"/>
          <p:nvPr/>
        </p:nvSpPr>
        <p:spPr>
          <a:xfrm>
            <a:off x="751800" y="3681625"/>
            <a:ext cx="8083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отправлять электронное письмо всякий раз, когда выполняется определенное условие (например, подтверждение подписки, подтверждение авторизации, истечение срока действия подписки).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Функциональные требования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428" name="Google Shape;428;p48"/>
          <p:cNvGrpSpPr/>
          <p:nvPr/>
        </p:nvGrpSpPr>
        <p:grpSpPr>
          <a:xfrm>
            <a:off x="368925" y="1071975"/>
            <a:ext cx="333450" cy="333450"/>
            <a:chOff x="5372100" y="3505200"/>
            <a:chExt cx="666900" cy="666900"/>
          </a:xfrm>
        </p:grpSpPr>
        <p:sp>
          <p:nvSpPr>
            <p:cNvPr id="429" name="Google Shape;429;p48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30" name="Google Shape;430;p48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31" name="Google Shape;431;p48"/>
          <p:cNvGrpSpPr/>
          <p:nvPr/>
        </p:nvGrpSpPr>
        <p:grpSpPr>
          <a:xfrm>
            <a:off x="360000" y="1511488"/>
            <a:ext cx="333450" cy="333450"/>
            <a:chOff x="5372100" y="4409925"/>
            <a:chExt cx="666900" cy="666900"/>
          </a:xfrm>
        </p:grpSpPr>
        <p:sp>
          <p:nvSpPr>
            <p:cNvPr id="432" name="Google Shape;432;p48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33" name="Google Shape;433;p48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8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34" name="Google Shape;434;p48"/>
          <p:cNvGrpSpPr/>
          <p:nvPr/>
        </p:nvGrpSpPr>
        <p:grpSpPr>
          <a:xfrm>
            <a:off x="360000" y="1951025"/>
            <a:ext cx="333450" cy="333450"/>
            <a:chOff x="5372100" y="5314650"/>
            <a:chExt cx="666900" cy="666900"/>
          </a:xfrm>
        </p:grpSpPr>
        <p:sp>
          <p:nvSpPr>
            <p:cNvPr id="435" name="Google Shape;435;p48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36" name="Google Shape;436;p48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9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37" name="Google Shape;437;p48"/>
          <p:cNvGrpSpPr/>
          <p:nvPr/>
        </p:nvGrpSpPr>
        <p:grpSpPr>
          <a:xfrm>
            <a:off x="368925" y="2401663"/>
            <a:ext cx="333450" cy="333450"/>
            <a:chOff x="5372100" y="6219375"/>
            <a:chExt cx="666900" cy="666900"/>
          </a:xfrm>
        </p:grpSpPr>
        <p:sp>
          <p:nvSpPr>
            <p:cNvPr id="438" name="Google Shape;438;p48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39" name="Google Shape;439;p48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10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40" name="Google Shape;440;p48"/>
          <p:cNvGrpSpPr/>
          <p:nvPr/>
        </p:nvGrpSpPr>
        <p:grpSpPr>
          <a:xfrm>
            <a:off x="360000" y="2901938"/>
            <a:ext cx="333450" cy="333450"/>
            <a:chOff x="5372100" y="7124100"/>
            <a:chExt cx="666900" cy="666900"/>
          </a:xfrm>
        </p:grpSpPr>
        <p:sp>
          <p:nvSpPr>
            <p:cNvPr id="441" name="Google Shape;441;p48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42" name="Google Shape;442;p48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11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43" name="Google Shape;443;p48"/>
          <p:cNvSpPr txBox="1"/>
          <p:nvPr/>
        </p:nvSpPr>
        <p:spPr>
          <a:xfrm>
            <a:off x="775800" y="1071900"/>
            <a:ext cx="8035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проверять достоверность введенных данных о карте пользователя.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775800" y="1511425"/>
            <a:ext cx="8035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позволять сохранять данные по карте Пользователя </a:t>
            </a: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775800" y="1943188"/>
            <a:ext cx="8137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запрашивать cvv каждый раз при вводе новой карты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6" name="Google Shape;446;p48"/>
          <p:cNvSpPr txBox="1"/>
          <p:nvPr/>
        </p:nvSpPr>
        <p:spPr>
          <a:xfrm>
            <a:off x="802508" y="2374675"/>
            <a:ext cx="8083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формировать рекомендуемые фильмы на основе предпочтений Пользователя.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48"/>
          <p:cNvSpPr txBox="1"/>
          <p:nvPr/>
        </p:nvSpPr>
        <p:spPr>
          <a:xfrm>
            <a:off x="802508" y="2871238"/>
            <a:ext cx="8083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предоставлять полный доступ к функциональности и контенту сайта по подписке.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48" name="Google Shape;448;p48"/>
          <p:cNvGrpSpPr/>
          <p:nvPr/>
        </p:nvGrpSpPr>
        <p:grpSpPr>
          <a:xfrm>
            <a:off x="360000" y="3402213"/>
            <a:ext cx="333450" cy="333450"/>
            <a:chOff x="5372100" y="7124100"/>
            <a:chExt cx="666900" cy="666900"/>
          </a:xfrm>
        </p:grpSpPr>
        <p:sp>
          <p:nvSpPr>
            <p:cNvPr id="449" name="Google Shape;449;p48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50" name="Google Shape;450;p48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12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51" name="Google Shape;451;p48"/>
          <p:cNvSpPr txBox="1"/>
          <p:nvPr/>
        </p:nvSpPr>
        <p:spPr>
          <a:xfrm>
            <a:off x="802500" y="3367825"/>
            <a:ext cx="80838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предоставлять доступ к функциональности и контенту сайта только авторизированным Пользователям.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Неф</a:t>
            </a: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ункциональные требования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457" name="Google Shape;457;p49"/>
          <p:cNvGrpSpPr/>
          <p:nvPr/>
        </p:nvGrpSpPr>
        <p:grpSpPr>
          <a:xfrm>
            <a:off x="368925" y="854700"/>
            <a:ext cx="333450" cy="333450"/>
            <a:chOff x="5372100" y="3505200"/>
            <a:chExt cx="666900" cy="666900"/>
          </a:xfrm>
        </p:grpSpPr>
        <p:sp>
          <p:nvSpPr>
            <p:cNvPr id="458" name="Google Shape;458;p49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59" name="Google Shape;459;p49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60" name="Google Shape;460;p49"/>
          <p:cNvGrpSpPr/>
          <p:nvPr/>
        </p:nvGrpSpPr>
        <p:grpSpPr>
          <a:xfrm>
            <a:off x="368925" y="1512563"/>
            <a:ext cx="333450" cy="333450"/>
            <a:chOff x="5372100" y="4409925"/>
            <a:chExt cx="666900" cy="666900"/>
          </a:xfrm>
        </p:grpSpPr>
        <p:sp>
          <p:nvSpPr>
            <p:cNvPr id="461" name="Google Shape;461;p49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62" name="Google Shape;462;p49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63" name="Google Shape;463;p49"/>
          <p:cNvGrpSpPr/>
          <p:nvPr/>
        </p:nvGrpSpPr>
        <p:grpSpPr>
          <a:xfrm>
            <a:off x="368925" y="1984650"/>
            <a:ext cx="333450" cy="333450"/>
            <a:chOff x="5372100" y="5314650"/>
            <a:chExt cx="666900" cy="666900"/>
          </a:xfrm>
        </p:grpSpPr>
        <p:sp>
          <p:nvSpPr>
            <p:cNvPr id="464" name="Google Shape;464;p49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65" name="Google Shape;465;p49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66" name="Google Shape;466;p49"/>
          <p:cNvGrpSpPr/>
          <p:nvPr/>
        </p:nvGrpSpPr>
        <p:grpSpPr>
          <a:xfrm>
            <a:off x="368925" y="2480088"/>
            <a:ext cx="333450" cy="333450"/>
            <a:chOff x="5372100" y="6219375"/>
            <a:chExt cx="666900" cy="666900"/>
          </a:xfrm>
        </p:grpSpPr>
        <p:sp>
          <p:nvSpPr>
            <p:cNvPr id="467" name="Google Shape;467;p49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68" name="Google Shape;468;p49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69" name="Google Shape;469;p49"/>
          <p:cNvGrpSpPr/>
          <p:nvPr/>
        </p:nvGrpSpPr>
        <p:grpSpPr>
          <a:xfrm>
            <a:off x="368925" y="2975550"/>
            <a:ext cx="333450" cy="333450"/>
            <a:chOff x="5372100" y="7124100"/>
            <a:chExt cx="666900" cy="666900"/>
          </a:xfrm>
        </p:grpSpPr>
        <p:sp>
          <p:nvSpPr>
            <p:cNvPr id="470" name="Google Shape;470;p49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71" name="Google Shape;471;p49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72" name="Google Shape;472;p49"/>
          <p:cNvSpPr txBox="1"/>
          <p:nvPr/>
        </p:nvSpPr>
        <p:spPr>
          <a:xfrm>
            <a:off x="751800" y="713750"/>
            <a:ext cx="8035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прислать </a:t>
            </a: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подтверждение</a:t>
            </a: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активности на почту с задержкой не более 60 секунд (например, подтверждение подписки, подтверждение регистрации и истечение срока действия подписки)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p49"/>
          <p:cNvSpPr txBox="1"/>
          <p:nvPr/>
        </p:nvSpPr>
        <p:spPr>
          <a:xfrm>
            <a:off x="758883" y="1510450"/>
            <a:ext cx="792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проверять достоверность данных о карте пользователя не более 3 секунд</a:t>
            </a:r>
            <a:r>
              <a:rPr lang="ru-RU" sz="12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49"/>
          <p:cNvSpPr txBox="1"/>
          <p:nvPr/>
        </p:nvSpPr>
        <p:spPr>
          <a:xfrm>
            <a:off x="759457" y="1966429"/>
            <a:ext cx="7625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предоставлять авторизацию через социальные сети (Яндекс, Google, Vkontakte).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p49"/>
          <p:cNvSpPr txBox="1"/>
          <p:nvPr/>
        </p:nvSpPr>
        <p:spPr>
          <a:xfrm>
            <a:off x="732750" y="2502500"/>
            <a:ext cx="76785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0000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выдерживать нагрузки до 20000 уникальных пользователей в сутки.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49"/>
          <p:cNvSpPr txBox="1"/>
          <p:nvPr/>
        </p:nvSpPr>
        <p:spPr>
          <a:xfrm>
            <a:off x="758875" y="2921624"/>
            <a:ext cx="7927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 должна сохранять данных по карте Пользователя: номер карты, имя держателя карты, дата истечения срока действия карты.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77" name="Google Shape;477;p49"/>
          <p:cNvGrpSpPr/>
          <p:nvPr/>
        </p:nvGrpSpPr>
        <p:grpSpPr>
          <a:xfrm>
            <a:off x="368925" y="3548438"/>
            <a:ext cx="333450" cy="333450"/>
            <a:chOff x="5372100" y="7124100"/>
            <a:chExt cx="666900" cy="666900"/>
          </a:xfrm>
        </p:grpSpPr>
        <p:sp>
          <p:nvSpPr>
            <p:cNvPr id="478" name="Google Shape;478;p49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79" name="Google Shape;479;p49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80" name="Google Shape;480;p49"/>
          <p:cNvGrpSpPr/>
          <p:nvPr/>
        </p:nvGrpSpPr>
        <p:grpSpPr>
          <a:xfrm>
            <a:off x="368925" y="4082613"/>
            <a:ext cx="333450" cy="333450"/>
            <a:chOff x="5372100" y="7124100"/>
            <a:chExt cx="666900" cy="666900"/>
          </a:xfrm>
        </p:grpSpPr>
        <p:sp>
          <p:nvSpPr>
            <p:cNvPr id="481" name="Google Shape;481;p49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82" name="Google Shape;482;p49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83" name="Google Shape;483;p49"/>
          <p:cNvSpPr txBox="1"/>
          <p:nvPr/>
        </p:nvSpPr>
        <p:spPr>
          <a:xfrm>
            <a:off x="758875" y="3494524"/>
            <a:ext cx="7927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Системные требования для корректного отображения сайта: яндекс (версии </a:t>
            </a:r>
            <a:r>
              <a:rPr lang="ru-RU">
                <a:solidFill>
                  <a:schemeClr val="dk1"/>
                </a:solidFill>
                <a:highlight>
                  <a:srgbClr val="F8F9FA"/>
                </a:highlight>
                <a:latin typeface="Proxima Nova"/>
                <a:ea typeface="Proxima Nova"/>
                <a:cs typeface="Proxima Nova"/>
                <a:sym typeface="Proxima Nova"/>
              </a:rPr>
              <a:t>20.3.0.1223 или новее</a:t>
            </a: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), chrome (106.0.5249.103 или новее 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4" name="Google Shape;484;p49"/>
          <p:cNvSpPr txBox="1"/>
          <p:nvPr/>
        </p:nvSpPr>
        <p:spPr>
          <a:xfrm>
            <a:off x="758875" y="4067424"/>
            <a:ext cx="7927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Система должна поддерживать версию для мобильных устройств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5" name="Google Shape;485;p49"/>
          <p:cNvSpPr txBox="1"/>
          <p:nvPr/>
        </p:nvSpPr>
        <p:spPr>
          <a:xfrm>
            <a:off x="758875" y="4462224"/>
            <a:ext cx="7927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Система должна корректно отображаться для следующих разрешений: 1366х768, 1920х1080, 1280х1024.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6" name="Google Shape;486;p49"/>
          <p:cNvGrpSpPr/>
          <p:nvPr/>
        </p:nvGrpSpPr>
        <p:grpSpPr>
          <a:xfrm>
            <a:off x="368925" y="4542075"/>
            <a:ext cx="333450" cy="333450"/>
            <a:chOff x="5372100" y="7124100"/>
            <a:chExt cx="666900" cy="666900"/>
          </a:xfrm>
        </p:grpSpPr>
        <p:sp>
          <p:nvSpPr>
            <p:cNvPr id="487" name="Google Shape;487;p49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88" name="Google Shape;488;p49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"/>
                  <a:ea typeface="Proxima Nova"/>
                  <a:cs typeface="Proxima Nova"/>
                  <a:sym typeface="Proxima Nova"/>
                </a:rPr>
                <a:t>8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Диаграмма классов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6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Диаграмма классов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01" name="Google Shape;5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249" y="571500"/>
            <a:ext cx="4329501" cy="441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Swagger-документация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8" name="Google Shape;508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7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Основные методы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514" name="Google Shape;514;p53"/>
          <p:cNvGraphicFramePr/>
          <p:nvPr/>
        </p:nvGraphicFramePr>
        <p:xfrm>
          <a:off x="806700" y="10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{E4D8DB4E-68AA-49BB-854D-97FD360F52A2}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Put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4BD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Post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4BD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4BD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Delete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4BD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Изменить плейлист</a:t>
                      </a:r>
                      <a:endParaRPr sz="11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Изменить карточку персоны</a:t>
                      </a:r>
                      <a:endParaRPr sz="11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Создать рецензию на фильм</a:t>
                      </a:r>
                      <a:endParaRPr sz="11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Создать плейлист</a:t>
                      </a:r>
                      <a:endParaRPr sz="11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Получить информацию о фильме</a:t>
                      </a:r>
                      <a:endParaRPr sz="11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Получить информацию о подписки пользователя</a:t>
                      </a:r>
                      <a:endParaRPr sz="11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Удалить карту пользователя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5" name="Google Shape;515;p53"/>
          <p:cNvSpPr txBox="1"/>
          <p:nvPr/>
        </p:nvSpPr>
        <p:spPr>
          <a:xfrm>
            <a:off x="405450" y="4309175"/>
            <a:ext cx="383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https://app.swaggerhub.com/apis/YAYUROVA_1/SF-2/1.0.0</a:t>
            </a:r>
            <a:endParaRPr sz="1200" u="sng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Структура презентации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36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22" name="Google Shape;222;p36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36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25" name="Google Shape;225;p36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26" name="Google Shape;226;p36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36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rect b="b" l="l" r="r" t="t"/>
                  <a:pathLst>
                    <a:path extrusionOk="0" h="1235" w="1479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36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rect b="b" l="l" r="r" t="t"/>
                  <a:pathLst>
                    <a:path extrusionOk="0" h="1235" w="1442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36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36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rect b="b" l="l" r="r" t="t"/>
                  <a:pathLst>
                    <a:path extrusionOk="0" h="187" w="279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36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rect b="b" l="l" r="r" t="t"/>
                  <a:pathLst>
                    <a:path extrusionOk="0" h="191" w="274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6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rect b="b" l="l" r="r" t="t"/>
                  <a:pathLst>
                    <a:path extrusionOk="0" h="607" w="121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36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rect b="b" l="l" r="r" t="t"/>
                  <a:pathLst>
                    <a:path extrusionOk="0" h="603" w="1177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36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rect b="b" l="l" r="r" t="t"/>
                  <a:pathLst>
                    <a:path extrusionOk="0" h="351" w="529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36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rect b="b" l="l" r="r" t="t"/>
                  <a:pathLst>
                    <a:path extrusionOk="0" h="361" w="535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36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rect b="b" l="l" r="r" t="t"/>
                  <a:pathLst>
                    <a:path extrusionOk="0" h="176" w="196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36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rect b="b" l="l" r="r" t="t"/>
                  <a:pathLst>
                    <a:path extrusionOk="0" h="166" w="204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36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rect b="b" l="l" r="r" t="t"/>
                  <a:pathLst>
                    <a:path extrusionOk="0" h="71" w="345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36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rect b="b" l="l" r="r" t="t"/>
                  <a:pathLst>
                    <a:path extrusionOk="0" h="82" w="348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6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rect b="b" l="l" r="r" t="t"/>
                  <a:pathLst>
                    <a:path extrusionOk="0" h="182" w="594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36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rect b="b" l="l" r="r" t="t"/>
                  <a:pathLst>
                    <a:path extrusionOk="0" h="183" w="586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36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rect b="b" l="l" r="r" t="t"/>
                  <a:pathLst>
                    <a:path extrusionOk="0" h="883" w="1423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36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rect b="b" l="l" r="r" t="t"/>
                  <a:pathLst>
                    <a:path extrusionOk="0" h="895" w="1418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36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rect b="b" l="l" r="r" t="t"/>
                  <a:pathLst>
                    <a:path extrusionOk="0" h="883" w="1422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36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rect b="b" l="l" r="r" t="t"/>
                  <a:pathLst>
                    <a:path extrusionOk="0" h="895" w="1418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36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36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rect b="b" l="l" r="r" t="t"/>
                  <a:pathLst>
                    <a:path extrusionOk="0" h="268" w="296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36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rect b="b" l="l" r="r" t="t"/>
                  <a:pathLst>
                    <a:path extrusionOk="0" h="184" w="271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36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rect b="b" l="l" r="r" t="t"/>
                  <a:pathLst>
                    <a:path extrusionOk="0" h="188" w="14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36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rect b="b" l="l" r="r" t="t"/>
                  <a:pathLst>
                    <a:path extrusionOk="0" h="46" w="115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36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rect b="b" l="l" r="r" t="t"/>
                  <a:pathLst>
                    <a:path extrusionOk="0" h="23" w="2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36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rect b="b" l="l" r="r" t="t"/>
                  <a:pathLst>
                    <a:path extrusionOk="0" h="26" w="23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36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rect b="b" l="l" r="r" t="t"/>
                  <a:pathLst>
                    <a:path extrusionOk="0" h="52" w="43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36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rect b="b" l="l" r="r" t="t"/>
                  <a:pathLst>
                    <a:path extrusionOk="0" h="32" w="48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36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rect b="b" l="l" r="r" t="t"/>
                  <a:pathLst>
                    <a:path extrusionOk="0" h="64" w="16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36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rect b="b" l="l" r="r" t="t"/>
                  <a:pathLst>
                    <a:path extrusionOk="0" h="54" w="46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36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rect b="b" l="l" r="r" t="t"/>
                  <a:pathLst>
                    <a:path extrusionOk="0" h="48" w="53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36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36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rect b="b" l="l" r="r" t="t"/>
                  <a:pathLst>
                    <a:path extrusionOk="0" h="14" w="49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6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6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rect b="b" l="l" r="r" t="t"/>
                  <a:pathLst>
                    <a:path extrusionOk="0" h="217" w="177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6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6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rect b="b" l="l" r="r" t="t"/>
                  <a:pathLst>
                    <a:path extrusionOk="0" h="216" w="176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6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6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rect b="b" l="l" r="r" t="t"/>
                  <a:pathLst>
                    <a:path extrusionOk="0" h="225" w="186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6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6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rect b="b" l="l" r="r" t="t"/>
                  <a:pathLst>
                    <a:path extrusionOk="0" h="216" w="177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6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6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rect b="b" l="l" r="r" t="t"/>
                  <a:pathLst>
                    <a:path extrusionOk="0" h="216" w="177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36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rect b="b" l="l" r="r" t="t"/>
                  <a:pathLst>
                    <a:path extrusionOk="0" h="861" w="1093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6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rect b="b" l="l" r="r" t="t"/>
                  <a:pathLst>
                    <a:path extrusionOk="0" h="873" w="1105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6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rect b="b" l="l" r="r" t="t"/>
                  <a:pathLst>
                    <a:path extrusionOk="0" h="115" w="117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6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rect b="b" l="l" r="r" t="t"/>
                  <a:pathLst>
                    <a:path extrusionOk="0" h="40" w="61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36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6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36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rect b="b" l="l" r="r" t="t"/>
                  <a:pathLst>
                    <a:path extrusionOk="0" h="85" w="85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36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rect b="b" l="l" r="r" t="t"/>
                  <a:pathLst>
                    <a:path extrusionOk="0" h="152" w="301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6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rect b="b" l="l" r="r" t="t"/>
                  <a:pathLst>
                    <a:path extrusionOk="0" h="29" w="73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36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rect b="b" l="l" r="r" t="t"/>
                  <a:pathLst>
                    <a:path extrusionOk="0" h="28" w="72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36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rect b="b" l="l" r="r" t="t"/>
                  <a:pathLst>
                    <a:path extrusionOk="0" h="175" w="53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36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rect b="b" l="l" r="r" t="t"/>
                  <a:pathLst>
                    <a:path extrusionOk="0" h="101" w="413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6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rect b="b" l="l" r="r" t="t"/>
                  <a:pathLst>
                    <a:path extrusionOk="0" h="174" w="511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6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rect b="b" l="l" r="r" t="t"/>
                  <a:pathLst>
                    <a:path extrusionOk="0" h="1119" w="125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6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rect b="b" l="l" r="r" t="t"/>
                  <a:pathLst>
                    <a:path extrusionOk="0" h="1119" w="1262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6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rect b="b" l="l" r="r" t="t"/>
                  <a:pathLst>
                    <a:path extrusionOk="0" h="34" w="694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36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rect b="b" l="l" r="r" t="t"/>
                  <a:pathLst>
                    <a:path extrusionOk="0" h="61" w="179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36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rect b="b" l="l" r="r" t="t"/>
                  <a:pathLst>
                    <a:path extrusionOk="0" h="54" w="156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36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rect b="b" l="l" r="r" t="t"/>
                  <a:pathLst>
                    <a:path extrusionOk="0" h="395" w="204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6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rect b="b" l="l" r="r" t="t"/>
                  <a:pathLst>
                    <a:path extrusionOk="0" h="37" w="84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36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rect b="b" l="l" r="r" t="t"/>
                  <a:pathLst>
                    <a:path extrusionOk="0" h="53" w="64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36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rect b="b" l="l" r="r" t="t"/>
                  <a:pathLst>
                    <a:path extrusionOk="0" h="86" w="18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2" name="Google Shape;292;p36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6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36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6"/>
          <p:cNvSpPr/>
          <p:nvPr/>
        </p:nvSpPr>
        <p:spPr>
          <a:xfrm>
            <a:off x="345000" y="832950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345000" y="1273710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345000" y="1748810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5000" y="2223893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345000" y="2738346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Описание проекта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Сбор требований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Journey Map </a:t>
            </a:r>
            <a:endParaRPr i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Диаграмма вариантов использования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Формализация требований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Диаграмма классов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Swagger-документация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Спецификация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345000" y="3252783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1100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45000" y="3709983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1100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345000" y="4243383"/>
            <a:ext cx="350700" cy="350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1100"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Спецификация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Спецификация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28" name="Google Shape;528;p55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Была разработана спецификация программных требований.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9" name="Google Shape;529;p55"/>
          <p:cNvSpPr txBox="1"/>
          <p:nvPr/>
        </p:nvSpPr>
        <p:spPr>
          <a:xfrm>
            <a:off x="412600" y="1540300"/>
            <a:ext cx="47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0" name="Google Shape;530;p55"/>
          <p:cNvSpPr txBox="1"/>
          <p:nvPr/>
        </p:nvSpPr>
        <p:spPr>
          <a:xfrm>
            <a:off x="322550" y="4306100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Спецификация программных требований.docx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6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ru-RU" sz="280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37" name="Google Shape;537;p56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538" name="Google Shape;538;p56"/>
            <p:cNvSpPr/>
            <p:nvPr/>
          </p:nvSpPr>
          <p:spPr>
            <a:xfrm>
              <a:off x="5546634" y="1695933"/>
              <a:ext cx="272589" cy="405713"/>
            </a:xfrm>
            <a:custGeom>
              <a:rect b="b" l="l" r="r" t="t"/>
              <a:pathLst>
                <a:path extrusionOk="0" h="297771" w="200065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6"/>
            <p:cNvSpPr/>
            <p:nvPr/>
          </p:nvSpPr>
          <p:spPr>
            <a:xfrm>
              <a:off x="5270951" y="1542558"/>
              <a:ext cx="794776" cy="737340"/>
            </a:xfrm>
            <a:custGeom>
              <a:rect b="b" l="l" r="r" t="t"/>
              <a:pathLst>
                <a:path extrusionOk="0" h="541167" w="583322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6"/>
            <p:cNvSpPr/>
            <p:nvPr/>
          </p:nvSpPr>
          <p:spPr>
            <a:xfrm>
              <a:off x="8018494" y="992405"/>
              <a:ext cx="492187" cy="492187"/>
            </a:xfrm>
            <a:custGeom>
              <a:rect b="b" l="l" r="r" t="t"/>
              <a:pathLst>
                <a:path extrusionOk="0" h="361238" w="361238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6"/>
            <p:cNvSpPr/>
            <p:nvPr/>
          </p:nvSpPr>
          <p:spPr>
            <a:xfrm>
              <a:off x="3974783" y="3755817"/>
              <a:ext cx="303549" cy="303549"/>
            </a:xfrm>
            <a:custGeom>
              <a:rect b="b" l="l" r="r" t="t"/>
              <a:pathLst>
                <a:path extrusionOk="0" h="222788" w="222788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6"/>
            <p:cNvSpPr/>
            <p:nvPr/>
          </p:nvSpPr>
          <p:spPr>
            <a:xfrm>
              <a:off x="8167073" y="3907489"/>
              <a:ext cx="688470" cy="544913"/>
            </a:xfrm>
            <a:custGeom>
              <a:rect b="b" l="l" r="r" t="t"/>
              <a:pathLst>
                <a:path extrusionOk="0" h="399936" w="505299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6"/>
            <p:cNvSpPr/>
            <p:nvPr/>
          </p:nvSpPr>
          <p:spPr>
            <a:xfrm>
              <a:off x="4987542" y="1134460"/>
              <a:ext cx="4727596" cy="4253781"/>
            </a:xfrm>
            <a:custGeom>
              <a:rect b="b" l="l" r="r" t="t"/>
              <a:pathLst>
                <a:path extrusionOk="0" h="3122041" w="3469795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6"/>
            <p:cNvSpPr/>
            <p:nvPr/>
          </p:nvSpPr>
          <p:spPr>
            <a:xfrm>
              <a:off x="8447680" y="4453630"/>
              <a:ext cx="126816" cy="797144"/>
            </a:xfrm>
            <a:custGeom>
              <a:rect b="b" l="l" r="r" t="t"/>
              <a:pathLst>
                <a:path extrusionOk="0" h="585060" w="93076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6"/>
            <p:cNvSpPr/>
            <p:nvPr/>
          </p:nvSpPr>
          <p:spPr>
            <a:xfrm>
              <a:off x="7685599" y="1685677"/>
              <a:ext cx="2794" cy="2251"/>
            </a:xfrm>
            <a:custGeom>
              <a:rect b="b" l="l" r="r" t="t"/>
              <a:pathLst>
                <a:path extrusionOk="0" h="1652" w="2051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6"/>
            <p:cNvSpPr/>
            <p:nvPr/>
          </p:nvSpPr>
          <p:spPr>
            <a:xfrm>
              <a:off x="7444770" y="1580815"/>
              <a:ext cx="144801" cy="161340"/>
            </a:xfrm>
            <a:custGeom>
              <a:rect b="b" l="l" r="r" t="t"/>
              <a:pathLst>
                <a:path extrusionOk="0" h="118415" w="106276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6"/>
            <p:cNvSpPr/>
            <p:nvPr/>
          </p:nvSpPr>
          <p:spPr>
            <a:xfrm>
              <a:off x="6867013" y="2887771"/>
              <a:ext cx="500980" cy="390972"/>
            </a:xfrm>
            <a:custGeom>
              <a:rect b="b" l="l" r="r" t="t"/>
              <a:pathLst>
                <a:path extrusionOk="0" h="286952" w="367692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6"/>
            <p:cNvSpPr/>
            <p:nvPr/>
          </p:nvSpPr>
          <p:spPr>
            <a:xfrm>
              <a:off x="6607200" y="1143865"/>
              <a:ext cx="856954" cy="444419"/>
            </a:xfrm>
            <a:custGeom>
              <a:rect b="b" l="l" r="r" t="t"/>
              <a:pathLst>
                <a:path extrusionOk="0" h="326179" w="628957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6"/>
            <p:cNvSpPr/>
            <p:nvPr/>
          </p:nvSpPr>
          <p:spPr>
            <a:xfrm>
              <a:off x="6782265" y="1177020"/>
              <a:ext cx="96802" cy="345997"/>
            </a:xfrm>
            <a:custGeom>
              <a:rect b="b" l="l" r="r" t="t"/>
              <a:pathLst>
                <a:path extrusionOk="0" h="253943" w="71047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6"/>
            <p:cNvSpPr/>
            <p:nvPr/>
          </p:nvSpPr>
          <p:spPr>
            <a:xfrm>
              <a:off x="6931633" y="1192974"/>
              <a:ext cx="78153" cy="289064"/>
            </a:xfrm>
            <a:custGeom>
              <a:rect b="b" l="l" r="r" t="t"/>
              <a:pathLst>
                <a:path extrusionOk="0" h="212157" w="5736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6"/>
            <p:cNvSpPr/>
            <p:nvPr/>
          </p:nvSpPr>
          <p:spPr>
            <a:xfrm>
              <a:off x="7074664" y="1211044"/>
              <a:ext cx="81407" cy="278769"/>
            </a:xfrm>
            <a:custGeom>
              <a:rect b="b" l="l" r="r" t="t"/>
              <a:pathLst>
                <a:path extrusionOk="0" h="204601" w="59748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6"/>
            <p:cNvSpPr/>
            <p:nvPr/>
          </p:nvSpPr>
          <p:spPr>
            <a:xfrm>
              <a:off x="6764241" y="2131330"/>
              <a:ext cx="121156" cy="121156"/>
            </a:xfrm>
            <a:custGeom>
              <a:rect b="b" l="l" r="r" t="t"/>
              <a:pathLst>
                <a:path extrusionOk="0" h="88922" w="88922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6"/>
            <p:cNvSpPr/>
            <p:nvPr/>
          </p:nvSpPr>
          <p:spPr>
            <a:xfrm>
              <a:off x="6556325" y="2015983"/>
              <a:ext cx="104147" cy="104147"/>
            </a:xfrm>
            <a:custGeom>
              <a:rect b="b" l="l" r="r" t="t"/>
              <a:pathLst>
                <a:path extrusionOk="0" h="76438" w="76438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6"/>
            <p:cNvSpPr/>
            <p:nvPr/>
          </p:nvSpPr>
          <p:spPr>
            <a:xfrm>
              <a:off x="7039580" y="2086595"/>
              <a:ext cx="105346" cy="105346"/>
            </a:xfrm>
            <a:custGeom>
              <a:rect b="b" l="l" r="r" t="t"/>
              <a:pathLst>
                <a:path extrusionOk="0" h="77318" w="77318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6"/>
            <p:cNvSpPr/>
            <p:nvPr/>
          </p:nvSpPr>
          <p:spPr>
            <a:xfrm>
              <a:off x="6743370" y="2263359"/>
              <a:ext cx="445429" cy="162159"/>
            </a:xfrm>
            <a:custGeom>
              <a:rect b="b" l="l" r="r" t="t"/>
              <a:pathLst>
                <a:path extrusionOk="0" h="119016" w="32692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6"/>
            <p:cNvSpPr/>
            <p:nvPr/>
          </p:nvSpPr>
          <p:spPr>
            <a:xfrm>
              <a:off x="6299430" y="1888536"/>
              <a:ext cx="51516" cy="167977"/>
            </a:xfrm>
            <a:custGeom>
              <a:rect b="b" l="l" r="r" t="t"/>
              <a:pathLst>
                <a:path extrusionOk="0" h="123286" w="3781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6"/>
            <p:cNvSpPr/>
            <p:nvPr/>
          </p:nvSpPr>
          <p:spPr>
            <a:xfrm>
              <a:off x="6290695" y="2001916"/>
              <a:ext cx="57185" cy="39115"/>
            </a:xfrm>
            <a:custGeom>
              <a:rect b="b" l="l" r="r" t="t"/>
              <a:pathLst>
                <a:path extrusionOk="0" h="28708" w="41971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6"/>
            <p:cNvSpPr/>
            <p:nvPr/>
          </p:nvSpPr>
          <p:spPr>
            <a:xfrm>
              <a:off x="7703395" y="2216705"/>
              <a:ext cx="155166" cy="132712"/>
            </a:xfrm>
            <a:custGeom>
              <a:rect b="b" l="l" r="r" t="t"/>
              <a:pathLst>
                <a:path extrusionOk="0" h="97403" w="113883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6"/>
            <p:cNvSpPr/>
            <p:nvPr/>
          </p:nvSpPr>
          <p:spPr>
            <a:xfrm>
              <a:off x="7752890" y="2284757"/>
              <a:ext cx="32744" cy="98105"/>
            </a:xfrm>
            <a:custGeom>
              <a:rect b="b" l="l" r="r" t="t"/>
              <a:pathLst>
                <a:path extrusionOk="0" h="72004" w="24032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6"/>
            <p:cNvSpPr/>
            <p:nvPr/>
          </p:nvSpPr>
          <p:spPr>
            <a:xfrm>
              <a:off x="7589436" y="1686990"/>
              <a:ext cx="134033" cy="162482"/>
            </a:xfrm>
            <a:custGeom>
              <a:rect b="b" l="l" r="r" t="t"/>
              <a:pathLst>
                <a:path extrusionOk="0" h="119253" w="98373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6"/>
            <p:cNvSpPr/>
            <p:nvPr/>
          </p:nvSpPr>
          <p:spPr>
            <a:xfrm>
              <a:off x="6987734" y="3113952"/>
              <a:ext cx="103387" cy="1653320"/>
            </a:xfrm>
            <a:custGeom>
              <a:rect b="b" l="l" r="r" t="t"/>
              <a:pathLst>
                <a:path extrusionOk="0" h="1213446" w="7588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6"/>
            <p:cNvSpPr/>
            <p:nvPr/>
          </p:nvSpPr>
          <p:spPr>
            <a:xfrm>
              <a:off x="4995217" y="3115668"/>
              <a:ext cx="1565801" cy="2136336"/>
            </a:xfrm>
            <a:custGeom>
              <a:rect b="b" l="l" r="r" t="t"/>
              <a:pathLst>
                <a:path extrusionOk="0" h="1567953" w="1149212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6"/>
            <p:cNvSpPr/>
            <p:nvPr/>
          </p:nvSpPr>
          <p:spPr>
            <a:xfrm>
              <a:off x="5075484" y="3779168"/>
              <a:ext cx="820581" cy="48286"/>
            </a:xfrm>
            <a:custGeom>
              <a:rect b="b" l="l" r="r" t="t"/>
              <a:pathLst>
                <a:path extrusionOk="0" h="35439" w="602261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6"/>
            <p:cNvSpPr/>
            <p:nvPr/>
          </p:nvSpPr>
          <p:spPr>
            <a:xfrm>
              <a:off x="5114407" y="3514462"/>
              <a:ext cx="83824" cy="83824"/>
            </a:xfrm>
            <a:custGeom>
              <a:rect b="b" l="l" r="r" t="t"/>
              <a:pathLst>
                <a:path extrusionOk="0" h="61522" w="61522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6"/>
            <p:cNvSpPr/>
            <p:nvPr/>
          </p:nvSpPr>
          <p:spPr>
            <a:xfrm>
              <a:off x="8855568" y="4387695"/>
              <a:ext cx="176422" cy="906268"/>
            </a:xfrm>
            <a:custGeom>
              <a:rect b="b" l="l" r="r" t="t"/>
              <a:pathLst>
                <a:path extrusionOk="0" h="665151" w="129484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6"/>
            <p:cNvSpPr/>
            <p:nvPr/>
          </p:nvSpPr>
          <p:spPr>
            <a:xfrm>
              <a:off x="7671855" y="4139710"/>
              <a:ext cx="906169" cy="1114697"/>
            </a:xfrm>
            <a:custGeom>
              <a:rect b="b" l="l" r="r" t="t"/>
              <a:pathLst>
                <a:path extrusionOk="0" h="818126" w="665078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6"/>
            <p:cNvSpPr/>
            <p:nvPr/>
          </p:nvSpPr>
          <p:spPr>
            <a:xfrm>
              <a:off x="8263057" y="4329859"/>
              <a:ext cx="125936" cy="588037"/>
            </a:xfrm>
            <a:custGeom>
              <a:rect b="b" l="l" r="r" t="t"/>
              <a:pathLst>
                <a:path extrusionOk="0" h="431587" w="9243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8167091" y="3902861"/>
              <a:ext cx="62967" cy="310655"/>
            </a:xfrm>
            <a:custGeom>
              <a:rect b="b" l="l" r="r" t="t"/>
              <a:pathLst>
                <a:path extrusionOk="0" h="228004" w="46214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6"/>
            <p:cNvSpPr/>
            <p:nvPr/>
          </p:nvSpPr>
          <p:spPr>
            <a:xfrm>
              <a:off x="3916908" y="1471799"/>
              <a:ext cx="2527022" cy="1834853"/>
            </a:xfrm>
            <a:custGeom>
              <a:rect b="b" l="l" r="r" t="t"/>
              <a:pathLst>
                <a:path extrusionOk="0" h="1346681" w="1854695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6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6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6"/>
            <p:cNvSpPr/>
            <p:nvPr/>
          </p:nvSpPr>
          <p:spPr>
            <a:xfrm>
              <a:off x="5370751" y="987562"/>
              <a:ext cx="131717" cy="332842"/>
            </a:xfrm>
            <a:custGeom>
              <a:rect b="b" l="l" r="r" t="t"/>
              <a:pathLst>
                <a:path extrusionOk="0" h="244288" w="96673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6"/>
            <p:cNvSpPr/>
            <p:nvPr/>
          </p:nvSpPr>
          <p:spPr>
            <a:xfrm>
              <a:off x="5611301" y="948037"/>
              <a:ext cx="10630" cy="357820"/>
            </a:xfrm>
            <a:custGeom>
              <a:rect b="b" l="l" r="r" t="t"/>
              <a:pathLst>
                <a:path extrusionOk="0" h="262620" w="7802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5712908" y="1013656"/>
              <a:ext cx="152377" cy="323873"/>
            </a:xfrm>
            <a:custGeom>
              <a:rect b="b" l="l" r="r" t="t"/>
              <a:pathLst>
                <a:path extrusionOk="0" h="237705" w="111836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6881920" y="2722326"/>
              <a:ext cx="361605" cy="109429"/>
            </a:xfrm>
            <a:custGeom>
              <a:rect b="b" l="l" r="r" t="t"/>
              <a:pathLst>
                <a:path extrusionOk="0" h="80315" w="265398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8268900" y="4353348"/>
              <a:ext cx="120091" cy="387976"/>
            </a:xfrm>
            <a:custGeom>
              <a:rect b="b" l="l" r="r" t="t"/>
              <a:pathLst>
                <a:path extrusionOk="0" h="284753" w="8814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6"/>
            <p:cNvSpPr/>
            <p:nvPr/>
          </p:nvSpPr>
          <p:spPr>
            <a:xfrm>
              <a:off x="7505552" y="2444990"/>
              <a:ext cx="148459" cy="160941"/>
            </a:xfrm>
            <a:custGeom>
              <a:rect b="b" l="l" r="r" t="t"/>
              <a:pathLst>
                <a:path extrusionOk="0" h="118122" w="108961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6"/>
            <p:cNvSpPr/>
            <p:nvPr/>
          </p:nvSpPr>
          <p:spPr>
            <a:xfrm>
              <a:off x="6890311" y="238170"/>
              <a:ext cx="236328" cy="236330"/>
            </a:xfrm>
            <a:custGeom>
              <a:rect b="b" l="l" r="r" t="t"/>
              <a:pathLst>
                <a:path extrusionOk="0" h="173453" w="173452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9" name="Google Shape;579;p56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0" name="Google Shape;580;p56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проекта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проекта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360000" y="968250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Proxima Nova"/>
                <a:ea typeface="Proxima Nova"/>
                <a:cs typeface="Proxima Nova"/>
                <a:sym typeface="Proxima Nova"/>
              </a:rPr>
              <a:t>Название проекта: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360000" y="1573350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latin typeface="Proxima Nova"/>
                <a:ea typeface="Proxima Nova"/>
                <a:cs typeface="Proxima Nova"/>
                <a:sym typeface="Proxima Nova"/>
              </a:rPr>
              <a:t>Контекст</a:t>
            </a:r>
            <a:r>
              <a:rPr b="1" lang="ru-RU" sz="15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3670200" y="999150"/>
            <a:ext cx="402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Онлайн-кинотеатр “Комедика”.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3639150" y="1529588"/>
            <a:ext cx="482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Заказчик — онлайн-кинотеатр. Необходимо разработать сайт, в котором пользователь сможет добавить в список уже просмотренные им фильмы и сериалы, а так же отметить, какие фильмы или сериалы он хотел бы посмотреть в ближайшем будущем.</a:t>
            </a:r>
            <a:r>
              <a:rPr lang="ru-RU" sz="1100">
                <a:solidFill>
                  <a:schemeClr val="dk1"/>
                </a:solidFill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360000" y="2722125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latin typeface="Proxima Nova"/>
                <a:ea typeface="Proxima Nova"/>
                <a:cs typeface="Proxima Nova"/>
                <a:sym typeface="Proxima Nova"/>
              </a:rPr>
              <a:t>Результат</a:t>
            </a:r>
            <a:r>
              <a:rPr b="1" lang="ru-RU" sz="15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3670200" y="2722125"/>
            <a:ext cx="47601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Реализована спецификация требований на разработку сайта, который предоставляет следующую функциональность: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ru-RU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авторизация через аккаунты в социальных сетях;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ru-RU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создания публичных/приватных подборок фильмов/сериалов;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ru-RU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добавление заметок о фильмах/сериалах в приватных подборках;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ru-RU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получить случайный фильм для просмотра из выбранной подборки;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ru-RU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просматривать публичные подборки фильмов; 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-"/>
            </a:pPr>
            <a:r>
              <a:rPr lang="ru-RU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удалять свои подборки;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Сбор требований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Интервью с заказчиком. Основные тезисы.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334" name="Google Shape;334;p40"/>
          <p:cNvGrpSpPr/>
          <p:nvPr/>
        </p:nvGrpSpPr>
        <p:grpSpPr>
          <a:xfrm>
            <a:off x="368925" y="1529175"/>
            <a:ext cx="333450" cy="333450"/>
            <a:chOff x="5372100" y="3505200"/>
            <a:chExt cx="666900" cy="666900"/>
          </a:xfrm>
        </p:grpSpPr>
        <p:sp>
          <p:nvSpPr>
            <p:cNvPr id="335" name="Google Shape;335;p40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37" name="Google Shape;337;p40"/>
          <p:cNvGrpSpPr/>
          <p:nvPr/>
        </p:nvGrpSpPr>
        <p:grpSpPr>
          <a:xfrm>
            <a:off x="368925" y="1981538"/>
            <a:ext cx="333450" cy="333450"/>
            <a:chOff x="5372100" y="4409925"/>
            <a:chExt cx="666900" cy="666900"/>
          </a:xfrm>
        </p:grpSpPr>
        <p:sp>
          <p:nvSpPr>
            <p:cNvPr id="338" name="Google Shape;338;p40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0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40" name="Google Shape;340;p40"/>
          <p:cNvGrpSpPr/>
          <p:nvPr/>
        </p:nvGrpSpPr>
        <p:grpSpPr>
          <a:xfrm>
            <a:off x="368925" y="2433900"/>
            <a:ext cx="333450" cy="333450"/>
            <a:chOff x="5372100" y="5314650"/>
            <a:chExt cx="666900" cy="666900"/>
          </a:xfrm>
        </p:grpSpPr>
        <p:sp>
          <p:nvSpPr>
            <p:cNvPr id="341" name="Google Shape;341;p40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43" name="Google Shape;343;p40"/>
          <p:cNvGrpSpPr/>
          <p:nvPr/>
        </p:nvGrpSpPr>
        <p:grpSpPr>
          <a:xfrm>
            <a:off x="368925" y="2886263"/>
            <a:ext cx="333450" cy="333450"/>
            <a:chOff x="5372100" y="6219375"/>
            <a:chExt cx="666900" cy="666900"/>
          </a:xfrm>
        </p:grpSpPr>
        <p:sp>
          <p:nvSpPr>
            <p:cNvPr id="344" name="Google Shape;344;p40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46" name="Google Shape;346;p40"/>
          <p:cNvGrpSpPr/>
          <p:nvPr/>
        </p:nvGrpSpPr>
        <p:grpSpPr>
          <a:xfrm>
            <a:off x="368925" y="3338625"/>
            <a:ext cx="333450" cy="333450"/>
            <a:chOff x="5372100" y="7124100"/>
            <a:chExt cx="666900" cy="666900"/>
          </a:xfrm>
        </p:grpSpPr>
        <p:sp>
          <p:nvSpPr>
            <p:cNvPr id="347" name="Google Shape;347;p40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349" name="Google Shape;349;p40"/>
          <p:cNvSpPr txBox="1"/>
          <p:nvPr/>
        </p:nvSpPr>
        <p:spPr>
          <a:xfrm>
            <a:off x="751807" y="1547025"/>
            <a:ext cx="7740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Proxima Nova"/>
                <a:ea typeface="Proxima Nova"/>
                <a:cs typeface="Proxima Nova"/>
                <a:sym typeface="Proxima Nova"/>
              </a:rPr>
              <a:t>Создать сайт онлайн-кинотеатра  с адаптивным дизайном.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751808" y="1999275"/>
            <a:ext cx="7859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аудитория: дети и их родители.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751807" y="2451550"/>
            <a:ext cx="7390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Авторизация через социальные сети: Яндекс, Google, Vkontakte.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751803" y="2903800"/>
            <a:ext cx="57129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Proxima Nova"/>
                <a:ea typeface="Proxima Nova"/>
                <a:cs typeface="Proxima Nova"/>
                <a:sym typeface="Proxima Nova"/>
              </a:rPr>
              <a:t>Ежемесячная подписка на полный доступ к контенту сайта.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751792" y="3356064"/>
            <a:ext cx="3972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Смотреть и писать о кино это просто!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Journey Map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Пользователь сайта. Кто он?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66" name="Google Shape;3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9275"/>
            <a:ext cx="4858801" cy="4134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450" y="153375"/>
            <a:ext cx="4341800" cy="370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Путь пользователя</a:t>
            </a:r>
            <a:endParaRPr sz="25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73" name="Google Shape;373;p43"/>
          <p:cNvPicPr preferRelativeResize="0"/>
          <p:nvPr/>
        </p:nvPicPr>
        <p:blipFill rotWithShape="1">
          <a:blip r:embed="rId3">
            <a:alphaModFix/>
          </a:blip>
          <a:srcRect b="15479" l="4120" r="8945" t="7241"/>
          <a:stretch/>
        </p:blipFill>
        <p:spPr>
          <a:xfrm>
            <a:off x="657300" y="570175"/>
            <a:ext cx="7729050" cy="44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