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5"/>
    <p:restoredTop sz="94692"/>
  </p:normalViewPr>
  <p:slideViewPr>
    <p:cSldViewPr snapToGrid="0" snapToObjects="1">
      <p:cViewPr>
        <p:scale>
          <a:sx n="63" d="100"/>
          <a:sy n="63" d="100"/>
        </p:scale>
        <p:origin x="156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084264"/>
            <a:ext cx="10464800" cy="1384896"/>
          </a:xfrm>
          <a:prstGeom prst="rect">
            <a:avLst/>
          </a:prstGeom>
        </p:spPr>
        <p:txBody>
          <a:bodyPr anchor="b"/>
          <a:lstStyle>
            <a:lvl1pPr>
              <a:defRPr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Texte du titre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</p:spPr>
        <p:txBody>
          <a:bodyPr anchor="b"/>
          <a:lstStyle>
            <a:lvl1pPr>
              <a:defRPr sz="8000">
                <a:solidFill>
                  <a:srgbClr val="000000"/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8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Texte du titre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1652339"/>
            <a:ext cx="5334000" cy="1148309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71104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76661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55676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fr-CA" dirty="0" err="1"/>
              <a:t>Picnic</a:t>
            </a:r>
            <a:r>
              <a:rPr dirty="0"/>
              <a:t> Plus</a:t>
            </a:r>
            <a:r>
              <a:rPr lang="fr-CA" dirty="0"/>
              <a:t> – H2023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CA" dirty="0"/>
              <a:t>Indices pour étudiants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dirty="0"/>
              <a:t>Organigramme hiérarchique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7" name="Picture 6" descr="Diagram, bubble chart&#10;&#10;Description automatically generated">
            <a:extLst>
              <a:ext uri="{FF2B5EF4-FFF2-40B4-BE49-F238E27FC236}">
                <a16:creationId xmlns:a16="http://schemas.microsoft.com/office/drawing/2014/main" id="{BAFBA664-C2D2-C7F3-1BB9-B37065A52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" y="1815604"/>
            <a:ext cx="12906819" cy="79379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fr-FR"/>
              <a:t>Diagramme de contexte</a:t>
            </a:r>
          </a:p>
        </p:txBody>
      </p:sp>
      <p:sp>
        <p:nvSpPr>
          <p:cNvPr id="228" name="Shape 228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432A195-7A33-30C5-F1FB-A98FC5FE5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767875"/>
            <a:ext cx="12273435" cy="79104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7F4E-3968-1441-B10F-9FEEDA95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8740"/>
            <a:ext cx="11099800" cy="774700"/>
          </a:xfrm>
          <a:solidFill>
            <a:schemeClr val="accent4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CA" dirty="0"/>
              <a:t>PESTEL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E508-BA01-2B4B-B116-3590490B50B1}"/>
              </a:ext>
            </a:extLst>
          </p:cNvPr>
          <p:cNvSpPr/>
          <p:nvPr/>
        </p:nvSpPr>
        <p:spPr>
          <a:xfrm>
            <a:off x="183074" y="1422597"/>
            <a:ext cx="12720126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1800" b="1" dirty="0"/>
              <a:t>Technologique</a:t>
            </a:r>
            <a:r>
              <a:rPr lang="fr-FR" sz="1800" dirty="0"/>
              <a:t>: </a:t>
            </a:r>
          </a:p>
          <a:p>
            <a:pPr algn="l"/>
            <a:r>
              <a:rPr lang="fr-FR" sz="1800" dirty="0">
                <a:solidFill>
                  <a:srgbClr val="FF0000"/>
                </a:solidFill>
              </a:rPr>
              <a:t>(+)* Nouvelles technologies pour le bois qui permettent de produire davantage, tout en utilisant moins d’arbres (voir https://</a:t>
            </a:r>
            <a:r>
              <a:rPr lang="fr-FR" sz="1800" dirty="0" err="1">
                <a:solidFill>
                  <a:srgbClr val="FF0000"/>
                </a:solidFill>
              </a:rPr>
              <a:t>www.ledevoir.com</a:t>
            </a:r>
            <a:r>
              <a:rPr lang="fr-FR" sz="1800" dirty="0">
                <a:solidFill>
                  <a:srgbClr val="FF0000"/>
                </a:solidFill>
              </a:rPr>
              <a:t>/bis/546249/des-technologies-pour-extraire-chaque-</a:t>
            </a:r>
            <a:r>
              <a:rPr lang="fr-FR" sz="1800" dirty="0" err="1">
                <a:solidFill>
                  <a:srgbClr val="FF0000"/>
                </a:solidFill>
              </a:rPr>
              <a:t>molecule</a:t>
            </a:r>
            <a:r>
              <a:rPr lang="fr-FR" sz="1800" dirty="0">
                <a:solidFill>
                  <a:srgbClr val="FF0000"/>
                </a:solidFill>
              </a:rPr>
              <a:t>-de-l-arbre)</a:t>
            </a:r>
          </a:p>
          <a:p>
            <a:pPr algn="l"/>
            <a:r>
              <a:rPr lang="fr-FR" sz="1800" dirty="0">
                <a:solidFill>
                  <a:schemeClr val="tx1"/>
                </a:solidFill>
              </a:rPr>
              <a:t>Autres? (venant de l’énoncé du cas seulement)</a:t>
            </a:r>
          </a:p>
          <a:p>
            <a:pPr algn="l"/>
            <a:endParaRPr lang="fr-FR" sz="1800" b="1" dirty="0"/>
          </a:p>
          <a:p>
            <a:pPr algn="l"/>
            <a:r>
              <a:rPr lang="fr-FR" sz="1800" b="1" dirty="0"/>
              <a:t>Politique</a:t>
            </a:r>
            <a:r>
              <a:rPr lang="fr-FR" sz="1800" dirty="0"/>
              <a:t>: </a:t>
            </a:r>
          </a:p>
          <a:p>
            <a:pPr algn="l"/>
            <a:r>
              <a:rPr lang="fr-FR" sz="1800" dirty="0">
                <a:solidFill>
                  <a:srgbClr val="FF0000"/>
                </a:solidFill>
              </a:rPr>
              <a:t>(+)* Protectionnisme grandissant entre US et Canada (on encourage les gens « d’acheter Canadien ») pourrait avoir impact négatifs sur le concurrent </a:t>
            </a:r>
            <a:r>
              <a:rPr lang="fr-FR" sz="1800" dirty="0" err="1">
                <a:solidFill>
                  <a:srgbClr val="FF0000"/>
                </a:solidFill>
              </a:rPr>
              <a:t>AmeriTable</a:t>
            </a:r>
            <a:endParaRPr lang="fr-FR" sz="1800" dirty="0">
              <a:solidFill>
                <a:srgbClr val="FF0000"/>
              </a:solidFill>
            </a:endParaRPr>
          </a:p>
          <a:p>
            <a:pPr algn="l"/>
            <a:r>
              <a:rPr lang="fr-FR" sz="1800" dirty="0">
                <a:solidFill>
                  <a:srgbClr val="FF0000"/>
                </a:solidFill>
              </a:rPr>
              <a:t>(+)* Notre mairesse (Valérie Plante) est très « éco » et le bois est vu aujourd’hui comme une solution plus « éco » (ressource renouvelable) comparativement au plastique. </a:t>
            </a:r>
          </a:p>
          <a:p>
            <a:pPr algn="l"/>
            <a:r>
              <a:rPr lang="fr-FR" sz="1800" dirty="0">
                <a:solidFill>
                  <a:schemeClr val="tx1"/>
                </a:solidFill>
              </a:rPr>
              <a:t>Autres? (venant de l’énoncé du cas seulement)</a:t>
            </a:r>
          </a:p>
          <a:p>
            <a:pPr algn="l"/>
            <a:endParaRPr lang="fr-FR" sz="1800" b="1" dirty="0"/>
          </a:p>
          <a:p>
            <a:pPr algn="l"/>
            <a:r>
              <a:rPr lang="fr-FR" sz="1800" b="1" dirty="0"/>
              <a:t>Économie</a:t>
            </a:r>
            <a:r>
              <a:rPr lang="fr-FR" sz="1800" dirty="0"/>
              <a:t>: </a:t>
            </a:r>
          </a:p>
          <a:p>
            <a:pPr algn="l"/>
            <a:r>
              <a:rPr lang="fr-FR" sz="1800" dirty="0">
                <a:solidFill>
                  <a:srgbClr val="FF0000"/>
                </a:solidFill>
              </a:rPr>
              <a:t>(-)* Moins de tourisme à cause de l’inflation et de la récession</a:t>
            </a:r>
          </a:p>
          <a:p>
            <a:pPr algn="l"/>
            <a:r>
              <a:rPr lang="fr-FR" sz="1800" dirty="0">
                <a:solidFill>
                  <a:srgbClr val="FF0000"/>
                </a:solidFill>
              </a:rPr>
              <a:t>(-)* Impact négatif de la pandémie sur les chaînes d'approvisionnement (augmentation des coûts d'expédition, pénuries de main-d'œuvre, etc.)</a:t>
            </a:r>
          </a:p>
          <a:p>
            <a:pPr algn="l"/>
            <a:r>
              <a:rPr lang="fr-FR" sz="1800" dirty="0">
                <a:solidFill>
                  <a:schemeClr val="tx1"/>
                </a:solidFill>
              </a:rPr>
              <a:t>Autres? (venant de l’énoncé du cas seulement)</a:t>
            </a:r>
          </a:p>
          <a:p>
            <a:pPr algn="l"/>
            <a:endParaRPr lang="fr-FR" sz="1800" b="1" dirty="0"/>
          </a:p>
          <a:p>
            <a:pPr algn="l"/>
            <a:r>
              <a:rPr lang="fr-FR" sz="1800" b="1" dirty="0"/>
              <a:t>Socioculturel: </a:t>
            </a:r>
          </a:p>
          <a:p>
            <a:pPr algn="l"/>
            <a:r>
              <a:rPr lang="fr-FR" sz="1800" dirty="0">
                <a:solidFill>
                  <a:srgbClr val="FF0000"/>
                </a:solidFill>
              </a:rPr>
              <a:t>(+)* Les montréalais aiment passer du temps dans les parcs</a:t>
            </a:r>
          </a:p>
          <a:p>
            <a:pPr algn="l"/>
            <a:r>
              <a:rPr lang="fr-FR" sz="1800" dirty="0"/>
              <a:t>Autres? (venant de l’énoncé du cas seulement)</a:t>
            </a:r>
          </a:p>
          <a:p>
            <a:pPr algn="l"/>
            <a:endParaRPr lang="fr-FR" sz="1800" b="1" dirty="0"/>
          </a:p>
          <a:p>
            <a:pPr algn="l"/>
            <a:r>
              <a:rPr lang="fr-FR" sz="1800" b="1" dirty="0"/>
              <a:t>Environnement</a:t>
            </a:r>
            <a:r>
              <a:rPr lang="fr-FR" sz="1800" dirty="0"/>
              <a:t> :</a:t>
            </a:r>
          </a:p>
          <a:p>
            <a:pPr algn="l"/>
            <a:r>
              <a:rPr lang="fr-FR" sz="1800" dirty="0">
                <a:solidFill>
                  <a:srgbClr val="FF0000"/>
                </a:solidFill>
              </a:rPr>
              <a:t>(+)* Bois (ressource renouvelable) perçue comme étant plus éco que plastique (même si recyclé)</a:t>
            </a:r>
          </a:p>
          <a:p>
            <a:pPr algn="l"/>
            <a:r>
              <a:rPr lang="fr-FR" sz="1800" dirty="0"/>
              <a:t>Autres? (venant de l’énoncé du cas seulement)</a:t>
            </a:r>
            <a:endParaRPr lang="fr-FR" sz="1800" i="1" dirty="0"/>
          </a:p>
          <a:p>
            <a:pPr algn="l"/>
            <a:endParaRPr lang="fr-FR" sz="1800" b="1" dirty="0"/>
          </a:p>
          <a:p>
            <a:pPr algn="l"/>
            <a:r>
              <a:rPr lang="fr-FR" sz="1800" b="1" dirty="0"/>
              <a:t>Légal:</a:t>
            </a:r>
          </a:p>
          <a:p>
            <a:pPr algn="l"/>
            <a:r>
              <a:rPr lang="fr-FR" sz="1800" dirty="0"/>
              <a:t>? (venant de l’énoncé du cas seulement)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E5C4D-2051-9D6F-96D7-88456D152229}"/>
              </a:ext>
            </a:extLst>
          </p:cNvPr>
          <p:cNvSpPr txBox="1"/>
          <p:nvPr/>
        </p:nvSpPr>
        <p:spPr>
          <a:xfrm>
            <a:off x="4876800" y="9254033"/>
            <a:ext cx="784352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CA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Light"/>
              </a:rPr>
              <a:t>*: pour exemple seulement – ne vient</a:t>
            </a:r>
            <a:r>
              <a:rPr lang="fr-CA" sz="2000" dirty="0">
                <a:solidFill>
                  <a:srgbClr val="FF0000"/>
                </a:solidFill>
                <a:highlight>
                  <a:srgbClr val="FFFF00"/>
                </a:highlight>
              </a:rPr>
              <a:t> pas</a:t>
            </a:r>
            <a:r>
              <a:rPr kumimoji="0" lang="fr-CA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Light"/>
              </a:rPr>
              <a:t> de l’énoncé</a:t>
            </a:r>
          </a:p>
        </p:txBody>
      </p:sp>
    </p:spTree>
    <p:extLst>
      <p:ext uri="{BB962C8B-B14F-4D97-AF65-F5344CB8AC3E}">
        <p14:creationId xmlns:p14="http://schemas.microsoft.com/office/powerpoint/2010/main" val="215886054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248</Words>
  <Application>Microsoft Macintosh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Helvetica</vt:lpstr>
      <vt:lpstr>Helvetica Light</vt:lpstr>
      <vt:lpstr>Helvetica Neue</vt:lpstr>
      <vt:lpstr>White</vt:lpstr>
      <vt:lpstr>Picnic Plus – H2023</vt:lpstr>
      <vt:lpstr>Organigramme hiérarchique</vt:lpstr>
      <vt:lpstr>Diagramme de contexte</vt:lpstr>
      <vt:lpstr>PESTEL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Picnic Plus</dc:title>
  <cp:lastModifiedBy>Tomiuk, Daniel</cp:lastModifiedBy>
  <cp:revision>9</cp:revision>
  <dcterms:modified xsi:type="dcterms:W3CDTF">2023-01-16T06:15:48Z</dcterms:modified>
</cp:coreProperties>
</file>