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4C542-49D9-4809-861C-E7564F11246A}" type="datetimeFigureOut">
              <a:rPr lang="fr-FR" smtClean="0"/>
              <a:t>10/02/2023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46315-0508-48B7-AD23-DA31B9758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31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364AA-32DF-4D97-9320-BA041655372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24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7DDC0-9EA8-9EC7-02B7-351178E1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79FEC1-A9AD-DC61-684C-4D01AE9C1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4EBBFD-3A2F-84B5-9DA8-98A63864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50E915-70C4-E479-A868-D7E79B21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469E6-E159-C92C-CA6C-BE622D39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2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92798-DD23-5BEC-1A7B-52CCA695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271CBF-ABB1-8A0E-C6D9-F45E5F93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A62812-6923-9939-279A-B4C28C38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6BC5A-F8F5-5C71-22EB-DA97542E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2931-E53C-5198-5915-32712747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9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369649-946B-E58A-842F-C7FBD7031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E73468-9AEF-51EC-C4D2-CE67E01F9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DF7DC9-8932-104D-D63A-2E1AFAF7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CC48A-31ED-66A2-4C58-18210948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DEDCD7-45EB-A63D-00E1-0898AEF2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33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C66F5-CF32-0F24-AE17-BF405606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C55B86-917B-7A21-99D7-AEC2C49F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3DE19D-7F8B-E4A1-3D04-942E0B98E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E03AD-1B60-DCF2-5EA3-6067DAB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492FC-C4ED-35E2-F9D6-D82CBB6D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77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99690-9ED0-BE61-E481-37EA3D9B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A913F1-DDBC-1DBC-AE1D-538336FC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5B2C81-BC48-0D8F-F0E9-9FC89AD6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0B0B91-6523-86DA-3266-7DA10D4C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A6AA06-C36F-76D7-3BBD-67C57696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75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A0275-34BB-A07E-BE58-535A56CE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F013F7-6592-613D-0722-E51C18F97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90B107-AFCD-22E7-89BC-909CD750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5EB0D-3F05-A72E-A16C-F9E47E59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13EA29-AF08-2ECF-DA75-AC777035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D8EF8E-0B25-84C3-BE8E-3DA565F8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80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1BB8B-6E23-6966-E3F2-74BD4055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58EAF-D252-DAD2-E4B0-320FE59D2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DE8218-7E11-2713-0B7F-264F0744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0AEA58-23D4-4F10-1E2C-74708C5F6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9E67A7-8C98-65F3-364F-3A3780FB4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1601BF-C89D-29E0-1A39-180F71A2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DACE6A-AE3E-A1A5-2754-3734719F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C61DE1-33F5-AC01-1159-25739792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16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E189F-3CB1-E60E-C786-99090B0C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DD1F06-8464-0986-BCCB-0350D8E2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5326DB-E71B-DD04-EF24-52EB4217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D1FD3A-E53E-2A24-BD83-A520827C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07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0AA228-2680-CB78-47B3-47A693D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A5BFC7-477A-4058-D941-A7C9E6A3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4C44A3-7933-172D-D7DF-C67A0C8C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21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29C37-4E9C-C8D2-416E-AB68DE95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470E37-9C1B-5933-54A6-44D14259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0D0EC-F064-9E43-78F5-FE9E555B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97016-2C0C-33BC-8064-6673DDA3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20EF28-BBC0-B2D6-C00A-D64C1382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F6E436-7BE7-1C37-8D67-D9CB639A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11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A3D03-C1ED-5BEE-5D4C-58C062C3C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56B5FB-8E2A-6401-AD40-55D8A25FC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68EED9-971D-E835-93CE-331A84698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1EB029-E4B5-4A87-DFBF-65168D86F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02B21F-093D-543A-E941-2D85BBF6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66EAD-DE80-2AB5-CBC4-782CCC5B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81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6E0BA0-E907-C7A4-8F19-B916C76A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884208-B5DF-9E0D-DBB7-05626789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86D8AD-A6CA-A908-CC80-C08E42561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7C9E-D8AC-4F69-AD0A-96DC8C2D3A06}" type="datetimeFigureOut">
              <a:rPr lang="fr-FR" smtClean="0"/>
              <a:t>08/02/2023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41B084-7806-4854-7FC5-74B157061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9FC58-DFD6-5312-4155-2D7047F28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BE54B-1555-495B-BE69-049E981CB9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39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33912-CDEC-7288-F982-934DDFA95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PARTIE 1 DEVOIR AOT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7AC7EF-7445-2F52-FB15-18912205F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Nom</a:t>
            </a:r>
            <a:r>
              <a:rPr lang="fr-FR" dirty="0"/>
              <a:t> : Yaya NIARE </a:t>
            </a:r>
          </a:p>
          <a:p>
            <a:r>
              <a:rPr lang="fr-FR" dirty="0">
                <a:highlight>
                  <a:srgbClr val="FFFF00"/>
                </a:highlight>
              </a:rPr>
              <a:t>Code permanent </a:t>
            </a:r>
            <a:r>
              <a:rPr lang="fr-FR" dirty="0"/>
              <a:t>: NIAY84360305</a:t>
            </a:r>
          </a:p>
        </p:txBody>
      </p:sp>
    </p:spTree>
    <p:extLst>
      <p:ext uri="{BB962C8B-B14F-4D97-AF65-F5344CB8AC3E}">
        <p14:creationId xmlns:p14="http://schemas.microsoft.com/office/powerpoint/2010/main" val="218516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C80BE-D132-D2E5-6655-48D9B755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1433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Diagramme de contexte de l’organisation de </a:t>
            </a:r>
            <a:r>
              <a:rPr lang="fr-FR" dirty="0" err="1"/>
              <a:t>PicnicPlus</a:t>
            </a:r>
            <a:r>
              <a:rPr lang="fr-FR" dirty="0"/>
              <a:t>.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D44FF70-3AC5-3A98-78B7-B8B309FE69DC}"/>
              </a:ext>
            </a:extLst>
          </p:cNvPr>
          <p:cNvSpPr/>
          <p:nvPr/>
        </p:nvSpPr>
        <p:spPr>
          <a:xfrm>
            <a:off x="4675596" y="3495539"/>
            <a:ext cx="2810069" cy="122232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PicnicPlus</a:t>
            </a:r>
            <a:r>
              <a:rPr lang="fr-FR" dirty="0"/>
              <a:t> (PP)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D699D17-B082-3A72-E4B2-C496B6C6F95F}"/>
              </a:ext>
            </a:extLst>
          </p:cNvPr>
          <p:cNvCxnSpPr>
            <a:cxnSpLocks/>
          </p:cNvCxnSpPr>
          <p:nvPr/>
        </p:nvCxnSpPr>
        <p:spPr>
          <a:xfrm flipV="1">
            <a:off x="6240477" y="2489129"/>
            <a:ext cx="1071216" cy="1006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AB73A-B10C-D2D8-6547-A2591D20FD32}"/>
              </a:ext>
            </a:extLst>
          </p:cNvPr>
          <p:cNvSpPr/>
          <p:nvPr/>
        </p:nvSpPr>
        <p:spPr>
          <a:xfrm>
            <a:off x="7200043" y="1558284"/>
            <a:ext cx="1145429" cy="944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Caisse populaire du nord</a:t>
            </a:r>
          </a:p>
        </p:txBody>
      </p:sp>
      <p:sp>
        <p:nvSpPr>
          <p:cNvPr id="21" name="Bouton d’action : vide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3760EC4-817B-1A87-6643-E4BD79A467B0}"/>
              </a:ext>
            </a:extLst>
          </p:cNvPr>
          <p:cNvSpPr/>
          <p:nvPr/>
        </p:nvSpPr>
        <p:spPr>
          <a:xfrm rot="8350705" flipV="1">
            <a:off x="6478235" y="2742097"/>
            <a:ext cx="729845" cy="298510"/>
          </a:xfrm>
          <a:prstGeom prst="actionButtonBlan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Dépôts</a:t>
            </a:r>
          </a:p>
        </p:txBody>
      </p:sp>
      <p:sp>
        <p:nvSpPr>
          <p:cNvPr id="22" name="Bouton d’action : vide 2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9DE99C-F1A6-FFD8-D2F0-710A73816B26}"/>
              </a:ext>
            </a:extLst>
          </p:cNvPr>
          <p:cNvSpPr/>
          <p:nvPr/>
        </p:nvSpPr>
        <p:spPr>
          <a:xfrm>
            <a:off x="1812250" y="3600643"/>
            <a:ext cx="1266959" cy="96296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BoisBec</a:t>
            </a:r>
            <a:r>
              <a:rPr lang="fr-FR" dirty="0"/>
              <a:t> </a:t>
            </a:r>
            <a:r>
              <a:rPr lang="fr-FR" dirty="0" err="1"/>
              <a:t>Inc</a:t>
            </a:r>
            <a:endParaRPr lang="fr-FR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E5F328A-F264-B32A-93F8-29A6D068A715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094230" y="4068337"/>
            <a:ext cx="1581366" cy="3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D2ED156-6DD5-6FAE-854C-BE5F7CE8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596" y="4008862"/>
            <a:ext cx="780177" cy="192946"/>
          </a:xfrm>
          <a:prstGeom prst="actionButtonBlan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FR" sz="1200" dirty="0"/>
              <a:t>Paiement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DCBEFBE-5BE8-5B39-0D9F-CB7DD0F3F0BA}"/>
              </a:ext>
            </a:extLst>
          </p:cNvPr>
          <p:cNvCxnSpPr>
            <a:cxnSpLocks/>
          </p:cNvCxnSpPr>
          <p:nvPr/>
        </p:nvCxnSpPr>
        <p:spPr>
          <a:xfrm>
            <a:off x="3079209" y="4254210"/>
            <a:ext cx="1664649" cy="373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BAF2CA-81FC-6D1A-42CC-4ED122F01AD2}"/>
              </a:ext>
            </a:extLst>
          </p:cNvPr>
          <p:cNvSpPr txBox="1">
            <a:spLocks/>
          </p:cNvSpPr>
          <p:nvPr/>
        </p:nvSpPr>
        <p:spPr>
          <a:xfrm>
            <a:off x="3842156" y="4152768"/>
            <a:ext cx="520117" cy="286472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dirty="0"/>
              <a:t>Bois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A2D582B-0005-594A-C659-FEDF94EA7E39}"/>
              </a:ext>
            </a:extLst>
          </p:cNvPr>
          <p:cNvCxnSpPr>
            <a:cxnSpLocks/>
          </p:cNvCxnSpPr>
          <p:nvPr/>
        </p:nvCxnSpPr>
        <p:spPr>
          <a:xfrm>
            <a:off x="3079209" y="3842806"/>
            <a:ext cx="1668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255B518-D62C-6EFD-BD0D-702D99B4C5DA}"/>
              </a:ext>
            </a:extLst>
          </p:cNvPr>
          <p:cNvSpPr txBox="1">
            <a:spLocks/>
          </p:cNvSpPr>
          <p:nvPr/>
        </p:nvSpPr>
        <p:spPr>
          <a:xfrm>
            <a:off x="3737295" y="3755256"/>
            <a:ext cx="729841" cy="119393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dirty="0"/>
              <a:t>Facture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4256FC-0560-0083-1208-30635014D459}"/>
              </a:ext>
            </a:extLst>
          </p:cNvPr>
          <p:cNvSpPr/>
          <p:nvPr/>
        </p:nvSpPr>
        <p:spPr>
          <a:xfrm>
            <a:off x="8945768" y="3694306"/>
            <a:ext cx="943764" cy="869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Clients</a:t>
            </a:r>
          </a:p>
          <a:p>
            <a:pPr algn="ctr"/>
            <a:r>
              <a:rPr lang="fr-FR" sz="1200" dirty="0"/>
              <a:t>Municipaux et </a:t>
            </a:r>
            <a:r>
              <a:rPr lang="fr-FR" sz="1200" dirty="0" err="1"/>
              <a:t>residentiels</a:t>
            </a:r>
            <a:endParaRPr lang="fr-FR" sz="1200" dirty="0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3E875436-D132-FD56-D98C-B60EE0011921}"/>
              </a:ext>
            </a:extLst>
          </p:cNvPr>
          <p:cNvCxnSpPr>
            <a:cxnSpLocks/>
          </p:cNvCxnSpPr>
          <p:nvPr/>
        </p:nvCxnSpPr>
        <p:spPr>
          <a:xfrm flipH="1">
            <a:off x="7466198" y="4075649"/>
            <a:ext cx="14795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Bouton d’action : vide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7FCCB5F-F926-3859-B96E-00C79CB18623}"/>
              </a:ext>
            </a:extLst>
          </p:cNvPr>
          <p:cNvSpPr/>
          <p:nvPr/>
        </p:nvSpPr>
        <p:spPr>
          <a:xfrm rot="10800000" flipV="1">
            <a:off x="7667533" y="3923042"/>
            <a:ext cx="943764" cy="298510"/>
          </a:xfrm>
          <a:prstGeom prst="actionButtonBlan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Commande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1EC614F9-7A0C-08CB-C7D6-E4417CF38354}"/>
              </a:ext>
            </a:extLst>
          </p:cNvPr>
          <p:cNvCxnSpPr>
            <a:cxnSpLocks/>
          </p:cNvCxnSpPr>
          <p:nvPr/>
        </p:nvCxnSpPr>
        <p:spPr>
          <a:xfrm flipH="1" flipV="1">
            <a:off x="7307204" y="4377301"/>
            <a:ext cx="1638564" cy="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Bouton d’action : vide 5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7E3FB17-741E-1E6E-0297-1A6A167F7919}"/>
              </a:ext>
            </a:extLst>
          </p:cNvPr>
          <p:cNvSpPr/>
          <p:nvPr/>
        </p:nvSpPr>
        <p:spPr>
          <a:xfrm rot="10800000" flipV="1">
            <a:off x="7580845" y="4220004"/>
            <a:ext cx="943764" cy="298510"/>
          </a:xfrm>
          <a:prstGeom prst="actionButtonBlan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paiement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C16335-47A0-FB3F-5D6F-E97457D176F3}"/>
              </a:ext>
            </a:extLst>
          </p:cNvPr>
          <p:cNvSpPr/>
          <p:nvPr/>
        </p:nvSpPr>
        <p:spPr>
          <a:xfrm>
            <a:off x="5302316" y="5751374"/>
            <a:ext cx="1488652" cy="104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ABCTransport</a:t>
            </a:r>
            <a:endParaRPr lang="fr-FR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2828753-82AA-0413-4647-64A1CD2F74AD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024202" y="4717863"/>
            <a:ext cx="22440" cy="1033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Bouton d’action : vide 7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E86C769-E4B4-E2D4-CEDE-791412A38675}"/>
              </a:ext>
            </a:extLst>
          </p:cNvPr>
          <p:cNvSpPr/>
          <p:nvPr/>
        </p:nvSpPr>
        <p:spPr>
          <a:xfrm rot="10800000" flipV="1">
            <a:off x="5597467" y="4996492"/>
            <a:ext cx="811718" cy="178360"/>
          </a:xfrm>
          <a:prstGeom prst="actionButtonBlan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paiement</a:t>
            </a:r>
          </a:p>
        </p:txBody>
      </p: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26F5B3D3-D32F-B1EF-1F89-E3B785C2F484}"/>
              </a:ext>
            </a:extLst>
          </p:cNvPr>
          <p:cNvCxnSpPr>
            <a:cxnSpLocks/>
          </p:cNvCxnSpPr>
          <p:nvPr/>
        </p:nvCxnSpPr>
        <p:spPr>
          <a:xfrm rot="5400000">
            <a:off x="6181503" y="5198150"/>
            <a:ext cx="110644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Bouton d’action : vide 9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82E7EB9-26E5-5A34-2ED6-D85E9C1E35D3}"/>
              </a:ext>
            </a:extLst>
          </p:cNvPr>
          <p:cNvSpPr/>
          <p:nvPr/>
        </p:nvSpPr>
        <p:spPr>
          <a:xfrm rot="10800000" flipV="1">
            <a:off x="6297545" y="5108554"/>
            <a:ext cx="841482" cy="278978"/>
          </a:xfrm>
          <a:prstGeom prst="actionButtonBlan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Table de </a:t>
            </a:r>
            <a:r>
              <a:rPr lang="fr-FR" sz="1200" dirty="0" err="1"/>
              <a:t>picnic</a:t>
            </a:r>
            <a:endParaRPr lang="fr-FR" sz="1200" dirty="0"/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8ABF9C73-8947-BECA-5703-388F871872C9}"/>
              </a:ext>
            </a:extLst>
          </p:cNvPr>
          <p:cNvCxnSpPr>
            <a:cxnSpLocks/>
          </p:cNvCxnSpPr>
          <p:nvPr/>
        </p:nvCxnSpPr>
        <p:spPr>
          <a:xfrm flipH="1" flipV="1">
            <a:off x="5447750" y="4644928"/>
            <a:ext cx="16070" cy="1106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53D129-0414-3F3E-300C-9B8C4EB28EF0}"/>
              </a:ext>
            </a:extLst>
          </p:cNvPr>
          <p:cNvSpPr txBox="1">
            <a:spLocks/>
          </p:cNvSpPr>
          <p:nvPr/>
        </p:nvSpPr>
        <p:spPr>
          <a:xfrm>
            <a:off x="5084733" y="5252049"/>
            <a:ext cx="729841" cy="119393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dirty="0"/>
              <a:t>Facture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1F1F4B1-3D8D-29C8-3E6C-C0BA43D4191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683508" y="2502548"/>
            <a:ext cx="1089250" cy="1038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Bouton d’action : vide 10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2588857-49B4-DC94-A17B-B384A3F827B0}"/>
              </a:ext>
            </a:extLst>
          </p:cNvPr>
          <p:cNvSpPr/>
          <p:nvPr/>
        </p:nvSpPr>
        <p:spPr>
          <a:xfrm rot="8350705" flipV="1">
            <a:off x="6835120" y="2880041"/>
            <a:ext cx="729845" cy="298510"/>
          </a:xfrm>
          <a:prstGeom prst="actionButtonBlank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prêt</a:t>
            </a:r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BDA8D773-AF39-5AF0-826B-2D7BD0CB4C3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23914" y="2653494"/>
            <a:ext cx="1263207" cy="1021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Bouton d’action : vide 14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18D8DC5-3C93-6D4C-78EF-95CC20A47868}"/>
              </a:ext>
            </a:extLst>
          </p:cNvPr>
          <p:cNvSpPr/>
          <p:nvPr/>
        </p:nvSpPr>
        <p:spPr>
          <a:xfrm>
            <a:off x="2544040" y="1757475"/>
            <a:ext cx="1266959" cy="962967"/>
          </a:xfrm>
          <a:prstGeom prst="actionButtonBlan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Decortec</a:t>
            </a:r>
            <a:endParaRPr lang="fr-FR" dirty="0"/>
          </a:p>
        </p:txBody>
      </p:sp>
      <p:sp>
        <p:nvSpPr>
          <p:cNvPr id="147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3EC282-0D1A-F532-5F8B-383067C30420}"/>
              </a:ext>
            </a:extLst>
          </p:cNvPr>
          <p:cNvSpPr txBox="1">
            <a:spLocks/>
          </p:cNvSpPr>
          <p:nvPr/>
        </p:nvSpPr>
        <p:spPr>
          <a:xfrm rot="2449001">
            <a:off x="4025385" y="3058515"/>
            <a:ext cx="780177" cy="192946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dirty="0"/>
              <a:t>Paiement</a:t>
            </a:r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5C0C2D59-B946-4918-881E-1A457019AC1B}"/>
              </a:ext>
            </a:extLst>
          </p:cNvPr>
          <p:cNvCxnSpPr>
            <a:cxnSpLocks/>
          </p:cNvCxnSpPr>
          <p:nvPr/>
        </p:nvCxnSpPr>
        <p:spPr>
          <a:xfrm>
            <a:off x="3783039" y="2011603"/>
            <a:ext cx="1865719" cy="1519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Connecteur droit avec flèche 148">
            <a:extLst>
              <a:ext uri="{FF2B5EF4-FFF2-40B4-BE49-F238E27FC236}">
                <a16:creationId xmlns:a16="http://schemas.microsoft.com/office/drawing/2014/main" id="{4D4C4B62-1F60-E3D1-0DC4-D1CC6168A14A}"/>
              </a:ext>
            </a:extLst>
          </p:cNvPr>
          <p:cNvCxnSpPr>
            <a:cxnSpLocks/>
          </p:cNvCxnSpPr>
          <p:nvPr/>
        </p:nvCxnSpPr>
        <p:spPr>
          <a:xfrm>
            <a:off x="3802422" y="2299844"/>
            <a:ext cx="1543391" cy="126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488759C-3880-BCDE-4595-EF7D4EF8D7C2}"/>
              </a:ext>
            </a:extLst>
          </p:cNvPr>
          <p:cNvSpPr txBox="1">
            <a:spLocks/>
          </p:cNvSpPr>
          <p:nvPr/>
        </p:nvSpPr>
        <p:spPr>
          <a:xfrm rot="2397957">
            <a:off x="4307299" y="2651954"/>
            <a:ext cx="773338" cy="135140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dirty="0"/>
              <a:t>Facture</a:t>
            </a:r>
          </a:p>
        </p:txBody>
      </p:sp>
      <p:sp>
        <p:nvSpPr>
          <p:cNvPr id="158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2326C3-8F56-9A54-1CAC-956EFA16C06D}"/>
              </a:ext>
            </a:extLst>
          </p:cNvPr>
          <p:cNvSpPr txBox="1">
            <a:spLocks/>
          </p:cNvSpPr>
          <p:nvPr/>
        </p:nvSpPr>
        <p:spPr>
          <a:xfrm rot="2469340">
            <a:off x="4028748" y="2788927"/>
            <a:ext cx="994503" cy="204851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dirty="0"/>
              <a:t>quincaillerie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4002CFD-756D-EA44-866E-F21A4B18D16A}"/>
              </a:ext>
            </a:extLst>
          </p:cNvPr>
          <p:cNvCxnSpPr>
            <a:cxnSpLocks/>
          </p:cNvCxnSpPr>
          <p:nvPr/>
        </p:nvCxnSpPr>
        <p:spPr>
          <a:xfrm>
            <a:off x="7307204" y="3842806"/>
            <a:ext cx="1638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0B2558-D72B-B025-3CDE-8E9347C5D91E}"/>
              </a:ext>
            </a:extLst>
          </p:cNvPr>
          <p:cNvSpPr txBox="1">
            <a:spLocks/>
          </p:cNvSpPr>
          <p:nvPr/>
        </p:nvSpPr>
        <p:spPr>
          <a:xfrm>
            <a:off x="7772480" y="3794140"/>
            <a:ext cx="729841" cy="119393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dirty="0"/>
              <a:t>Facture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08E6D41-0583-6242-E89E-F7FDC89587A9}"/>
              </a:ext>
            </a:extLst>
          </p:cNvPr>
          <p:cNvCxnSpPr>
            <a:cxnSpLocks/>
          </p:cNvCxnSpPr>
          <p:nvPr/>
        </p:nvCxnSpPr>
        <p:spPr>
          <a:xfrm flipH="1">
            <a:off x="3054517" y="4474900"/>
            <a:ext cx="1913283" cy="11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B1E2F6D-65CF-0845-191C-145B82F64303}"/>
              </a:ext>
            </a:extLst>
          </p:cNvPr>
          <p:cNvSpPr txBox="1">
            <a:spLocks/>
          </p:cNvSpPr>
          <p:nvPr/>
        </p:nvSpPr>
        <p:spPr>
          <a:xfrm>
            <a:off x="3522656" y="4468402"/>
            <a:ext cx="971072" cy="86733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800" dirty="0"/>
              <a:t>Bon de commande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40F4FB1-F4A9-C482-A4A0-D9ABDB7F2060}"/>
              </a:ext>
            </a:extLst>
          </p:cNvPr>
          <p:cNvCxnSpPr>
            <a:cxnSpLocks/>
          </p:cNvCxnSpPr>
          <p:nvPr/>
        </p:nvCxnSpPr>
        <p:spPr>
          <a:xfrm flipH="1" flipV="1">
            <a:off x="3796947" y="1775095"/>
            <a:ext cx="2154577" cy="1694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Espace réservé du contenu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19B1B3E-DF41-190D-34A5-098F0C7C9B67}"/>
              </a:ext>
            </a:extLst>
          </p:cNvPr>
          <p:cNvSpPr txBox="1">
            <a:spLocks/>
          </p:cNvSpPr>
          <p:nvPr/>
        </p:nvSpPr>
        <p:spPr>
          <a:xfrm rot="2431525">
            <a:off x="4377428" y="2542584"/>
            <a:ext cx="971072" cy="86733"/>
          </a:xfrm>
          <a:prstGeom prst="actionButtonBlank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800" dirty="0"/>
              <a:t>Bon de commande</a:t>
            </a:r>
          </a:p>
        </p:txBody>
      </p:sp>
    </p:spTree>
    <p:extLst>
      <p:ext uri="{BB962C8B-B14F-4D97-AF65-F5344CB8AC3E}">
        <p14:creationId xmlns:p14="http://schemas.microsoft.com/office/powerpoint/2010/main" val="84971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974304-0ED2-BD20-0055-BCB83B42C7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fr-FR" dirty="0"/>
              <a:t>Organigramme hiérarchique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064E8-4BFF-426C-DBD6-80BC9870FC8B}"/>
              </a:ext>
            </a:extLst>
          </p:cNvPr>
          <p:cNvSpPr/>
          <p:nvPr/>
        </p:nvSpPr>
        <p:spPr>
          <a:xfrm>
            <a:off x="5204926" y="1825625"/>
            <a:ext cx="1782148" cy="833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PDG de l’entreprise : Claude Labrosse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E878632-89E7-2EC3-A2E9-EDBC1C1975A7}"/>
              </a:ext>
            </a:extLst>
          </p:cNvPr>
          <p:cNvCxnSpPr>
            <a:cxnSpLocks/>
          </p:cNvCxnSpPr>
          <p:nvPr/>
        </p:nvCxnSpPr>
        <p:spPr>
          <a:xfrm>
            <a:off x="6096000" y="2659223"/>
            <a:ext cx="0" cy="1026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885F536-2A97-3DA0-5511-D1AC7C126A49}"/>
              </a:ext>
            </a:extLst>
          </p:cNvPr>
          <p:cNvCxnSpPr/>
          <p:nvPr/>
        </p:nvCxnSpPr>
        <p:spPr>
          <a:xfrm>
            <a:off x="5710335" y="29923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79FB059-2DE8-E2F0-7096-540721E1058C}"/>
              </a:ext>
            </a:extLst>
          </p:cNvPr>
          <p:cNvCxnSpPr>
            <a:cxnSpLocks/>
          </p:cNvCxnSpPr>
          <p:nvPr/>
        </p:nvCxnSpPr>
        <p:spPr>
          <a:xfrm>
            <a:off x="6096000" y="2985796"/>
            <a:ext cx="1107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DDD51-E4EA-898F-D3B1-C29E70360AB7}"/>
              </a:ext>
            </a:extLst>
          </p:cNvPr>
          <p:cNvSpPr/>
          <p:nvPr/>
        </p:nvSpPr>
        <p:spPr>
          <a:xfrm>
            <a:off x="7203233" y="2472611"/>
            <a:ext cx="2211349" cy="1026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Adjointe administrative et responsable de la gestion des ressources humaines : Michelle Côté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0D23CE-CD7F-8C18-08EA-48AD076C579D}"/>
              </a:ext>
            </a:extLst>
          </p:cNvPr>
          <p:cNvSpPr/>
          <p:nvPr/>
        </p:nvSpPr>
        <p:spPr>
          <a:xfrm>
            <a:off x="149292" y="4114800"/>
            <a:ext cx="2062064" cy="1241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Département de la gestion des approvisionnements, de la qualité et de la production : </a:t>
            </a:r>
          </a:p>
          <a:p>
            <a:pPr algn="ctr"/>
            <a:r>
              <a:rPr lang="fr-FR" sz="1400" dirty="0"/>
              <a:t>Janette Marceau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5ED5B9F-8BF1-9521-D332-0E6581E1BC87}"/>
              </a:ext>
            </a:extLst>
          </p:cNvPr>
          <p:cNvCxnSpPr>
            <a:cxnSpLocks/>
          </p:cNvCxnSpPr>
          <p:nvPr/>
        </p:nvCxnSpPr>
        <p:spPr>
          <a:xfrm flipV="1">
            <a:off x="1194318" y="3713874"/>
            <a:ext cx="8758363" cy="7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604AF32-3DC5-DE69-FC85-2E8B28DFA4C9}"/>
              </a:ext>
            </a:extLst>
          </p:cNvPr>
          <p:cNvCxnSpPr>
            <a:cxnSpLocks/>
          </p:cNvCxnSpPr>
          <p:nvPr/>
        </p:nvCxnSpPr>
        <p:spPr>
          <a:xfrm>
            <a:off x="1194318" y="3713584"/>
            <a:ext cx="0" cy="401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25F81DD-88F0-F87A-F4E7-80046BEB69B0}"/>
              </a:ext>
            </a:extLst>
          </p:cNvPr>
          <p:cNvCxnSpPr>
            <a:cxnSpLocks/>
          </p:cNvCxnSpPr>
          <p:nvPr/>
        </p:nvCxnSpPr>
        <p:spPr>
          <a:xfrm>
            <a:off x="3380792" y="3713584"/>
            <a:ext cx="0" cy="401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CB1ED22-02D5-FFF3-D4A1-ABFC0BB1FA59}"/>
              </a:ext>
            </a:extLst>
          </p:cNvPr>
          <p:cNvCxnSpPr>
            <a:cxnSpLocks/>
          </p:cNvCxnSpPr>
          <p:nvPr/>
        </p:nvCxnSpPr>
        <p:spPr>
          <a:xfrm>
            <a:off x="1180324" y="5356386"/>
            <a:ext cx="13994" cy="4012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20C74CA-1465-736B-8FFA-B83701FB1112}"/>
              </a:ext>
            </a:extLst>
          </p:cNvPr>
          <p:cNvSpPr/>
          <p:nvPr/>
        </p:nvSpPr>
        <p:spPr>
          <a:xfrm>
            <a:off x="657808" y="5793078"/>
            <a:ext cx="1073020" cy="380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12 employés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A98F6D-9524-8A88-FD3E-945ADD965189}"/>
              </a:ext>
            </a:extLst>
          </p:cNvPr>
          <p:cNvSpPr/>
          <p:nvPr/>
        </p:nvSpPr>
        <p:spPr>
          <a:xfrm>
            <a:off x="2360648" y="4114800"/>
            <a:ext cx="2034076" cy="1296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Département des inventaires et de l’expédition des produits : </a:t>
            </a:r>
          </a:p>
          <a:p>
            <a:pPr algn="ctr"/>
            <a:r>
              <a:rPr lang="fr-FR" sz="1600" dirty="0"/>
              <a:t>Justine St-Pierre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85E2194-C1A7-9482-7A4A-1AF1D14CAD89}"/>
              </a:ext>
            </a:extLst>
          </p:cNvPr>
          <p:cNvCxnSpPr>
            <a:cxnSpLocks/>
          </p:cNvCxnSpPr>
          <p:nvPr/>
        </p:nvCxnSpPr>
        <p:spPr>
          <a:xfrm>
            <a:off x="5536175" y="3713584"/>
            <a:ext cx="0" cy="401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94389F5-15AF-D574-6E74-6E59C5162A77}"/>
              </a:ext>
            </a:extLst>
          </p:cNvPr>
          <p:cNvCxnSpPr>
            <a:cxnSpLocks/>
          </p:cNvCxnSpPr>
          <p:nvPr/>
        </p:nvCxnSpPr>
        <p:spPr>
          <a:xfrm>
            <a:off x="3377685" y="5423905"/>
            <a:ext cx="13994" cy="4012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Espace réservé du contenu 42">
            <a:extLst>
              <a:ext uri="{FF2B5EF4-FFF2-40B4-BE49-F238E27FC236}">
                <a16:creationId xmlns:a16="http://schemas.microsoft.com/office/drawing/2014/main" id="{714BA813-2BFC-00BA-1B36-23FDB869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887" y="5865263"/>
            <a:ext cx="1357597" cy="289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fr-FR" sz="1400" dirty="0"/>
              <a:t>3 employés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2789C9-5197-06DF-729A-799FC3F9ADE6}"/>
              </a:ext>
            </a:extLst>
          </p:cNvPr>
          <p:cNvSpPr/>
          <p:nvPr/>
        </p:nvSpPr>
        <p:spPr>
          <a:xfrm>
            <a:off x="4506698" y="4108579"/>
            <a:ext cx="2074469" cy="138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500" dirty="0"/>
              <a:t>Département des ventes, du service après-vente et de la gestion du site Web transactionnel : Michel Bernardi 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8B6EBD9-060D-FBD2-CA1E-3D3A5358645A}"/>
              </a:ext>
            </a:extLst>
          </p:cNvPr>
          <p:cNvCxnSpPr>
            <a:cxnSpLocks/>
          </p:cNvCxnSpPr>
          <p:nvPr/>
        </p:nvCxnSpPr>
        <p:spPr>
          <a:xfrm>
            <a:off x="5543932" y="5495731"/>
            <a:ext cx="0" cy="4012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Espace réservé du contenu 42">
            <a:extLst>
              <a:ext uri="{FF2B5EF4-FFF2-40B4-BE49-F238E27FC236}">
                <a16:creationId xmlns:a16="http://schemas.microsoft.com/office/drawing/2014/main" id="{B9295AD2-7A5D-426A-B647-143204C36C5A}"/>
              </a:ext>
            </a:extLst>
          </p:cNvPr>
          <p:cNvSpPr txBox="1">
            <a:spLocks/>
          </p:cNvSpPr>
          <p:nvPr/>
        </p:nvSpPr>
        <p:spPr>
          <a:xfrm>
            <a:off x="4865133" y="5865262"/>
            <a:ext cx="1385613" cy="307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/>
              <a:t>3 employés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AEC320-E256-1B4E-A2C9-64E966592377}"/>
              </a:ext>
            </a:extLst>
          </p:cNvPr>
          <p:cNvSpPr/>
          <p:nvPr/>
        </p:nvSpPr>
        <p:spPr>
          <a:xfrm>
            <a:off x="6704059" y="4100512"/>
            <a:ext cx="2074469" cy="138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Département de la conception et du développement des produits : Nina </a:t>
            </a:r>
            <a:r>
              <a:rPr lang="fr-FR" sz="1600" dirty="0" err="1"/>
              <a:t>Sabini</a:t>
            </a:r>
            <a:endParaRPr lang="fr-FR" sz="15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A51525-8F1C-7897-047F-530F085B702B}"/>
              </a:ext>
            </a:extLst>
          </p:cNvPr>
          <p:cNvSpPr/>
          <p:nvPr/>
        </p:nvSpPr>
        <p:spPr>
          <a:xfrm>
            <a:off x="8937207" y="4097402"/>
            <a:ext cx="2074469" cy="138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Département de comptabilité et des finances : Pierre Cyr</a:t>
            </a:r>
            <a:endParaRPr lang="fr-FR" sz="1500" dirty="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6A19BE91-B05E-B1E5-88F5-D004C9A083D4}"/>
              </a:ext>
            </a:extLst>
          </p:cNvPr>
          <p:cNvCxnSpPr>
            <a:cxnSpLocks/>
          </p:cNvCxnSpPr>
          <p:nvPr/>
        </p:nvCxnSpPr>
        <p:spPr>
          <a:xfrm>
            <a:off x="7738195" y="3685592"/>
            <a:ext cx="0" cy="401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13E540F-3164-04BD-1D94-D89F1973273D}"/>
              </a:ext>
            </a:extLst>
          </p:cNvPr>
          <p:cNvCxnSpPr>
            <a:cxnSpLocks/>
          </p:cNvCxnSpPr>
          <p:nvPr/>
        </p:nvCxnSpPr>
        <p:spPr>
          <a:xfrm>
            <a:off x="9952681" y="3699588"/>
            <a:ext cx="0" cy="401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9B4A165-E290-CC49-4675-F59208001875}"/>
              </a:ext>
            </a:extLst>
          </p:cNvPr>
          <p:cNvCxnSpPr>
            <a:cxnSpLocks/>
          </p:cNvCxnSpPr>
          <p:nvPr/>
        </p:nvCxnSpPr>
        <p:spPr>
          <a:xfrm>
            <a:off x="7741312" y="5495731"/>
            <a:ext cx="0" cy="4012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DF6BE74-C451-D1F6-ED16-E2EEEF16D3DC}"/>
              </a:ext>
            </a:extLst>
          </p:cNvPr>
          <p:cNvCxnSpPr>
            <a:cxnSpLocks/>
          </p:cNvCxnSpPr>
          <p:nvPr/>
        </p:nvCxnSpPr>
        <p:spPr>
          <a:xfrm>
            <a:off x="9974441" y="5484554"/>
            <a:ext cx="0" cy="4012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Espace réservé du contenu 42">
            <a:extLst>
              <a:ext uri="{FF2B5EF4-FFF2-40B4-BE49-F238E27FC236}">
                <a16:creationId xmlns:a16="http://schemas.microsoft.com/office/drawing/2014/main" id="{3C5355D6-5C26-328C-0B14-EE16C806BD30}"/>
              </a:ext>
            </a:extLst>
          </p:cNvPr>
          <p:cNvSpPr txBox="1">
            <a:spLocks/>
          </p:cNvSpPr>
          <p:nvPr/>
        </p:nvSpPr>
        <p:spPr>
          <a:xfrm>
            <a:off x="7059396" y="5825120"/>
            <a:ext cx="1343604" cy="401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400" dirty="0"/>
              <a:t>Un employé : Omar Lazrak </a:t>
            </a:r>
          </a:p>
        </p:txBody>
      </p:sp>
      <p:sp>
        <p:nvSpPr>
          <p:cNvPr id="56" name="Espace réservé du contenu 42">
            <a:extLst>
              <a:ext uri="{FF2B5EF4-FFF2-40B4-BE49-F238E27FC236}">
                <a16:creationId xmlns:a16="http://schemas.microsoft.com/office/drawing/2014/main" id="{62864DDE-65FB-8D45-9B14-BB6E17F6836F}"/>
              </a:ext>
            </a:extLst>
          </p:cNvPr>
          <p:cNvSpPr txBox="1">
            <a:spLocks/>
          </p:cNvSpPr>
          <p:nvPr/>
        </p:nvSpPr>
        <p:spPr>
          <a:xfrm>
            <a:off x="9281634" y="5983125"/>
            <a:ext cx="1420573" cy="40121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800" dirty="0"/>
              <a:t>Un commis comptable : Mireille Bolduc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64480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8D3BD-743B-66F0-7EF9-4006184B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66" y="-65313"/>
            <a:ext cx="10515600" cy="858416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fr-FR" dirty="0"/>
              <a:t>PESTEL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CE9D4-8488-47ED-1330-49E750AC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93103"/>
            <a:ext cx="12192001" cy="606489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Environnement</a:t>
            </a:r>
          </a:p>
          <a:p>
            <a:pPr marL="0" indent="0">
              <a:buNone/>
            </a:pPr>
            <a:r>
              <a:rPr lang="fr-FR" dirty="0"/>
              <a:t>(-) : la concurrence utilise plus de matériel recyclable.</a:t>
            </a:r>
          </a:p>
          <a:p>
            <a:pPr marL="0" indent="0">
              <a:buNone/>
            </a:pPr>
            <a:r>
              <a:rPr lang="fr-FR" dirty="0"/>
              <a:t>Politique :</a:t>
            </a:r>
          </a:p>
          <a:p>
            <a:pPr marL="0" indent="0">
              <a:buNone/>
            </a:pPr>
            <a:r>
              <a:rPr lang="fr-FR" dirty="0"/>
              <a:t>(+) : Le gouvernement encourage plus de rencontre dans les parcs.</a:t>
            </a:r>
          </a:p>
          <a:p>
            <a:pPr marL="0" indent="0">
              <a:buNone/>
            </a:pPr>
            <a:r>
              <a:rPr lang="fr-FR" dirty="0"/>
              <a:t>Economique et Socioculturel:</a:t>
            </a:r>
          </a:p>
          <a:p>
            <a:pPr marL="0" indent="0">
              <a:buNone/>
            </a:pPr>
            <a:r>
              <a:rPr lang="fr-FR" dirty="0"/>
              <a:t>(+) : Plus de contrainte de rassemblement imposé en temps de covid.</a:t>
            </a:r>
          </a:p>
          <a:p>
            <a:pPr marL="0" indent="0">
              <a:buNone/>
            </a:pPr>
            <a:r>
              <a:rPr lang="fr-FR" dirty="0"/>
              <a:t>Economique :</a:t>
            </a:r>
          </a:p>
          <a:p>
            <a:pPr marL="0" indent="0">
              <a:buNone/>
            </a:pPr>
            <a:r>
              <a:rPr lang="fr-FR" dirty="0"/>
              <a:t>(+) : les produits de la concurrence coutes 50$ de plus par unité.</a:t>
            </a:r>
          </a:p>
          <a:p>
            <a:pPr marL="0" indent="0">
              <a:buNone/>
            </a:pPr>
            <a:r>
              <a:rPr lang="fr-FR" dirty="0"/>
              <a:t>(-) : A cause de la récession et de l’inflation les gens ont moins d’argent.</a:t>
            </a:r>
          </a:p>
          <a:p>
            <a:pPr marL="0" indent="0">
              <a:buNone/>
            </a:pPr>
            <a:r>
              <a:rPr lang="fr-FR" dirty="0"/>
              <a:t>Technologique:</a:t>
            </a:r>
          </a:p>
          <a:p>
            <a:pPr marL="0" indent="0">
              <a:buNone/>
            </a:pPr>
            <a:r>
              <a:rPr lang="fr-FR" dirty="0"/>
              <a:t>(+): Toutes les commandes se font en ligne.</a:t>
            </a:r>
          </a:p>
        </p:txBody>
      </p:sp>
    </p:spTree>
    <p:extLst>
      <p:ext uri="{BB962C8B-B14F-4D97-AF65-F5344CB8AC3E}">
        <p14:creationId xmlns:p14="http://schemas.microsoft.com/office/powerpoint/2010/main" val="262864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A2F8A-7F32-29AD-1B0F-ADB179903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DEVOIR AOT PARTIE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5DA09C-2C55-C3BD-E8ED-2B0231A09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Nom</a:t>
            </a:r>
            <a:r>
              <a:rPr lang="fr-FR" dirty="0"/>
              <a:t> : Yaya NIARE</a:t>
            </a:r>
          </a:p>
          <a:p>
            <a:r>
              <a:rPr lang="fr-FR" dirty="0">
                <a:highlight>
                  <a:srgbClr val="FFFF00"/>
                </a:highlight>
              </a:rPr>
              <a:t>Code permanent </a:t>
            </a:r>
            <a:r>
              <a:rPr lang="fr-FR" dirty="0"/>
              <a:t>: NIAY84360305</a:t>
            </a:r>
          </a:p>
        </p:txBody>
      </p:sp>
    </p:spTree>
    <p:extLst>
      <p:ext uri="{BB962C8B-B14F-4D97-AF65-F5344CB8AC3E}">
        <p14:creationId xmlns:p14="http://schemas.microsoft.com/office/powerpoint/2010/main" val="245554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D1062E-8416-0C1B-F20C-8CEAF04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37723" cy="98889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DIAGRAMME DE CONTEXTE DU PROCESSUS DE PAIEMENT AU MAGASIN ABC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E000BA2-F02B-4E48-C39A-CD43B83D38D8}"/>
              </a:ext>
            </a:extLst>
          </p:cNvPr>
          <p:cNvSpPr/>
          <p:nvPr/>
        </p:nvSpPr>
        <p:spPr>
          <a:xfrm>
            <a:off x="3205316" y="3588774"/>
            <a:ext cx="2694039" cy="84557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Processus de paiement au magasin ABC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7005E-6883-F0F0-38ED-07FD3C88C431}"/>
              </a:ext>
            </a:extLst>
          </p:cNvPr>
          <p:cNvSpPr/>
          <p:nvPr/>
        </p:nvSpPr>
        <p:spPr>
          <a:xfrm>
            <a:off x="629264" y="1897626"/>
            <a:ext cx="1592826" cy="1531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/>
              <a:t>Processus d’Abonnement à la Carte Rabais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411E64-F582-6FEB-B0DB-885E23832D8F}"/>
              </a:ext>
            </a:extLst>
          </p:cNvPr>
          <p:cNvSpPr/>
          <p:nvPr/>
        </p:nvSpPr>
        <p:spPr>
          <a:xfrm>
            <a:off x="425244" y="5188973"/>
            <a:ext cx="1494504" cy="1531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Processus d’application du Rabais du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6B163-056B-7B16-7F9C-E386B3037BA6}"/>
              </a:ext>
            </a:extLst>
          </p:cNvPr>
          <p:cNvSpPr/>
          <p:nvPr/>
        </p:nvSpPr>
        <p:spPr>
          <a:xfrm>
            <a:off x="7787147" y="1535061"/>
            <a:ext cx="1396181" cy="11282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Client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CBCC5-B6AF-0808-1F7D-CCF7ED7E7E5E}"/>
              </a:ext>
            </a:extLst>
          </p:cNvPr>
          <p:cNvSpPr/>
          <p:nvPr/>
        </p:nvSpPr>
        <p:spPr>
          <a:xfrm>
            <a:off x="9360310" y="5326627"/>
            <a:ext cx="2831690" cy="153137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200" dirty="0"/>
          </a:p>
          <a:p>
            <a:endParaRPr lang="fr-FR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224E64-059A-7D03-4ED1-4C478C153193}"/>
              </a:ext>
            </a:extLst>
          </p:cNvPr>
          <p:cNvSpPr/>
          <p:nvPr/>
        </p:nvSpPr>
        <p:spPr>
          <a:xfrm>
            <a:off x="10349338" y="5412520"/>
            <a:ext cx="837516" cy="1506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Légende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44425-C110-C93C-1C92-323819D8D248}"/>
              </a:ext>
            </a:extLst>
          </p:cNvPr>
          <p:cNvSpPr/>
          <p:nvPr/>
        </p:nvSpPr>
        <p:spPr>
          <a:xfrm>
            <a:off x="9832257" y="5655302"/>
            <a:ext cx="1034161" cy="2597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: Entités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34E3DD-9330-E09B-C981-03AE7D0C5F0E}"/>
              </a:ext>
            </a:extLst>
          </p:cNvPr>
          <p:cNvSpPr/>
          <p:nvPr/>
        </p:nvSpPr>
        <p:spPr>
          <a:xfrm>
            <a:off x="9443883" y="5655303"/>
            <a:ext cx="403123" cy="245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245FCEB-CBC9-0DB2-B166-6D9D9C77C06F}"/>
              </a:ext>
            </a:extLst>
          </p:cNvPr>
          <p:cNvSpPr/>
          <p:nvPr/>
        </p:nvSpPr>
        <p:spPr>
          <a:xfrm>
            <a:off x="9435511" y="6094895"/>
            <a:ext cx="588161" cy="2347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4EB1B-1D48-FE33-A66E-BB0FFB687666}"/>
              </a:ext>
            </a:extLst>
          </p:cNvPr>
          <p:cNvSpPr/>
          <p:nvPr/>
        </p:nvSpPr>
        <p:spPr>
          <a:xfrm>
            <a:off x="10023672" y="6129056"/>
            <a:ext cx="1913262" cy="1506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: Processus à modéliser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37DC6C0-5C7D-2554-43CF-299018A95AE2}"/>
              </a:ext>
            </a:extLst>
          </p:cNvPr>
          <p:cNvCxnSpPr>
            <a:cxnSpLocks/>
          </p:cNvCxnSpPr>
          <p:nvPr/>
        </p:nvCxnSpPr>
        <p:spPr>
          <a:xfrm>
            <a:off x="9444540" y="6595431"/>
            <a:ext cx="5979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FCE44AE-1306-4932-8B22-BA04F4F827C5}"/>
              </a:ext>
            </a:extLst>
          </p:cNvPr>
          <p:cNvSpPr/>
          <p:nvPr/>
        </p:nvSpPr>
        <p:spPr>
          <a:xfrm>
            <a:off x="10042449" y="6534159"/>
            <a:ext cx="1988463" cy="1225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: Objets entrants et sortants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E005B-19E9-6433-7841-B56F5D2CAEAC}"/>
              </a:ext>
            </a:extLst>
          </p:cNvPr>
          <p:cNvSpPr/>
          <p:nvPr/>
        </p:nvSpPr>
        <p:spPr>
          <a:xfrm>
            <a:off x="4095135" y="5915033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TPV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338B4-7791-E4FB-C467-2CA3472CFA71}"/>
              </a:ext>
            </a:extLst>
          </p:cNvPr>
          <p:cNvSpPr/>
          <p:nvPr/>
        </p:nvSpPr>
        <p:spPr>
          <a:xfrm>
            <a:off x="8028037" y="4573426"/>
            <a:ext cx="914400" cy="914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Banque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0382CA5-D6BA-64FB-C1A2-D5053D0E91ED}"/>
              </a:ext>
            </a:extLst>
          </p:cNvPr>
          <p:cNvCxnSpPr>
            <a:cxnSpLocks/>
          </p:cNvCxnSpPr>
          <p:nvPr/>
        </p:nvCxnSpPr>
        <p:spPr>
          <a:xfrm>
            <a:off x="5442155" y="4311445"/>
            <a:ext cx="2585882" cy="87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60A6B97-4D9D-B22F-5964-9C7CD4AD3692}"/>
              </a:ext>
            </a:extLst>
          </p:cNvPr>
          <p:cNvSpPr/>
          <p:nvPr/>
        </p:nvSpPr>
        <p:spPr>
          <a:xfrm rot="1174933">
            <a:off x="6175715" y="4803943"/>
            <a:ext cx="1511419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Demande de paiement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F56B781-84D9-3971-64A6-558EAE3D2584}"/>
              </a:ext>
            </a:extLst>
          </p:cNvPr>
          <p:cNvCxnSpPr>
            <a:cxnSpLocks/>
          </p:cNvCxnSpPr>
          <p:nvPr/>
        </p:nvCxnSpPr>
        <p:spPr>
          <a:xfrm flipH="1" flipV="1">
            <a:off x="5767572" y="4232227"/>
            <a:ext cx="2128682" cy="746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94C28E2-B7C5-8DC8-B0A2-AEA2190FC770}"/>
              </a:ext>
            </a:extLst>
          </p:cNvPr>
          <p:cNvSpPr/>
          <p:nvPr/>
        </p:nvSpPr>
        <p:spPr>
          <a:xfrm rot="1151790">
            <a:off x="6233332" y="4488470"/>
            <a:ext cx="1396182" cy="20890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Refus ou acceptation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B807906-9B8B-A1A3-FEEB-280FB4292308}"/>
              </a:ext>
            </a:extLst>
          </p:cNvPr>
          <p:cNvCxnSpPr>
            <a:cxnSpLocks/>
          </p:cNvCxnSpPr>
          <p:nvPr/>
        </p:nvCxnSpPr>
        <p:spPr>
          <a:xfrm flipH="1">
            <a:off x="1935091" y="4281302"/>
            <a:ext cx="1525244" cy="103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FC35E8C-C3F2-5227-33AC-DE9580E43446}"/>
              </a:ext>
            </a:extLst>
          </p:cNvPr>
          <p:cNvSpPr/>
          <p:nvPr/>
        </p:nvSpPr>
        <p:spPr>
          <a:xfrm rot="8816466" flipV="1">
            <a:off x="2215414" y="4705864"/>
            <a:ext cx="1191884" cy="768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Montant d’achat courant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0A391CE-E1E8-406F-69A4-A876770E0DF0}"/>
              </a:ext>
            </a:extLst>
          </p:cNvPr>
          <p:cNvCxnSpPr>
            <a:cxnSpLocks/>
          </p:cNvCxnSpPr>
          <p:nvPr/>
        </p:nvCxnSpPr>
        <p:spPr>
          <a:xfrm flipH="1" flipV="1">
            <a:off x="2222090" y="2418735"/>
            <a:ext cx="1859525" cy="117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68C6040-2F15-F720-F532-177E53C8DFE6}"/>
              </a:ext>
            </a:extLst>
          </p:cNvPr>
          <p:cNvSpPr/>
          <p:nvPr/>
        </p:nvSpPr>
        <p:spPr>
          <a:xfrm rot="12746773" flipV="1">
            <a:off x="2434455" y="2919368"/>
            <a:ext cx="1422846" cy="168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Carte de rabais ABC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A2C9836-C627-FA0C-9CA1-8C82A2DB979C}"/>
              </a:ext>
            </a:extLst>
          </p:cNvPr>
          <p:cNvCxnSpPr>
            <a:cxnSpLocks/>
          </p:cNvCxnSpPr>
          <p:nvPr/>
        </p:nvCxnSpPr>
        <p:spPr>
          <a:xfrm flipH="1" flipV="1">
            <a:off x="2171326" y="2642487"/>
            <a:ext cx="1569429" cy="101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48F9563-D0C9-B0BB-5C44-C1066601F34E}"/>
              </a:ext>
            </a:extLst>
          </p:cNvPr>
          <p:cNvSpPr/>
          <p:nvPr/>
        </p:nvSpPr>
        <p:spPr>
          <a:xfrm rot="1945117">
            <a:off x="2247139" y="3135878"/>
            <a:ext cx="1516655" cy="112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Montant total annuel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170849D5-4917-9F07-0153-B83543909279}"/>
              </a:ext>
            </a:extLst>
          </p:cNvPr>
          <p:cNvCxnSpPr>
            <a:cxnSpLocks/>
          </p:cNvCxnSpPr>
          <p:nvPr/>
        </p:nvCxnSpPr>
        <p:spPr>
          <a:xfrm>
            <a:off x="2238216" y="3057432"/>
            <a:ext cx="1113023" cy="74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76E2F68-5DF1-B907-402F-56DA5B4B9DFA}"/>
              </a:ext>
            </a:extLst>
          </p:cNvPr>
          <p:cNvSpPr/>
          <p:nvPr/>
        </p:nvSpPr>
        <p:spPr>
          <a:xfrm rot="2063789">
            <a:off x="2370333" y="3369547"/>
            <a:ext cx="730330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Montant rabais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528124DF-BC43-8330-9CB2-60399BDEBDF4}"/>
              </a:ext>
            </a:extLst>
          </p:cNvPr>
          <p:cNvCxnSpPr>
            <a:cxnSpLocks/>
          </p:cNvCxnSpPr>
          <p:nvPr/>
        </p:nvCxnSpPr>
        <p:spPr>
          <a:xfrm flipH="1">
            <a:off x="4404854" y="1641987"/>
            <a:ext cx="3382293" cy="192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D3D44E9-F39C-9C4C-E511-5FCC065BAD3D}"/>
              </a:ext>
            </a:extLst>
          </p:cNvPr>
          <p:cNvSpPr/>
          <p:nvPr/>
        </p:nvSpPr>
        <p:spPr>
          <a:xfrm rot="19824809">
            <a:off x="5289129" y="2616409"/>
            <a:ext cx="1268779" cy="115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Argent comptant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6CE9B81E-9740-9ADE-37C2-E30210AB018A}"/>
              </a:ext>
            </a:extLst>
          </p:cNvPr>
          <p:cNvCxnSpPr>
            <a:cxnSpLocks/>
          </p:cNvCxnSpPr>
          <p:nvPr/>
        </p:nvCxnSpPr>
        <p:spPr>
          <a:xfrm flipH="1">
            <a:off x="4748981" y="1858389"/>
            <a:ext cx="3007112" cy="174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A6779B1-5262-66C5-1E63-A8D2EBB277A2}"/>
              </a:ext>
            </a:extLst>
          </p:cNvPr>
          <p:cNvSpPr/>
          <p:nvPr/>
        </p:nvSpPr>
        <p:spPr>
          <a:xfrm rot="19816614">
            <a:off x="5211812" y="2716810"/>
            <a:ext cx="2043855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Choix du mode de paiement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989B0B1C-93CC-BDAE-0E27-9CA131B45E51}"/>
              </a:ext>
            </a:extLst>
          </p:cNvPr>
          <p:cNvCxnSpPr>
            <a:cxnSpLocks/>
          </p:cNvCxnSpPr>
          <p:nvPr/>
        </p:nvCxnSpPr>
        <p:spPr>
          <a:xfrm flipH="1">
            <a:off x="5148439" y="2087581"/>
            <a:ext cx="2623181" cy="154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Espace réservé du contenu 93">
            <a:extLst>
              <a:ext uri="{FF2B5EF4-FFF2-40B4-BE49-F238E27FC236}">
                <a16:creationId xmlns:a16="http://schemas.microsoft.com/office/drawing/2014/main" id="{5432877F-582E-7C7A-D0FC-80A0FBDB77E2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9701889">
            <a:off x="5594240" y="2783212"/>
            <a:ext cx="1675561" cy="2473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 algn="ctr">
              <a:buNone/>
            </a:pPr>
            <a:r>
              <a:rPr lang="fr-FR" sz="1200" dirty="0"/>
              <a:t>Code barre du Produit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3B6E892E-EC4D-4832-07B2-1D7DBF0E76A5}"/>
              </a:ext>
            </a:extLst>
          </p:cNvPr>
          <p:cNvCxnSpPr>
            <a:cxnSpLocks/>
            <a:endCxn id="4" idx="7"/>
          </p:cNvCxnSpPr>
          <p:nvPr/>
        </p:nvCxnSpPr>
        <p:spPr>
          <a:xfrm flipH="1">
            <a:off x="5504822" y="2327894"/>
            <a:ext cx="2259648" cy="138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Espace réservé du contenu 93">
            <a:extLst>
              <a:ext uri="{FF2B5EF4-FFF2-40B4-BE49-F238E27FC236}">
                <a16:creationId xmlns:a16="http://schemas.microsoft.com/office/drawing/2014/main" id="{61F01310-FDC8-9FA8-6C58-635A367395BA}"/>
              </a:ext>
            </a:extLst>
          </p:cNvPr>
          <p:cNvSpPr txBox="1">
            <a:spLocks/>
          </p:cNvSpPr>
          <p:nvPr/>
        </p:nvSpPr>
        <p:spPr>
          <a:xfrm rot="19701889">
            <a:off x="6002517" y="2911520"/>
            <a:ext cx="1450445" cy="200588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200" dirty="0"/>
              <a:t>Carte rabais ABC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CD50679F-3F3D-518C-C6D2-6588786F856B}"/>
              </a:ext>
            </a:extLst>
          </p:cNvPr>
          <p:cNvCxnSpPr>
            <a:cxnSpLocks/>
          </p:cNvCxnSpPr>
          <p:nvPr/>
        </p:nvCxnSpPr>
        <p:spPr>
          <a:xfrm flipH="1">
            <a:off x="5784657" y="2663313"/>
            <a:ext cx="1995340" cy="118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space réservé du contenu 93">
            <a:extLst>
              <a:ext uri="{FF2B5EF4-FFF2-40B4-BE49-F238E27FC236}">
                <a16:creationId xmlns:a16="http://schemas.microsoft.com/office/drawing/2014/main" id="{5DC49A05-1AFD-43DE-B064-D5E1AE6A5FE3}"/>
              </a:ext>
            </a:extLst>
          </p:cNvPr>
          <p:cNvSpPr txBox="1">
            <a:spLocks/>
          </p:cNvSpPr>
          <p:nvPr/>
        </p:nvSpPr>
        <p:spPr>
          <a:xfrm rot="19701889">
            <a:off x="6249444" y="3164174"/>
            <a:ext cx="1198772" cy="202985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100" dirty="0"/>
              <a:t>Nom, Prénom, adresse, etc..</a:t>
            </a: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19D6337D-1D91-F9CC-3F41-6321CEFA247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868630" y="2663313"/>
            <a:ext cx="2616608" cy="140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Espace réservé du contenu 93">
            <a:extLst>
              <a:ext uri="{FF2B5EF4-FFF2-40B4-BE49-F238E27FC236}">
                <a16:creationId xmlns:a16="http://schemas.microsoft.com/office/drawing/2014/main" id="{3C51BBE4-A6C4-D2EC-C039-B0AE55A3F4DA}"/>
              </a:ext>
            </a:extLst>
          </p:cNvPr>
          <p:cNvSpPr txBox="1">
            <a:spLocks/>
          </p:cNvSpPr>
          <p:nvPr/>
        </p:nvSpPr>
        <p:spPr>
          <a:xfrm rot="19878031">
            <a:off x="6510402" y="3312713"/>
            <a:ext cx="1356186" cy="129797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100" dirty="0"/>
              <a:t>Reçus et produit(s)</a:t>
            </a:r>
          </a:p>
        </p:txBody>
      </p:sp>
      <p:cxnSp>
        <p:nvCxnSpPr>
          <p:cNvPr id="114" name="Connecteur : en arc 113">
            <a:extLst>
              <a:ext uri="{FF2B5EF4-FFF2-40B4-BE49-F238E27FC236}">
                <a16:creationId xmlns:a16="http://schemas.microsoft.com/office/drawing/2014/main" id="{F3C0F4A6-BE35-BDA9-B0FC-A9FDF5A92681}"/>
              </a:ext>
            </a:extLst>
          </p:cNvPr>
          <p:cNvCxnSpPr>
            <a:cxnSpLocks/>
          </p:cNvCxnSpPr>
          <p:nvPr/>
        </p:nvCxnSpPr>
        <p:spPr>
          <a:xfrm flipV="1">
            <a:off x="5868630" y="2692284"/>
            <a:ext cx="2926743" cy="1433676"/>
          </a:xfrm>
          <a:prstGeom prst="curvedConnector3">
            <a:avLst>
              <a:gd name="adj1" fmla="val 788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Espace réservé du contenu 93">
            <a:extLst>
              <a:ext uri="{FF2B5EF4-FFF2-40B4-BE49-F238E27FC236}">
                <a16:creationId xmlns:a16="http://schemas.microsoft.com/office/drawing/2014/main" id="{4E505BB0-FF50-CDC8-2D73-7316309FC468}"/>
              </a:ext>
            </a:extLst>
          </p:cNvPr>
          <p:cNvSpPr txBox="1">
            <a:spLocks/>
          </p:cNvSpPr>
          <p:nvPr/>
        </p:nvSpPr>
        <p:spPr>
          <a:xfrm rot="20212029">
            <a:off x="7225008" y="3715559"/>
            <a:ext cx="975814" cy="124325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100" dirty="0"/>
              <a:t>Montant total</a:t>
            </a:r>
          </a:p>
        </p:txBody>
      </p:sp>
      <p:cxnSp>
        <p:nvCxnSpPr>
          <p:cNvPr id="128" name="Connecteur : en arc 127">
            <a:extLst>
              <a:ext uri="{FF2B5EF4-FFF2-40B4-BE49-F238E27FC236}">
                <a16:creationId xmlns:a16="http://schemas.microsoft.com/office/drawing/2014/main" id="{EC93EA1A-F1F1-CBBD-8CCB-86CF9B71164E}"/>
              </a:ext>
            </a:extLst>
          </p:cNvPr>
          <p:cNvCxnSpPr>
            <a:cxnSpLocks/>
          </p:cNvCxnSpPr>
          <p:nvPr/>
        </p:nvCxnSpPr>
        <p:spPr>
          <a:xfrm flipV="1">
            <a:off x="4188542" y="1596039"/>
            <a:ext cx="3591455" cy="1995759"/>
          </a:xfrm>
          <a:prstGeom prst="curvedConnector3">
            <a:avLst>
              <a:gd name="adj1" fmla="val 48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5F8FB9B-12D5-EAFF-D316-7D54544B0E73}"/>
              </a:ext>
            </a:extLst>
          </p:cNvPr>
          <p:cNvSpPr/>
          <p:nvPr/>
        </p:nvSpPr>
        <p:spPr>
          <a:xfrm rot="20929018">
            <a:off x="4856964" y="1720851"/>
            <a:ext cx="2280779" cy="1697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Demande de mode paiement</a:t>
            </a:r>
          </a:p>
        </p:txBody>
      </p:sp>
      <p:cxnSp>
        <p:nvCxnSpPr>
          <p:cNvPr id="136" name="Connecteur : en arc 135">
            <a:extLst>
              <a:ext uri="{FF2B5EF4-FFF2-40B4-BE49-F238E27FC236}">
                <a16:creationId xmlns:a16="http://schemas.microsoft.com/office/drawing/2014/main" id="{BE66BB44-8277-C03D-FA49-2F0742A283C3}"/>
              </a:ext>
            </a:extLst>
          </p:cNvPr>
          <p:cNvCxnSpPr>
            <a:cxnSpLocks/>
          </p:cNvCxnSpPr>
          <p:nvPr/>
        </p:nvCxnSpPr>
        <p:spPr>
          <a:xfrm flipV="1">
            <a:off x="5750242" y="2716005"/>
            <a:ext cx="3365586" cy="1492869"/>
          </a:xfrm>
          <a:prstGeom prst="curvedConnector3">
            <a:avLst>
              <a:gd name="adj1" fmla="val 111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Espace réservé du contenu 93">
            <a:extLst>
              <a:ext uri="{FF2B5EF4-FFF2-40B4-BE49-F238E27FC236}">
                <a16:creationId xmlns:a16="http://schemas.microsoft.com/office/drawing/2014/main" id="{41352AE9-DB67-B34F-5400-64FB2ADBEE60}"/>
              </a:ext>
            </a:extLst>
          </p:cNvPr>
          <p:cNvSpPr txBox="1">
            <a:spLocks/>
          </p:cNvSpPr>
          <p:nvPr/>
        </p:nvSpPr>
        <p:spPr>
          <a:xfrm rot="20952922">
            <a:off x="7623952" y="3936296"/>
            <a:ext cx="975814" cy="124325"/>
          </a:xfrm>
          <a:prstGeom prst="rect">
            <a:avLst/>
          </a:prstGeom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100" dirty="0"/>
              <a:t>Différence</a:t>
            </a:r>
          </a:p>
        </p:txBody>
      </p:sp>
      <p:cxnSp>
        <p:nvCxnSpPr>
          <p:cNvPr id="158" name="Connecteur droit avec flèche 157">
            <a:extLst>
              <a:ext uri="{FF2B5EF4-FFF2-40B4-BE49-F238E27FC236}">
                <a16:creationId xmlns:a16="http://schemas.microsoft.com/office/drawing/2014/main" id="{4B41DE64-66D2-7579-B628-3732CD1772ED}"/>
              </a:ext>
            </a:extLst>
          </p:cNvPr>
          <p:cNvCxnSpPr>
            <a:cxnSpLocks/>
          </p:cNvCxnSpPr>
          <p:nvPr/>
        </p:nvCxnSpPr>
        <p:spPr>
          <a:xfrm>
            <a:off x="3826381" y="4377108"/>
            <a:ext cx="286163" cy="152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9B36AA8-3FCB-74D3-198B-63EE934B0139}"/>
              </a:ext>
            </a:extLst>
          </p:cNvPr>
          <p:cNvSpPr/>
          <p:nvPr/>
        </p:nvSpPr>
        <p:spPr>
          <a:xfrm rot="4570882" flipH="1">
            <a:off x="3538497" y="5000770"/>
            <a:ext cx="865631" cy="2148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mode de paiement </a:t>
            </a:r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F1D21A24-C7F3-D755-47EB-F7143E7A3418}"/>
              </a:ext>
            </a:extLst>
          </p:cNvPr>
          <p:cNvCxnSpPr>
            <a:cxnSpLocks/>
          </p:cNvCxnSpPr>
          <p:nvPr/>
        </p:nvCxnSpPr>
        <p:spPr>
          <a:xfrm flipH="1" flipV="1">
            <a:off x="4243562" y="4426311"/>
            <a:ext cx="115824" cy="1474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CF0261-2DD1-95F4-8664-F666688D8DFB}"/>
              </a:ext>
            </a:extLst>
          </p:cNvPr>
          <p:cNvSpPr/>
          <p:nvPr/>
        </p:nvSpPr>
        <p:spPr>
          <a:xfrm rot="5142334" flipH="1">
            <a:off x="3771341" y="5135704"/>
            <a:ext cx="1098524" cy="864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Montant total</a:t>
            </a:r>
          </a:p>
        </p:txBody>
      </p: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96893CFC-064D-6B8D-61D2-076C681BE809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552336" y="4434348"/>
            <a:ext cx="106064" cy="148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5083DA8-ECA8-BF2B-F951-7CE99106998D}"/>
              </a:ext>
            </a:extLst>
          </p:cNvPr>
          <p:cNvSpPr/>
          <p:nvPr/>
        </p:nvSpPr>
        <p:spPr>
          <a:xfrm rot="5142334" flipH="1">
            <a:off x="4106853" y="5101324"/>
            <a:ext cx="1037271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/>
              <a:t>Montant donné par le client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CEDD7A1F-017C-6825-D213-66B9918BD77E}"/>
              </a:ext>
            </a:extLst>
          </p:cNvPr>
          <p:cNvCxnSpPr>
            <a:cxnSpLocks/>
          </p:cNvCxnSpPr>
          <p:nvPr/>
        </p:nvCxnSpPr>
        <p:spPr>
          <a:xfrm flipH="1" flipV="1">
            <a:off x="4938203" y="4386587"/>
            <a:ext cx="50372" cy="151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D990EF9-830F-AE2B-8897-80780A7B311A}"/>
              </a:ext>
            </a:extLst>
          </p:cNvPr>
          <p:cNvSpPr/>
          <p:nvPr/>
        </p:nvSpPr>
        <p:spPr>
          <a:xfrm rot="5232835" flipH="1">
            <a:off x="4455303" y="5144334"/>
            <a:ext cx="1028441" cy="1838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différence</a:t>
            </a:r>
          </a:p>
        </p:txBody>
      </p: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61FA9A56-802C-B32B-8AB8-9203AD44E1DB}"/>
              </a:ext>
            </a:extLst>
          </p:cNvPr>
          <p:cNvCxnSpPr>
            <a:cxnSpLocks/>
          </p:cNvCxnSpPr>
          <p:nvPr/>
        </p:nvCxnSpPr>
        <p:spPr>
          <a:xfrm flipH="1" flipV="1">
            <a:off x="195322" y="1238865"/>
            <a:ext cx="24211" cy="561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DB2CC30D-728F-D252-F0E0-4CB11486D109}"/>
              </a:ext>
            </a:extLst>
          </p:cNvPr>
          <p:cNvCxnSpPr>
            <a:cxnSpLocks/>
          </p:cNvCxnSpPr>
          <p:nvPr/>
        </p:nvCxnSpPr>
        <p:spPr>
          <a:xfrm flipH="1">
            <a:off x="219533" y="1238865"/>
            <a:ext cx="7020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cteur droit 189">
            <a:extLst>
              <a:ext uri="{FF2B5EF4-FFF2-40B4-BE49-F238E27FC236}">
                <a16:creationId xmlns:a16="http://schemas.microsoft.com/office/drawing/2014/main" id="{8F57BA06-CC10-573B-08A2-97DF10A81D14}"/>
              </a:ext>
            </a:extLst>
          </p:cNvPr>
          <p:cNvCxnSpPr>
            <a:cxnSpLocks/>
          </p:cNvCxnSpPr>
          <p:nvPr/>
        </p:nvCxnSpPr>
        <p:spPr>
          <a:xfrm>
            <a:off x="7239816" y="1246772"/>
            <a:ext cx="6867" cy="5611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Connecteur droit 211">
            <a:extLst>
              <a:ext uri="{FF2B5EF4-FFF2-40B4-BE49-F238E27FC236}">
                <a16:creationId xmlns:a16="http://schemas.microsoft.com/office/drawing/2014/main" id="{69D4AA41-58C6-AA2B-1A23-80EC64AB6A73}"/>
              </a:ext>
            </a:extLst>
          </p:cNvPr>
          <p:cNvCxnSpPr>
            <a:cxnSpLocks/>
          </p:cNvCxnSpPr>
          <p:nvPr/>
        </p:nvCxnSpPr>
        <p:spPr>
          <a:xfrm>
            <a:off x="7433035" y="1238865"/>
            <a:ext cx="0" cy="590918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F19D8C2E-CDD1-CE1E-1E75-660476A314BA}"/>
              </a:ext>
            </a:extLst>
          </p:cNvPr>
          <p:cNvCxnSpPr>
            <a:cxnSpLocks/>
          </p:cNvCxnSpPr>
          <p:nvPr/>
        </p:nvCxnSpPr>
        <p:spPr>
          <a:xfrm>
            <a:off x="7397803" y="1238865"/>
            <a:ext cx="4126823" cy="4435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76246BC7-6926-1653-6735-6799AD9D0F0F}"/>
              </a:ext>
            </a:extLst>
          </p:cNvPr>
          <p:cNvCxnSpPr>
            <a:cxnSpLocks/>
          </p:cNvCxnSpPr>
          <p:nvPr/>
        </p:nvCxnSpPr>
        <p:spPr>
          <a:xfrm flipH="1" flipV="1">
            <a:off x="11514831" y="1268363"/>
            <a:ext cx="9795" cy="402633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3" name="Ellipse 222">
            <a:extLst>
              <a:ext uri="{FF2B5EF4-FFF2-40B4-BE49-F238E27FC236}">
                <a16:creationId xmlns:a16="http://schemas.microsoft.com/office/drawing/2014/main" id="{77C0530B-40BF-EAE9-7E84-AFF248363E38}"/>
              </a:ext>
            </a:extLst>
          </p:cNvPr>
          <p:cNvSpPr/>
          <p:nvPr/>
        </p:nvSpPr>
        <p:spPr>
          <a:xfrm>
            <a:off x="435846" y="1268363"/>
            <a:ext cx="3824446" cy="2204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Environnement Interne</a:t>
            </a:r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ACE578D4-D8A5-3426-20D4-AFD86F3BFE53}"/>
              </a:ext>
            </a:extLst>
          </p:cNvPr>
          <p:cNvSpPr/>
          <p:nvPr/>
        </p:nvSpPr>
        <p:spPr>
          <a:xfrm>
            <a:off x="7721774" y="1280277"/>
            <a:ext cx="3654147" cy="15421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Environnement externe</a:t>
            </a:r>
          </a:p>
        </p:txBody>
      </p:sp>
    </p:spTree>
    <p:extLst>
      <p:ext uri="{BB962C8B-B14F-4D97-AF65-F5344CB8AC3E}">
        <p14:creationId xmlns:p14="http://schemas.microsoft.com/office/powerpoint/2010/main" val="316590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970AB-4E04-20DD-BA3D-C31A3B1D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1"/>
                </a:solidFill>
              </a:rPr>
              <a:t>Ressources du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C499C6-BC87-083C-A424-E3FFBD7CA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1362"/>
            <a:ext cx="10515600" cy="5989638"/>
          </a:xfrm>
        </p:spPr>
        <p:txBody>
          <a:bodyPr/>
          <a:lstStyle/>
          <a:p>
            <a:r>
              <a:rPr lang="fr-FR" dirty="0"/>
              <a:t>Ressources matérielles : écran tactile de 15 pouces, lecteur optique, processeur Intel Core i9-10900KF, RAM de 16 Go, disque dur de 300 Go, imprimante thermique, terminal de paiement électronique, connexion filaire, </a:t>
            </a:r>
          </a:p>
          <a:p>
            <a:r>
              <a:rPr lang="fr-FR" dirty="0"/>
              <a:t>Ressources logicielles : logiciel d’exploitation Windows 10 Pro, logiciel d’application POSline©, réseaux bancaires, serveur central du magasin</a:t>
            </a:r>
          </a:p>
          <a:p>
            <a:r>
              <a:rPr lang="fr-FR" dirty="0"/>
              <a:t>Ressources en données : taxes en vigueur, prix du produit, transactions, montant total, quantité, dates.</a:t>
            </a:r>
          </a:p>
        </p:txBody>
      </p:sp>
    </p:spTree>
    <p:extLst>
      <p:ext uri="{BB962C8B-B14F-4D97-AF65-F5344CB8AC3E}">
        <p14:creationId xmlns:p14="http://schemas.microsoft.com/office/powerpoint/2010/main" val="142761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B7775-1F7E-06AE-F3D0-03DC9EB8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Matrice des ressources et fonctionnalités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2A965A80-7ADC-D31D-3B43-E13BAAC89D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690688"/>
          <a:ext cx="12192000" cy="774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474">
                  <a:extLst>
                    <a:ext uri="{9D8B030D-6E8A-4147-A177-3AD203B41FA5}">
                      <a16:colId xmlns:a16="http://schemas.microsoft.com/office/drawing/2014/main" val="2092063637"/>
                    </a:ext>
                  </a:extLst>
                </a:gridCol>
                <a:gridCol w="2470484">
                  <a:extLst>
                    <a:ext uri="{9D8B030D-6E8A-4147-A177-3AD203B41FA5}">
                      <a16:colId xmlns:a16="http://schemas.microsoft.com/office/drawing/2014/main" val="103487948"/>
                    </a:ext>
                  </a:extLst>
                </a:gridCol>
                <a:gridCol w="2422358">
                  <a:extLst>
                    <a:ext uri="{9D8B030D-6E8A-4147-A177-3AD203B41FA5}">
                      <a16:colId xmlns:a16="http://schemas.microsoft.com/office/drawing/2014/main" val="2475654231"/>
                    </a:ext>
                  </a:extLst>
                </a:gridCol>
                <a:gridCol w="2277979">
                  <a:extLst>
                    <a:ext uri="{9D8B030D-6E8A-4147-A177-3AD203B41FA5}">
                      <a16:colId xmlns:a16="http://schemas.microsoft.com/office/drawing/2014/main" val="120909511"/>
                    </a:ext>
                  </a:extLst>
                </a:gridCol>
                <a:gridCol w="2935705">
                  <a:extLst>
                    <a:ext uri="{9D8B030D-6E8A-4147-A177-3AD203B41FA5}">
                      <a16:colId xmlns:a16="http://schemas.microsoft.com/office/drawing/2014/main" val="3627669115"/>
                    </a:ext>
                  </a:extLst>
                </a:gridCol>
              </a:tblGrid>
              <a:tr h="660573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Ressources/</a:t>
                      </a:r>
                    </a:p>
                    <a:p>
                      <a:pPr algn="ctr"/>
                      <a:r>
                        <a:rPr lang="fr-FR" sz="2400" dirty="0"/>
                        <a:t>fonctionnalités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Ressources </a:t>
                      </a:r>
                    </a:p>
                    <a:p>
                      <a:pPr algn="ctr"/>
                      <a:r>
                        <a:rPr lang="fr-FR" sz="2400" dirty="0"/>
                        <a:t>matérielles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Ressources</a:t>
                      </a:r>
                    </a:p>
                    <a:p>
                      <a:pPr algn="ctr"/>
                      <a:r>
                        <a:rPr lang="fr-FR" sz="2400" dirty="0"/>
                        <a:t> logicielles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Ressources </a:t>
                      </a:r>
                      <a:r>
                        <a:rPr lang="en-US" sz="2000" dirty="0" err="1"/>
                        <a:t>en</a:t>
                      </a:r>
                      <a:r>
                        <a:rPr lang="en-US" sz="2000" dirty="0"/>
                        <a:t> </a:t>
                      </a:r>
                    </a:p>
                    <a:p>
                      <a:pPr algn="ctr"/>
                      <a:r>
                        <a:rPr lang="en-US" sz="2000" dirty="0" err="1"/>
                        <a:t>donées</a:t>
                      </a:r>
                      <a:r>
                        <a:rPr lang="en-US" sz="2000" dirty="0"/>
                        <a:t> (entrants)</a:t>
                      </a:r>
                    </a:p>
                    <a:p>
                      <a:endParaRPr lang="en-US" dirty="0"/>
                    </a:p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Données </a:t>
                      </a:r>
                    </a:p>
                    <a:p>
                      <a:pPr algn="ctr"/>
                      <a:r>
                        <a:rPr lang="fr-FR" sz="2400" dirty="0"/>
                        <a:t>(Sortantes)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444061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Acquérir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Lecteur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optique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écran</a:t>
                      </a:r>
                      <a:r>
                        <a:rPr lang="en-US" sz="1800" dirty="0"/>
                        <a:t> tactile, Intel Core i9, </a:t>
                      </a:r>
                      <a:r>
                        <a:rPr lang="en-US" sz="1800" dirty="0" err="1"/>
                        <a:t>disque</a:t>
                      </a:r>
                      <a:r>
                        <a:rPr lang="en-US" sz="1800" dirty="0"/>
                        <a:t> dur et TPE</a:t>
                      </a:r>
                      <a:endParaRPr lang="fr-FR" sz="1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Windows 10 Pro, POSline©, réseaux bancaires, serveur central,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Produit, prix, quantité, </a:t>
                      </a:r>
                    </a:p>
                    <a:p>
                      <a:r>
                        <a:rPr lang="fr-FR" dirty="0"/>
                        <a:t>Taxes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Affichage des données saisies à l’écran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551343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Traiter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Ecran tactile, Intel Core,</a:t>
                      </a:r>
                    </a:p>
                    <a:p>
                      <a:r>
                        <a:rPr lang="fr-FR" dirty="0"/>
                        <a:t>RAM,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Windows 10 Pro, POSline©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Prix, quantité, produit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Affichage à l’écran des données sur produit, prix, quantité, montant total, taxes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933496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Stocker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Intel Core i9, disque dur, serveur central et TPE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serveur central du magasin, système de gestion de base de données,</a:t>
                      </a:r>
                    </a:p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Produit, quantité, prix, montant total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729258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Contrôler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écran</a:t>
                      </a:r>
                      <a:r>
                        <a:rPr lang="en-US" sz="1800" dirty="0"/>
                        <a:t> tactile, Intel Core i9 et TPE</a:t>
                      </a:r>
                      <a:endParaRPr lang="fr-F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Windows 10 Pro, POSline©, réseaux bancaires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Prix, Produit, taxes, quantité, montant total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Affichage à l’écran des données sur produit, prix, quantité, montant total, taxes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038684"/>
                  </a:ext>
                </a:extLst>
              </a:tr>
              <a:tr h="1125794"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Communiquer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écran tactile , Intel Core i9,, imprimante thermique, TPE, connexion filaire,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Windows 10 Pro, logiciel d’application POSline©, réseaux bancaires, serveur central du magasin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Prix, quantité, montant total, taxes, dates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Affichage à l’écran des données sur produit, prix, quantité, dates, montant total, taxes</a:t>
                      </a:r>
                    </a:p>
                    <a:p>
                      <a:endParaRPr lang="fr-FR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28843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691</Words>
  <Application>Microsoft Office PowerPoint</Application>
  <PresentationFormat>Grand écran</PresentationFormat>
  <Paragraphs>131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PARTIE 1 DEVOIR AOT</vt:lpstr>
      <vt:lpstr>Diagramme de contexte de l’organisation de PicnicPlus.</vt:lpstr>
      <vt:lpstr>Organigramme hiérarchique</vt:lpstr>
      <vt:lpstr>PESTEL</vt:lpstr>
      <vt:lpstr>DEVOIR AOT PARTIE 2</vt:lpstr>
      <vt:lpstr>DIAGRAMME DE CONTEXTE DU PROCESSUS DE PAIEMENT AU MAGASIN ABC</vt:lpstr>
      <vt:lpstr>Ressources du SI</vt:lpstr>
      <vt:lpstr>Matrice des ressources et fonctionnalités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Diagramme de contexte de l’organisation de PicnicPlus.</dc:title>
  <dc:creator>YAYA NIARE</dc:creator>
  <cp:lastModifiedBy>YAYA NIARE</cp:lastModifiedBy>
  <cp:revision>6</cp:revision>
  <dcterms:created xsi:type="dcterms:W3CDTF">2023-01-22T23:03:28Z</dcterms:created>
  <dcterms:modified xsi:type="dcterms:W3CDTF">2023-02-10T16:33:54Z</dcterms:modified>
</cp:coreProperties>
</file>