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9" r:id="rId2"/>
    <p:sldId id="420" r:id="rId3"/>
    <p:sldId id="434" r:id="rId4"/>
    <p:sldId id="421" r:id="rId5"/>
    <p:sldId id="433" r:id="rId6"/>
    <p:sldId id="435" r:id="rId7"/>
    <p:sldId id="426" r:id="rId8"/>
    <p:sldId id="263" r:id="rId9"/>
    <p:sldId id="427" r:id="rId10"/>
    <p:sldId id="428" r:id="rId11"/>
    <p:sldId id="436" r:id="rId12"/>
    <p:sldId id="437" r:id="rId13"/>
    <p:sldId id="438" r:id="rId14"/>
    <p:sldId id="4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5"/>
    <p:restoredTop sz="95846"/>
  </p:normalViewPr>
  <p:slideViewPr>
    <p:cSldViewPr snapToGrid="0">
      <p:cViewPr varScale="1">
        <p:scale>
          <a:sx n="108" d="100"/>
          <a:sy n="108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2112-F3E9-40E7-3B17-5B4FEB69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3BD27-E4CB-7FD8-B872-AFF6AF4F9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C369F-9CC8-51CD-1BD3-486F2C6A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CB24-6137-B9B5-C6A0-E7AC3D99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C9FF-A2EA-06E5-B0DE-DA84F690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33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4AF8-159A-0563-3B32-B55C14B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A1D5E-6DA5-7699-8CE5-C626E6DE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D81F-9952-60DA-E050-0E4877BA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2F20-1CEE-8CF9-2A8B-F97F6DF8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EE81-A895-7A5A-D46E-A55E399E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9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BB211-29BE-62FF-C7BF-ADD69E805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A5AD1-BE46-6225-7BE1-4645A920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DBFF-95EC-C5B9-8CF7-64C30874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2D1B-1EA5-B637-5751-DA451012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C220-568A-1846-D989-644E935F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99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96405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2641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6802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3DC6-8C69-EE92-E534-90C3CB5B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E3BC-EFAA-CE83-DF2E-32CC2EF7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5663-5782-F5E2-2591-6170814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09DC-0801-F821-6112-422D061E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55B9-6BF2-93A5-D9B4-F914FA19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9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421F-D087-FA8B-2249-1B332BAF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E3FA-4F6E-E0F8-6E5F-9E76F38C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9982-9335-4D8E-AC0A-C0F7AD15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28FC-AB3E-9BA6-57F4-C5695F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FA76-BA88-6416-DC56-8DB973DD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70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C6B0-9ACA-3C3D-543A-B46B4F3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F72A-0713-0713-7673-541BBBEAB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9825-3D25-7B28-81CD-C0E40C627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8212-15DB-DECB-C893-0F98EA24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57D8-F006-30BD-722D-F5DDE0BE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48A2-23EF-1261-9603-0A48A88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516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253-CF37-BE6B-7FAF-282A503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3EC00-352B-103F-FF79-A816ADC3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C8CF-E0BF-A0B7-5611-3613D540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02F0F-9BE2-ECEA-3C31-45E0DB9FE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001E-5ED8-5C01-6712-E13202E57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D70FD-4EF5-190F-0F73-FB559A52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65C57-7399-BE91-6ECC-2FAE6192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7815-24D3-663E-6087-7DDAF80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75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F85-40CA-0C5B-B601-197D34EF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FC63A-A65A-DC10-EC3D-37A457E0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42D58-24F5-664F-527F-2474B545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B21AF-53BF-48A5-DD43-8D7EE0A7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560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1F397-A5D9-9966-A407-BF6AE16D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4D819-3C57-861F-A5EF-BB834CE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F8680-A7FC-6E21-4F81-71E83D46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731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A31-E553-51D2-E0FF-8C6EB4B6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165B-3D14-3545-4AB0-94D22F72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C8FE-EA96-E788-6C67-BEDF39F6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630D4-DFF0-B18F-C4F4-1BE8C287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2E33-FC5F-3427-1605-B1A7D248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A126-BF19-0A35-A036-55F7E7F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70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6B36-02EF-6920-7020-D976B90E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FB719-A93D-A75B-DE4D-3CA6A8C6C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3C084-35B3-52EB-F38F-0C43E317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6603-2D9B-F273-BE6B-DE1F9E8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AF592-3B84-4339-0D67-F212FC03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E9D0-9AA8-3569-CE86-0A3DF649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74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793E5-24E5-D6E6-5240-887A5024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78B5B-3B50-6EA1-745B-C6D1D64D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3B7D-6A52-FCCB-EB45-B22AB1A47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0872-378C-EC45-9562-71BEED53CA91}" type="datetimeFigureOut">
              <a:rPr lang="fr-CA" smtClean="0"/>
              <a:t>2023-01-25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6E53-AFD9-5FD2-CD1C-EF5C85F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5646-A3EB-81C9-BB27-DC71DBE87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1953-0CAC-174F-A260-95B360A33E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9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0951-D611-F349-A746-DFC4EE68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437749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Solution partielle (devoir 1 partie 2 de 2) </a:t>
            </a:r>
            <a:br>
              <a:rPr lang="fr-FR" dirty="0"/>
            </a:br>
            <a:r>
              <a:rPr lang="fr-FR" dirty="0"/>
              <a:t>Processus de Paiement au Magasin ABC</a:t>
            </a:r>
            <a:br>
              <a:rPr lang="fr-FR" dirty="0"/>
            </a:br>
            <a:r>
              <a:rPr lang="fr-FR" dirty="0"/>
              <a:t>Zoom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23B27-0D0C-DA4B-BD73-841CEBF57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9306"/>
          </a:xfrm>
        </p:spPr>
        <p:txBody>
          <a:bodyPr>
            <a:normAutofit/>
          </a:bodyPr>
          <a:lstStyle/>
          <a:p>
            <a:endParaRPr lang="fr-FR" sz="2800" dirty="0"/>
          </a:p>
          <a:p>
            <a:r>
              <a:rPr lang="fr-FR" sz="2800" dirty="0"/>
              <a:t>AOT1110</a:t>
            </a:r>
          </a:p>
          <a:p>
            <a:r>
              <a:rPr lang="fr-FR" sz="2800" dirty="0"/>
              <a:t>(version étudiante)</a:t>
            </a:r>
          </a:p>
        </p:txBody>
      </p:sp>
    </p:spTree>
    <p:extLst>
      <p:ext uri="{BB962C8B-B14F-4D97-AF65-F5344CB8AC3E}">
        <p14:creationId xmlns:p14="http://schemas.microsoft.com/office/powerpoint/2010/main" val="413702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4700"/>
            </a:lvl1pPr>
          </a:lstStyle>
          <a:p>
            <a:r>
              <a:t>Matrice des ressources et fonctionnalités</a:t>
            </a:r>
          </a:p>
        </p:txBody>
      </p:sp>
      <p:graphicFrame>
        <p:nvGraphicFramePr>
          <p:cNvPr id="134" name="Table 134"/>
          <p:cNvGraphicFramePr/>
          <p:nvPr/>
        </p:nvGraphicFramePr>
        <p:xfrm>
          <a:off x="838199" y="1443789"/>
          <a:ext cx="10515600" cy="51934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1514"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Ressources/</a:t>
                      </a:r>
                    </a:p>
                    <a:p>
                      <a:pPr defTabSz="914400"/>
                      <a:r>
                        <a:rPr lang="fr-FR" sz="2000" noProof="0"/>
                        <a:t>fonctionnalités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Ressources matérielles</a:t>
                      </a:r>
                    </a:p>
                  </a:txBody>
                  <a:tcPr marL="35719" marR="35719" marT="35719" marB="35719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Ressources logicielles</a:t>
                      </a:r>
                    </a:p>
                  </a:txBody>
                  <a:tcPr marL="35719" marR="35719" marT="35719" marB="35719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Ressources en données (entrantes)</a:t>
                      </a:r>
                    </a:p>
                  </a:txBody>
                  <a:tcPr marL="35719" marR="35719" marT="35719" marB="35719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Données (sortantes)</a:t>
                      </a:r>
                    </a:p>
                  </a:txBody>
                  <a:tcPr marL="35719" marR="35719" marT="35719" marB="35719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514"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Acquérir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514"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Traiter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514"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Stocker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514"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Contrôler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514">
                <a:tc>
                  <a:txBody>
                    <a:bodyPr/>
                    <a:lstStyle/>
                    <a:p>
                      <a:pPr defTabSz="914400"/>
                      <a:r>
                        <a:rPr lang="fr-FR" sz="2000" noProof="0"/>
                        <a:t>Communiquer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0" noProof="0"/>
                    </a:p>
                  </a:txBody>
                  <a:tcPr marL="35719" marR="35719" marT="35719" marB="35719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0" noProof="0" dirty="0"/>
                    </a:p>
                  </a:txBody>
                  <a:tcPr marL="35719" marR="35719" marT="35719" marB="35719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37AAE-0D65-B7DA-6203-5238079449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28250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DFFC-0B8A-3A67-2B98-90CCCC96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1336-22CA-AA4F-F213-C7DC75C5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95F09F0-849B-3972-6B7B-27754405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"/>
            <a:ext cx="12203908" cy="68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0AA3-B13A-6EF2-C05D-8C299622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A6CF-CF41-B1E5-3DAB-BC9C1524D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39DCDE73-4B34-9FD6-8CC8-E8078062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" y="-1"/>
            <a:ext cx="12173607" cy="68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35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D832-B55B-8D7D-2400-565CA35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88688D-9429-100C-C028-9767FE6F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"/>
            <a:ext cx="12192000" cy="68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34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3B99-4BD9-0A00-851C-C5A6A77E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63FCEF-6ECC-492B-6262-6DB8A629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" y="0"/>
            <a:ext cx="1216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13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9367-3999-614A-B400-CA61701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Démarche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CD24-7376-5240-A228-C3F053A3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4000" dirty="0"/>
              <a:t>Lire le cas</a:t>
            </a:r>
          </a:p>
          <a:p>
            <a:r>
              <a:rPr lang="fr-FR" sz="4000" dirty="0"/>
              <a:t>Dessinez le diagramme de contexte du processus </a:t>
            </a:r>
            <a:r>
              <a:rPr lang="fr-FR" sz="4000" dirty="0">
                <a:solidFill>
                  <a:schemeClr val="accent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sans oublier de représenter</a:t>
            </a:r>
            <a:r>
              <a:rPr lang="fr-CA" sz="4000" dirty="0">
                <a:solidFill>
                  <a:schemeClr val="accent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la légende des symboles utilisés pour la modélisation</a:t>
            </a:r>
            <a:r>
              <a:rPr lang="fr-FR" sz="4000" dirty="0">
                <a:solidFill>
                  <a:schemeClr val="accent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4000" dirty="0"/>
          </a:p>
          <a:p>
            <a:r>
              <a:rPr lang="fr-FR" sz="4000" dirty="0"/>
              <a:t>Identifier les ressources de SI</a:t>
            </a:r>
          </a:p>
          <a:p>
            <a:pPr lvl="1"/>
            <a:r>
              <a:rPr lang="fr-FR" sz="3600" dirty="0"/>
              <a:t>matérielles, logicielles et de données</a:t>
            </a:r>
          </a:p>
          <a:p>
            <a:r>
              <a:rPr lang="fr-FR" sz="4000" dirty="0"/>
              <a:t>Réaliser la matrice des ressources et fonctionnalités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19AD-EF2C-B6C6-AEC3-BC99AB83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8813-1042-EC4A-B0FC-21EE3F8AA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2F91-31AE-F748-8C55-C6787379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176"/>
            <a:ext cx="11644313" cy="683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b="1" i="1" dirty="0">
                <a:solidFill>
                  <a:srgbClr val="0070C0"/>
                </a:solidFill>
              </a:rPr>
              <a:t>Processus de Paiement au Magasin ABC </a:t>
            </a:r>
            <a:endParaRPr lang="fr-CA" dirty="0"/>
          </a:p>
          <a:p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91813-5613-8254-24A5-16E4927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8813-1042-EC4A-B0FC-21EE3F8AAFB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D21C95E-8725-8ADD-0777-FA86F1CC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63" y="770020"/>
            <a:ext cx="7772400" cy="57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2F91-31AE-F748-8C55-C6787379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176"/>
            <a:ext cx="11644313" cy="683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b="1" i="1" dirty="0">
                <a:solidFill>
                  <a:srgbClr val="0070C0"/>
                </a:solidFill>
              </a:rPr>
              <a:t>Processus de Paiement au Magasin ABC (suite) </a:t>
            </a:r>
            <a:endParaRPr lang="fr-CA" dirty="0"/>
          </a:p>
          <a:p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91813-5613-8254-24A5-16E4927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846" y="6456065"/>
            <a:ext cx="2743200" cy="365125"/>
          </a:xfrm>
        </p:spPr>
        <p:txBody>
          <a:bodyPr/>
          <a:lstStyle/>
          <a:p>
            <a:fld id="{BA798813-1042-EC4A-B0FC-21EE3F8AAFB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, application, letter&#10;&#10;Description automatically generated">
            <a:extLst>
              <a:ext uri="{FF2B5EF4-FFF2-40B4-BE49-F238E27FC236}">
                <a16:creationId xmlns:a16="http://schemas.microsoft.com/office/drawing/2014/main" id="{E78427BB-2056-C669-F017-FDA30B8E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42" y="588239"/>
            <a:ext cx="8000101" cy="2594347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C462349-B42A-1EAE-2094-77AFBB9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67" y="3155386"/>
            <a:ext cx="7772400" cy="31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7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2F91-31AE-F748-8C55-C6787379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176"/>
            <a:ext cx="11644313" cy="683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b="1" i="1" dirty="0">
                <a:solidFill>
                  <a:srgbClr val="0070C0"/>
                </a:solidFill>
              </a:rPr>
              <a:t>Processus de Paiement au Magasin ABC (suite)</a:t>
            </a:r>
            <a:endParaRPr lang="fr-CA" dirty="0"/>
          </a:p>
          <a:p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91813-5613-8254-24A5-16E4927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8813-1042-EC4A-B0FC-21EE3F8AAFBC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8AD7C-5CA5-A187-9979-3F9CE594A0C3}"/>
              </a:ext>
            </a:extLst>
          </p:cNvPr>
          <p:cNvSpPr txBox="1"/>
          <p:nvPr/>
        </p:nvSpPr>
        <p:spPr>
          <a:xfrm>
            <a:off x="9364733" y="1153363"/>
            <a:ext cx="2401948" cy="893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tIns="108000" rtlCol="0">
            <a:spAutoFit/>
          </a:bodyPr>
          <a:lstStyle/>
          <a:p>
            <a:r>
              <a:rPr lang="fr-CA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Le poste de </a:t>
            </a:r>
            <a:r>
              <a:rPr lang="fr-CA" sz="1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des Achats et de l’Approvisionnement</a:t>
            </a:r>
            <a:r>
              <a:rPr lang="fr-CA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occupé par M. Pierre Bouchard depuis septembre 2021.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1302FF-25D4-F698-F6D0-EA848037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33" y="429822"/>
            <a:ext cx="7772400" cy="4528004"/>
          </a:xfrm>
          <a:prstGeom prst="rect">
            <a:avLst/>
          </a:prstGeom>
        </p:spPr>
      </p:pic>
      <p:pic>
        <p:nvPicPr>
          <p:cNvPr id="10" name="Picture 9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8859CFB7-5E01-2BD5-736A-A326BA59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33" y="4956339"/>
            <a:ext cx="7479889" cy="1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2F91-31AE-F748-8C55-C6787379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8176"/>
            <a:ext cx="11644313" cy="6839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b="1" i="1" dirty="0">
                <a:solidFill>
                  <a:srgbClr val="0070C0"/>
                </a:solidFill>
              </a:rPr>
              <a:t>Processus de Paiement au Magasin ABC (suite)</a:t>
            </a:r>
            <a:endParaRPr lang="fr-CA" dirty="0"/>
          </a:p>
          <a:p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91813-5613-8254-24A5-16E4927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8813-1042-EC4A-B0FC-21EE3F8AAFB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cture containing text, indoor, screenshot, newspaper&#10;&#10;Description automatically generated">
            <a:extLst>
              <a:ext uri="{FF2B5EF4-FFF2-40B4-BE49-F238E27FC236}">
                <a16:creationId xmlns:a16="http://schemas.microsoft.com/office/drawing/2014/main" id="{2B960DA0-32E4-7932-F6A5-5236BA64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21" y="977740"/>
            <a:ext cx="7772400" cy="52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6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CA" dirty="0"/>
              <a:t>Dessiner le diagramme de contexte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8826A-BF5F-EF4B-9301-0176CF674431}"/>
              </a:ext>
            </a:extLst>
          </p:cNvPr>
          <p:cNvSpPr txBox="1"/>
          <p:nvPr/>
        </p:nvSpPr>
        <p:spPr>
          <a:xfrm>
            <a:off x="571949" y="1733447"/>
            <a:ext cx="16226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 Entité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57E36-AEEF-4845-8006-45BA16EAD17D}"/>
              </a:ext>
            </a:extLst>
          </p:cNvPr>
          <p:cNvSpPr txBox="1"/>
          <p:nvPr/>
        </p:nvSpPr>
        <p:spPr>
          <a:xfrm>
            <a:off x="571949" y="3393213"/>
            <a:ext cx="16226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 Entité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59982-89B4-BD42-9993-AD58008867A1}"/>
              </a:ext>
            </a:extLst>
          </p:cNvPr>
          <p:cNvSpPr txBox="1"/>
          <p:nvPr/>
        </p:nvSpPr>
        <p:spPr>
          <a:xfrm>
            <a:off x="571949" y="5219385"/>
            <a:ext cx="16226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 Entité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EBCC7-EC26-974F-BCC2-5724E1655BD9}"/>
              </a:ext>
            </a:extLst>
          </p:cNvPr>
          <p:cNvSpPr txBox="1"/>
          <p:nvPr/>
        </p:nvSpPr>
        <p:spPr>
          <a:xfrm>
            <a:off x="8875572" y="1818815"/>
            <a:ext cx="16226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 Entité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59429-2746-5846-B013-04AED01FD5EC}"/>
              </a:ext>
            </a:extLst>
          </p:cNvPr>
          <p:cNvSpPr txBox="1"/>
          <p:nvPr/>
        </p:nvSpPr>
        <p:spPr>
          <a:xfrm>
            <a:off x="8875572" y="5010383"/>
            <a:ext cx="16226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dirty="0"/>
              <a:t> Entité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97523-18FC-4446-BBD4-D88BC3D32D9D}"/>
              </a:ext>
            </a:extLst>
          </p:cNvPr>
          <p:cNvCxnSpPr>
            <a:cxnSpLocks/>
          </p:cNvCxnSpPr>
          <p:nvPr/>
        </p:nvCxnSpPr>
        <p:spPr>
          <a:xfrm>
            <a:off x="2194561" y="2257240"/>
            <a:ext cx="2431227" cy="138105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9EBAB-1220-A041-A186-11A49ACE1366}"/>
              </a:ext>
            </a:extLst>
          </p:cNvPr>
          <p:cNvCxnSpPr>
            <a:cxnSpLocks/>
          </p:cNvCxnSpPr>
          <p:nvPr/>
        </p:nvCxnSpPr>
        <p:spPr>
          <a:xfrm>
            <a:off x="6719646" y="4117923"/>
            <a:ext cx="2155926" cy="110146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9E6A0F-92C4-BC44-915C-47703E9481DD}"/>
              </a:ext>
            </a:extLst>
          </p:cNvPr>
          <p:cNvCxnSpPr>
            <a:cxnSpLocks/>
          </p:cNvCxnSpPr>
          <p:nvPr/>
        </p:nvCxnSpPr>
        <p:spPr>
          <a:xfrm flipV="1">
            <a:off x="2194561" y="3917006"/>
            <a:ext cx="2431227" cy="162554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304AD4-EAF5-0E42-93EF-71E729DE71C4}"/>
              </a:ext>
            </a:extLst>
          </p:cNvPr>
          <p:cNvCxnSpPr>
            <a:cxnSpLocks/>
          </p:cNvCxnSpPr>
          <p:nvPr/>
        </p:nvCxnSpPr>
        <p:spPr>
          <a:xfrm flipH="1" flipV="1">
            <a:off x="6444345" y="4300710"/>
            <a:ext cx="2373043" cy="119061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03C262-85A4-A84B-959C-ABAE0A5410DC}"/>
              </a:ext>
            </a:extLst>
          </p:cNvPr>
          <p:cNvCxnSpPr>
            <a:cxnSpLocks/>
          </p:cNvCxnSpPr>
          <p:nvPr/>
        </p:nvCxnSpPr>
        <p:spPr>
          <a:xfrm flipV="1">
            <a:off x="6719646" y="1933082"/>
            <a:ext cx="2155926" cy="12642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79853-441D-CD45-8B99-5CD03E20AB1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194561" y="3716379"/>
            <a:ext cx="2431228" cy="5240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05C2D8-CADA-8B49-BDF8-3A7009EF2418}"/>
              </a:ext>
            </a:extLst>
          </p:cNvPr>
          <p:cNvCxnSpPr/>
          <p:nvPr/>
        </p:nvCxnSpPr>
        <p:spPr>
          <a:xfrm>
            <a:off x="2222587" y="1933082"/>
            <a:ext cx="2431227" cy="1424918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6D6D57-EB3E-4A4E-98CA-4AB71C9C726C}"/>
              </a:ext>
            </a:extLst>
          </p:cNvPr>
          <p:cNvSpPr txBox="1"/>
          <p:nvPr/>
        </p:nvSpPr>
        <p:spPr>
          <a:xfrm>
            <a:off x="7562329" y="2589492"/>
            <a:ext cx="85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33B4CB-B0FD-EE40-95E9-C19EE23A2612}"/>
              </a:ext>
            </a:extLst>
          </p:cNvPr>
          <p:cNvSpPr txBox="1"/>
          <p:nvPr/>
        </p:nvSpPr>
        <p:spPr>
          <a:xfrm>
            <a:off x="3009909" y="4873925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Intrant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741FAFA-6CB0-42C7-A0B4-1986F1C918DA}"/>
              </a:ext>
            </a:extLst>
          </p:cNvPr>
          <p:cNvSpPr/>
          <p:nvPr/>
        </p:nvSpPr>
        <p:spPr>
          <a:xfrm>
            <a:off x="4653814" y="2857181"/>
            <a:ext cx="2155926" cy="156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/>
              <a:t>Processus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040C8-9C99-937E-FDE8-C74E74FD8B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7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3BDFE-B97F-038E-DB29-4D875E779897}"/>
              </a:ext>
            </a:extLst>
          </p:cNvPr>
          <p:cNvSpPr txBox="1"/>
          <p:nvPr/>
        </p:nvSpPr>
        <p:spPr>
          <a:xfrm>
            <a:off x="2959109" y="5785118"/>
            <a:ext cx="770126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N’oubliez pas d’indiquer quelles entités sont dans l’environnement </a:t>
            </a:r>
            <a:r>
              <a:rPr lang="fr-CA" u="sng" dirty="0"/>
              <a:t>interne</a:t>
            </a:r>
            <a:r>
              <a:rPr lang="fr-CA" dirty="0"/>
              <a:t> de l’organisation et ceux qui sont dans son environnement </a:t>
            </a:r>
            <a:r>
              <a:rPr lang="fr-CA" u="sng" dirty="0"/>
              <a:t>externe</a:t>
            </a:r>
          </a:p>
        </p:txBody>
      </p:sp>
    </p:spTree>
    <p:extLst>
      <p:ext uri="{BB962C8B-B14F-4D97-AF65-F5344CB8AC3E}">
        <p14:creationId xmlns:p14="http://schemas.microsoft.com/office/powerpoint/2010/main" val="25142857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/>
              <a:t>Identifiez les ressources du SI</a:t>
            </a:r>
          </a:p>
        </p:txBody>
      </p:sp>
      <p:pic>
        <p:nvPicPr>
          <p:cNvPr id="3" name="Image 2" descr="Screen Shot 2019-09-10 at 20.4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09" y="1765173"/>
            <a:ext cx="8278093" cy="44867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A4241-2CC8-2CA7-66F9-DFB7B4AB1E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3169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/>
              <a:t>Identifiez les fonctionnalités du SI</a:t>
            </a:r>
          </a:p>
        </p:txBody>
      </p:sp>
      <p:pic>
        <p:nvPicPr>
          <p:cNvPr id="3" name="Image 2" descr="Screen Shot 2019-09-10 at 20.4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47" y="1809820"/>
            <a:ext cx="8720789" cy="45271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3FDD0-1A08-3305-07A9-982ECAC4B3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1288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204</Words>
  <Application>Microsoft Macintosh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Solution partielle (devoir 1 partie 2 de 2)  Processus de Paiement au Magasin ABC Zoom 03</vt:lpstr>
      <vt:lpstr>Démarche</vt:lpstr>
      <vt:lpstr>PowerPoint Presentation</vt:lpstr>
      <vt:lpstr>PowerPoint Presentation</vt:lpstr>
      <vt:lpstr>PowerPoint Presentation</vt:lpstr>
      <vt:lpstr>PowerPoint Presentation</vt:lpstr>
      <vt:lpstr>Dessiner le diagramme de contexte</vt:lpstr>
      <vt:lpstr>Identifiez les ressources du SI</vt:lpstr>
      <vt:lpstr>Identifiez les fonctionnalités du SI</vt:lpstr>
      <vt:lpstr>Matrice des ressources et fonctionnalités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partielle (devoir 1 partie 2 de 2)  Processus de Paiement au Magasin ABC Zoom 03</dc:title>
  <dc:creator>Tomiuk, Daniel</dc:creator>
  <cp:lastModifiedBy>Tomiuk, Daniel</cp:lastModifiedBy>
  <cp:revision>3</cp:revision>
  <dcterms:created xsi:type="dcterms:W3CDTF">2023-01-23T21:29:22Z</dcterms:created>
  <dcterms:modified xsi:type="dcterms:W3CDTF">2023-01-26T02:03:10Z</dcterms:modified>
</cp:coreProperties>
</file>