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71" r:id="rId5"/>
    <p:sldId id="272" r:id="rId6"/>
    <p:sldId id="286" r:id="rId7"/>
    <p:sldId id="288" r:id="rId8"/>
    <p:sldId id="287" r:id="rId9"/>
    <p:sldId id="321" r:id="rId10"/>
    <p:sldId id="306" r:id="rId11"/>
    <p:sldId id="307" r:id="rId12"/>
    <p:sldId id="322" r:id="rId13"/>
    <p:sldId id="323" r:id="rId14"/>
    <p:sldId id="324" r:id="rId15"/>
    <p:sldId id="325" r:id="rId16"/>
    <p:sldId id="326" r:id="rId17"/>
    <p:sldId id="305" r:id="rId18"/>
    <p:sldId id="311" r:id="rId19"/>
    <p:sldId id="312" r:id="rId20"/>
    <p:sldId id="313" r:id="rId21"/>
    <p:sldId id="318" r:id="rId22"/>
    <p:sldId id="317" r:id="rId23"/>
    <p:sldId id="316" r:id="rId24"/>
    <p:sldId id="315" r:id="rId25"/>
    <p:sldId id="314" r:id="rId26"/>
    <p:sldId id="319" r:id="rId27"/>
    <p:sldId id="320" r:id="rId28"/>
    <p:sldId id="308" r:id="rId29"/>
    <p:sldId id="309" r:id="rId30"/>
    <p:sldId id="327" r:id="rId3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662"/>
    <a:srgbClr val="B2B9DC"/>
    <a:srgbClr val="244A9A"/>
    <a:srgbClr val="B5C8ED"/>
    <a:srgbClr val="4272D2"/>
    <a:srgbClr val="F78F11"/>
    <a:srgbClr val="EDEDED"/>
    <a:srgbClr val="FDFDFD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6" autoAdjust="0"/>
    <p:restoredTop sz="81142" autoAdjust="0"/>
  </p:normalViewPr>
  <p:slideViewPr>
    <p:cSldViewPr snapToGrid="0" snapToObjects="1">
      <p:cViewPr varScale="1">
        <p:scale>
          <a:sx n="74" d="100"/>
          <a:sy n="74" d="100"/>
        </p:scale>
        <p:origin x="485" y="43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05/24/2022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122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498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631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076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978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4360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3817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3216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3655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1141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8559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4932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Ваши результаты выделите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255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1141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624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61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05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627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825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689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52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607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05/24/2022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1" y="2885234"/>
            <a:ext cx="8587054" cy="1420427"/>
          </a:xfrm>
        </p:spPr>
        <p:txBody>
          <a:bodyPr>
            <a:no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latin typeface="HSE Sans" panose="02000000000000000000" pitchFamily="50" charset="-52"/>
              </a:rPr>
              <a:t>Интерактивная визуализация данных приёмной кампании. Серверная часть.</a:t>
            </a:r>
            <a:br>
              <a:rPr lang="en-US" sz="3600" b="1" dirty="0">
                <a:latin typeface="HSE Slab" panose="02000000000000000000" pitchFamily="50" charset="0"/>
              </a:rPr>
            </a:br>
            <a:endParaRPr lang="ru-RU" sz="2400" dirty="0">
              <a:latin typeface="HSE Slab" panose="02000000000000000000" pitchFamily="50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8" y="1187840"/>
            <a:ext cx="3848716" cy="622889"/>
          </a:xfrm>
        </p:spPr>
        <p:txBody>
          <a:bodyPr/>
          <a:lstStyle/>
          <a:p>
            <a:r>
              <a:rPr lang="ru-RU" dirty="0">
                <a:latin typeface="HSE Sans" panose="02000000000000000000" pitchFamily="50" charset="-52"/>
              </a:rPr>
              <a:t>Факультет </a:t>
            </a:r>
          </a:p>
          <a:p>
            <a:r>
              <a:rPr lang="ru-RU" dirty="0">
                <a:latin typeface="HSE Sans" panose="02000000000000000000" pitchFamily="50" charset="-52"/>
              </a:rPr>
              <a:t>компьютерных наук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6160" y="1193656"/>
            <a:ext cx="2278063" cy="526844"/>
          </a:xfrm>
        </p:spPr>
        <p:txBody>
          <a:bodyPr>
            <a:normAutofit/>
          </a:bodyPr>
          <a:lstStyle/>
          <a:p>
            <a:r>
              <a:rPr lang="ru-RU" dirty="0">
                <a:latin typeface="HSE Sans" panose="02000000000000000000" pitchFamily="50" charset="-52"/>
              </a:rPr>
              <a:t>Образовательная программа</a:t>
            </a:r>
          </a:p>
          <a:p>
            <a:r>
              <a:rPr lang="ru-RU" dirty="0">
                <a:latin typeface="HSE Sans" panose="02000000000000000000" pitchFamily="50" charset="-52"/>
              </a:rPr>
              <a:t>«Программная инженерия»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>
                <a:latin typeface="HSE Sans" panose="02000000000000000000" pitchFamily="50" charset="-52"/>
              </a:rPr>
              <a:t>Москва</a:t>
            </a:r>
          </a:p>
          <a:p>
            <a:pPr algn="r"/>
            <a:r>
              <a:rPr lang="ru-RU" dirty="0">
                <a:latin typeface="HSE Sans" panose="02000000000000000000" pitchFamily="50" charset="-52"/>
              </a:rPr>
              <a:t>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6C19C-9AD7-83A5-0BC9-BFDA8F1367BD}"/>
              </a:ext>
            </a:extLst>
          </p:cNvPr>
          <p:cNvSpPr txBox="1"/>
          <p:nvPr/>
        </p:nvSpPr>
        <p:spPr>
          <a:xfrm>
            <a:off x="1604511" y="4729969"/>
            <a:ext cx="85870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kern="1200" dirty="0">
                <a:solidFill>
                  <a:srgbClr val="0E2D69"/>
                </a:solidFill>
                <a:effectLst/>
                <a:latin typeface="HSE Sans" panose="02000000000000000000" pitchFamily="50" charset="-52"/>
              </a:rPr>
              <a:t>Исполнитель: </a:t>
            </a:r>
            <a:r>
              <a:rPr lang="ru-RU" sz="1400" dirty="0">
                <a:effectLst/>
                <a:latin typeface="HSE Sans" panose="02000000000000000000" pitchFamily="50" charset="-52"/>
              </a:rPr>
              <a:t>Щербаков Ярослав Юрьевич, </a:t>
            </a:r>
            <a:r>
              <a:rPr lang="ru-RU" sz="1400" b="0" i="0" kern="1200" dirty="0">
                <a:solidFill>
                  <a:srgbClr val="0E2D69"/>
                </a:solidFill>
                <a:effectLst/>
                <a:latin typeface="HSE Sans" panose="02000000000000000000" pitchFamily="50" charset="-52"/>
              </a:rPr>
              <a:t>БПИ20</a:t>
            </a:r>
            <a:r>
              <a:rPr lang="en-US" sz="1400" b="0" i="0" kern="1200" dirty="0">
                <a:solidFill>
                  <a:srgbClr val="0E2D69"/>
                </a:solidFill>
                <a:effectLst/>
                <a:latin typeface="HSE Sans" panose="02000000000000000000" pitchFamily="50" charset="-52"/>
              </a:rPr>
              <a:t>3</a:t>
            </a:r>
            <a:r>
              <a:rPr lang="ru-RU" sz="1400" b="0" i="0" kern="1200" dirty="0">
                <a:solidFill>
                  <a:srgbClr val="0E2D69"/>
                </a:solidFill>
                <a:effectLst/>
                <a:latin typeface="HSE Sans" panose="02000000000000000000" pitchFamily="50" charset="-52"/>
              </a:rPr>
              <a:t> </a:t>
            </a:r>
            <a:br>
              <a:rPr lang="ru-RU" sz="1400" dirty="0">
                <a:effectLst/>
                <a:latin typeface="HSE Sans" panose="02000000000000000000" pitchFamily="50" charset="-52"/>
              </a:rPr>
            </a:br>
            <a:r>
              <a:rPr lang="ru-RU" sz="1400" dirty="0">
                <a:effectLst/>
                <a:latin typeface="HSE Sans" panose="02000000000000000000" pitchFamily="50" charset="-52"/>
              </a:rPr>
              <a:t>Руководитель проекта: доцент департамента больших данных и информационного поиска, </a:t>
            </a:r>
            <a:r>
              <a:rPr lang="ru-RU" sz="1400" dirty="0" err="1">
                <a:effectLst/>
                <a:latin typeface="HSE Sans" panose="02000000000000000000" pitchFamily="50" charset="-52"/>
              </a:rPr>
              <a:t>к.ф-м.н</a:t>
            </a:r>
            <a:r>
              <a:rPr lang="ru-RU" sz="1400" dirty="0">
                <a:effectLst/>
                <a:latin typeface="HSE Sans" panose="02000000000000000000" pitchFamily="50" charset="-52"/>
              </a:rPr>
              <a:t> Вознесенская Тамара Васильевна</a:t>
            </a:r>
            <a:endParaRPr lang="ru-RU" sz="1400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FDA32-5C54-5BA3-7658-A2683EF3A9A1}"/>
              </a:ext>
            </a:extLst>
          </p:cNvPr>
          <p:cNvSpPr txBox="1"/>
          <p:nvPr/>
        </p:nvSpPr>
        <p:spPr>
          <a:xfrm>
            <a:off x="1604511" y="2349892"/>
            <a:ext cx="85870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i="0" kern="1200" dirty="0">
                <a:solidFill>
                  <a:srgbClr val="0E2D69"/>
                </a:solidFill>
                <a:effectLst/>
                <a:latin typeface="HSE Sans" panose="02000000000000000000" pitchFamily="50" charset="-52"/>
              </a:rPr>
              <a:t>Командный прикладной проект</a:t>
            </a:r>
            <a:endParaRPr lang="ru-RU" sz="2000" dirty="0">
              <a:effectLst/>
              <a:latin typeface="HSE San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6C233A-F6F0-A0F8-CCC3-318A849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Controllers </a:t>
            </a:r>
            <a:r>
              <a:rPr lang="en-US" sz="2400" i="1" dirty="0">
                <a:solidFill>
                  <a:srgbClr val="244A9A"/>
                </a:solidFill>
                <a:latin typeface="HSE Sans" panose="02000000000000000000" pitchFamily="2" charset="0"/>
              </a:rPr>
              <a:t>— </a:t>
            </a:r>
            <a:r>
              <a:rPr lang="en-US" sz="2400" dirty="0" err="1">
                <a:solidFill>
                  <a:srgbClr val="244A9A"/>
                </a:solidFill>
                <a:latin typeface="HSE Sans" panose="02000000000000000000" pitchFamily="2" charset="0"/>
              </a:rPr>
              <a:t>AdmissionCampaign.API</a:t>
            </a:r>
            <a:br>
              <a:rPr lang="ru-RU" sz="2400" dirty="0">
                <a:solidFill>
                  <a:srgbClr val="244A9A"/>
                </a:solidFill>
                <a:latin typeface="HSE Sans" panose="02000000000000000000" pitchFamily="2" charset="0"/>
              </a:rPr>
            </a:br>
            <a:br>
              <a:rPr lang="ru-RU" sz="2400" b="1" dirty="0">
                <a:solidFill>
                  <a:srgbClr val="244A9A"/>
                </a:solidFill>
                <a:latin typeface="HSE Sans" panose="02000000000000000000" pitchFamily="50" charset="-52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702DFB-EDCD-4958-6996-67D5C203C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97881"/>
            <a:ext cx="3499965" cy="3651507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На данном уровне происходит взаимодействие с клиентом;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 Данное </a:t>
            </a:r>
            <a:r>
              <a:rPr lang="en-US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-приложение реализовано с помощью технологии </a:t>
            </a:r>
            <a:r>
              <a:rPr lang="en-US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WEB API</a:t>
            </a:r>
            <a:r>
              <a:rPr lang="ru-RU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Реализованы контроллеры для направления и обработки запросов;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Предоставлены конечные точки для запросов, отображённые на таблице</a:t>
            </a:r>
            <a:r>
              <a:rPr lang="en-US" sz="1600" dirty="0"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AE2C94-4389-F93F-9455-8D5651A51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12CDA66-0E3E-B762-4B21-7FEDC27DE5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98C818-58A7-2E33-722E-D3A9CEB122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  <a:p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BA152F7-7F78-9A34-34E5-B27DD931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55221"/>
              </p:ext>
            </p:extLst>
          </p:nvPr>
        </p:nvGraphicFramePr>
        <p:xfrm>
          <a:off x="4236542" y="2395959"/>
          <a:ext cx="7739194" cy="3426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1494">
                  <a:extLst>
                    <a:ext uri="{9D8B030D-6E8A-4147-A177-3AD203B41FA5}">
                      <a16:colId xmlns:a16="http://schemas.microsoft.com/office/drawing/2014/main" val="588629954"/>
                    </a:ext>
                  </a:extLst>
                </a:gridCol>
                <a:gridCol w="4817700">
                  <a:extLst>
                    <a:ext uri="{9D8B030D-6E8A-4147-A177-3AD203B41FA5}">
                      <a16:colId xmlns:a16="http://schemas.microsoft.com/office/drawing/2014/main" val="3164673655"/>
                    </a:ext>
                  </a:extLst>
                </a:gridCol>
              </a:tblGrid>
              <a:tr h="706056">
                <a:tc>
                  <a:txBody>
                    <a:bodyPr/>
                    <a:lstStyle/>
                    <a:p>
                      <a:pPr indent="0" algn="ctr"/>
                      <a:r>
                        <a:rPr lang="ru-RU" sz="1600" b="1" dirty="0">
                          <a:effectLst/>
                          <a:latin typeface="HSE Sans" panose="02000000000000000000" pitchFamily="50" charset="-52"/>
                        </a:rPr>
                        <a:t>Конечная точка</a:t>
                      </a:r>
                      <a:endParaRPr lang="ru-RU" sz="1600" b="1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HSE Sans" panose="02000000000000000000" pitchFamily="50" charset="-52"/>
                          <a:ea typeface="+mn-ea"/>
                          <a:cs typeface="+mn-cs"/>
                        </a:rPr>
                        <a:t>Назначение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5759526"/>
                  </a:ext>
                </a:extLst>
              </a:tr>
              <a:tr h="257966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AddEntrant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Добавление абитуриента в систему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310753"/>
                  </a:ext>
                </a:extLst>
              </a:tr>
              <a:tr h="262165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UploadDocument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Добавление списка абитуриентов с помощью файла в формате </a:t>
                      </a:r>
                      <a:r>
                        <a:rPr lang="en-US" sz="1200" dirty="0">
                          <a:effectLst/>
                          <a:latin typeface="HSE Sans" panose="02000000000000000000" pitchFamily="50" charset="-52"/>
                        </a:rPr>
                        <a:t>CSV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.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957326"/>
                  </a:ext>
                </a:extLst>
              </a:tr>
              <a:tr h="257966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UpdateEntrant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Обновление абитуриента в системе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4688776"/>
                  </a:ext>
                </a:extLst>
              </a:tr>
              <a:tr h="262895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RemoveEntrant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Удаление абитуриента в системе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2542300"/>
                  </a:ext>
                </a:extLst>
              </a:tr>
              <a:tr h="290097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RemoveAllEntrants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Удаление всех абитуриентов из системы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795618"/>
                  </a:ext>
                </a:extLst>
              </a:tr>
              <a:tr h="286426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GetByEntrantId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Получение полной информации об абитуриенте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5916036"/>
                  </a:ext>
                </a:extLst>
              </a:tr>
              <a:tr h="257966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GetAllEntrants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Постраничное получение абитуриентов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5459326"/>
                  </a:ext>
                </a:extLst>
              </a:tr>
              <a:tr h="273462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FilterEntrants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Получение списка отфильтрованных абитуриентов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669404"/>
                  </a:ext>
                </a:extLst>
              </a:tr>
              <a:tr h="290374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GetEntrantsByEntryYear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Постраничное получение абитуриентов по году подачи документов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021560"/>
                  </a:ext>
                </a:extLst>
              </a:tr>
              <a:tr h="281211"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{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host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}/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Entrant</a:t>
                      </a:r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/</a:t>
                      </a:r>
                      <a:r>
                        <a:rPr lang="ru-RU" sz="1200" dirty="0" err="1">
                          <a:effectLst/>
                          <a:latin typeface="HSE Sans" panose="02000000000000000000" pitchFamily="50" charset="-52"/>
                        </a:rPr>
                        <a:t>GetStaticticByRegions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200" dirty="0">
                          <a:effectLst/>
                          <a:latin typeface="HSE Sans" panose="02000000000000000000" pitchFamily="50" charset="-52"/>
                        </a:rPr>
                        <a:t>Получение статистики по регионам</a:t>
                      </a:r>
                      <a:endParaRPr lang="ru-RU" sz="12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087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6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492CAD-5797-1560-48F5-B9048C16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76" y="2085915"/>
            <a:ext cx="7058526" cy="379395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6C233A-F6F0-A0F8-CCC3-318A849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Services </a:t>
            </a:r>
            <a:r>
              <a:rPr lang="en-US" sz="2400" i="1" dirty="0">
                <a:solidFill>
                  <a:srgbClr val="244A9A"/>
                </a:solidFill>
                <a:latin typeface="HSE Sans" panose="02000000000000000000" pitchFamily="2" charset="0"/>
              </a:rPr>
              <a:t>— </a:t>
            </a:r>
            <a:r>
              <a:rPr lang="en-US" sz="2400" dirty="0" err="1">
                <a:solidFill>
                  <a:srgbClr val="244A9A"/>
                </a:solidFill>
                <a:latin typeface="HSE Sans" panose="02000000000000000000" pitchFamily="2" charset="0"/>
              </a:rPr>
              <a:t>AdmissionCampaign.Services</a:t>
            </a:r>
            <a:br>
              <a:rPr lang="ru-RU" sz="2400" dirty="0">
                <a:solidFill>
                  <a:srgbClr val="244A9A"/>
                </a:solidFill>
                <a:latin typeface="HSE Sans" panose="02000000000000000000" pitchFamily="2" charset="0"/>
              </a:rPr>
            </a:br>
            <a:br>
              <a:rPr lang="ru-RU" sz="2400" b="1" dirty="0">
                <a:solidFill>
                  <a:srgbClr val="244A9A"/>
                </a:solidFill>
                <a:latin typeface="HSE Sans" panose="02000000000000000000" pitchFamily="50" charset="-52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702DFB-EDCD-4958-6996-67D5C203C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48238"/>
            <a:ext cx="5774647" cy="39473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На уровне бизнес-логики находятся компоненты,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реализующие: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логику приложения;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 необходимые вычисления;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 взаимодействие с репозиториями;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обработку данных уровня представления;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обратную передачу обработанных данных.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 Реализован сервис для обработки данных от котроллера;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Реализована обработка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CSV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файла для дальнейшего сохранения данных в базу данных.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AE2C94-4389-F93F-9455-8D5651A51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12CDA66-0E3E-B762-4B21-7FEDC27DE5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98C818-58A7-2E33-722E-D3A9CEB122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75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552683-88AD-7412-3215-9A10CFEA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7790"/>
            <a:ext cx="5715000" cy="426720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6C233A-F6F0-A0F8-CCC3-318A849F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715000" cy="77702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Repositories</a:t>
            </a:r>
            <a:r>
              <a:rPr lang="en-US" sz="2400" b="1" i="1" dirty="0">
                <a:solidFill>
                  <a:srgbClr val="244A9A"/>
                </a:solidFill>
                <a:latin typeface="HSE Sans" panose="02000000000000000000" pitchFamily="2" charset="0"/>
              </a:rPr>
              <a:t> </a:t>
            </a:r>
            <a:r>
              <a:rPr lang="en-US" sz="2400" i="1" dirty="0">
                <a:solidFill>
                  <a:srgbClr val="244A9A"/>
                </a:solidFill>
                <a:latin typeface="HSE Sans" panose="02000000000000000000" pitchFamily="2" charset="0"/>
              </a:rPr>
              <a:t>— </a:t>
            </a:r>
            <a:r>
              <a:rPr lang="en-US" sz="2400" dirty="0" err="1">
                <a:solidFill>
                  <a:srgbClr val="244A9A"/>
                </a:solidFill>
                <a:latin typeface="HSE Sans" panose="02000000000000000000" pitchFamily="2" charset="0"/>
              </a:rPr>
              <a:t>AdmissionCampaign.DataAccess</a:t>
            </a:r>
            <a:br>
              <a:rPr lang="ru-RU" sz="2400" b="1" dirty="0">
                <a:solidFill>
                  <a:srgbClr val="244A9A"/>
                </a:solidFill>
                <a:latin typeface="HSE Sans" panose="02000000000000000000" pitchFamily="2" charset="0"/>
              </a:rPr>
            </a:br>
            <a:br>
              <a:rPr lang="ru-RU" sz="2400" dirty="0">
                <a:solidFill>
                  <a:srgbClr val="244A9A"/>
                </a:solidFill>
                <a:latin typeface="HSE Sans" panose="02000000000000000000" pitchFamily="2" charset="0"/>
              </a:rPr>
            </a:br>
            <a:br>
              <a:rPr lang="ru-RU" sz="2400" b="1" dirty="0">
                <a:solidFill>
                  <a:srgbClr val="244A9A"/>
                </a:solidFill>
                <a:latin typeface="HSE Sans" panose="02000000000000000000" pitchFamily="50" charset="-52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702DFB-EDCD-4958-6996-67D5C203C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22998"/>
            <a:ext cx="5673995" cy="371041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Отвечает за хранение сущностей</a:t>
            </a:r>
            <a:r>
              <a:rPr lang="en-US" sz="1400" dirty="0"/>
              <a:t>;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Для работы с данным в MS QSL базе данных используется </a:t>
            </a:r>
            <a:r>
              <a:rPr lang="ru-RU" sz="1400" dirty="0" err="1"/>
              <a:t>Entity</a:t>
            </a:r>
            <a:r>
              <a:rPr lang="ru-RU" sz="1400" dirty="0"/>
              <a:t> Framework</a:t>
            </a:r>
            <a:r>
              <a:rPr lang="en-US" sz="1400" dirty="0"/>
              <a:t>;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Содержит репозитории, позволяющий взаимодействовать с БД: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Добавление абитуриента</a:t>
            </a:r>
            <a:r>
              <a:rPr lang="en-US" sz="1400" dirty="0"/>
              <a:t>;</a:t>
            </a:r>
            <a:endParaRPr lang="ru-RU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Удаление абитуриента</a:t>
            </a:r>
            <a:r>
              <a:rPr lang="en-US" sz="1400" dirty="0"/>
              <a:t>;</a:t>
            </a:r>
            <a:endParaRPr lang="ru-RU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Обновление абитуриента</a:t>
            </a:r>
            <a:r>
              <a:rPr lang="en-US" sz="1400" dirty="0"/>
              <a:t>;</a:t>
            </a:r>
            <a:r>
              <a:rPr lang="ru-RU" sz="1400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Осуществление выборки с использованием различных фильтров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AE2C94-4389-F93F-9455-8D5651A51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12CDA66-0E3E-B762-4B21-7FEDC27DE5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98C818-58A7-2E33-722E-D3A9CEB122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08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6C233A-F6F0-A0F8-CCC3-318A849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Database</a:t>
            </a:r>
            <a:r>
              <a:rPr lang="ru-RU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 </a:t>
            </a:r>
            <a:r>
              <a:rPr lang="en-US" sz="2400" i="1" dirty="0">
                <a:solidFill>
                  <a:srgbClr val="244A9A"/>
                </a:solidFill>
                <a:latin typeface="HSE Sans" panose="02000000000000000000" pitchFamily="2" charset="0"/>
              </a:rPr>
              <a:t>—</a:t>
            </a:r>
            <a:r>
              <a:rPr lang="ru-RU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 </a:t>
            </a:r>
            <a:r>
              <a:rPr lang="en-US" sz="2400" i="1" dirty="0">
                <a:solidFill>
                  <a:srgbClr val="244A9A"/>
                </a:solidFill>
                <a:latin typeface="HSE Sans" panose="02000000000000000000" pitchFamily="2" charset="0"/>
              </a:rPr>
              <a:t>Entrants</a:t>
            </a:r>
            <a:br>
              <a:rPr lang="ru-RU" sz="2400" b="1" dirty="0">
                <a:solidFill>
                  <a:srgbClr val="244A9A"/>
                </a:solidFill>
                <a:latin typeface="HSE Sans" panose="02000000000000000000" pitchFamily="2" charset="0"/>
              </a:rPr>
            </a:br>
            <a:br>
              <a:rPr lang="ru-RU" sz="2400" b="1" dirty="0">
                <a:solidFill>
                  <a:srgbClr val="244A9A"/>
                </a:solidFill>
                <a:latin typeface="HSE Sans" panose="02000000000000000000" pitchFamily="2" charset="0"/>
              </a:rPr>
            </a:br>
            <a:br>
              <a:rPr lang="ru-RU" sz="2400" dirty="0">
                <a:solidFill>
                  <a:srgbClr val="244A9A"/>
                </a:solidFill>
                <a:latin typeface="HSE Sans" panose="02000000000000000000" pitchFamily="2" charset="0"/>
              </a:rPr>
            </a:br>
            <a:br>
              <a:rPr lang="ru-RU" sz="2400" b="1" dirty="0">
                <a:solidFill>
                  <a:srgbClr val="244A9A"/>
                </a:solidFill>
                <a:latin typeface="HSE Sans" panose="02000000000000000000" pitchFamily="50" charset="-52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702DFB-EDCD-4958-6996-67D5C203C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9137" y="2309876"/>
            <a:ext cx="5245561" cy="339323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Данное Web-приложение манипулирует таблицей </a:t>
            </a:r>
            <a:r>
              <a:rPr lang="ru-RU" sz="1400" dirty="0" err="1"/>
              <a:t>Entrants</a:t>
            </a:r>
            <a:r>
              <a:rPr lang="ru-RU" sz="1400" dirty="0"/>
              <a:t>. Она имеет  следующую структуру, представленную на изображении.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Изменения в базе данных производились с помощью миграций. Это позволяет воссоздать базу данных или применить изменения в её структуре при запуске приложения</a:t>
            </a:r>
            <a:r>
              <a:rPr lang="en-US" sz="1400" dirty="0"/>
              <a:t>. </a:t>
            </a:r>
            <a:r>
              <a:rPr lang="ru-RU" sz="1400" dirty="0"/>
              <a:t>Также мы легко можем обновлять структуру базы данных, изменяя сущности в приложении.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AE2C94-4389-F93F-9455-8D5651A51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12CDA66-0E3E-B762-4B21-7FEDC27DE5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98C818-58A7-2E33-722E-D3A9CEB122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  <a:p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8F59BAF-A0EC-4E74-2841-3455F3B3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2741"/>
              </p:ext>
            </p:extLst>
          </p:nvPr>
        </p:nvGraphicFramePr>
        <p:xfrm>
          <a:off x="585898" y="1931216"/>
          <a:ext cx="5480557" cy="3716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4806">
                  <a:extLst>
                    <a:ext uri="{9D8B030D-6E8A-4147-A177-3AD203B41FA5}">
                      <a16:colId xmlns:a16="http://schemas.microsoft.com/office/drawing/2014/main" val="1086755271"/>
                    </a:ext>
                  </a:extLst>
                </a:gridCol>
                <a:gridCol w="3105751">
                  <a:extLst>
                    <a:ext uri="{9D8B030D-6E8A-4147-A177-3AD203B41FA5}">
                      <a16:colId xmlns:a16="http://schemas.microsoft.com/office/drawing/2014/main" val="2245261912"/>
                    </a:ext>
                  </a:extLst>
                </a:gridCol>
              </a:tblGrid>
              <a:tr h="73546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Название столбца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Описание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1245232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 dirty="0" err="1">
                          <a:effectLst/>
                          <a:latin typeface="HSE Sans" panose="02000000000000000000" pitchFamily="50" charset="-52"/>
                        </a:rPr>
                        <a:t>Id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bigint primary key not null auto_increment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9810761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EntryYear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int not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63677484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EducationProgram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nvarchar(max)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7602642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RegistrationNumber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int not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0536934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FullName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nvarchar(max)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15083714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 dirty="0">
                          <a:effectLst/>
                          <a:latin typeface="HSE Sans" panose="02000000000000000000" pitchFamily="50" charset="-52"/>
                        </a:rPr>
                        <a:t>SNILS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nvarchar(max)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7248893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 dirty="0" err="1">
                          <a:effectLst/>
                          <a:latin typeface="HSE Sans" panose="02000000000000000000" pitchFamily="50" charset="-52"/>
                        </a:rPr>
                        <a:t>ApplicationType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nvarchar(max)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4034074048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050" dirty="0" err="1">
                          <a:effectLst/>
                          <a:latin typeface="HSE Sans" panose="02000000000000000000" pitchFamily="50" charset="-52"/>
                        </a:rPr>
                        <a:t>WithoutExamsReason</a:t>
                      </a:r>
                      <a:endParaRPr lang="ru-RU" sz="105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 dirty="0" err="1">
                          <a:effectLst/>
                          <a:latin typeface="HSE Sans" panose="02000000000000000000" pitchFamily="50" charset="-52"/>
                        </a:rPr>
                        <a:t>nvarchar</a:t>
                      </a:r>
                      <a:r>
                        <a:rPr lang="en-US" sz="1100" dirty="0">
                          <a:effectLst/>
                          <a:latin typeface="HSE Sans" panose="02000000000000000000" pitchFamily="50" charset="-52"/>
                        </a:rPr>
                        <a:t>(max) null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0122325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SpecialQuota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 dirty="0">
                          <a:effectLst/>
                          <a:latin typeface="HSE Sans" panose="02000000000000000000" pitchFamily="50" charset="-52"/>
                        </a:rPr>
                        <a:t>bit not null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8956225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TargetQuota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 dirty="0">
                          <a:effectLst/>
                          <a:latin typeface="HSE Sans" panose="02000000000000000000" pitchFamily="50" charset="-52"/>
                        </a:rPr>
                        <a:t>bit not null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78861259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InformaticsUSE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int not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6502040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MathUSE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int not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95220874"/>
                  </a:ext>
                </a:extLst>
              </a:tr>
              <a:tr h="189321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 dirty="0" err="1">
                          <a:effectLst/>
                          <a:latin typeface="HSE Sans" panose="02000000000000000000" pitchFamily="50" charset="-52"/>
                        </a:rPr>
                        <a:t>RussianLanguageUSE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int not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837441310"/>
                  </a:ext>
                </a:extLst>
              </a:tr>
              <a:tr h="174172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IndividualAchievementScore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int not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6245069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EducationForm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nvarchar(max)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21030905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PreemptiveRight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nvarchar(max)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162293416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IsDormitoryNeeded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bit not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9382746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DocumentsReturned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 dirty="0">
                          <a:effectLst/>
                          <a:latin typeface="HSE Sans" panose="02000000000000000000" pitchFamily="50" charset="-52"/>
                        </a:rPr>
                        <a:t>bit not null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5663651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>
                          <a:effectLst/>
                          <a:latin typeface="HSE Sans" panose="02000000000000000000" pitchFamily="50" charset="-52"/>
                        </a:rPr>
                        <a:t>Specialization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>
                          <a:effectLst/>
                          <a:latin typeface="HSE Sans" panose="02000000000000000000" pitchFamily="50" charset="-52"/>
                        </a:rPr>
                        <a:t>nvarchar(max) null</a:t>
                      </a:r>
                      <a:endParaRPr lang="ru-RU" sz="110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827607304"/>
                  </a:ext>
                </a:extLst>
              </a:tr>
              <a:tr h="163285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 dirty="0" err="1">
                          <a:effectLst/>
                          <a:latin typeface="HSE Sans" panose="02000000000000000000" pitchFamily="50" charset="-52"/>
                        </a:rPr>
                        <a:t>EducationCompetitions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 dirty="0" err="1">
                          <a:effectLst/>
                          <a:latin typeface="HSE Sans" panose="02000000000000000000" pitchFamily="50" charset="-52"/>
                        </a:rPr>
                        <a:t>nvarchar</a:t>
                      </a:r>
                      <a:r>
                        <a:rPr lang="en-US" sz="1100" dirty="0">
                          <a:effectLst/>
                          <a:latin typeface="HSE Sans" panose="02000000000000000000" pitchFamily="50" charset="-52"/>
                        </a:rPr>
                        <a:t>(max) null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0390149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100" dirty="0" err="1">
                          <a:effectLst/>
                          <a:latin typeface="HSE Sans" panose="02000000000000000000" pitchFamily="50" charset="-52"/>
                        </a:rPr>
                        <a:t>RegistrationRegion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en-US" sz="1100" dirty="0" err="1">
                          <a:effectLst/>
                          <a:latin typeface="HSE Sans" panose="02000000000000000000" pitchFamily="50" charset="-52"/>
                        </a:rPr>
                        <a:t>nvarchar</a:t>
                      </a:r>
                      <a:r>
                        <a:rPr lang="en-US" sz="1100" dirty="0">
                          <a:effectLst/>
                          <a:latin typeface="HSE Sans" panose="02000000000000000000" pitchFamily="50" charset="-52"/>
                        </a:rPr>
                        <a:t>(max) null</a:t>
                      </a:r>
                      <a:endParaRPr lang="ru-RU" sz="1100" dirty="0">
                        <a:effectLst/>
                        <a:latin typeface="HSE Sans" panose="020000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225015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0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245560" cy="777025"/>
          </a:xfrm>
        </p:spPr>
        <p:txBody>
          <a:bodyPr/>
          <a:lstStyle/>
          <a:p>
            <a:r>
              <a:rPr lang="ru-RU" dirty="0"/>
              <a:t>Добавление абитуриента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92C3789-702D-41B5-5E4B-98C089816CF0}"/>
              </a:ext>
            </a:extLst>
          </p:cNvPr>
          <p:cNvGrpSpPr/>
          <p:nvPr/>
        </p:nvGrpSpPr>
        <p:grpSpPr>
          <a:xfrm>
            <a:off x="585898" y="2191919"/>
            <a:ext cx="11020204" cy="4370208"/>
            <a:chOff x="585898" y="2191919"/>
            <a:chExt cx="11020204" cy="437020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23CDA672-69B8-ACAB-86C0-F5393E6C84F6}"/>
                </a:ext>
              </a:extLst>
            </p:cNvPr>
            <p:cNvSpPr/>
            <p:nvPr/>
          </p:nvSpPr>
          <p:spPr>
            <a:xfrm>
              <a:off x="585898" y="2191919"/>
              <a:ext cx="11020204" cy="4370207"/>
            </a:xfrm>
            <a:prstGeom prst="roundRect">
              <a:avLst>
                <a:gd name="adj" fmla="val 96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0D1FDA-73C1-5A15-09A3-AB2669E15BE2}"/>
                </a:ext>
              </a:extLst>
            </p:cNvPr>
            <p:cNvSpPr txBox="1"/>
            <p:nvPr/>
          </p:nvSpPr>
          <p:spPr>
            <a:xfrm>
              <a:off x="9128538" y="2885619"/>
              <a:ext cx="180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ru-RU" sz="1400" b="1" dirty="0">
                  <a:latin typeface="HSE Sans" panose="02000000000000000000" pitchFamily="2" charset="0"/>
                </a:rPr>
                <a:t>Ответ: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01AE6496-0B60-09C3-FD56-ED7627D3F33F}"/>
                </a:ext>
              </a:extLst>
            </p:cNvPr>
            <p:cNvSpPr/>
            <p:nvPr/>
          </p:nvSpPr>
          <p:spPr>
            <a:xfrm>
              <a:off x="585898" y="2196829"/>
              <a:ext cx="11020204" cy="46390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                                    </a:t>
              </a:r>
              <a:r>
                <a:rPr lang="en-US" b="1" dirty="0">
                  <a:solidFill>
                    <a:schemeClr val="tx1"/>
                  </a:solidFill>
                  <a:latin typeface="HSE Sans" panose="02000000000000000000" pitchFamily="2" charset="0"/>
                  <a:ea typeface="+mj-ea"/>
                  <a:cs typeface="+mj-cs"/>
                </a:rPr>
                <a:t>/Entrant/</a:t>
              </a:r>
              <a:r>
                <a:rPr lang="en-US" b="1" dirty="0" err="1">
                  <a:solidFill>
                    <a:schemeClr val="tx1"/>
                  </a:solidFill>
                  <a:latin typeface="HSE Sans" panose="02000000000000000000" pitchFamily="2" charset="0"/>
                  <a:ea typeface="+mj-ea"/>
                  <a:cs typeface="+mj-cs"/>
                </a:rPr>
                <a:t>AddEntrant</a:t>
              </a:r>
              <a:endParaRPr lang="ru-RU" i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B221D2-FD9C-4E7E-177D-72A189ADD676}"/>
                </a:ext>
              </a:extLst>
            </p:cNvPr>
            <p:cNvSpPr txBox="1"/>
            <p:nvPr/>
          </p:nvSpPr>
          <p:spPr>
            <a:xfrm>
              <a:off x="648044" y="2881828"/>
              <a:ext cx="180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ru-RU" sz="1400" b="1" dirty="0">
                  <a:latin typeface="HSE Sans" panose="02000000000000000000" pitchFamily="2" charset="0"/>
                </a:rPr>
                <a:t>Параметры: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A285D-3B84-94F7-A251-17501186E3BD}"/>
                </a:ext>
              </a:extLst>
            </p:cNvPr>
            <p:cNvSpPr txBox="1"/>
            <p:nvPr/>
          </p:nvSpPr>
          <p:spPr>
            <a:xfrm>
              <a:off x="5340050" y="2881828"/>
              <a:ext cx="180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ru-RU" sz="1400" b="1" dirty="0">
                  <a:latin typeface="HSE Sans" panose="02000000000000000000" pitchFamily="2" charset="0"/>
                </a:rPr>
                <a:t>Тело запроса: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A4266C-F4D5-52F9-EFA1-60C04975352D}"/>
                </a:ext>
              </a:extLst>
            </p:cNvPr>
            <p:cNvSpPr txBox="1"/>
            <p:nvPr/>
          </p:nvSpPr>
          <p:spPr>
            <a:xfrm>
              <a:off x="5937813" y="2260231"/>
              <a:ext cx="525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ru-RU" i="1" dirty="0">
                  <a:latin typeface="HSE Sans" panose="02000000000000000000" pitchFamily="2" charset="0"/>
                  <a:ea typeface="+mj-ea"/>
                  <a:cs typeface="+mj-cs"/>
                </a:rPr>
                <a:t>Создаёт и добавляет абитуриента в систему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0AB853-1B04-6ADF-EFE7-06AFABBEF14A}"/>
                </a:ext>
              </a:extLst>
            </p:cNvPr>
            <p:cNvSpPr txBox="1"/>
            <p:nvPr/>
          </p:nvSpPr>
          <p:spPr>
            <a:xfrm>
              <a:off x="795674" y="3278281"/>
              <a:ext cx="1721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>
                  <a:latin typeface="HSE Slab" panose="02000000000000000000" pitchFamily="50" charset="0"/>
                  <a:ea typeface="+mj-ea"/>
                  <a:cs typeface="+mj-cs"/>
                </a:rPr>
                <a:t>нет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91E7CE-6259-1CA7-ACD2-1D36FFAB70B0}"/>
                </a:ext>
              </a:extLst>
            </p:cNvPr>
            <p:cNvSpPr txBox="1"/>
            <p:nvPr/>
          </p:nvSpPr>
          <p:spPr>
            <a:xfrm>
              <a:off x="5140171" y="3350629"/>
              <a:ext cx="2604116" cy="70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ru-RU" sz="1400" i="1" dirty="0">
                <a:latin typeface="HSE Slab" panose="02000000000000000000" pitchFamily="50" charset="0"/>
                <a:ea typeface="+mj-ea"/>
                <a:cs typeface="+mj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57093A-2C3C-E6A0-F31E-4249F628F990}"/>
                </a:ext>
              </a:extLst>
            </p:cNvPr>
            <p:cNvSpPr txBox="1"/>
            <p:nvPr/>
          </p:nvSpPr>
          <p:spPr>
            <a:xfrm>
              <a:off x="8698108" y="3355722"/>
              <a:ext cx="283083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i="1" dirty="0">
                  <a:latin typeface="HSE Sans" panose="02000000000000000000" pitchFamily="50" charset="-52"/>
                  <a:ea typeface="+mj-ea"/>
                  <a:cs typeface="+mj-cs"/>
                </a:rPr>
                <a:t>Code 200 – Success</a:t>
              </a:r>
              <a:r>
                <a:rPr lang="ru-RU" sz="1400" i="1" dirty="0">
                  <a:latin typeface="HSE Sans" panose="02000000000000000000" pitchFamily="50" charset="-52"/>
                  <a:ea typeface="+mj-ea"/>
                  <a:cs typeface="+mj-cs"/>
                </a:rPr>
                <a:t> (возвращает присвоенный </a:t>
              </a:r>
              <a:r>
                <a:rPr lang="en-US" sz="1400" i="1" dirty="0">
                  <a:latin typeface="HSE Sans" panose="02000000000000000000" pitchFamily="50" charset="-52"/>
                  <a:ea typeface="+mj-ea"/>
                  <a:cs typeface="+mj-cs"/>
                </a:rPr>
                <a:t>ID</a:t>
              </a:r>
              <a:r>
                <a:rPr lang="ru-RU" sz="1400" i="1" dirty="0">
                  <a:latin typeface="HSE Sans" panose="02000000000000000000" pitchFamily="50" charset="-52"/>
                  <a:ea typeface="+mj-ea"/>
                  <a:cs typeface="+mj-cs"/>
                </a:rPr>
                <a:t>)</a:t>
              </a:r>
              <a:r>
                <a:rPr lang="en-US" sz="1400" i="1" dirty="0">
                  <a:latin typeface="HSE Sans" panose="02000000000000000000" pitchFamily="50" charset="-52"/>
                  <a:ea typeface="+mj-ea"/>
                  <a:cs typeface="+mj-cs"/>
                </a:rPr>
                <a:t> </a:t>
              </a:r>
            </a:p>
            <a:p>
              <a:pPr algn="l"/>
              <a:r>
                <a:rPr lang="en-US" sz="1400" i="1" dirty="0">
                  <a:latin typeface="HSE Sans" panose="02000000000000000000" pitchFamily="50" charset="-52"/>
                  <a:ea typeface="+mj-ea"/>
                  <a:cs typeface="+mj-cs"/>
                </a:rPr>
                <a:t>Code 400 – Bad Request (</a:t>
              </a:r>
              <a:r>
                <a:rPr lang="ru-RU" sz="1400" i="1" dirty="0">
                  <a:latin typeface="HSE Sans" panose="02000000000000000000" pitchFamily="50" charset="-52"/>
                  <a:ea typeface="+mj-ea"/>
                  <a:cs typeface="+mj-cs"/>
                </a:rPr>
                <a:t>возвращает сообщение об ошибке запроса</a:t>
              </a:r>
              <a:r>
                <a:rPr lang="en-US" sz="1400" i="1" dirty="0">
                  <a:latin typeface="HSE Sans" panose="02000000000000000000" pitchFamily="50" charset="-52"/>
                  <a:ea typeface="+mj-ea"/>
                  <a:cs typeface="+mj-cs"/>
                </a:rPr>
                <a:t>)</a:t>
              </a:r>
            </a:p>
            <a:p>
              <a:r>
                <a:rPr lang="en-US" sz="1400" i="1" dirty="0">
                  <a:latin typeface="HSE Slab" panose="02000000000000000000" pitchFamily="50" charset="0"/>
                  <a:ea typeface="+mj-ea"/>
                  <a:cs typeface="+mj-cs"/>
                </a:rPr>
                <a:t>Code 500 – Internal Server Error</a:t>
              </a:r>
              <a:r>
                <a:rPr lang="ru-RU" sz="1400" i="1" dirty="0">
                  <a:latin typeface="HSE Slab" panose="02000000000000000000" pitchFamily="50" charset="0"/>
                  <a:ea typeface="+mj-ea"/>
                  <a:cs typeface="+mj-cs"/>
                </a:rPr>
                <a:t> (возвращает сообщение о серверной ошибке)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1029A6-AAC6-9A79-9557-6CDD444EEE79}"/>
                </a:ext>
              </a:extLst>
            </p:cNvPr>
            <p:cNvSpPr txBox="1"/>
            <p:nvPr/>
          </p:nvSpPr>
          <p:spPr>
            <a:xfrm>
              <a:off x="5251148" y="3084252"/>
              <a:ext cx="2830838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HSE Sans" panose="02000000000000000000" pitchFamily="50" charset="-52"/>
                </a:rPr>
                <a:t>{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entryYear</a:t>
              </a:r>
              <a:r>
                <a:rPr lang="en-US" sz="1000" dirty="0">
                  <a:latin typeface="HSE Sans" panose="02000000000000000000" pitchFamily="50" charset="-52"/>
                </a:rPr>
                <a:t>": 0,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educationProgram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registrationNumber</a:t>
              </a:r>
              <a:r>
                <a:rPr lang="en-US" sz="1000" dirty="0">
                  <a:latin typeface="HSE Sans" panose="02000000000000000000" pitchFamily="50" charset="-52"/>
                </a:rPr>
                <a:t>": 0,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fullName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snils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applicationType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withoutExamsReason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specialQuota</a:t>
              </a:r>
              <a:r>
                <a:rPr lang="en-US" sz="1000" dirty="0">
                  <a:latin typeface="HSE Sans" panose="02000000000000000000" pitchFamily="50" charset="-52"/>
                </a:rPr>
                <a:t>": true,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targetQuota</a:t>
              </a:r>
              <a:r>
                <a:rPr lang="en-US" sz="1000" dirty="0">
                  <a:latin typeface="HSE Sans" panose="02000000000000000000" pitchFamily="50" charset="-52"/>
                </a:rPr>
                <a:t>": true,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informaticsUSE</a:t>
              </a:r>
              <a:r>
                <a:rPr lang="en-US" sz="1000" dirty="0">
                  <a:latin typeface="HSE Sans" panose="02000000000000000000" pitchFamily="50" charset="-52"/>
                </a:rPr>
                <a:t>": 0,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mathUSE</a:t>
              </a:r>
              <a:r>
                <a:rPr lang="en-US" sz="1000" dirty="0">
                  <a:latin typeface="HSE Sans" panose="02000000000000000000" pitchFamily="50" charset="-52"/>
                </a:rPr>
                <a:t>": 0,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russianLanguageUSE</a:t>
              </a:r>
              <a:r>
                <a:rPr lang="en-US" sz="1000" dirty="0">
                  <a:latin typeface="HSE Sans" panose="02000000000000000000" pitchFamily="50" charset="-52"/>
                </a:rPr>
                <a:t>": 0,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individualAchievementScore</a:t>
              </a:r>
              <a:r>
                <a:rPr lang="en-US" sz="1000" dirty="0">
                  <a:latin typeface="HSE Sans" panose="02000000000000000000" pitchFamily="50" charset="-52"/>
                </a:rPr>
                <a:t>": 0,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educationForm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preemptiveRight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isDormitoryNeeded</a:t>
              </a:r>
              <a:r>
                <a:rPr lang="en-US" sz="1000" dirty="0">
                  <a:latin typeface="HSE Sans" panose="02000000000000000000" pitchFamily="50" charset="-52"/>
                </a:rPr>
                <a:t>": true,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documentsReturned</a:t>
              </a:r>
              <a:r>
                <a:rPr lang="en-US" sz="1000" dirty="0">
                  <a:latin typeface="HSE Sans" panose="02000000000000000000" pitchFamily="50" charset="-52"/>
                </a:rPr>
                <a:t>": true,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"specialization":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educationCompetitions</a:t>
              </a:r>
              <a:r>
                <a:rPr lang="en-US" sz="1000" dirty="0">
                  <a:latin typeface="HSE Sans" panose="02000000000000000000" pitchFamily="50" charset="-52"/>
                </a:rPr>
                <a:t>": "string",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  "</a:t>
              </a:r>
              <a:r>
                <a:rPr lang="en-US" sz="1000" dirty="0" err="1">
                  <a:latin typeface="HSE Sans" panose="02000000000000000000" pitchFamily="50" charset="-52"/>
                </a:rPr>
                <a:t>registrationRegion</a:t>
              </a:r>
              <a:r>
                <a:rPr lang="en-US" sz="1000" dirty="0">
                  <a:latin typeface="HSE Sans" panose="02000000000000000000" pitchFamily="50" charset="-52"/>
                </a:rPr>
                <a:t>": "string"</a:t>
              </a:r>
            </a:p>
            <a:p>
              <a:r>
                <a:rPr lang="en-US" sz="1000" dirty="0">
                  <a:latin typeface="HSE Sans" panose="02000000000000000000" pitchFamily="50" charset="-52"/>
                </a:rPr>
                <a:t>}</a:t>
              </a:r>
              <a:endParaRPr lang="ru-RU" sz="1000" dirty="0">
                <a:latin typeface="HSE Sans" panose="02000000000000000000" pitchFamily="50" charset="-52"/>
              </a:endParaRPr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BCEB24B1-D4BC-6CCE-7CDD-3AC2391BAA3F}"/>
                </a:ext>
              </a:extLst>
            </p:cNvPr>
            <p:cNvSpPr/>
            <p:nvPr/>
          </p:nvSpPr>
          <p:spPr>
            <a:xfrm>
              <a:off x="627262" y="2208832"/>
              <a:ext cx="1411550" cy="420731"/>
            </a:xfrm>
            <a:prstGeom prst="roundRect">
              <a:avLst>
                <a:gd name="adj" fmla="val 50000"/>
              </a:avLst>
            </a:prstGeom>
            <a:solidFill>
              <a:srgbClr val="F78F11"/>
            </a:solidFill>
            <a:ln>
              <a:solidFill>
                <a:srgbClr val="F78F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HSE Sans" panose="02000000000000000000" pitchFamily="50" charset="-52"/>
                  <a:ea typeface="+mj-ea"/>
                  <a:cs typeface="+mj-cs"/>
                </a:rPr>
                <a:t>PUT</a:t>
              </a:r>
              <a:endParaRPr lang="ru-RU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25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245560" cy="777025"/>
          </a:xfrm>
        </p:spPr>
        <p:txBody>
          <a:bodyPr/>
          <a:lstStyle/>
          <a:p>
            <a:r>
              <a:rPr lang="ru-RU" dirty="0"/>
              <a:t>Редактирование абитуриента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9"/>
            <a:ext cx="11020204" cy="4439700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9128538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UpdateEntrant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POST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648044" y="281505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340050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6335760" y="2279015"/>
            <a:ext cx="442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Обновляет абитуриента в системе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235433" y="2999856"/>
            <a:ext cx="25088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{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entryYear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0,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educationProgram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registrationNumber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0,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fullName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snils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applicationType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withoutExamsReason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specialQuota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true,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targetQuota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true,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informaticsUSE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0,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mathUSE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0,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russianLanguageUSE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0,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individualAchievementScore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0,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educationForm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preemptiveRight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isDormitoryNeeded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true,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documentsReturned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true,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"specialization":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educationCompetitions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</a:t>
            </a:r>
            <a:r>
              <a:rPr lang="en-US" sz="1000" i="1" dirty="0" err="1">
                <a:latin typeface="HSE Slab" panose="02000000000000000000" pitchFamily="50" charset="0"/>
                <a:ea typeface="+mj-ea"/>
                <a:cs typeface="+mj-cs"/>
              </a:rPr>
              <a:t>registrationRegion</a:t>
            </a:r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": "string",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  "id": 0</a:t>
            </a:r>
          </a:p>
          <a:p>
            <a:pPr algn="l"/>
            <a:r>
              <a:rPr lang="en-US" sz="1000" i="1" dirty="0">
                <a:latin typeface="HSE Slab" panose="02000000000000000000" pitchFamily="50" charset="0"/>
                <a:ea typeface="+mj-ea"/>
                <a:cs typeface="+mj-cs"/>
              </a:rPr>
              <a:t>}</a:t>
            </a:r>
            <a:endParaRPr lang="ru-RU" sz="1000" i="1" dirty="0">
              <a:latin typeface="HSE Slab" panose="02000000000000000000" pitchFamily="50" charset="0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8698108" y="3178003"/>
            <a:ext cx="2830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1FC94-CA64-3270-7301-7935C2BEF69E}"/>
              </a:ext>
            </a:extLst>
          </p:cNvPr>
          <p:cNvSpPr txBox="1"/>
          <p:nvPr/>
        </p:nvSpPr>
        <p:spPr>
          <a:xfrm>
            <a:off x="912194" y="3278281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85092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245560" cy="777025"/>
          </a:xfrm>
        </p:spPr>
        <p:txBody>
          <a:bodyPr/>
          <a:lstStyle/>
          <a:p>
            <a:r>
              <a:rPr lang="ru-RU" dirty="0"/>
              <a:t>Удаление абитуриента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9"/>
            <a:ext cx="11020204" cy="3702854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9128538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RemoveEntrant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/{id}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DELETE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340050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7226424" y="2279015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Удаляет абитуриента по </a:t>
            </a:r>
            <a:r>
              <a:rPr lang="en-US" i="1" dirty="0">
                <a:latin typeface="HSE Sans" panose="02000000000000000000" pitchFamily="2" charset="0"/>
                <a:ea typeface="+mj-ea"/>
                <a:cs typeface="+mj-cs"/>
              </a:rPr>
              <a:t>ID</a:t>
            </a:r>
            <a:endParaRPr lang="ru-RU" i="1" dirty="0"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FFE99-22E1-6855-03FA-AE810C958993}"/>
              </a:ext>
            </a:extLst>
          </p:cNvPr>
          <p:cNvSpPr txBox="1"/>
          <p:nvPr/>
        </p:nvSpPr>
        <p:spPr>
          <a:xfrm>
            <a:off x="2209250" y="3178003"/>
            <a:ext cx="25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Индивидуальный идентификатор абитуриента в базе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AB853-1B04-6ADF-EFE7-06AFABBEF14A}"/>
              </a:ext>
            </a:extLst>
          </p:cNvPr>
          <p:cNvSpPr txBox="1"/>
          <p:nvPr/>
        </p:nvSpPr>
        <p:spPr>
          <a:xfrm>
            <a:off x="585899" y="3173689"/>
            <a:ext cx="147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integer ($int64) </a:t>
            </a:r>
          </a:p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id*</a:t>
            </a:r>
            <a:endParaRPr lang="ru-RU" sz="1400" b="1" dirty="0"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106692" y="3173688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8698108" y="3178003"/>
            <a:ext cx="2830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</p:spTree>
    <p:extLst>
      <p:ext uri="{BB962C8B-B14F-4D97-AF65-F5344CB8AC3E}">
        <p14:creationId xmlns:p14="http://schemas.microsoft.com/office/powerpoint/2010/main" val="148272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245560" cy="777025"/>
          </a:xfrm>
        </p:spPr>
        <p:txBody>
          <a:bodyPr/>
          <a:lstStyle/>
          <a:p>
            <a:r>
              <a:rPr lang="ru-RU" dirty="0"/>
              <a:t>Удаление всех абитуриентов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9"/>
            <a:ext cx="11020204" cy="3702854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9128538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RemoveAllEntrants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DELETE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340050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7226424" y="2279015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Удаляет всех абитуриентов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AB853-1B04-6ADF-EFE7-06AFABBEF14A}"/>
              </a:ext>
            </a:extLst>
          </p:cNvPr>
          <p:cNvSpPr txBox="1"/>
          <p:nvPr/>
        </p:nvSpPr>
        <p:spPr>
          <a:xfrm>
            <a:off x="266533" y="3183120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111145" y="3183120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8698108" y="3178003"/>
            <a:ext cx="2830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</p:spTree>
    <p:extLst>
      <p:ext uri="{BB962C8B-B14F-4D97-AF65-F5344CB8AC3E}">
        <p14:creationId xmlns:p14="http://schemas.microsoft.com/office/powerpoint/2010/main" val="12310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395127" cy="777025"/>
          </a:xfrm>
        </p:spPr>
        <p:txBody>
          <a:bodyPr/>
          <a:lstStyle/>
          <a:p>
            <a:r>
              <a:rPr lang="ru-RU" dirty="0"/>
              <a:t>Получение абитуриента по индивидуальному номеру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346201" y="2224815"/>
            <a:ext cx="11020204" cy="4424560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7320520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GetByEntrantId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/{id}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GET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340050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6991109" y="2279015"/>
            <a:ext cx="4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Получает данные абитуриента по </a:t>
            </a:r>
            <a:r>
              <a:rPr lang="en-US" i="1" dirty="0">
                <a:latin typeface="HSE Sans" panose="02000000000000000000" pitchFamily="2" charset="0"/>
                <a:ea typeface="+mj-ea"/>
                <a:cs typeface="+mj-cs"/>
              </a:rPr>
              <a:t>ID</a:t>
            </a:r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AB853-1B04-6ADF-EFE7-06AFABBEF14A}"/>
              </a:ext>
            </a:extLst>
          </p:cNvPr>
          <p:cNvSpPr txBox="1"/>
          <p:nvPr/>
        </p:nvSpPr>
        <p:spPr>
          <a:xfrm>
            <a:off x="346201" y="3173689"/>
            <a:ext cx="180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integer ($int64) </a:t>
            </a:r>
          </a:p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id*</a:t>
            </a:r>
            <a:endParaRPr lang="ru-RU" sz="1400" b="1" dirty="0"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652684" y="3156085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6824878" y="3156085"/>
            <a:ext cx="2133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3B921-7AC0-03BD-D5A7-3B2BD58D6F1F}"/>
              </a:ext>
            </a:extLst>
          </p:cNvPr>
          <p:cNvSpPr txBox="1"/>
          <p:nvPr/>
        </p:nvSpPr>
        <p:spPr>
          <a:xfrm>
            <a:off x="2262525" y="3198167"/>
            <a:ext cx="25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Индивидуальный идентификатор абитуриента в базе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46D49-F99C-ED6A-CD7C-EFA73084C3B2}"/>
              </a:ext>
            </a:extLst>
          </p:cNvPr>
          <p:cNvSpPr txBox="1"/>
          <p:nvPr/>
        </p:nvSpPr>
        <p:spPr>
          <a:xfrm>
            <a:off x="9015565" y="2918761"/>
            <a:ext cx="2157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HSE Sans" panose="02000000000000000000" pitchFamily="2" charset="0"/>
              </a:rPr>
              <a:t>{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"id":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entryYear</a:t>
            </a:r>
            <a:r>
              <a:rPr lang="en-US" sz="1000" dirty="0">
                <a:latin typeface="HSE Sans" panose="02000000000000000000" pitchFamily="2" charset="0"/>
              </a:rPr>
              <a:t>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educationProgram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registrationNumber</a:t>
            </a:r>
            <a:r>
              <a:rPr lang="en-US" sz="1000" dirty="0">
                <a:latin typeface="HSE Sans" panose="02000000000000000000" pitchFamily="2" charset="0"/>
              </a:rPr>
              <a:t>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fullName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snils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applicationType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withoutExamsReason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specialQuota</a:t>
            </a:r>
            <a:r>
              <a:rPr lang="en-US" sz="1000" dirty="0">
                <a:latin typeface="HSE Sans" panose="02000000000000000000" pitchFamily="2" charset="0"/>
              </a:rPr>
              <a:t>": true,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targetQuota</a:t>
            </a:r>
            <a:r>
              <a:rPr lang="en-US" sz="1000" dirty="0">
                <a:latin typeface="HSE Sans" panose="02000000000000000000" pitchFamily="2" charset="0"/>
              </a:rPr>
              <a:t>": true,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informaticsUSE</a:t>
            </a:r>
            <a:r>
              <a:rPr lang="en-US" sz="1000" dirty="0">
                <a:latin typeface="HSE Sans" panose="02000000000000000000" pitchFamily="2" charset="0"/>
              </a:rPr>
              <a:t>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mathUSE</a:t>
            </a:r>
            <a:r>
              <a:rPr lang="en-US" sz="1000" dirty="0">
                <a:latin typeface="HSE Sans" panose="02000000000000000000" pitchFamily="2" charset="0"/>
              </a:rPr>
              <a:t>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russianLanguageUSE</a:t>
            </a:r>
            <a:r>
              <a:rPr lang="en-US" sz="1000" dirty="0">
                <a:latin typeface="HSE Sans" panose="02000000000000000000" pitchFamily="2" charset="0"/>
              </a:rPr>
              <a:t>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individualAchievementScore</a:t>
            </a:r>
            <a:r>
              <a:rPr lang="en-US" sz="1000" dirty="0">
                <a:latin typeface="HSE Sans" panose="02000000000000000000" pitchFamily="2" charset="0"/>
              </a:rPr>
              <a:t>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competitionPoints</a:t>
            </a:r>
            <a:r>
              <a:rPr lang="en-US" sz="1000" dirty="0">
                <a:latin typeface="HSE Sans" panose="02000000000000000000" pitchFamily="2" charset="0"/>
              </a:rPr>
              <a:t>": 0,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educationForm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preemptiveRight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isDormitoryNeeded</a:t>
            </a:r>
            <a:r>
              <a:rPr lang="en-US" sz="1000" dirty="0">
                <a:latin typeface="HSE Sans" panose="02000000000000000000" pitchFamily="2" charset="0"/>
              </a:rPr>
              <a:t>": true,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documentsReturned</a:t>
            </a:r>
            <a:r>
              <a:rPr lang="en-US" sz="1000" dirty="0">
                <a:latin typeface="HSE Sans" panose="02000000000000000000" pitchFamily="2" charset="0"/>
              </a:rPr>
              <a:t>": true,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"specialization":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educationCompetitions</a:t>
            </a:r>
            <a:r>
              <a:rPr lang="en-US" sz="1000" dirty="0">
                <a:latin typeface="HSE Sans" panose="02000000000000000000" pitchFamily="2" charset="0"/>
              </a:rPr>
              <a:t>": "string",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  "</a:t>
            </a:r>
            <a:r>
              <a:rPr lang="en-US" sz="1000" dirty="0" err="1">
                <a:latin typeface="HSE Sans" panose="02000000000000000000" pitchFamily="2" charset="0"/>
              </a:rPr>
              <a:t>registrationRegion</a:t>
            </a:r>
            <a:r>
              <a:rPr lang="en-US" sz="1000" dirty="0">
                <a:latin typeface="HSE Sans" panose="02000000000000000000" pitchFamily="2" charset="0"/>
              </a:rPr>
              <a:t>": "string"</a:t>
            </a:r>
          </a:p>
          <a:p>
            <a:pPr algn="l"/>
            <a:r>
              <a:rPr lang="en-US" sz="1000" dirty="0">
                <a:latin typeface="HSE Sans" panose="02000000000000000000" pitchFamily="2" charset="0"/>
              </a:rPr>
              <a:t>}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1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245560" cy="777025"/>
          </a:xfrm>
        </p:spPr>
        <p:txBody>
          <a:bodyPr/>
          <a:lstStyle/>
          <a:p>
            <a:r>
              <a:rPr lang="ru-RU" dirty="0"/>
              <a:t>Получение всех абитуриентов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9"/>
            <a:ext cx="11020204" cy="3702854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9128538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GetAllEntrants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GET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340050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6944810" y="2279015"/>
            <a:ext cx="429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Получает данные всех абитуриентов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FFE99-22E1-6855-03FA-AE810C958993}"/>
              </a:ext>
            </a:extLst>
          </p:cNvPr>
          <p:cNvSpPr txBox="1"/>
          <p:nvPr/>
        </p:nvSpPr>
        <p:spPr>
          <a:xfrm>
            <a:off x="2643529" y="3184494"/>
            <a:ext cx="2230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Номер страницы для отображения</a:t>
            </a:r>
            <a:r>
              <a:rPr lang="ru-RU" sz="1400" i="1" dirty="0">
                <a:latin typeface="HSE Sans" panose="02000000000000000000" pitchFamily="2" charset="0"/>
                <a:ea typeface="+mj-ea"/>
                <a:cs typeface="+mj-cs"/>
              </a:rPr>
              <a:t> </a:t>
            </a:r>
          </a:p>
          <a:p>
            <a:pPr algn="l"/>
            <a:endParaRPr lang="ru-RU" sz="14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endParaRPr lang="ru-RU" sz="14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Количество отображаемых элементов на странице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AB853-1B04-6ADF-EFE7-06AFABBEF14A}"/>
              </a:ext>
            </a:extLst>
          </p:cNvPr>
          <p:cNvSpPr txBox="1"/>
          <p:nvPr/>
        </p:nvSpPr>
        <p:spPr>
          <a:xfrm>
            <a:off x="585899" y="3173689"/>
            <a:ext cx="1473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SE Sans" panose="02000000000000000000" pitchFamily="50" charset="-52"/>
              </a:rPr>
              <a:t>i</a:t>
            </a:r>
            <a:r>
              <a:rPr lang="en-US" sz="1400" b="1" i="0" dirty="0">
                <a:effectLst/>
                <a:latin typeface="HSE Sans" panose="02000000000000000000" pitchFamily="50" charset="-52"/>
              </a:rPr>
              <a:t>nteger ($int32) Page</a:t>
            </a:r>
          </a:p>
          <a:p>
            <a:pPr algn="ctr"/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endParaRPr lang="en-US" sz="1400" b="1" i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r>
              <a:rPr lang="en-US" sz="1400" b="1" dirty="0">
                <a:latin typeface="HSE Sans" panose="02000000000000000000" pitchFamily="50" charset="-52"/>
              </a:rPr>
              <a:t>i</a:t>
            </a:r>
            <a:r>
              <a:rPr lang="en-US" sz="1400" b="1" i="0" dirty="0">
                <a:effectLst/>
                <a:latin typeface="HSE Sans" panose="02000000000000000000" pitchFamily="50" charset="-52"/>
              </a:rPr>
              <a:t>nteger ($int32) </a:t>
            </a:r>
            <a:r>
              <a:rPr lang="en-US" sz="1400" b="1" i="0" dirty="0" err="1">
                <a:effectLst/>
                <a:latin typeface="HSE Sans" panose="02000000000000000000" pitchFamily="50" charset="-52"/>
              </a:rPr>
              <a:t>ItemsPerPage</a:t>
            </a:r>
            <a:endParaRPr lang="ru-RU" sz="1400" i="1" dirty="0"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658272" y="3184494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7960352" y="3253787"/>
            <a:ext cx="3085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 (возвращает список с полной информацией об абитуриентах на текущей странице и общее число абитуриентов)</a:t>
            </a:r>
            <a:endParaRPr lang="en-US" sz="1400" i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</p:spTree>
    <p:extLst>
      <p:ext uri="{BB962C8B-B14F-4D97-AF65-F5344CB8AC3E}">
        <p14:creationId xmlns:p14="http://schemas.microsoft.com/office/powerpoint/2010/main" val="20811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0386235-E908-97B3-BD61-3803E8CAE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8072" y="2397389"/>
            <a:ext cx="4695115" cy="3919707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</a:rPr>
              <a:t>Приложение предназначено для упрощения процесса обработки данных приемной кампании.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</a:rPr>
              <a:t>Программа предоставляет централизованное место их хранения и визуализации. 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</a:rPr>
              <a:t>Реализовано отображение данных на интерактивной карте мира.</a:t>
            </a: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br>
              <a:rPr lang="ru-RU" sz="1400" dirty="0"/>
            </a:br>
            <a:endParaRPr lang="ru-RU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02C01-506C-F8AA-A8C0-E9672B86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836302"/>
            <a:ext cx="5335083" cy="3556722"/>
          </a:xfrm>
          <a:prstGeom prst="roundRect">
            <a:avLst>
              <a:gd name="adj" fmla="val 30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370668" cy="777025"/>
          </a:xfrm>
        </p:spPr>
        <p:txBody>
          <a:bodyPr/>
          <a:lstStyle/>
          <a:p>
            <a:r>
              <a:rPr lang="ru-RU" dirty="0"/>
              <a:t>Получение</a:t>
            </a:r>
            <a:r>
              <a:rPr lang="en-US" dirty="0"/>
              <a:t> </a:t>
            </a:r>
            <a:r>
              <a:rPr lang="ru-RU" dirty="0"/>
              <a:t>абитуриентов по году поступления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9"/>
            <a:ext cx="11020204" cy="3702854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9128538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GetEntrantsByEntryYear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GET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340050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6713316" y="2279015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Получает данные абитуриентов по году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708199" y="3173688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8021782" y="3178003"/>
            <a:ext cx="3507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 (возвращает список с полной информацией указанного года об абитуриентах на текущей странице и общее число абитуриентов)</a:t>
            </a:r>
            <a:endParaRPr lang="en-US" sz="1400" i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1B673A-977A-93F6-DE11-42D5DB44C393}"/>
              </a:ext>
            </a:extLst>
          </p:cNvPr>
          <p:cNvSpPr txBox="1"/>
          <p:nvPr/>
        </p:nvSpPr>
        <p:spPr>
          <a:xfrm>
            <a:off x="585899" y="3173689"/>
            <a:ext cx="1473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SE Sans" panose="02000000000000000000" pitchFamily="50" charset="-52"/>
              </a:rPr>
              <a:t>i</a:t>
            </a:r>
            <a:r>
              <a:rPr lang="en-US" sz="1400" b="1" i="0" dirty="0">
                <a:effectLst/>
                <a:latin typeface="HSE Sans" panose="02000000000000000000" pitchFamily="50" charset="-52"/>
              </a:rPr>
              <a:t>nteger ($int32) </a:t>
            </a:r>
            <a:r>
              <a:rPr lang="en-US" sz="1400" b="1" i="0" dirty="0" err="1">
                <a:effectLst/>
                <a:latin typeface="HSE Sans" panose="02000000000000000000" pitchFamily="50" charset="-52"/>
              </a:rPr>
              <a:t>EntryYear</a:t>
            </a:r>
            <a:endParaRPr lang="ru-RU" sz="1400" b="1" dirty="0">
              <a:latin typeface="HSE Sans" panose="02000000000000000000" pitchFamily="50" charset="-52"/>
            </a:endParaRPr>
          </a:p>
          <a:p>
            <a:pPr algn="ctr"/>
            <a:endParaRPr lang="ru-RU" sz="1400" b="1" dirty="0">
              <a:latin typeface="HSE Sans" panose="02000000000000000000" pitchFamily="50" charset="-52"/>
            </a:endParaRPr>
          </a:p>
          <a:p>
            <a:pPr algn="ctr"/>
            <a:endParaRPr lang="ru-RU" sz="1400" b="1" dirty="0">
              <a:latin typeface="HSE Sans" panose="02000000000000000000" pitchFamily="50" charset="-52"/>
            </a:endParaRPr>
          </a:p>
          <a:p>
            <a:pPr algn="ctr"/>
            <a:r>
              <a:rPr lang="en-US" sz="1400" b="1" dirty="0">
                <a:latin typeface="HSE Sans" panose="02000000000000000000" pitchFamily="50" charset="-52"/>
              </a:rPr>
              <a:t>i</a:t>
            </a:r>
            <a:r>
              <a:rPr lang="en-US" sz="1400" b="1" i="0" dirty="0">
                <a:effectLst/>
                <a:latin typeface="HSE Sans" panose="02000000000000000000" pitchFamily="50" charset="-52"/>
              </a:rPr>
              <a:t>nteger ($int32) Page</a:t>
            </a:r>
          </a:p>
          <a:p>
            <a:pPr algn="ctr"/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endParaRPr lang="en-US" sz="1400" b="1" i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r>
              <a:rPr lang="en-US" sz="1400" b="1" dirty="0">
                <a:latin typeface="HSE Sans" panose="02000000000000000000" pitchFamily="50" charset="-52"/>
              </a:rPr>
              <a:t>i</a:t>
            </a:r>
            <a:r>
              <a:rPr lang="en-US" sz="1400" b="1" i="0" dirty="0">
                <a:effectLst/>
                <a:latin typeface="HSE Sans" panose="02000000000000000000" pitchFamily="50" charset="-52"/>
              </a:rPr>
              <a:t>nteger ($int32) </a:t>
            </a:r>
            <a:r>
              <a:rPr lang="en-US" sz="1400" b="1" i="0" dirty="0" err="1">
                <a:effectLst/>
                <a:latin typeface="HSE Sans" panose="02000000000000000000" pitchFamily="50" charset="-52"/>
              </a:rPr>
              <a:t>ItemsPerPage</a:t>
            </a:r>
            <a:endParaRPr lang="ru-RU" sz="1400" i="1" dirty="0"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BF65C3-E6A4-4FF4-AA45-1C592983B80B}"/>
              </a:ext>
            </a:extLst>
          </p:cNvPr>
          <p:cNvSpPr txBox="1"/>
          <p:nvPr/>
        </p:nvSpPr>
        <p:spPr>
          <a:xfrm>
            <a:off x="2532358" y="3275244"/>
            <a:ext cx="2230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Год поступления абитуриента</a:t>
            </a:r>
          </a:p>
          <a:p>
            <a:pPr algn="l"/>
            <a:endParaRPr lang="ru-RU" sz="12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endParaRPr lang="ru-RU" sz="12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Номер страницы для отображения</a:t>
            </a:r>
            <a:r>
              <a:rPr lang="ru-RU" sz="1400" i="1" dirty="0">
                <a:latin typeface="HSE Sans" panose="02000000000000000000" pitchFamily="2" charset="0"/>
                <a:ea typeface="+mj-ea"/>
                <a:cs typeface="+mj-cs"/>
              </a:rPr>
              <a:t> </a:t>
            </a:r>
          </a:p>
          <a:p>
            <a:pPr algn="l"/>
            <a:endParaRPr lang="ru-RU" sz="14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endParaRPr lang="ru-RU" sz="14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Количество отображаемых элементов на 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355750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933488" cy="777025"/>
          </a:xfrm>
        </p:spPr>
        <p:txBody>
          <a:bodyPr/>
          <a:lstStyle/>
          <a:p>
            <a:r>
              <a:rPr lang="ru-RU" dirty="0"/>
              <a:t>Получение абитуриентов по различным фильтрам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8"/>
            <a:ext cx="11020204" cy="4244393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9128538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FilterEntrants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GET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953114" y="2731283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5868366" y="2279015"/>
            <a:ext cx="53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Получает данные абитуриентов по фильтрам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AB853-1B04-6ADF-EFE7-06AFABBEF14A}"/>
              </a:ext>
            </a:extLst>
          </p:cNvPr>
          <p:cNvSpPr txBox="1"/>
          <p:nvPr/>
        </p:nvSpPr>
        <p:spPr>
          <a:xfrm>
            <a:off x="585896" y="3173484"/>
            <a:ext cx="564032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EntryYear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        Год поступления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string              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EducationProgram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Образовательная программа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string                   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NameSearch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ФИО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string              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RegistraitionRegion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Регион регистрации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boolean</a:t>
            </a:r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          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IsDormitoryNeeded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Необходимость в общежитии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boolean</a:t>
            </a:r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          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HasTargetQuota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Наличие целевой квоты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boolean</a:t>
            </a:r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          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HasSpecialQuota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Наличие особой квоты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boolean</a:t>
            </a:r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               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IsDocumentsReturned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Возвращены ли документы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 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MinTotalUse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Мин. суммарный балл ЕГЭ 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 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MaxTotalUse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Макс. суммарный балл ЕГЭ 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MinRussianLanguageUse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Мин. ЕГЭ рус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MaxRussianLanguageUse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Макс. ЕГЭ рус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MinInformaticsUse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Мин. ЕГЭ информатика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MaxInformaticsUse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Макс. ЕГЭ информатика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MinMathUse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Мин. ЕГЭ математика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MaxMathUse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Макс. ЕГЭ математика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           Page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Номер страницы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r>
              <a:rPr lang="en-US" sz="1050" b="1" dirty="0">
                <a:latin typeface="HSE Slab" panose="02000000000000000000" pitchFamily="50" charset="0"/>
                <a:ea typeface="+mj-ea"/>
                <a:cs typeface="+mj-cs"/>
              </a:rPr>
              <a:t>integer ($int 32)          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  </a:t>
            </a:r>
            <a:r>
              <a:rPr lang="en-US" sz="1050" b="1" dirty="0" err="1">
                <a:latin typeface="HSE Slab" panose="02000000000000000000" pitchFamily="50" charset="0"/>
                <a:ea typeface="+mj-ea"/>
                <a:cs typeface="+mj-cs"/>
              </a:rPr>
              <a:t>ItemsPerPage</a:t>
            </a:r>
            <a:r>
              <a:rPr lang="ru-RU" sz="1050" b="1" dirty="0">
                <a:latin typeface="HSE Slab" panose="02000000000000000000" pitchFamily="50" charset="0"/>
                <a:ea typeface="+mj-ea"/>
                <a:cs typeface="+mj-cs"/>
              </a:rPr>
              <a:t>	       </a:t>
            </a:r>
            <a:r>
              <a:rPr lang="ru-RU" sz="1050" i="1" dirty="0">
                <a:latin typeface="HSE Slab" panose="02000000000000000000" pitchFamily="50" charset="0"/>
                <a:ea typeface="+mj-ea"/>
                <a:cs typeface="+mj-cs"/>
              </a:rPr>
              <a:t>Количество элементов на странице</a:t>
            </a:r>
            <a:endParaRPr lang="en-US" sz="1050" i="1" dirty="0">
              <a:latin typeface="HSE Slab" panose="02000000000000000000" pitchFamily="50" charset="0"/>
              <a:ea typeface="+mj-ea"/>
              <a:cs typeface="+mj-cs"/>
            </a:endParaRPr>
          </a:p>
          <a:p>
            <a:pPr algn="l"/>
            <a:endParaRPr lang="ru-RU" sz="1000" i="1" dirty="0">
              <a:latin typeface="HSE Slab" panose="02000000000000000000" pitchFamily="50" charset="0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6303379" y="3129730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7949045" y="3178003"/>
            <a:ext cx="3579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 (возвращает список с полной информацией после фильтрации об абитуриентах на текущей странице и общее число абитуриентов)</a:t>
            </a:r>
            <a:endParaRPr lang="en-US" sz="1400" i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</p:spTree>
    <p:extLst>
      <p:ext uri="{BB962C8B-B14F-4D97-AF65-F5344CB8AC3E}">
        <p14:creationId xmlns:p14="http://schemas.microsoft.com/office/powerpoint/2010/main" val="296330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1"/>
            <a:ext cx="8202995" cy="549686"/>
          </a:xfrm>
        </p:spPr>
        <p:txBody>
          <a:bodyPr/>
          <a:lstStyle/>
          <a:p>
            <a:r>
              <a:rPr lang="ru-RU" dirty="0"/>
              <a:t>Получение статистики по регионам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9"/>
            <a:ext cx="11020204" cy="3702854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7050356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GetStaticticByRegions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GET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4786231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7142218" y="2279015"/>
            <a:ext cx="40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Получает статистику по регионам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FFE99-22E1-6855-03FA-AE810C958993}"/>
              </a:ext>
            </a:extLst>
          </p:cNvPr>
          <p:cNvSpPr txBox="1"/>
          <p:nvPr/>
        </p:nvSpPr>
        <p:spPr>
          <a:xfrm>
            <a:off x="2521561" y="3295893"/>
            <a:ext cx="172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Год поступления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AB853-1B04-6ADF-EFE7-06AFABBEF14A}"/>
              </a:ext>
            </a:extLst>
          </p:cNvPr>
          <p:cNvSpPr txBox="1"/>
          <p:nvPr/>
        </p:nvSpPr>
        <p:spPr>
          <a:xfrm>
            <a:off x="493252" y="3173689"/>
            <a:ext cx="17211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integer ($int 32)</a:t>
            </a:r>
          </a:p>
          <a:p>
            <a:pPr algn="ctr"/>
            <a:r>
              <a:rPr lang="en-US" sz="1400" b="1" dirty="0" err="1">
                <a:latin typeface="HSE Sans" panose="02000000000000000000" pitchFamily="50" charset="-52"/>
                <a:ea typeface="+mj-ea"/>
                <a:cs typeface="+mj-cs"/>
              </a:rPr>
              <a:t>EntryYear</a:t>
            </a:r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string</a:t>
            </a:r>
          </a:p>
          <a:p>
            <a:pPr algn="ctr"/>
            <a:r>
              <a:rPr lang="en-US" sz="1400" b="1" dirty="0" err="1">
                <a:latin typeface="HSE Sans" panose="02000000000000000000" pitchFamily="50" charset="-52"/>
                <a:ea typeface="+mj-ea"/>
                <a:cs typeface="+mj-cs"/>
              </a:rPr>
              <a:t>EducationProgram</a:t>
            </a:r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endParaRPr lang="ru-RU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integer ($int 32)</a:t>
            </a:r>
          </a:p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Page</a:t>
            </a:r>
          </a:p>
          <a:p>
            <a:pPr algn="ctr"/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r>
              <a:rPr lang="en-US" sz="1400" b="1" dirty="0">
                <a:latin typeface="HSE Sans" panose="02000000000000000000" pitchFamily="50" charset="-52"/>
                <a:ea typeface="+mj-ea"/>
                <a:cs typeface="+mj-cs"/>
              </a:rPr>
              <a:t>integer ($int 32)</a:t>
            </a:r>
          </a:p>
          <a:p>
            <a:pPr algn="ctr"/>
            <a:r>
              <a:rPr lang="en-US" sz="1400" b="1" dirty="0" err="1">
                <a:latin typeface="HSE Sans" panose="02000000000000000000" pitchFamily="50" charset="-52"/>
                <a:ea typeface="+mj-ea"/>
                <a:cs typeface="+mj-cs"/>
              </a:rPr>
              <a:t>ItemsPerPage</a:t>
            </a:r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l"/>
            <a:endParaRPr lang="en-US" sz="1000" i="1" dirty="0">
              <a:latin typeface="HSE Slab" panose="02000000000000000000" pitchFamily="50" charset="0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104372" y="3178003"/>
            <a:ext cx="17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нет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6384284" y="3218083"/>
            <a:ext cx="2830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52F3D-5896-CDC4-EA4F-23FE2BD9B33B}"/>
              </a:ext>
            </a:extLst>
          </p:cNvPr>
          <p:cNvSpPr txBox="1"/>
          <p:nvPr/>
        </p:nvSpPr>
        <p:spPr>
          <a:xfrm>
            <a:off x="2521556" y="3867816"/>
            <a:ext cx="172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Образовательная </a:t>
            </a:r>
          </a:p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программа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29879-D9F7-0CFC-4B6A-24FD8FFBA3E1}"/>
              </a:ext>
            </a:extLst>
          </p:cNvPr>
          <p:cNvSpPr txBox="1"/>
          <p:nvPr/>
        </p:nvSpPr>
        <p:spPr>
          <a:xfrm>
            <a:off x="2521558" y="4540505"/>
            <a:ext cx="172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Номер страницы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ADFB7-1D84-018A-E0E0-A101F6E34B47}"/>
              </a:ext>
            </a:extLst>
          </p:cNvPr>
          <p:cNvSpPr txBox="1"/>
          <p:nvPr/>
        </p:nvSpPr>
        <p:spPr>
          <a:xfrm>
            <a:off x="2521560" y="5133210"/>
            <a:ext cx="19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Количество элементов на странице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27D5D-04B7-0527-0549-121899ED7303}"/>
              </a:ext>
            </a:extLst>
          </p:cNvPr>
          <p:cNvSpPr txBox="1"/>
          <p:nvPr/>
        </p:nvSpPr>
        <p:spPr>
          <a:xfrm>
            <a:off x="9315367" y="3190237"/>
            <a:ext cx="28308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  <a:endParaRPr lang="ru-RU" sz="1400" i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{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  "</a:t>
            </a:r>
            <a:r>
              <a:rPr lang="en-US" sz="1400" i="1" dirty="0" err="1">
                <a:latin typeface="HSE Sans" panose="02000000000000000000" pitchFamily="50" charset="-52"/>
                <a:ea typeface="+mj-ea"/>
                <a:cs typeface="+mj-cs"/>
              </a:rPr>
              <a:t>regionStatictic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": [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    {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      "region": "string",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      "count": 0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    }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  ],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  "total": 0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}</a:t>
            </a:r>
            <a:endParaRPr lang="ru-RU" sz="1400" i="1" dirty="0">
              <a:latin typeface="HSE Slab" panose="02000000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788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Конечные точки приложения</a:t>
            </a:r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F19358CB-9A9D-0A88-BB20-8B4DC96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8478203" cy="777025"/>
          </a:xfrm>
        </p:spPr>
        <p:txBody>
          <a:bodyPr/>
          <a:lstStyle/>
          <a:p>
            <a:r>
              <a:rPr lang="ru-RU" dirty="0"/>
              <a:t>Добавление абитуриентов при помощи загрузки документа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3CDA672-69B8-ACAB-86C0-F5393E6C84F6}"/>
              </a:ext>
            </a:extLst>
          </p:cNvPr>
          <p:cNvSpPr/>
          <p:nvPr/>
        </p:nvSpPr>
        <p:spPr>
          <a:xfrm>
            <a:off x="585898" y="2191919"/>
            <a:ext cx="11020204" cy="3702854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1FDA-73C1-5A15-09A3-AB2669E15BE2}"/>
              </a:ext>
            </a:extLst>
          </p:cNvPr>
          <p:cNvSpPr txBox="1"/>
          <p:nvPr/>
        </p:nvSpPr>
        <p:spPr>
          <a:xfrm>
            <a:off x="9128538" y="277968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Ответ: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1AE6496-0B60-09C3-FD56-ED7627D3F33F}"/>
              </a:ext>
            </a:extLst>
          </p:cNvPr>
          <p:cNvSpPr/>
          <p:nvPr/>
        </p:nvSpPr>
        <p:spPr>
          <a:xfrm>
            <a:off x="585898" y="2196079"/>
            <a:ext cx="11020204" cy="49096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/Entrant/</a:t>
            </a:r>
            <a:r>
              <a:rPr lang="en-US" b="1" dirty="0" err="1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rPr>
              <a:t>UploadDocument</a:t>
            </a:r>
            <a:endParaRPr lang="ru-RU" i="1" dirty="0">
              <a:solidFill>
                <a:schemeClr val="tx1"/>
              </a:solidFill>
              <a:latin typeface="HSE Sans" panose="02000000000000000000" pitchFamily="2" charset="0"/>
              <a:ea typeface="+mj-ea"/>
              <a:cs typeface="+mj-cs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81F921E-A43A-D9F9-1875-CFF16FE03796}"/>
              </a:ext>
            </a:extLst>
          </p:cNvPr>
          <p:cNvSpPr/>
          <p:nvPr/>
        </p:nvSpPr>
        <p:spPr>
          <a:xfrm>
            <a:off x="648044" y="2224815"/>
            <a:ext cx="1411550" cy="42073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SE Sans" panose="02000000000000000000" pitchFamily="50" charset="-52"/>
                <a:ea typeface="+mj-ea"/>
                <a:cs typeface="+mj-cs"/>
              </a:rPr>
              <a:t>POST</a:t>
            </a:r>
            <a:endParaRPr lang="ru-RU" sz="2400" b="1" dirty="0">
              <a:solidFill>
                <a:schemeClr val="bg1"/>
              </a:solidFill>
              <a:latin typeface="HSE Sans" panose="02000000000000000000" pitchFamily="50" charset="-52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221D2-FD9C-4E7E-177D-72A189ADD676}"/>
              </a:ext>
            </a:extLst>
          </p:cNvPr>
          <p:cNvSpPr txBox="1"/>
          <p:nvPr/>
        </p:nvSpPr>
        <p:spPr>
          <a:xfrm>
            <a:off x="585898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Параметры: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A285D-3B84-94F7-A251-17501186E3BD}"/>
              </a:ext>
            </a:extLst>
          </p:cNvPr>
          <p:cNvSpPr txBox="1"/>
          <p:nvPr/>
        </p:nvSpPr>
        <p:spPr>
          <a:xfrm>
            <a:off x="5340050" y="2776475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latin typeface="HSE Sans" panose="02000000000000000000" pitchFamily="2" charset="0"/>
              </a:rPr>
              <a:t>Тело запроса: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266C-F4D5-52F9-EFA1-60C04975352D}"/>
              </a:ext>
            </a:extLst>
          </p:cNvPr>
          <p:cNvSpPr txBox="1"/>
          <p:nvPr/>
        </p:nvSpPr>
        <p:spPr>
          <a:xfrm>
            <a:off x="6736466" y="2279015"/>
            <a:ext cx="450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1" dirty="0">
                <a:latin typeface="HSE Sans" panose="02000000000000000000" pitchFamily="2" charset="0"/>
                <a:ea typeface="+mj-ea"/>
                <a:cs typeface="+mj-cs"/>
              </a:rPr>
              <a:t>Загружает документ с абитуриентами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FFE99-22E1-6855-03FA-AE810C958993}"/>
              </a:ext>
            </a:extLst>
          </p:cNvPr>
          <p:cNvSpPr txBox="1"/>
          <p:nvPr/>
        </p:nvSpPr>
        <p:spPr>
          <a:xfrm>
            <a:off x="2633063" y="3215253"/>
            <a:ext cx="2146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Номер страницы для отображения </a:t>
            </a:r>
          </a:p>
          <a:p>
            <a:pPr algn="l"/>
            <a:endParaRPr lang="ru-RU" sz="12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endParaRPr lang="ru-RU" sz="1200" i="1" dirty="0">
              <a:latin typeface="HSE Sans" panose="02000000000000000000" pitchFamily="2" charset="0"/>
              <a:ea typeface="+mj-ea"/>
              <a:cs typeface="+mj-cs"/>
            </a:endParaRPr>
          </a:p>
          <a:p>
            <a:pPr algn="l"/>
            <a:r>
              <a:rPr lang="ru-RU" sz="1200" i="1" dirty="0">
                <a:latin typeface="HSE Sans" panose="02000000000000000000" pitchFamily="2" charset="0"/>
                <a:ea typeface="+mj-ea"/>
                <a:cs typeface="+mj-cs"/>
              </a:rPr>
              <a:t>Количество отображаемых элементов на странице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1E7CE-6259-1CA7-ACD2-1D36FFAB70B0}"/>
              </a:ext>
            </a:extLst>
          </p:cNvPr>
          <p:cNvSpPr txBox="1"/>
          <p:nvPr/>
        </p:nvSpPr>
        <p:spPr>
          <a:xfrm>
            <a:off x="5120023" y="3173688"/>
            <a:ext cx="172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SE Slab" panose="02000000000000000000" pitchFamily="50" charset="0"/>
                <a:ea typeface="+mj-ea"/>
                <a:cs typeface="+mj-cs"/>
              </a:rPr>
              <a:t>string ($binary)</a:t>
            </a:r>
          </a:p>
          <a:p>
            <a:pPr algn="ctr"/>
            <a:r>
              <a:rPr lang="en-US" sz="1400" dirty="0">
                <a:latin typeface="HSE Slab" panose="02000000000000000000" pitchFamily="50" charset="0"/>
                <a:ea typeface="+mj-ea"/>
                <a:cs typeface="+mj-cs"/>
              </a:rPr>
              <a:t>File</a:t>
            </a:r>
            <a:endParaRPr lang="ru-RU" sz="1400" dirty="0">
              <a:latin typeface="HSE Slab" panose="02000000000000000000" pitchFamily="50" charset="0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093A-2C3C-E6A0-F31E-4249F628F990}"/>
              </a:ext>
            </a:extLst>
          </p:cNvPr>
          <p:cNvSpPr txBox="1"/>
          <p:nvPr/>
        </p:nvSpPr>
        <p:spPr>
          <a:xfrm>
            <a:off x="8698108" y="3178003"/>
            <a:ext cx="2830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200 – Success</a:t>
            </a:r>
          </a:p>
          <a:p>
            <a:pPr algn="l"/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Code 400 – Bad Request (</a:t>
            </a:r>
            <a:r>
              <a:rPr lang="ru-RU" sz="1400" i="1" dirty="0">
                <a:latin typeface="HSE Sans" panose="02000000000000000000" pitchFamily="50" charset="-52"/>
                <a:ea typeface="+mj-ea"/>
                <a:cs typeface="+mj-cs"/>
              </a:rPr>
              <a:t>возвращает сообщение об ошибке запроса</a:t>
            </a:r>
            <a:r>
              <a:rPr lang="en-US" sz="1400" i="1" dirty="0">
                <a:latin typeface="HSE Sans" panose="02000000000000000000" pitchFamily="50" charset="-52"/>
                <a:ea typeface="+mj-ea"/>
                <a:cs typeface="+mj-cs"/>
              </a:rPr>
              <a:t>)</a:t>
            </a:r>
          </a:p>
          <a:p>
            <a:r>
              <a:rPr lang="en-US" sz="1400" i="1" dirty="0">
                <a:latin typeface="HSE Slab" panose="02000000000000000000" pitchFamily="50" charset="0"/>
                <a:ea typeface="+mj-ea"/>
                <a:cs typeface="+mj-cs"/>
              </a:rPr>
              <a:t>Code 500 – Internal Server Error</a:t>
            </a:r>
            <a:r>
              <a:rPr lang="ru-RU" sz="1400" i="1" dirty="0">
                <a:latin typeface="HSE Slab" panose="02000000000000000000" pitchFamily="50" charset="0"/>
                <a:ea typeface="+mj-ea"/>
                <a:cs typeface="+mj-cs"/>
              </a:rPr>
              <a:t> (возвращает сообщение о серверной ошибке)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EC486A-C980-BF8F-40C3-C69D799DFEE3}"/>
              </a:ext>
            </a:extLst>
          </p:cNvPr>
          <p:cNvSpPr txBox="1"/>
          <p:nvPr/>
        </p:nvSpPr>
        <p:spPr>
          <a:xfrm>
            <a:off x="493252" y="3173689"/>
            <a:ext cx="1721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SE Sans" panose="02000000000000000000" pitchFamily="50" charset="-52"/>
              </a:rPr>
              <a:t>i</a:t>
            </a:r>
            <a:r>
              <a:rPr lang="en-US" sz="1400" b="1" i="0" dirty="0">
                <a:effectLst/>
                <a:latin typeface="HSE Sans" panose="02000000000000000000" pitchFamily="50" charset="-52"/>
              </a:rPr>
              <a:t>nteger ($int32) Page</a:t>
            </a:r>
          </a:p>
          <a:p>
            <a:pPr algn="ctr"/>
            <a:endParaRPr lang="en-US" sz="1400" b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endParaRPr lang="en-US" sz="1400" b="1" i="1" dirty="0">
              <a:latin typeface="HSE Sans" panose="02000000000000000000" pitchFamily="50" charset="-52"/>
              <a:ea typeface="+mj-ea"/>
              <a:cs typeface="+mj-cs"/>
            </a:endParaRPr>
          </a:p>
          <a:p>
            <a:pPr algn="ctr"/>
            <a:r>
              <a:rPr lang="en-US" sz="1400" b="1" dirty="0">
                <a:latin typeface="HSE Sans" panose="02000000000000000000" pitchFamily="50" charset="-52"/>
              </a:rPr>
              <a:t>i</a:t>
            </a:r>
            <a:r>
              <a:rPr lang="en-US" sz="1400" b="1" i="0" dirty="0">
                <a:effectLst/>
                <a:latin typeface="HSE Sans" panose="02000000000000000000" pitchFamily="50" charset="-52"/>
              </a:rPr>
              <a:t>nteger ($int32) </a:t>
            </a:r>
            <a:r>
              <a:rPr lang="en-US" sz="1400" b="1" i="0" dirty="0" err="1">
                <a:effectLst/>
                <a:latin typeface="HSE Sans" panose="02000000000000000000" pitchFamily="50" charset="-52"/>
              </a:rPr>
              <a:t>ItemsPerPage</a:t>
            </a:r>
            <a:endParaRPr lang="ru-RU" sz="1400" i="1" dirty="0">
              <a:latin typeface="HSE Sans" panose="02000000000000000000" pitchFamily="50" charset="-5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931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BE60DF30-A577-D8CC-FE4B-00ECC92A818F}"/>
              </a:ext>
            </a:extLst>
          </p:cNvPr>
          <p:cNvSpPr txBox="1">
            <a:spLocks/>
          </p:cNvSpPr>
          <p:nvPr/>
        </p:nvSpPr>
        <p:spPr>
          <a:xfrm>
            <a:off x="663054" y="3327578"/>
            <a:ext cx="11039321" cy="305247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B6703E49-7E05-922B-5C5E-2EAB24DA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60241"/>
            <a:ext cx="5245560" cy="777025"/>
          </a:xfrm>
        </p:spPr>
        <p:txBody>
          <a:bodyPr/>
          <a:lstStyle/>
          <a:p>
            <a:r>
              <a:rPr lang="ru-RU" dirty="0"/>
              <a:t>Результаты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AB9FC-1A99-5351-DD7E-958846FAD714}"/>
              </a:ext>
            </a:extLst>
          </p:cNvPr>
          <p:cNvSpPr txBox="1"/>
          <p:nvPr/>
        </p:nvSpPr>
        <p:spPr>
          <a:xfrm>
            <a:off x="663054" y="2137265"/>
            <a:ext cx="10057083" cy="135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Разработано серверное </a:t>
            </a:r>
            <a:r>
              <a:rPr lang="en-US" sz="1400" dirty="0">
                <a:latin typeface="HSE Sans" panose="02000000000000000000" pitchFamily="2" charset="0"/>
              </a:rPr>
              <a:t>Web API </a:t>
            </a:r>
            <a:r>
              <a:rPr lang="ru-RU" sz="1400" dirty="0">
                <a:latin typeface="HSE Sans" panose="02000000000000000000" pitchFamily="2" charset="0"/>
              </a:rPr>
              <a:t>приложение для</a:t>
            </a:r>
            <a:r>
              <a:rPr lang="en-US" sz="1400" dirty="0">
                <a:latin typeface="HSE Sans" panose="02000000000000000000" pitchFamily="2" charset="0"/>
              </a:rPr>
              <a:t> </a:t>
            </a:r>
            <a:r>
              <a:rPr lang="ru-RU" sz="1400" dirty="0">
                <a:latin typeface="HSE Sans" panose="02000000000000000000" pitchFamily="2" charset="0"/>
              </a:rPr>
              <a:t>работы с абитуриентами.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Данное приложение было протестировано на базе абитуриентов  ФКН 2021 года.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На базе данного приложения было разработано клиентское приложение для визуализации данных приёмной кампании НИУ ВШЭ. 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FC30EC-A126-88DD-57B8-A3CABA695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63"/>
          <a:stretch/>
        </p:blipFill>
        <p:spPr>
          <a:xfrm>
            <a:off x="2622457" y="3236498"/>
            <a:ext cx="6947085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68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BE60DF30-A577-D8CC-FE4B-00ECC92A818F}"/>
              </a:ext>
            </a:extLst>
          </p:cNvPr>
          <p:cNvSpPr txBox="1">
            <a:spLocks/>
          </p:cNvSpPr>
          <p:nvPr/>
        </p:nvSpPr>
        <p:spPr>
          <a:xfrm>
            <a:off x="663054" y="3327578"/>
            <a:ext cx="11039321" cy="305247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B6703E49-7E05-922B-5C5E-2EAB24DA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60242"/>
            <a:ext cx="7483904" cy="654990"/>
          </a:xfrm>
        </p:spPr>
        <p:txBody>
          <a:bodyPr>
            <a:normAutofit fontScale="90000"/>
          </a:bodyPr>
          <a:lstStyle/>
          <a:p>
            <a:r>
              <a:rPr lang="ru-RU" dirty="0"/>
              <a:t>Дальнейшее развитие проекта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45893-E94E-0A9D-CF91-E4D82DFCCC8F}"/>
              </a:ext>
            </a:extLst>
          </p:cNvPr>
          <p:cNvSpPr txBox="1"/>
          <p:nvPr/>
        </p:nvSpPr>
        <p:spPr>
          <a:xfrm>
            <a:off x="489625" y="2015232"/>
            <a:ext cx="8877698" cy="232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Добавление в базу данных о студентах</a:t>
            </a:r>
            <a:r>
              <a:rPr lang="en-US" sz="1400" dirty="0">
                <a:latin typeface="HSE Sans" panose="02000000000000000000" pitchFamily="2" charset="0"/>
              </a:rPr>
              <a:t>;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Добавление новых средств визуализации данных: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Графики;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Диаграммы;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Таблицы.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Создание возможности экспортирования данных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HSE Sans" panose="02000000000000000000" pitchFamily="2" charset="0"/>
              </a:rPr>
              <a:t>Добавление новых статистических параметров.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87E7D0-CA56-A23D-D140-6F888AA3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920" y="1411009"/>
            <a:ext cx="6178622" cy="4119081"/>
          </a:xfrm>
          <a:prstGeom prst="roundRect">
            <a:avLst>
              <a:gd name="adj" fmla="val 420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168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Список использованной литературы 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BE60DF30-A577-D8CC-FE4B-00ECC92A818F}"/>
              </a:ext>
            </a:extLst>
          </p:cNvPr>
          <p:cNvSpPr txBox="1">
            <a:spLocks/>
          </p:cNvSpPr>
          <p:nvPr/>
        </p:nvSpPr>
        <p:spPr>
          <a:xfrm>
            <a:off x="663054" y="3327578"/>
            <a:ext cx="11039321" cy="305247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B6703E49-7E05-922B-5C5E-2EAB24DA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60241"/>
            <a:ext cx="5245560" cy="777025"/>
          </a:xfrm>
        </p:spPr>
        <p:txBody>
          <a:bodyPr/>
          <a:lstStyle/>
          <a:p>
            <a:r>
              <a:rPr lang="ru-RU" dirty="0"/>
              <a:t>Список использованной литературы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31E6B-4F4E-9CE9-176D-BFF637CD546D}"/>
              </a:ext>
            </a:extLst>
          </p:cNvPr>
          <p:cNvSpPr txBox="1"/>
          <p:nvPr/>
        </p:nvSpPr>
        <p:spPr>
          <a:xfrm>
            <a:off x="585898" y="1784965"/>
            <a:ext cx="10001564" cy="524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Общие сведения об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ASP.NET Core. —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Текст : электронный //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Microsoft : [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сайт]. —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URL: https://docs.microsoft.com/ru-ru/aspnet/core/introduction-to-aspnet-core?view=aspnetcore-3.1.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Distribution channels. —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Текст : электронный //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Swagger : [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сайт]. —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URL: https://swagger.io/docs/open-source-tools/swagger-ui/usage/installation/.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 по веб-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API ASP.NET Core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 использованием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Swagger (</a:t>
            </a:r>
            <a:r>
              <a:rPr lang="en-US" sz="1400" dirty="0" err="1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). —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Текст : электронный //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Microsoft : [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сайт]. —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URL: https://docs.microsoft.com/ru-ru/aspnet/core/tutorials/web-api-help-pages-using-swagger?view=aspnetcore-3.1.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 по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Entity Framework. —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Текст : электронный //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Microsoft : [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сайт]. —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URL: https://docs.microsoft.com/ru-ru/ef/.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Техническая документация по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SQL Server. — 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Текст : электронный //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Microsoft : [</a:t>
            </a:r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сайт]. — </a:t>
            </a:r>
            <a:r>
              <a:rPr lang="en-US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URL: https://docs.microsoft.com/ru-ru/sql/sql-server/?view=sql-server-ver15.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Your data has a story. Share it with the world.. — 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Текст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 : 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электронный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 // Tableau Public : [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сайт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]. — URL: https://public.tableau.com/s/.</a:t>
            </a:r>
            <a:endParaRPr lang="ru-RU" sz="1400" dirty="0">
              <a:latin typeface="HSE Sans" panose="02000000000000000000" pitchFamily="50" charset="-5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Deliver data, information and research about your area. — 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Текст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электронный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 // 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InstantAtlas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 : [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сайт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]. — URL: https://www.esriuk.com/en-gb/arcgis/products/instantatlas/overview.</a:t>
            </a:r>
            <a:endParaRPr lang="ru-RU" sz="1400" dirty="0">
              <a:latin typeface="HSE Sans" panose="02000000000000000000" pitchFamily="50" charset="-5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Modest Maps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. — Текст : электронный // 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Modest Maps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 : [сайт]. — 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URL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https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://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tristen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ca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modestmaps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js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/.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Microsoft Excel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. — Текст : электронный // 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Microsoft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 : [сайт]. — 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URL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https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://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www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microsoft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com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HSE Sans" panose="02000000000000000000" pitchFamily="50" charset="-52"/>
                <a:cs typeface="Times New Roman" panose="02020603050405020304" pitchFamily="18" charset="0"/>
              </a:rPr>
              <a:t>microsoft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-365/</a:t>
            </a:r>
            <a:r>
              <a:rPr lang="en-US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excel</a:t>
            </a:r>
            <a:r>
              <a:rPr lang="ru-RU" sz="1400" dirty="0">
                <a:latin typeface="HSE Sans" panose="02000000000000000000" pitchFamily="50" charset="-52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400" dirty="0">
              <a:effectLst/>
              <a:latin typeface="HSE Sans" panose="02000000000000000000" pitchFamily="50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450215" algn="just"/>
            <a:r>
              <a:rPr lang="ru-RU" sz="1400" dirty="0">
                <a:effectLst/>
                <a:latin typeface="HSE Sans" panose="02000000000000000000" pitchFamily="50" charset="-52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80340"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80340"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2550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3E98F-E3AF-143E-1750-DA85328A5EFE}"/>
              </a:ext>
            </a:extLst>
          </p:cNvPr>
          <p:cNvSpPr txBox="1"/>
          <p:nvPr/>
        </p:nvSpPr>
        <p:spPr>
          <a:xfrm>
            <a:off x="2428300" y="1283514"/>
            <a:ext cx="7334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HSE Sans" panose="02000000000000000000" pitchFamily="2" charset="0"/>
              </a:rPr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0F111-5E88-9A58-13AA-3C76252EC6F6}"/>
              </a:ext>
            </a:extLst>
          </p:cNvPr>
          <p:cNvSpPr txBox="1"/>
          <p:nvPr/>
        </p:nvSpPr>
        <p:spPr>
          <a:xfrm>
            <a:off x="4377977" y="5891798"/>
            <a:ext cx="343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HSE Sans" panose="02000000000000000000" pitchFamily="2" charset="0"/>
              </a:rPr>
              <a:t>Щербаков Ярослав Юрьевич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HSE Sans" panose="02000000000000000000" pitchFamily="2" charset="0"/>
              </a:rPr>
              <a:t>yayuscherbakov@edu.hse.ru</a:t>
            </a:r>
            <a:endParaRPr lang="ru-RU" dirty="0">
              <a:solidFill>
                <a:schemeClr val="bg1"/>
              </a:solidFill>
              <a:latin typeface="HSE Sans" panose="02000000000000000000" pitchFamily="2" charset="0"/>
            </a:endParaRPr>
          </a:p>
        </p:txBody>
      </p:sp>
      <p:pic>
        <p:nvPicPr>
          <p:cNvPr id="6" name="Рисунок 5" descr="Изображение выглядит как текст, внешний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6AFE84C5-8969-32B0-9BB2-72734B73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84" y="2856494"/>
            <a:ext cx="2097266" cy="21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BA5566-CD35-C750-50FA-AF85A151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15" y="1715986"/>
            <a:ext cx="5013224" cy="3761224"/>
          </a:xfrm>
          <a:prstGeom prst="roundRect">
            <a:avLst>
              <a:gd name="adj" fmla="val 22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id="{AFC72A6F-6F24-4A53-6AE7-721116BC5AE4}"/>
              </a:ext>
            </a:extLst>
          </p:cNvPr>
          <p:cNvSpPr txBox="1">
            <a:spLocks/>
          </p:cNvSpPr>
          <p:nvPr/>
        </p:nvSpPr>
        <p:spPr>
          <a:xfrm>
            <a:off x="585898" y="2715776"/>
            <a:ext cx="5510104" cy="173160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400" dirty="0">
                <a:solidFill>
                  <a:schemeClr val="tx1"/>
                </a:solidFill>
              </a:rPr>
              <a:t>Разработка приложения является актуальной, поскольку при общении с работниками приёмной кампании  выяснилось, что данное приложение облегчает их взаимодействие с данными и  визуализацией</a:t>
            </a:r>
          </a:p>
          <a:p>
            <a:pPr algn="ctr">
              <a:lnSpc>
                <a:spcPct val="170000"/>
              </a:lnSpc>
            </a:pP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4389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Сравнительный анализ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69B9B83-B269-E96B-A3FD-CD1739C04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52495"/>
              </p:ext>
            </p:extLst>
          </p:nvPr>
        </p:nvGraphicFramePr>
        <p:xfrm>
          <a:off x="717354" y="2203584"/>
          <a:ext cx="10757292" cy="3801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059">
                  <a:extLst>
                    <a:ext uri="{9D8B030D-6E8A-4147-A177-3AD203B41FA5}">
                      <a16:colId xmlns:a16="http://schemas.microsoft.com/office/drawing/2014/main" val="4186352201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1299028027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81984615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1532872462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3418375287"/>
                    </a:ext>
                  </a:extLst>
                </a:gridCol>
                <a:gridCol w="1886674">
                  <a:extLst>
                    <a:ext uri="{9D8B030D-6E8A-4147-A177-3AD203B41FA5}">
                      <a16:colId xmlns:a16="http://schemas.microsoft.com/office/drawing/2014/main" val="3256657688"/>
                    </a:ext>
                  </a:extLst>
                </a:gridCol>
              </a:tblGrid>
              <a:tr h="62163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HSE Sans" panose="02000000000000000000" pitchFamily="50" charset="-52"/>
                        </a:rPr>
                        <a:t>Критерии сравнения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B2B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SE Sans" panose="02000000000000000000" pitchFamily="50" charset="-52"/>
                        </a:rPr>
                        <a:t>Tableau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B2B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HSE Sans" panose="02000000000000000000" pitchFamily="50" charset="-52"/>
                        </a:rPr>
                        <a:t>InstantAtlas</a:t>
                      </a:r>
                      <a:r>
                        <a:rPr lang="en-US" sz="1600" u="none" strike="noStrike" dirty="0">
                          <a:effectLst/>
                          <a:latin typeface="HSE Sans" panose="02000000000000000000" pitchFamily="50" charset="-52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B2B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SE Sans" panose="02000000000000000000" pitchFamily="50" charset="-52"/>
                        </a:rPr>
                        <a:t>Modest Maps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B2B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SE Sans" panose="02000000000000000000" pitchFamily="50" charset="-52"/>
                        </a:rPr>
                        <a:t>Microsoft Excel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B2B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HSE Sans" panose="02000000000000000000" pitchFamily="50" charset="-52"/>
                        </a:rPr>
                        <a:t>Курсовой проект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B2B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3110"/>
                  </a:ext>
                </a:extLst>
              </a:tr>
              <a:tr h="6360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HSE Sans" panose="02000000000000000000" pitchFamily="50" charset="-52"/>
                        </a:rPr>
                        <a:t>Наличие удобного интерфейса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F85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55718"/>
                  </a:ext>
                </a:extLst>
              </a:tr>
              <a:tr h="6360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HSE Sans" panose="02000000000000000000" pitchFamily="50" charset="-52"/>
                        </a:rPr>
                        <a:t>Бесплатное использование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F85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21918"/>
                  </a:ext>
                </a:extLst>
              </a:tr>
              <a:tr h="6360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HSE Sans" panose="02000000000000000000" pitchFamily="50" charset="-52"/>
                        </a:rPr>
                        <a:t>Наличие русского языка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F85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F85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F85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41261"/>
                  </a:ext>
                </a:extLst>
              </a:tr>
              <a:tr h="6360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HSE Sans" panose="02000000000000000000" pitchFamily="50" charset="-52"/>
                        </a:rPr>
                        <a:t>Визуализация на карте мира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F85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9114"/>
                  </a:ext>
                </a:extLst>
              </a:tr>
              <a:tr h="6360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HSE Sans" panose="02000000000000000000" pitchFamily="50" charset="-52"/>
                        </a:rPr>
                        <a:t>Настраиваемые фильтры для выборки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rgbClr val="F85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HSE Sans" panose="02000000000000000000" pitchFamily="50" charset="-5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91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08369"/>
            <a:ext cx="5245560" cy="777025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81339"/>
            <a:ext cx="7222597" cy="40810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</a:rPr>
              <a:t>Реализация приложения для  работы с данными об абитуриентах НИУ ВШЭ.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0F9B09DD-C90A-1406-4F08-3F3E457E497F}"/>
              </a:ext>
            </a:extLst>
          </p:cNvPr>
          <p:cNvSpPr txBox="1">
            <a:spLocks/>
          </p:cNvSpPr>
          <p:nvPr/>
        </p:nvSpPr>
        <p:spPr>
          <a:xfrm>
            <a:off x="585898" y="2755793"/>
            <a:ext cx="5245560" cy="5692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Задачи работы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F2C10-1DD9-2FF1-FB63-1CA701790809}"/>
              </a:ext>
            </a:extLst>
          </p:cNvPr>
          <p:cNvSpPr txBox="1"/>
          <p:nvPr/>
        </p:nvSpPr>
        <p:spPr>
          <a:xfrm>
            <a:off x="585897" y="3388964"/>
            <a:ext cx="5947250" cy="2776016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R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latin typeface="HSE Sans" panose="02000000000000000000" pitchFamily="2" charset="0"/>
              </a:defRPr>
            </a:lvl1pPr>
            <a:lvl2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Исследовать структуру существующей системы хранения данных</a:t>
            </a:r>
            <a:r>
              <a:rPr lang="en-US" sz="1600" dirty="0"/>
              <a:t>;</a:t>
            </a:r>
            <a:endParaRPr lang="ru-RU" sz="16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Разработать архитектуру информационной системы;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Разработать открытое </a:t>
            </a:r>
            <a:r>
              <a:rPr lang="en-US" sz="1600" dirty="0"/>
              <a:t>WEB </a:t>
            </a:r>
            <a:r>
              <a:rPr lang="ru-RU" sz="1600" dirty="0"/>
              <a:t>API приложение, взаимодействующее с БД и предоставляющее ответы на запросы клиента;  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Разработать средства импортирования данных в CSV-формате.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E859E9A-0D82-ADE8-0C92-FB3CA757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77" y="2400429"/>
            <a:ext cx="5153525" cy="2811892"/>
          </a:xfrm>
          <a:prstGeom prst="roundRect">
            <a:avLst>
              <a:gd name="adj" fmla="val 244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70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C769F1-98E7-1B55-F8F2-D397D956F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38" y="2540678"/>
            <a:ext cx="6286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60241"/>
            <a:ext cx="5245560" cy="777025"/>
          </a:xfrm>
        </p:spPr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0F9B09DD-C90A-1406-4F08-3F3E457E497F}"/>
              </a:ext>
            </a:extLst>
          </p:cNvPr>
          <p:cNvSpPr txBox="1">
            <a:spLocks/>
          </p:cNvSpPr>
          <p:nvPr/>
        </p:nvSpPr>
        <p:spPr>
          <a:xfrm>
            <a:off x="585898" y="2421221"/>
            <a:ext cx="5245560" cy="5692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BBC45C8-2F3F-E348-3ED6-4B0471FB5AD2}"/>
              </a:ext>
            </a:extLst>
          </p:cNvPr>
          <p:cNvSpPr txBox="1">
            <a:spLocks/>
          </p:cNvSpPr>
          <p:nvPr/>
        </p:nvSpPr>
        <p:spPr>
          <a:xfrm>
            <a:off x="585898" y="2912209"/>
            <a:ext cx="11116477" cy="408109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F2C10-1DD9-2FF1-FB63-1CA701790809}"/>
              </a:ext>
            </a:extLst>
          </p:cNvPr>
          <p:cNvSpPr txBox="1"/>
          <p:nvPr/>
        </p:nvSpPr>
        <p:spPr>
          <a:xfrm>
            <a:off x="585898" y="2127059"/>
            <a:ext cx="11116477" cy="4357962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R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latin typeface="HSE Sans" panose="02000000000000000000" pitchFamily="2" charset="0"/>
              </a:defRPr>
            </a:lvl1pPr>
            <a:lvl2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Разрабатываемая программа должна обеспечивать возможность выполнения следующих функций: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Хранение и аккумулирование информации об абитуриентах;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Возможность изменения информации об абитуриентах;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Возможность удаления абитуриента</a:t>
            </a:r>
            <a:r>
              <a:rPr lang="en-US" dirty="0"/>
              <a:t>; 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Возможность добавления информации об абитуриенте в формате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CSV</a:t>
            </a:r>
            <a:r>
              <a:rPr lang="ru-RU" dirty="0"/>
              <a:t> и при помощи запросов в формате </a:t>
            </a:r>
            <a:r>
              <a:rPr lang="en-US" dirty="0"/>
              <a:t>JSON</a:t>
            </a:r>
            <a:r>
              <a:rPr lang="ru-RU" dirty="0"/>
              <a:t>;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Возможность фильтрации абитуриентов;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Возможность вывода статистики по регионам.</a:t>
            </a:r>
          </a:p>
        </p:txBody>
      </p:sp>
    </p:spTree>
    <p:extLst>
      <p:ext uri="{BB962C8B-B14F-4D97-AF65-F5344CB8AC3E}">
        <p14:creationId xmlns:p14="http://schemas.microsoft.com/office/powerpoint/2010/main" val="181054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481599" cy="408109"/>
          </a:xfrm>
        </p:spPr>
        <p:txBody>
          <a:bodyPr/>
          <a:lstStyle/>
          <a:p>
            <a:r>
              <a:rPr lang="ru-RU" dirty="0"/>
              <a:t>Выбор используемых в работе технологий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B6703E49-7E05-922B-5C5E-2EAB24DA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60241"/>
            <a:ext cx="5245560" cy="77702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7F8E9D-EDB3-0442-3258-A35B0471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919" y="4557480"/>
            <a:ext cx="1759935" cy="17599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0FF7A3-2252-AB00-CF1E-5B6194142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11" y="2843347"/>
            <a:ext cx="2483004" cy="248300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C9D210-E5A2-5CF0-7F42-71ABC2025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873" y="1514512"/>
            <a:ext cx="2611618" cy="18723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2788C1-5EF4-61F4-FE8C-2BAEFA845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639" y="4808225"/>
            <a:ext cx="2980310" cy="14901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55372F-ADF3-EDE1-2C51-8A758FB16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76" y="1707376"/>
            <a:ext cx="2770673" cy="1405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8338D7-76B7-6B2A-BD4F-D4FDB8FC6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0847" y="3023357"/>
            <a:ext cx="2042937" cy="2042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513264E-160F-9C68-1AD8-259F1AF216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2614" y="3096564"/>
            <a:ext cx="2892288" cy="1807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Рисунок 28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E3050E3E-7FEC-4FF5-C66D-DACDA14153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1354" y="2660045"/>
            <a:ext cx="2386613" cy="23866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626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548F55D-2C25-8188-9F18-77E7C7FEDD44}"/>
              </a:ext>
            </a:extLst>
          </p:cNvPr>
          <p:cNvSpPr/>
          <p:nvPr/>
        </p:nvSpPr>
        <p:spPr>
          <a:xfrm>
            <a:off x="1696013" y="2244247"/>
            <a:ext cx="8584329" cy="592736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28575">
            <a:solidFill>
              <a:srgbClr val="244A9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44A9A"/>
                </a:solidFill>
                <a:latin typeface="HSE Sans" panose="02000000000000000000" pitchFamily="50" charset="-52"/>
              </a:rPr>
              <a:t>Middleware</a:t>
            </a:r>
            <a:r>
              <a:rPr lang="en-US" sz="2000" i="1" dirty="0">
                <a:solidFill>
                  <a:srgbClr val="244A9A"/>
                </a:solidFill>
                <a:latin typeface="HSE Sans" panose="02000000000000000000" pitchFamily="2" charset="0"/>
              </a:rPr>
              <a:t> — </a:t>
            </a:r>
            <a:r>
              <a:rPr lang="en-US" sz="2000" dirty="0" err="1">
                <a:solidFill>
                  <a:srgbClr val="244A9A"/>
                </a:solidFill>
                <a:latin typeface="HSE Sans" panose="02000000000000000000" pitchFamily="50" charset="-52"/>
              </a:rPr>
              <a:t>HttpStatusCodeExceptionMiddleware.cs</a:t>
            </a:r>
            <a:r>
              <a:rPr lang="en-US" sz="2000" i="1" dirty="0">
                <a:solidFill>
                  <a:srgbClr val="244A9A"/>
                </a:solidFill>
                <a:latin typeface="HSE Sans" panose="02000000000000000000" pitchFamily="2" charset="0"/>
              </a:rPr>
              <a:t>   </a:t>
            </a:r>
            <a:endParaRPr lang="ru-RU" sz="2000" b="1" dirty="0">
              <a:solidFill>
                <a:srgbClr val="244A9A"/>
              </a:solidFill>
              <a:latin typeface="HSE Sans" panose="02000000000000000000" pitchFamily="50" charset="-52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163D5A4-CB78-9AA6-1C10-658C3247E8E7}"/>
              </a:ext>
            </a:extLst>
          </p:cNvPr>
          <p:cNvSpPr/>
          <p:nvPr/>
        </p:nvSpPr>
        <p:spPr>
          <a:xfrm>
            <a:off x="3164596" y="5760645"/>
            <a:ext cx="5647164" cy="556452"/>
          </a:xfrm>
          <a:prstGeom prst="ellipse">
            <a:avLst/>
          </a:prstGeom>
          <a:solidFill>
            <a:srgbClr val="EDEDED"/>
          </a:solidFill>
          <a:ln w="28575">
            <a:solidFill>
              <a:srgbClr val="244A9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Database</a:t>
            </a:r>
            <a:endParaRPr lang="ru-RU" sz="2400" b="1" dirty="0">
              <a:solidFill>
                <a:srgbClr val="244A9A"/>
              </a:solidFill>
              <a:latin typeface="HSE Sans" panose="02000000000000000000" pitchFamily="2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39327BB-CA51-DE28-5880-31BA84380D77}"/>
              </a:ext>
            </a:extLst>
          </p:cNvPr>
          <p:cNvSpPr/>
          <p:nvPr/>
        </p:nvSpPr>
        <p:spPr>
          <a:xfrm>
            <a:off x="3948023" y="1337530"/>
            <a:ext cx="4080307" cy="592736"/>
          </a:xfrm>
          <a:prstGeom prst="roundRect">
            <a:avLst>
              <a:gd name="adj" fmla="val 0"/>
            </a:avLst>
          </a:prstGeom>
          <a:solidFill>
            <a:srgbClr val="EDEDED"/>
          </a:solidFill>
          <a:ln w="28575">
            <a:solidFill>
              <a:srgbClr val="244A9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4A9A"/>
                </a:solidFill>
                <a:latin typeface="HSE Sans" panose="02000000000000000000" pitchFamily="2" charset="0"/>
              </a:rPr>
              <a:t>Client</a:t>
            </a:r>
            <a:endParaRPr lang="ru-RU" sz="2400" b="1" dirty="0">
              <a:solidFill>
                <a:srgbClr val="244A9A"/>
              </a:solidFill>
              <a:latin typeface="HSE Sans" panose="02000000000000000000" pitchFamily="2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7F2A31D-BD13-BE70-4399-3DEFDFA381E2}"/>
              </a:ext>
            </a:extLst>
          </p:cNvPr>
          <p:cNvSpPr/>
          <p:nvPr/>
        </p:nvSpPr>
        <p:spPr>
          <a:xfrm>
            <a:off x="3123427" y="3136094"/>
            <a:ext cx="5785946" cy="592736"/>
          </a:xfrm>
          <a:prstGeom prst="roundRect">
            <a:avLst>
              <a:gd name="adj" fmla="val 0"/>
            </a:avLst>
          </a:prstGeom>
          <a:solidFill>
            <a:srgbClr val="EDEDED"/>
          </a:solidFill>
          <a:ln w="28575">
            <a:solidFill>
              <a:srgbClr val="244A9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44A9A"/>
                </a:solidFill>
                <a:latin typeface="HSE Sans" panose="02000000000000000000" pitchFamily="2" charset="0"/>
              </a:rPr>
              <a:t>Controllers </a:t>
            </a:r>
            <a:r>
              <a:rPr lang="en-US" sz="2000" i="1" dirty="0">
                <a:solidFill>
                  <a:srgbClr val="244A9A"/>
                </a:solidFill>
                <a:latin typeface="HSE Sans" panose="02000000000000000000" pitchFamily="2" charset="0"/>
              </a:rPr>
              <a:t>— </a:t>
            </a:r>
            <a:r>
              <a:rPr lang="en-US" sz="2000" dirty="0" err="1">
                <a:solidFill>
                  <a:srgbClr val="244A9A"/>
                </a:solidFill>
                <a:latin typeface="HSE Sans" panose="02000000000000000000" pitchFamily="2" charset="0"/>
              </a:rPr>
              <a:t>AdmissionCampaign.API</a:t>
            </a:r>
            <a:endParaRPr lang="ru-RU" sz="2000" dirty="0">
              <a:solidFill>
                <a:srgbClr val="244A9A"/>
              </a:solidFill>
              <a:latin typeface="HSE Sans" panose="02000000000000000000" pitchFamily="2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3C541EE-9E6A-F24A-6D16-20B60DB79EB7}"/>
              </a:ext>
            </a:extLst>
          </p:cNvPr>
          <p:cNvSpPr/>
          <p:nvPr/>
        </p:nvSpPr>
        <p:spPr>
          <a:xfrm>
            <a:off x="3131568" y="4023542"/>
            <a:ext cx="5785946" cy="592736"/>
          </a:xfrm>
          <a:prstGeom prst="roundRect">
            <a:avLst>
              <a:gd name="adj" fmla="val 0"/>
            </a:avLst>
          </a:prstGeom>
          <a:solidFill>
            <a:srgbClr val="EDEDED"/>
          </a:solidFill>
          <a:ln w="28575">
            <a:solidFill>
              <a:srgbClr val="244A9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44A9A"/>
                </a:solidFill>
                <a:latin typeface="HSE Sans" panose="02000000000000000000" pitchFamily="2" charset="0"/>
              </a:rPr>
              <a:t>Services </a:t>
            </a:r>
            <a:r>
              <a:rPr lang="en-US" sz="2000" i="1" dirty="0">
                <a:solidFill>
                  <a:srgbClr val="244A9A"/>
                </a:solidFill>
                <a:latin typeface="HSE Sans" panose="02000000000000000000" pitchFamily="2" charset="0"/>
              </a:rPr>
              <a:t>— </a:t>
            </a:r>
            <a:r>
              <a:rPr lang="en-US" sz="2000" dirty="0" err="1">
                <a:solidFill>
                  <a:srgbClr val="244A9A"/>
                </a:solidFill>
                <a:latin typeface="HSE Sans" panose="02000000000000000000" pitchFamily="2" charset="0"/>
              </a:rPr>
              <a:t>AdmissionCampaign.Services</a:t>
            </a:r>
            <a:endParaRPr lang="ru-RU" sz="2000" dirty="0">
              <a:solidFill>
                <a:srgbClr val="244A9A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5EED3E-5CE6-B188-397B-939864977E97}"/>
              </a:ext>
            </a:extLst>
          </p:cNvPr>
          <p:cNvSpPr/>
          <p:nvPr/>
        </p:nvSpPr>
        <p:spPr>
          <a:xfrm>
            <a:off x="3131568" y="4912651"/>
            <a:ext cx="5785946" cy="592736"/>
          </a:xfrm>
          <a:prstGeom prst="roundRect">
            <a:avLst>
              <a:gd name="adj" fmla="val 0"/>
            </a:avLst>
          </a:prstGeom>
          <a:solidFill>
            <a:srgbClr val="EDEDED"/>
          </a:solidFill>
          <a:ln w="28575">
            <a:solidFill>
              <a:srgbClr val="244A9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44A9A"/>
                </a:solidFill>
                <a:latin typeface="HSE Sans" panose="02000000000000000000" pitchFamily="2" charset="0"/>
              </a:rPr>
              <a:t>Repositories</a:t>
            </a:r>
            <a:r>
              <a:rPr lang="en-US" sz="2000" b="1" i="1" dirty="0">
                <a:solidFill>
                  <a:srgbClr val="244A9A"/>
                </a:solidFill>
                <a:latin typeface="HSE Sans" panose="02000000000000000000" pitchFamily="2" charset="0"/>
              </a:rPr>
              <a:t> </a:t>
            </a:r>
            <a:r>
              <a:rPr lang="en-US" sz="2000" i="1" dirty="0">
                <a:solidFill>
                  <a:srgbClr val="244A9A"/>
                </a:solidFill>
                <a:latin typeface="HSE Sans" panose="02000000000000000000" pitchFamily="2" charset="0"/>
              </a:rPr>
              <a:t>— </a:t>
            </a:r>
            <a:r>
              <a:rPr lang="en-US" sz="2000" dirty="0" err="1">
                <a:solidFill>
                  <a:srgbClr val="244A9A"/>
                </a:solidFill>
                <a:latin typeface="HSE Sans" panose="02000000000000000000" pitchFamily="2" charset="0"/>
              </a:rPr>
              <a:t>AdmissionCampaign.DataAccess</a:t>
            </a:r>
            <a:endParaRPr lang="ru-RU" sz="2000" b="1" dirty="0">
              <a:solidFill>
                <a:srgbClr val="244A9A"/>
              </a:solidFill>
              <a:latin typeface="HSE Sans" panose="02000000000000000000" pitchFamily="2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3F3578-C561-5B81-62A4-AD719D9951A9}"/>
              </a:ext>
            </a:extLst>
          </p:cNvPr>
          <p:cNvCxnSpPr>
            <a:cxnSpLocks/>
          </p:cNvCxnSpPr>
          <p:nvPr/>
        </p:nvCxnSpPr>
        <p:spPr>
          <a:xfrm>
            <a:off x="4801534" y="1980765"/>
            <a:ext cx="0" cy="247036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6545D25-0C05-874A-98EA-3CFC0FACF101}"/>
              </a:ext>
            </a:extLst>
          </p:cNvPr>
          <p:cNvCxnSpPr>
            <a:cxnSpLocks/>
          </p:cNvCxnSpPr>
          <p:nvPr/>
        </p:nvCxnSpPr>
        <p:spPr>
          <a:xfrm>
            <a:off x="4801534" y="2869874"/>
            <a:ext cx="0" cy="247036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729F7B5-8EBF-2F6F-B16C-9DA0AED02D76}"/>
              </a:ext>
            </a:extLst>
          </p:cNvPr>
          <p:cNvCxnSpPr>
            <a:cxnSpLocks/>
          </p:cNvCxnSpPr>
          <p:nvPr/>
        </p:nvCxnSpPr>
        <p:spPr>
          <a:xfrm>
            <a:off x="4801534" y="3758983"/>
            <a:ext cx="0" cy="247036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33A0945-618B-DE9F-61CA-78CF5F293ADD}"/>
              </a:ext>
            </a:extLst>
          </p:cNvPr>
          <p:cNvCxnSpPr>
            <a:cxnSpLocks/>
          </p:cNvCxnSpPr>
          <p:nvPr/>
        </p:nvCxnSpPr>
        <p:spPr>
          <a:xfrm>
            <a:off x="4801534" y="4640946"/>
            <a:ext cx="0" cy="247036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05E45A4-6CA5-7855-0C58-5944698ED21F}"/>
              </a:ext>
            </a:extLst>
          </p:cNvPr>
          <p:cNvCxnSpPr>
            <a:cxnSpLocks/>
          </p:cNvCxnSpPr>
          <p:nvPr/>
        </p:nvCxnSpPr>
        <p:spPr>
          <a:xfrm>
            <a:off x="4801534" y="5530053"/>
            <a:ext cx="0" cy="247036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B015A1F-26B7-DC13-D7AE-0F6815972B33}"/>
              </a:ext>
            </a:extLst>
          </p:cNvPr>
          <p:cNvCxnSpPr>
            <a:cxnSpLocks/>
          </p:cNvCxnSpPr>
          <p:nvPr/>
        </p:nvCxnSpPr>
        <p:spPr>
          <a:xfrm flipV="1">
            <a:off x="7203730" y="1957016"/>
            <a:ext cx="1" cy="254604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40ADD34-EAAA-D840-C687-730E4D57EAF4}"/>
              </a:ext>
            </a:extLst>
          </p:cNvPr>
          <p:cNvCxnSpPr>
            <a:cxnSpLocks/>
          </p:cNvCxnSpPr>
          <p:nvPr/>
        </p:nvCxnSpPr>
        <p:spPr>
          <a:xfrm flipV="1">
            <a:off x="7203731" y="2854083"/>
            <a:ext cx="1" cy="254604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65080BA-3254-5889-ABE1-B5C00EF2F98C}"/>
              </a:ext>
            </a:extLst>
          </p:cNvPr>
          <p:cNvCxnSpPr>
            <a:cxnSpLocks/>
          </p:cNvCxnSpPr>
          <p:nvPr/>
        </p:nvCxnSpPr>
        <p:spPr>
          <a:xfrm flipV="1">
            <a:off x="7203732" y="3737535"/>
            <a:ext cx="1" cy="254604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ED3B68F-AB6B-0D87-D2DA-0A09AAAAEB7C}"/>
              </a:ext>
            </a:extLst>
          </p:cNvPr>
          <p:cNvCxnSpPr>
            <a:cxnSpLocks/>
          </p:cNvCxnSpPr>
          <p:nvPr/>
        </p:nvCxnSpPr>
        <p:spPr>
          <a:xfrm flipV="1">
            <a:off x="7203732" y="4628019"/>
            <a:ext cx="1" cy="254604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6C425C-D008-A345-C1F8-4115AECDE28D}"/>
              </a:ext>
            </a:extLst>
          </p:cNvPr>
          <p:cNvCxnSpPr>
            <a:cxnSpLocks/>
          </p:cNvCxnSpPr>
          <p:nvPr/>
        </p:nvCxnSpPr>
        <p:spPr>
          <a:xfrm flipV="1">
            <a:off x="7203733" y="5506040"/>
            <a:ext cx="1" cy="254604"/>
          </a:xfrm>
          <a:prstGeom prst="straightConnector1">
            <a:avLst/>
          </a:prstGeom>
          <a:ln w="28575">
            <a:solidFill>
              <a:srgbClr val="244A9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0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6C233A-F6F0-A0F8-CCC3-318A849F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110302" cy="77702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244A9A"/>
                </a:solidFill>
                <a:latin typeface="HSE Sans" panose="02000000000000000000" pitchFamily="50" charset="-52"/>
              </a:rPr>
              <a:t>Middleware</a:t>
            </a:r>
            <a:r>
              <a:rPr lang="en-US" sz="2400" i="1" dirty="0">
                <a:solidFill>
                  <a:srgbClr val="244A9A"/>
                </a:solidFill>
                <a:latin typeface="HSE Sans" panose="02000000000000000000" pitchFamily="2" charset="0"/>
              </a:rPr>
              <a:t> — </a:t>
            </a:r>
            <a:r>
              <a:rPr lang="en-US" sz="2400" dirty="0" err="1">
                <a:solidFill>
                  <a:srgbClr val="244A9A"/>
                </a:solidFill>
                <a:latin typeface="HSE Sans" panose="02000000000000000000" pitchFamily="50" charset="-52"/>
              </a:rPr>
              <a:t>HttpStatusCodeExceptionMiddleware.cs</a:t>
            </a:r>
            <a:r>
              <a:rPr lang="en-US" sz="2400" i="1" dirty="0">
                <a:solidFill>
                  <a:srgbClr val="244A9A"/>
                </a:solidFill>
                <a:latin typeface="HSE Sans" panose="02000000000000000000" pitchFamily="2" charset="0"/>
              </a:rPr>
              <a:t>   </a:t>
            </a:r>
            <a:br>
              <a:rPr lang="ru-RU" sz="2400" b="1" dirty="0">
                <a:solidFill>
                  <a:srgbClr val="244A9A"/>
                </a:solidFill>
                <a:latin typeface="HSE Sans" panose="02000000000000000000" pitchFamily="50" charset="-52"/>
              </a:rPr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AE2C94-4389-F93F-9455-8D5651A51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</a:t>
            </a:r>
          </a:p>
          <a:p>
            <a:r>
              <a:rPr lang="ru-RU" dirty="0"/>
              <a:t>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12CDA66-0E3E-B762-4B21-7FEDC27DE5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Интерактивная визуализация данных приёмной кампании. Серверная часть.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98C818-58A7-2E33-722E-D3A9CEB122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  <a:p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02B06F1-3A6B-657E-030A-0147FE084045}"/>
              </a:ext>
            </a:extLst>
          </p:cNvPr>
          <p:cNvGrpSpPr/>
          <p:nvPr/>
        </p:nvGrpSpPr>
        <p:grpSpPr>
          <a:xfrm>
            <a:off x="1688955" y="2314937"/>
            <a:ext cx="8814090" cy="4053361"/>
            <a:chOff x="3035742" y="2776834"/>
            <a:chExt cx="6448300" cy="3007894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977C3AA4-C688-A10C-5D51-98EA9DEBBFC4}"/>
                </a:ext>
              </a:extLst>
            </p:cNvPr>
            <p:cNvSpPr/>
            <p:nvPr/>
          </p:nvSpPr>
          <p:spPr>
            <a:xfrm>
              <a:off x="4761960" y="2776834"/>
              <a:ext cx="2995863" cy="3007894"/>
            </a:xfrm>
            <a:prstGeom prst="ellipse">
              <a:avLst/>
            </a:prstGeom>
            <a:solidFill>
              <a:srgbClr val="B5C8ED"/>
            </a:solidFill>
            <a:ln w="38100">
              <a:solidFill>
                <a:srgbClr val="244A9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512BB27-043E-03C1-7FBD-F87630DDE141}"/>
                </a:ext>
              </a:extLst>
            </p:cNvPr>
            <p:cNvSpPr/>
            <p:nvPr/>
          </p:nvSpPr>
          <p:spPr>
            <a:xfrm>
              <a:off x="5533893" y="3551868"/>
              <a:ext cx="1451995" cy="14578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44A9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244A9A"/>
                  </a:solidFill>
                  <a:latin typeface="HSE Sans" panose="02000000000000000000" pitchFamily="50" charset="-52"/>
                </a:rPr>
                <a:t>App</a:t>
              </a:r>
              <a:endParaRPr lang="ru-RU" sz="3200" b="1" dirty="0">
                <a:solidFill>
                  <a:srgbClr val="244A9A"/>
                </a:solidFill>
                <a:latin typeface="HSE Sans" panose="02000000000000000000" pitchFamily="50" charset="-5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8E253C-27E9-7F03-701C-FACF4E531AF6}"/>
                </a:ext>
              </a:extLst>
            </p:cNvPr>
            <p:cNvSpPr txBox="1"/>
            <p:nvPr/>
          </p:nvSpPr>
          <p:spPr>
            <a:xfrm>
              <a:off x="5351350" y="3029097"/>
              <a:ext cx="1817083" cy="47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244A9A"/>
                  </a:solidFill>
                  <a:latin typeface="HSE Sans" panose="02000000000000000000" pitchFamily="2" charset="0"/>
                </a:rPr>
                <a:t>Middleware</a:t>
              </a:r>
              <a:endParaRPr lang="ru-RU" sz="2400" b="1" dirty="0">
                <a:solidFill>
                  <a:srgbClr val="244A9A"/>
                </a:solidFill>
                <a:latin typeface="HSE Sans" panose="02000000000000000000" pitchFamily="2" charset="0"/>
              </a:endParaRP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BE5215D6-93F0-AF79-2CCA-AFE7BEC415A6}"/>
                </a:ext>
              </a:extLst>
            </p:cNvPr>
            <p:cNvCxnSpPr>
              <a:cxnSpLocks/>
            </p:cNvCxnSpPr>
            <p:nvPr/>
          </p:nvCxnSpPr>
          <p:spPr>
            <a:xfrm>
              <a:off x="3035742" y="4280781"/>
              <a:ext cx="2498151" cy="0"/>
            </a:xfrm>
            <a:prstGeom prst="straightConnector1">
              <a:avLst/>
            </a:prstGeom>
            <a:ln w="38100">
              <a:solidFill>
                <a:srgbClr val="244A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AB7BA253-C9EB-D7B8-4C67-7F85494A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985888" y="4280781"/>
              <a:ext cx="2498151" cy="0"/>
            </a:xfrm>
            <a:prstGeom prst="straightConnector1">
              <a:avLst/>
            </a:prstGeom>
            <a:ln w="38100">
              <a:solidFill>
                <a:srgbClr val="244A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7B8146-11AC-E00A-1F39-5CB7AF59943F}"/>
                </a:ext>
              </a:extLst>
            </p:cNvPr>
            <p:cNvSpPr txBox="1"/>
            <p:nvPr/>
          </p:nvSpPr>
          <p:spPr>
            <a:xfrm>
              <a:off x="3035742" y="3751397"/>
              <a:ext cx="1455821" cy="43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rgbClr val="244A9A"/>
                  </a:solidFill>
                  <a:latin typeface="HSE Sans" panose="02000000000000000000" pitchFamily="2" charset="0"/>
                </a:rPr>
                <a:t>Request</a:t>
              </a:r>
              <a:endParaRPr lang="ru-RU" sz="1000" b="1" dirty="0">
                <a:solidFill>
                  <a:srgbClr val="244A9A"/>
                </a:solidFill>
                <a:latin typeface="HSE Sans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521181-DD42-CE82-1C6F-EF9CD94F91B9}"/>
                </a:ext>
              </a:extLst>
            </p:cNvPr>
            <p:cNvSpPr txBox="1"/>
            <p:nvPr/>
          </p:nvSpPr>
          <p:spPr>
            <a:xfrm>
              <a:off x="7802074" y="3751397"/>
              <a:ext cx="1681968" cy="43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rgbClr val="244A9A"/>
                  </a:solidFill>
                  <a:latin typeface="HSE Sans" panose="02000000000000000000" pitchFamily="2" charset="0"/>
                </a:rPr>
                <a:t>Response</a:t>
              </a:r>
              <a:endParaRPr lang="ru-RU" sz="1000" b="1" dirty="0">
                <a:solidFill>
                  <a:srgbClr val="244A9A"/>
                </a:solidFill>
                <a:latin typeface="HSE Sa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09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2865</Words>
  <Application>Microsoft Office PowerPoint</Application>
  <PresentationFormat>Широкоэкранный</PresentationFormat>
  <Paragraphs>560</Paragraphs>
  <Slides>27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HSE Sans</vt:lpstr>
      <vt:lpstr>HSE Slab</vt:lpstr>
      <vt:lpstr>Times New Roman</vt:lpstr>
      <vt:lpstr>Wingdings</vt:lpstr>
      <vt:lpstr>Office Theme</vt:lpstr>
      <vt:lpstr>Интерактивная визуализация данных приёмной кампании. Серверная часть. </vt:lpstr>
      <vt:lpstr>Предметная область</vt:lpstr>
      <vt:lpstr>Актуальность работы</vt:lpstr>
      <vt:lpstr>Анализ существующих решений</vt:lpstr>
      <vt:lpstr>Цель работы</vt:lpstr>
      <vt:lpstr>Функциональные требования</vt:lpstr>
      <vt:lpstr>Используемые технологии</vt:lpstr>
      <vt:lpstr>Презентация PowerPoint</vt:lpstr>
      <vt:lpstr>Middleware — HttpStatusCodeExceptionMiddleware.cs    </vt:lpstr>
      <vt:lpstr>Controllers — AdmissionCampaign.API  </vt:lpstr>
      <vt:lpstr>Services — AdmissionCampaign.Services  </vt:lpstr>
      <vt:lpstr>Repositories — AdmissionCampaign.DataAccess   </vt:lpstr>
      <vt:lpstr>Database — Entrants    </vt:lpstr>
      <vt:lpstr>Добавление абитуриента</vt:lpstr>
      <vt:lpstr>Редактирование абитуриента </vt:lpstr>
      <vt:lpstr>Удаление абитуриента </vt:lpstr>
      <vt:lpstr>Удаление всех абитуриентов </vt:lpstr>
      <vt:lpstr>Получение абитуриента по индивидуальному номеру </vt:lpstr>
      <vt:lpstr>Получение всех абитуриентов </vt:lpstr>
      <vt:lpstr>Получение абитуриентов по году поступления</vt:lpstr>
      <vt:lpstr>Получение абитуриентов по различным фильтрам</vt:lpstr>
      <vt:lpstr>Получение статистики по регионам </vt:lpstr>
      <vt:lpstr>Добавление абитуриентов при помощи загрузки документа</vt:lpstr>
      <vt:lpstr>Результаты </vt:lpstr>
      <vt:lpstr>Дальнейшее развитие проекта  </vt:lpstr>
      <vt:lpstr>Список использованной литературы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Щербаков Ярослав Юрьевич</cp:lastModifiedBy>
  <cp:revision>47</cp:revision>
  <cp:lastPrinted>2021-11-11T13:08:42Z</cp:lastPrinted>
  <dcterms:created xsi:type="dcterms:W3CDTF">2021-11-11T08:52:47Z</dcterms:created>
  <dcterms:modified xsi:type="dcterms:W3CDTF">2022-05-24T15:09:11Z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