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0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snapToObjects="1">
      <p:cViewPr>
        <p:scale>
          <a:sx n="102" d="100"/>
          <a:sy n="102" d="100"/>
        </p:scale>
        <p:origin x="95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9/26/20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9/26/20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9/26/20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9/26/20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9/26/20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9/26/20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9/26/20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9/26/20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9/26/20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9/26/20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9/26/20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9/26/20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sirt.org/safe-travel/road-safety-fact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Data-Collisions.csv"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6AF42E66-C15D-2A48-9BD1-ACFDDD7F556F}"/>
              </a:ext>
            </a:extLst>
          </p:cNvPr>
          <p:cNvSpPr>
            <a:spLocks noGrp="1"/>
          </p:cNvSpPr>
          <p:nvPr>
            <p:ph type="ctrTitle"/>
          </p:nvPr>
        </p:nvSpPr>
        <p:spPr>
          <a:xfrm>
            <a:off x="2141744" y="1437783"/>
            <a:ext cx="7908513" cy="2495051"/>
          </a:xfrm>
        </p:spPr>
        <p:txBody>
          <a:bodyPr anchor="b">
            <a:normAutofit/>
          </a:bodyPr>
          <a:lstStyle/>
          <a:p>
            <a:pPr algn="ctr"/>
            <a:r>
              <a:rPr lang="en-US" sz="5600"/>
              <a:t>CAR ACCIDENT SEVERITY - SEATTLE</a:t>
            </a:r>
          </a:p>
        </p:txBody>
      </p:sp>
      <p:sp>
        <p:nvSpPr>
          <p:cNvPr id="3" name="Subtitle 2">
            <a:extLst>
              <a:ext uri="{FF2B5EF4-FFF2-40B4-BE49-F238E27FC236}">
                <a16:creationId xmlns:a16="http://schemas.microsoft.com/office/drawing/2014/main" id="{9504E21F-D165-3E4B-88C1-5D7EC77C08BE}"/>
              </a:ext>
            </a:extLst>
          </p:cNvPr>
          <p:cNvSpPr>
            <a:spLocks noGrp="1"/>
          </p:cNvSpPr>
          <p:nvPr>
            <p:ph type="subTitle" idx="1"/>
          </p:nvPr>
        </p:nvSpPr>
        <p:spPr>
          <a:xfrm>
            <a:off x="3416133" y="4020146"/>
            <a:ext cx="5357600" cy="1160213"/>
          </a:xfrm>
        </p:spPr>
        <p:txBody>
          <a:bodyPr anchor="t">
            <a:normAutofit/>
          </a:bodyPr>
          <a:lstStyle/>
          <a:p>
            <a:pPr algn="ctr">
              <a:lnSpc>
                <a:spcPct val="110000"/>
              </a:lnSpc>
            </a:pPr>
            <a:r>
              <a:rPr lang="en-US" sz="2400" dirty="0"/>
              <a:t>Yazan Hassan</a:t>
            </a:r>
          </a:p>
          <a:p>
            <a:pPr algn="ctr">
              <a:lnSpc>
                <a:spcPct val="110000"/>
              </a:lnSpc>
            </a:pPr>
            <a:r>
              <a:rPr lang="en-US" sz="2400" dirty="0"/>
              <a:t>IBM Applied Data Science Capstone</a:t>
            </a:r>
          </a:p>
        </p:txBody>
      </p:sp>
    </p:spTree>
    <p:extLst>
      <p:ext uri="{BB962C8B-B14F-4D97-AF65-F5344CB8AC3E}">
        <p14:creationId xmlns:p14="http://schemas.microsoft.com/office/powerpoint/2010/main" val="339981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4AB0763F-C588-EA41-AE06-D0B4A859A55E}"/>
              </a:ext>
            </a:extLst>
          </p:cNvPr>
          <p:cNvSpPr>
            <a:spLocks noGrp="1"/>
          </p:cNvSpPr>
          <p:nvPr>
            <p:ph type="title"/>
          </p:nvPr>
        </p:nvSpPr>
        <p:spPr>
          <a:xfrm>
            <a:off x="2611808" y="1022548"/>
            <a:ext cx="8298362" cy="1308063"/>
          </a:xfrm>
        </p:spPr>
        <p:txBody>
          <a:bodyPr anchor="b">
            <a:normAutofit/>
          </a:bodyPr>
          <a:lstStyle/>
          <a:p>
            <a:pPr algn="l"/>
            <a:r>
              <a:rPr lang="en-US" sz="4400" dirty="0">
                <a:solidFill>
                  <a:srgbClr val="1F2D29"/>
                </a:solidFill>
              </a:rPr>
              <a:t>Conclusion and Model Selection</a:t>
            </a:r>
          </a:p>
        </p:txBody>
      </p:sp>
      <p:sp>
        <p:nvSpPr>
          <p:cNvPr id="3" name="Content Placeholder 2">
            <a:extLst>
              <a:ext uri="{FF2B5EF4-FFF2-40B4-BE49-F238E27FC236}">
                <a16:creationId xmlns:a16="http://schemas.microsoft.com/office/drawing/2014/main" id="{EE92B374-5A5F-2244-A1B4-D63A3D55827E}"/>
              </a:ext>
            </a:extLst>
          </p:cNvPr>
          <p:cNvSpPr>
            <a:spLocks noGrp="1"/>
          </p:cNvSpPr>
          <p:nvPr>
            <p:ph idx="1"/>
          </p:nvPr>
        </p:nvSpPr>
        <p:spPr>
          <a:xfrm>
            <a:off x="2302933" y="2641604"/>
            <a:ext cx="7621606" cy="3443107"/>
          </a:xfrm>
        </p:spPr>
        <p:txBody>
          <a:bodyPr anchor="t">
            <a:normAutofit/>
          </a:bodyPr>
          <a:lstStyle/>
          <a:p>
            <a:r>
              <a:rPr lang="en-CA" dirty="0"/>
              <a:t>When comparing the f1 scores, accuracy, confusion matrixes, and classification reports of the three different algorithms, we are able to better determine which algorithms have performed better in achieving the goal of the project. </a:t>
            </a:r>
          </a:p>
          <a:p>
            <a:r>
              <a:rPr lang="en-CA" dirty="0"/>
              <a:t>Evident by the various scores, it is clear that k-Nearest Neighbour algorithm is the most suitable for this project. </a:t>
            </a:r>
          </a:p>
          <a:p>
            <a:endParaRPr lang="en-US" sz="1600" dirty="0">
              <a:solidFill>
                <a:srgbClr val="1F2D29"/>
              </a:solidFill>
            </a:endParaRPr>
          </a:p>
        </p:txBody>
      </p:sp>
      <p:graphicFrame>
        <p:nvGraphicFramePr>
          <p:cNvPr id="4" name="Table 3">
            <a:extLst>
              <a:ext uri="{FF2B5EF4-FFF2-40B4-BE49-F238E27FC236}">
                <a16:creationId xmlns:a16="http://schemas.microsoft.com/office/drawing/2014/main" id="{69FB264C-49F8-AD49-A4A2-5D25CB334C77}"/>
              </a:ext>
            </a:extLst>
          </p:cNvPr>
          <p:cNvGraphicFramePr>
            <a:graphicFrameLocks noGrp="1"/>
          </p:cNvGraphicFramePr>
          <p:nvPr>
            <p:extLst>
              <p:ext uri="{D42A27DB-BD31-4B8C-83A1-F6EECF244321}">
                <p14:modId xmlns:p14="http://schemas.microsoft.com/office/powerpoint/2010/main" val="4273079423"/>
              </p:ext>
            </p:extLst>
          </p:nvPr>
        </p:nvGraphicFramePr>
        <p:xfrm>
          <a:off x="3339590" y="5531555"/>
          <a:ext cx="5937250" cy="7315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1650329339"/>
                    </a:ext>
                  </a:extLst>
                </a:gridCol>
                <a:gridCol w="1979295">
                  <a:extLst>
                    <a:ext uri="{9D8B030D-6E8A-4147-A177-3AD203B41FA5}">
                      <a16:colId xmlns:a16="http://schemas.microsoft.com/office/drawing/2014/main" val="451265875"/>
                    </a:ext>
                  </a:extLst>
                </a:gridCol>
                <a:gridCol w="1979295">
                  <a:extLst>
                    <a:ext uri="{9D8B030D-6E8A-4147-A177-3AD203B41FA5}">
                      <a16:colId xmlns:a16="http://schemas.microsoft.com/office/drawing/2014/main" val="3436072484"/>
                    </a:ext>
                  </a:extLst>
                </a:gridCol>
              </a:tblGrid>
              <a:tr h="0">
                <a:tc>
                  <a:txBody>
                    <a:bodyPr/>
                    <a:lstStyle/>
                    <a:p>
                      <a:pPr algn="just"/>
                      <a:r>
                        <a:rPr lang="en-CA" sz="1200" dirty="0">
                          <a:solidFill>
                            <a:schemeClr val="tx1"/>
                          </a:solidFill>
                          <a:effectLst/>
                        </a:rPr>
                        <a:t> </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a:solidFill>
                            <a:schemeClr val="tx1"/>
                          </a:solidFill>
                          <a:effectLst/>
                        </a:rPr>
                        <a:t>Accuracy</a:t>
                      </a:r>
                      <a:endParaRPr lang="en-CA"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a:solidFill>
                            <a:schemeClr val="tx1"/>
                          </a:solidFill>
                          <a:effectLst/>
                        </a:rPr>
                        <a:t>F1 Score</a:t>
                      </a:r>
                      <a:endParaRPr lang="en-CA"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8281254"/>
                  </a:ext>
                </a:extLst>
              </a:tr>
              <a:tr h="0">
                <a:tc>
                  <a:txBody>
                    <a:bodyPr/>
                    <a:lstStyle/>
                    <a:p>
                      <a:pPr algn="just"/>
                      <a:r>
                        <a:rPr lang="en-CA" sz="1200" dirty="0">
                          <a:solidFill>
                            <a:schemeClr val="tx1"/>
                          </a:solidFill>
                          <a:effectLst/>
                        </a:rPr>
                        <a:t>Decision Tree</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a:solidFill>
                            <a:schemeClr val="tx1"/>
                          </a:solidFill>
                          <a:effectLst/>
                        </a:rPr>
                        <a:t>0.58</a:t>
                      </a:r>
                      <a:endParaRPr lang="en-CA"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dirty="0">
                          <a:solidFill>
                            <a:schemeClr val="tx1"/>
                          </a:solidFill>
                          <a:effectLst/>
                        </a:rPr>
                        <a:t>0.53 (0: 0.68; 1: 0.38)</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3755299"/>
                  </a:ext>
                </a:extLst>
              </a:tr>
              <a:tr h="0">
                <a:tc>
                  <a:txBody>
                    <a:bodyPr/>
                    <a:lstStyle/>
                    <a:p>
                      <a:pPr algn="just"/>
                      <a:r>
                        <a:rPr lang="en-CA" sz="1200" dirty="0">
                          <a:solidFill>
                            <a:schemeClr val="tx1"/>
                          </a:solidFill>
                          <a:effectLst/>
                        </a:rPr>
                        <a:t>Logistic Regression</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dirty="0">
                          <a:solidFill>
                            <a:schemeClr val="tx1"/>
                          </a:solidFill>
                          <a:effectLst/>
                        </a:rPr>
                        <a:t>0.58</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a:solidFill>
                            <a:schemeClr val="tx1"/>
                          </a:solidFill>
                          <a:effectLst/>
                        </a:rPr>
                        <a:t>0.53 (0: 0.69; 1: 0.37)</a:t>
                      </a:r>
                      <a:endParaRPr lang="en-CA"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3147481"/>
                  </a:ext>
                </a:extLst>
              </a:tr>
              <a:tr h="0">
                <a:tc>
                  <a:txBody>
                    <a:bodyPr/>
                    <a:lstStyle/>
                    <a:p>
                      <a:pPr algn="just"/>
                      <a:r>
                        <a:rPr lang="en-CA" sz="1200">
                          <a:solidFill>
                            <a:schemeClr val="tx1"/>
                          </a:solidFill>
                          <a:effectLst/>
                        </a:rPr>
                        <a:t>kNN</a:t>
                      </a:r>
                      <a:endParaRPr lang="en-CA"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dirty="0">
                          <a:solidFill>
                            <a:schemeClr val="tx1"/>
                          </a:solidFill>
                          <a:effectLst/>
                        </a:rPr>
                        <a:t>0.69</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CA" sz="1200" dirty="0">
                          <a:solidFill>
                            <a:schemeClr val="tx1"/>
                          </a:solidFill>
                          <a:effectLst/>
                        </a:rPr>
                        <a:t>0.56</a:t>
                      </a:r>
                      <a:endParaRPr lang="en-CA"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07753"/>
                  </a:ext>
                </a:extLst>
              </a:tr>
            </a:tbl>
          </a:graphicData>
        </a:graphic>
      </p:graphicFrame>
    </p:spTree>
    <p:extLst>
      <p:ext uri="{BB962C8B-B14F-4D97-AF65-F5344CB8AC3E}">
        <p14:creationId xmlns:p14="http://schemas.microsoft.com/office/powerpoint/2010/main" val="84595237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B3F7CF41-3459-374F-8B13-1E582C60BF4D}"/>
              </a:ext>
            </a:extLst>
          </p:cNvPr>
          <p:cNvSpPr>
            <a:spLocks noGrp="1"/>
          </p:cNvSpPr>
          <p:nvPr>
            <p:ph type="title"/>
          </p:nvPr>
        </p:nvSpPr>
        <p:spPr>
          <a:xfrm>
            <a:off x="2744424" y="926445"/>
            <a:ext cx="7958331" cy="1308063"/>
          </a:xfrm>
        </p:spPr>
        <p:txBody>
          <a:bodyPr anchor="b">
            <a:normAutofit/>
          </a:bodyPr>
          <a:lstStyle/>
          <a:p>
            <a:pPr algn="l"/>
            <a:r>
              <a:rPr lang="en-US" sz="4400" dirty="0">
                <a:solidFill>
                  <a:srgbClr val="1F2D29"/>
                </a:solidFill>
              </a:rPr>
              <a:t>Recommendations and Insights</a:t>
            </a:r>
          </a:p>
        </p:txBody>
      </p:sp>
      <p:sp>
        <p:nvSpPr>
          <p:cNvPr id="3" name="Content Placeholder 2">
            <a:extLst>
              <a:ext uri="{FF2B5EF4-FFF2-40B4-BE49-F238E27FC236}">
                <a16:creationId xmlns:a16="http://schemas.microsoft.com/office/drawing/2014/main" id="{2F008825-07A5-C544-9072-68C0EF9B0413}"/>
              </a:ext>
            </a:extLst>
          </p:cNvPr>
          <p:cNvSpPr>
            <a:spLocks noGrp="1"/>
          </p:cNvSpPr>
          <p:nvPr>
            <p:ph idx="1"/>
          </p:nvPr>
        </p:nvSpPr>
        <p:spPr>
          <a:xfrm>
            <a:off x="2177672" y="2617940"/>
            <a:ext cx="9471534" cy="4240060"/>
          </a:xfrm>
        </p:spPr>
        <p:txBody>
          <a:bodyPr anchor="t">
            <a:normAutofit fontScale="77500" lnSpcReduction="20000"/>
          </a:bodyPr>
          <a:lstStyle/>
          <a:p>
            <a:r>
              <a:rPr lang="en-CA" sz="2300" dirty="0"/>
              <a:t>The Seattle municipal government can assess areas in the city with high accident rates and focus on implementing preventative measures to try to mitigate the accidents. For example, development projects could be launched to target improved light conditions in high-risk areas. </a:t>
            </a:r>
          </a:p>
          <a:p>
            <a:r>
              <a:rPr lang="en-CA" sz="2300" dirty="0"/>
              <a:t>Since almost all of the accidents in Seattle happen in either a block or an intersection, the municipal government can develop initiatives to mitigate unfavourable conditions in those areas. Those can include installing better safety signs to notify drivers of hazards, as well as increase investment in lightening and road conditions in high-risk areas. </a:t>
            </a:r>
          </a:p>
          <a:p>
            <a:r>
              <a:rPr lang="en-CA" sz="2300" dirty="0"/>
              <a:t>Additionally, individual drivers can use this data to be cognizant of areas and conditions that have a higher risk of getting into a car accident. Specific importance can be given to mitigate conditions and areas that cause severe car accidents. </a:t>
            </a:r>
          </a:p>
          <a:p>
            <a:endParaRPr lang="en-US" sz="1600" dirty="0">
              <a:solidFill>
                <a:srgbClr val="1F2D29"/>
              </a:solidFill>
            </a:endParaRPr>
          </a:p>
        </p:txBody>
      </p:sp>
    </p:spTree>
    <p:extLst>
      <p:ext uri="{BB962C8B-B14F-4D97-AF65-F5344CB8AC3E}">
        <p14:creationId xmlns:p14="http://schemas.microsoft.com/office/powerpoint/2010/main" val="28605560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6AEDC64-8660-264F-8A74-F7AAD8C45A98}"/>
              </a:ext>
            </a:extLst>
          </p:cNvPr>
          <p:cNvSpPr>
            <a:spLocks noGrp="1"/>
          </p:cNvSpPr>
          <p:nvPr>
            <p:ph type="title"/>
          </p:nvPr>
        </p:nvSpPr>
        <p:spPr>
          <a:xfrm>
            <a:off x="2611808" y="1022548"/>
            <a:ext cx="7958331" cy="1308063"/>
          </a:xfrm>
        </p:spPr>
        <p:txBody>
          <a:bodyPr anchor="b">
            <a:normAutofit/>
          </a:bodyPr>
          <a:lstStyle/>
          <a:p>
            <a:pPr algn="l"/>
            <a:r>
              <a:rPr lang="en-US" sz="4100">
                <a:solidFill>
                  <a:srgbClr val="1F2D29"/>
                </a:solidFill>
              </a:rPr>
              <a:t>Reducing Car Accident Severity in Seattle, Washington, USA</a:t>
            </a:r>
          </a:p>
        </p:txBody>
      </p:sp>
      <p:sp>
        <p:nvSpPr>
          <p:cNvPr id="3" name="Content Placeholder 2">
            <a:extLst>
              <a:ext uri="{FF2B5EF4-FFF2-40B4-BE49-F238E27FC236}">
                <a16:creationId xmlns:a16="http://schemas.microsoft.com/office/drawing/2014/main" id="{94B63665-5DB6-6A40-92D2-CFA45A746C98}"/>
              </a:ext>
            </a:extLst>
          </p:cNvPr>
          <p:cNvSpPr>
            <a:spLocks noGrp="1"/>
          </p:cNvSpPr>
          <p:nvPr>
            <p:ph idx="1"/>
          </p:nvPr>
        </p:nvSpPr>
        <p:spPr>
          <a:xfrm>
            <a:off x="2302933" y="2641604"/>
            <a:ext cx="7621606" cy="3443107"/>
          </a:xfrm>
        </p:spPr>
        <p:txBody>
          <a:bodyPr anchor="t">
            <a:normAutofit/>
          </a:bodyPr>
          <a:lstStyle/>
          <a:p>
            <a:pPr>
              <a:lnSpc>
                <a:spcPct val="110000"/>
              </a:lnSpc>
            </a:pPr>
            <a:r>
              <a:rPr lang="en-CA" sz="1500">
                <a:solidFill>
                  <a:srgbClr val="1F2D29"/>
                </a:solidFill>
              </a:rPr>
              <a:t>The global epidemic of road crash fatalities and disabilities is gradually being recognized as a major public health concern. </a:t>
            </a:r>
          </a:p>
          <a:p>
            <a:pPr>
              <a:lnSpc>
                <a:spcPct val="110000"/>
              </a:lnSpc>
            </a:pPr>
            <a:r>
              <a:rPr lang="en-CA" sz="1500">
                <a:solidFill>
                  <a:srgbClr val="1F2D29"/>
                </a:solidFill>
              </a:rPr>
              <a:t>Approximately 1.35 million people die in road crashes each year, with the daily global death toll being about 3,700 people. An additional 20-50 million suffer non-fatal injuries every year, often resulting in long-term disabilities (</a:t>
            </a:r>
            <a:r>
              <a:rPr lang="en-CA" sz="1500">
                <a:solidFill>
                  <a:srgbClr val="1F2D29"/>
                </a:solidFill>
                <a:hlinkClick r:id="rId3"/>
              </a:rPr>
              <a:t>https://www.asirt.org/safe-travel/road-safety-facts/</a:t>
            </a:r>
            <a:r>
              <a:rPr lang="en-CA" sz="1500">
                <a:solidFill>
                  <a:srgbClr val="1F2D29"/>
                </a:solidFill>
              </a:rPr>
              <a:t>).</a:t>
            </a:r>
          </a:p>
          <a:p>
            <a:pPr>
              <a:lnSpc>
                <a:spcPct val="110000"/>
              </a:lnSpc>
            </a:pPr>
            <a:r>
              <a:rPr lang="en-CA" sz="1500">
                <a:solidFill>
                  <a:srgbClr val="1F2D29"/>
                </a:solidFill>
              </a:rPr>
              <a:t>Accidents that occur can be slight, fatal and serious. As such, a good mitigation tactic is to be able to reduce the risk of severity before accidents occur. In an effort to reduce the frequency of car collisions in a community, an algorithm can be developed to predict the severity of an accident given the weather, road and visibility conditions. </a:t>
            </a:r>
          </a:p>
          <a:p>
            <a:pPr>
              <a:lnSpc>
                <a:spcPct val="110000"/>
              </a:lnSpc>
            </a:pPr>
            <a:endParaRPr lang="en-US" sz="1500">
              <a:solidFill>
                <a:srgbClr val="1F2D29"/>
              </a:solidFill>
            </a:endParaRPr>
          </a:p>
        </p:txBody>
      </p:sp>
    </p:spTree>
    <p:extLst>
      <p:ext uri="{BB962C8B-B14F-4D97-AF65-F5344CB8AC3E}">
        <p14:creationId xmlns:p14="http://schemas.microsoft.com/office/powerpoint/2010/main" val="14785257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E0A811E7-D642-F346-9F71-359929CC715E}"/>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Data Acquisition and Cleaning</a:t>
            </a:r>
          </a:p>
        </p:txBody>
      </p:sp>
      <p:sp>
        <p:nvSpPr>
          <p:cNvPr id="3" name="Content Placeholder 2">
            <a:extLst>
              <a:ext uri="{FF2B5EF4-FFF2-40B4-BE49-F238E27FC236}">
                <a16:creationId xmlns:a16="http://schemas.microsoft.com/office/drawing/2014/main" id="{B5E9548A-54DE-3F4A-A877-7AEF38F07AEF}"/>
              </a:ext>
            </a:extLst>
          </p:cNvPr>
          <p:cNvSpPr>
            <a:spLocks noGrp="1"/>
          </p:cNvSpPr>
          <p:nvPr>
            <p:ph idx="1"/>
          </p:nvPr>
        </p:nvSpPr>
        <p:spPr>
          <a:xfrm>
            <a:off x="2302933" y="2641604"/>
            <a:ext cx="7621606" cy="3443107"/>
          </a:xfrm>
        </p:spPr>
        <p:txBody>
          <a:bodyPr anchor="t">
            <a:normAutofit fontScale="77500" lnSpcReduction="20000"/>
          </a:bodyPr>
          <a:lstStyle/>
          <a:p>
            <a:r>
              <a:rPr lang="en-CA" dirty="0"/>
              <a:t>The dataset has information gathered on the road traffic accidents of Seattle City. </a:t>
            </a:r>
          </a:p>
          <a:p>
            <a:r>
              <a:rPr lang="en-CA" dirty="0"/>
              <a:t>The data was collected by the Seattle Police Department and Accident Traffic Records Department from 2004 to present. The data consists of 37 independent variables and 194,673 rows. </a:t>
            </a:r>
          </a:p>
          <a:p>
            <a:r>
              <a:rPr lang="en-CA" dirty="0"/>
              <a:t>The dependent variable, “SEVERITYCODE”, contains numbers that correspond to different levels of severity caused by an accident from 0 to 4. </a:t>
            </a:r>
          </a:p>
          <a:p>
            <a:r>
              <a:rPr lang="en-CA" dirty="0"/>
              <a:t>The dataset can be found here: </a:t>
            </a:r>
            <a:r>
              <a:rPr lang="en-CA" u="sng" dirty="0">
                <a:hlinkClick r:id="rId3"/>
              </a:rPr>
              <a:t>https://s3.us.cloud-object-storage.appdomain.cloud/cf-courses-data/CognitiveClass/DP0701EN/version-2/Data-Collisions.csv</a:t>
            </a:r>
            <a:r>
              <a:rPr lang="en-CA" dirty="0"/>
              <a:t>. </a:t>
            </a:r>
          </a:p>
          <a:p>
            <a:endParaRPr lang="en-US" sz="1600" dirty="0">
              <a:solidFill>
                <a:srgbClr val="1F2D29"/>
              </a:solidFill>
            </a:endParaRPr>
          </a:p>
        </p:txBody>
      </p:sp>
    </p:spTree>
    <p:extLst>
      <p:ext uri="{BB962C8B-B14F-4D97-AF65-F5344CB8AC3E}">
        <p14:creationId xmlns:p14="http://schemas.microsoft.com/office/powerpoint/2010/main" val="11015568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C21AEC5-0441-8C42-9E04-F1C7D104DF83}"/>
              </a:ext>
            </a:extLst>
          </p:cNvPr>
          <p:cNvSpPr>
            <a:spLocks noGrp="1"/>
          </p:cNvSpPr>
          <p:nvPr>
            <p:ph type="title"/>
          </p:nvPr>
        </p:nvSpPr>
        <p:spPr>
          <a:xfrm>
            <a:off x="2611808" y="1257300"/>
            <a:ext cx="7958331" cy="1345319"/>
          </a:xfrm>
        </p:spPr>
        <p:txBody>
          <a:bodyPr anchor="b">
            <a:normAutofit/>
          </a:bodyPr>
          <a:lstStyle/>
          <a:p>
            <a:pPr algn="l"/>
            <a:r>
              <a:rPr lang="en-US" sz="4400" dirty="0">
                <a:solidFill>
                  <a:srgbClr val="1F2D29"/>
                </a:solidFill>
              </a:rPr>
              <a:t>Feature Selection</a:t>
            </a:r>
            <a:br>
              <a:rPr lang="en-US" sz="4400" dirty="0">
                <a:solidFill>
                  <a:srgbClr val="1F2D29"/>
                </a:solidFill>
              </a:rPr>
            </a:br>
            <a:endParaRPr lang="en-US" sz="4400" dirty="0">
              <a:solidFill>
                <a:srgbClr val="1F2D29"/>
              </a:solidFill>
            </a:endParaRPr>
          </a:p>
        </p:txBody>
      </p:sp>
      <p:sp>
        <p:nvSpPr>
          <p:cNvPr id="3" name="Content Placeholder 2">
            <a:extLst>
              <a:ext uri="{FF2B5EF4-FFF2-40B4-BE49-F238E27FC236}">
                <a16:creationId xmlns:a16="http://schemas.microsoft.com/office/drawing/2014/main" id="{2B0A65EB-6401-4E4D-B581-5DACCB53E543}"/>
              </a:ext>
            </a:extLst>
          </p:cNvPr>
          <p:cNvSpPr>
            <a:spLocks noGrp="1"/>
          </p:cNvSpPr>
          <p:nvPr>
            <p:ph idx="1"/>
          </p:nvPr>
        </p:nvSpPr>
        <p:spPr>
          <a:xfrm>
            <a:off x="2302933" y="2641604"/>
            <a:ext cx="7621606" cy="3443107"/>
          </a:xfrm>
        </p:spPr>
        <p:txBody>
          <a:bodyPr anchor="t">
            <a:normAutofit/>
          </a:bodyPr>
          <a:lstStyle/>
          <a:p>
            <a:pPr>
              <a:lnSpc>
                <a:spcPct val="110000"/>
              </a:lnSpc>
            </a:pPr>
            <a:r>
              <a:rPr lang="en-US" sz="1500" dirty="0">
                <a:solidFill>
                  <a:srgbClr val="1F2D29"/>
                </a:solidFill>
              </a:rPr>
              <a:t> The following features were selected for this machine learning project: </a:t>
            </a:r>
          </a:p>
          <a:p>
            <a:pPr lvl="1">
              <a:lnSpc>
                <a:spcPct val="110000"/>
              </a:lnSpc>
            </a:pPr>
            <a:r>
              <a:rPr lang="en-US" sz="1500" dirty="0">
                <a:solidFill>
                  <a:srgbClr val="1F2D29"/>
                </a:solidFill>
              </a:rPr>
              <a:t>WEATHER - Weather condition during time of collision (Overcast/Rain/Clear) </a:t>
            </a:r>
          </a:p>
          <a:p>
            <a:pPr lvl="1">
              <a:lnSpc>
                <a:spcPct val="110000"/>
              </a:lnSpc>
            </a:pPr>
            <a:r>
              <a:rPr lang="en-US" sz="1500" dirty="0">
                <a:solidFill>
                  <a:srgbClr val="1F2D29"/>
                </a:solidFill>
              </a:rPr>
              <a:t>ROADCOND - Road condition during the collision (Wet/Dry) </a:t>
            </a:r>
          </a:p>
          <a:p>
            <a:pPr lvl="1">
              <a:lnSpc>
                <a:spcPct val="110000"/>
              </a:lnSpc>
            </a:pPr>
            <a:r>
              <a:rPr lang="en-US" sz="1500" dirty="0">
                <a:solidFill>
                  <a:srgbClr val="1F2D29"/>
                </a:solidFill>
              </a:rPr>
              <a:t>LIGHTCOND - Light conditions during the collision (Lights On/Dark with light on)</a:t>
            </a:r>
          </a:p>
          <a:p>
            <a:pPr lvl="1">
              <a:lnSpc>
                <a:spcPct val="110000"/>
              </a:lnSpc>
            </a:pPr>
            <a:r>
              <a:rPr lang="en-US" sz="1500" dirty="0">
                <a:solidFill>
                  <a:srgbClr val="1F2D29"/>
                </a:solidFill>
              </a:rPr>
              <a:t>INATTENTIONIND - Whether or not the driver was inattentive (Y/N) </a:t>
            </a:r>
          </a:p>
          <a:p>
            <a:pPr lvl="1">
              <a:lnSpc>
                <a:spcPct val="110000"/>
              </a:lnSpc>
            </a:pPr>
            <a:r>
              <a:rPr lang="en-US" sz="1500" dirty="0">
                <a:solidFill>
                  <a:srgbClr val="1F2D29"/>
                </a:solidFill>
              </a:rPr>
              <a:t>UNDERINFL - Whether or not the driver was under the influence (Y/N) </a:t>
            </a:r>
          </a:p>
          <a:p>
            <a:pPr lvl="1">
              <a:lnSpc>
                <a:spcPct val="110000"/>
              </a:lnSpc>
            </a:pPr>
            <a:r>
              <a:rPr lang="en-US" sz="1500" dirty="0">
                <a:solidFill>
                  <a:srgbClr val="1F2D29"/>
                </a:solidFill>
              </a:rPr>
              <a:t>SPEEDING - Whether the car was above the speed limit at the time of collision (Y/N) </a:t>
            </a:r>
          </a:p>
          <a:p>
            <a:pPr>
              <a:lnSpc>
                <a:spcPct val="110000"/>
              </a:lnSpc>
            </a:pPr>
            <a:endParaRPr lang="en-US" sz="1500" dirty="0">
              <a:solidFill>
                <a:srgbClr val="1F2D29"/>
              </a:solidFill>
            </a:endParaRPr>
          </a:p>
        </p:txBody>
      </p:sp>
    </p:spTree>
    <p:extLst>
      <p:ext uri="{BB962C8B-B14F-4D97-AF65-F5344CB8AC3E}">
        <p14:creationId xmlns:p14="http://schemas.microsoft.com/office/powerpoint/2010/main" val="791111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CB2D25A-47D3-F94B-BBAA-34035C6596AB}"/>
              </a:ext>
            </a:extLst>
          </p:cNvPr>
          <p:cNvSpPr>
            <a:spLocks noGrp="1"/>
          </p:cNvSpPr>
          <p:nvPr>
            <p:ph type="title"/>
          </p:nvPr>
        </p:nvSpPr>
        <p:spPr>
          <a:xfrm>
            <a:off x="2598921" y="733983"/>
            <a:ext cx="7958331" cy="1308063"/>
          </a:xfrm>
        </p:spPr>
        <p:txBody>
          <a:bodyPr anchor="b">
            <a:normAutofit/>
          </a:bodyPr>
          <a:lstStyle/>
          <a:p>
            <a:pPr algn="l"/>
            <a:r>
              <a:rPr lang="en-US" sz="4400" dirty="0">
                <a:solidFill>
                  <a:srgbClr val="1F2D29"/>
                </a:solidFill>
              </a:rPr>
              <a:t>Exploratory Data Analysis</a:t>
            </a:r>
          </a:p>
        </p:txBody>
      </p:sp>
      <p:pic>
        <p:nvPicPr>
          <p:cNvPr id="9" name="Content Placeholder 8" descr="Chart, icon&#10;&#10;Description automatically generated">
            <a:extLst>
              <a:ext uri="{FF2B5EF4-FFF2-40B4-BE49-F238E27FC236}">
                <a16:creationId xmlns:a16="http://schemas.microsoft.com/office/drawing/2014/main" id="{AAFC16AB-F64B-9E4D-AA02-60776D9F8603}"/>
              </a:ext>
            </a:extLst>
          </p:cNvPr>
          <p:cNvPicPr>
            <a:picLocks noGrp="1"/>
          </p:cNvPicPr>
          <p:nvPr>
            <p:ph idx="1"/>
          </p:nvPr>
        </p:nvPicPr>
        <p:blipFill>
          <a:blip r:embed="rId3"/>
          <a:stretch>
            <a:fillRect/>
          </a:stretch>
        </p:blipFill>
        <p:spPr>
          <a:xfrm>
            <a:off x="2955659" y="2367867"/>
            <a:ext cx="7766280" cy="3759200"/>
          </a:xfrm>
          <a:prstGeom prst="rect">
            <a:avLst/>
          </a:prstGeom>
        </p:spPr>
      </p:pic>
    </p:spTree>
    <p:extLst>
      <p:ext uri="{BB962C8B-B14F-4D97-AF65-F5344CB8AC3E}">
        <p14:creationId xmlns:p14="http://schemas.microsoft.com/office/powerpoint/2010/main" val="60744182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89BDF125-7D92-AC4F-B4B2-6E4F131E5957}"/>
              </a:ext>
            </a:extLst>
          </p:cNvPr>
          <p:cNvSpPr>
            <a:spLocks noGrp="1"/>
          </p:cNvSpPr>
          <p:nvPr>
            <p:ph type="title"/>
          </p:nvPr>
        </p:nvSpPr>
        <p:spPr>
          <a:xfrm>
            <a:off x="2611806" y="830658"/>
            <a:ext cx="7958331" cy="1308063"/>
          </a:xfrm>
        </p:spPr>
        <p:txBody>
          <a:bodyPr anchor="b">
            <a:normAutofit/>
          </a:bodyPr>
          <a:lstStyle/>
          <a:p>
            <a:pPr algn="l"/>
            <a:r>
              <a:rPr lang="en-US" sz="4400" dirty="0">
                <a:solidFill>
                  <a:srgbClr val="1F2D29"/>
                </a:solidFill>
              </a:rPr>
              <a:t>Exploratory Data Analysis</a:t>
            </a:r>
          </a:p>
        </p:txBody>
      </p:sp>
      <p:pic>
        <p:nvPicPr>
          <p:cNvPr id="9" name="Content Placeholder 8" descr="Chart, pie chart&#10;&#10;Description automatically generated">
            <a:extLst>
              <a:ext uri="{FF2B5EF4-FFF2-40B4-BE49-F238E27FC236}">
                <a16:creationId xmlns:a16="http://schemas.microsoft.com/office/drawing/2014/main" id="{6EF95BC2-BD1F-A740-9F69-F197F9EA495D}"/>
              </a:ext>
            </a:extLst>
          </p:cNvPr>
          <p:cNvPicPr>
            <a:picLocks noGrp="1"/>
          </p:cNvPicPr>
          <p:nvPr>
            <p:ph idx="1"/>
          </p:nvPr>
        </p:nvPicPr>
        <p:blipFill>
          <a:blip r:embed="rId3"/>
          <a:stretch>
            <a:fillRect/>
          </a:stretch>
        </p:blipFill>
        <p:spPr>
          <a:xfrm>
            <a:off x="3197261" y="2490429"/>
            <a:ext cx="6787423" cy="3443288"/>
          </a:xfrm>
          <a:prstGeom prst="rect">
            <a:avLst/>
          </a:prstGeom>
        </p:spPr>
      </p:pic>
    </p:spTree>
    <p:extLst>
      <p:ext uri="{BB962C8B-B14F-4D97-AF65-F5344CB8AC3E}">
        <p14:creationId xmlns:p14="http://schemas.microsoft.com/office/powerpoint/2010/main" val="25499378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4EFB5B4C-AD0E-E34B-B664-1CDDD17A2459}"/>
              </a:ext>
            </a:extLst>
          </p:cNvPr>
          <p:cNvSpPr>
            <a:spLocks noGrp="1"/>
          </p:cNvSpPr>
          <p:nvPr>
            <p:ph type="title"/>
          </p:nvPr>
        </p:nvSpPr>
        <p:spPr>
          <a:xfrm>
            <a:off x="2598921" y="622795"/>
            <a:ext cx="7958331" cy="1308063"/>
          </a:xfrm>
        </p:spPr>
        <p:txBody>
          <a:bodyPr anchor="b">
            <a:normAutofit/>
          </a:bodyPr>
          <a:lstStyle/>
          <a:p>
            <a:pPr algn="l"/>
            <a:r>
              <a:rPr lang="en-CA" sz="4400" dirty="0">
                <a:solidFill>
                  <a:srgbClr val="1F2D29"/>
                </a:solidFill>
              </a:rPr>
              <a:t>Decision Tree Algorithm</a:t>
            </a:r>
            <a:endParaRPr lang="en-US" sz="4400" dirty="0">
              <a:solidFill>
                <a:srgbClr val="1F2D29"/>
              </a:solidFill>
            </a:endParaRPr>
          </a:p>
        </p:txBody>
      </p:sp>
      <p:pic>
        <p:nvPicPr>
          <p:cNvPr id="9" name="Picture 8" descr="Table, calendar&#10;&#10;Description automatically generated">
            <a:extLst>
              <a:ext uri="{FF2B5EF4-FFF2-40B4-BE49-F238E27FC236}">
                <a16:creationId xmlns:a16="http://schemas.microsoft.com/office/drawing/2014/main" id="{A72498F0-EB81-7645-AAAF-863AD1D0D47C}"/>
              </a:ext>
            </a:extLst>
          </p:cNvPr>
          <p:cNvPicPr/>
          <p:nvPr/>
        </p:nvPicPr>
        <p:blipFill>
          <a:blip r:embed="rId3"/>
          <a:stretch>
            <a:fillRect/>
          </a:stretch>
        </p:blipFill>
        <p:spPr>
          <a:xfrm>
            <a:off x="7091153" y="3695674"/>
            <a:ext cx="4837970" cy="1397510"/>
          </a:xfrm>
          <a:prstGeom prst="rect">
            <a:avLst/>
          </a:prstGeom>
        </p:spPr>
      </p:pic>
      <p:pic>
        <p:nvPicPr>
          <p:cNvPr id="11" name="Content Placeholder 10" descr="A picture containing chart&#10;&#10;Description automatically generated">
            <a:extLst>
              <a:ext uri="{FF2B5EF4-FFF2-40B4-BE49-F238E27FC236}">
                <a16:creationId xmlns:a16="http://schemas.microsoft.com/office/drawing/2014/main" id="{2A00C6F6-6610-AD43-BAE9-18A7968DBDE4}"/>
              </a:ext>
            </a:extLst>
          </p:cNvPr>
          <p:cNvPicPr>
            <a:picLocks noGrp="1"/>
          </p:cNvPicPr>
          <p:nvPr>
            <p:ph idx="1"/>
          </p:nvPr>
        </p:nvPicPr>
        <p:blipFill>
          <a:blip r:embed="rId4"/>
          <a:stretch>
            <a:fillRect/>
          </a:stretch>
        </p:blipFill>
        <p:spPr>
          <a:xfrm>
            <a:off x="482087" y="2722126"/>
            <a:ext cx="6218272" cy="3344606"/>
          </a:xfrm>
          <a:prstGeom prst="rect">
            <a:avLst/>
          </a:prstGeom>
        </p:spPr>
      </p:pic>
    </p:spTree>
    <p:extLst>
      <p:ext uri="{BB962C8B-B14F-4D97-AF65-F5344CB8AC3E}">
        <p14:creationId xmlns:p14="http://schemas.microsoft.com/office/powerpoint/2010/main" val="20094960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77C87C7-0B17-4442-A22F-28641CE3FB33}"/>
              </a:ext>
            </a:extLst>
          </p:cNvPr>
          <p:cNvSpPr>
            <a:spLocks noGrp="1"/>
          </p:cNvSpPr>
          <p:nvPr>
            <p:ph type="title"/>
          </p:nvPr>
        </p:nvSpPr>
        <p:spPr>
          <a:xfrm>
            <a:off x="2598921" y="487902"/>
            <a:ext cx="7958331" cy="1308063"/>
          </a:xfrm>
        </p:spPr>
        <p:txBody>
          <a:bodyPr anchor="b">
            <a:normAutofit/>
          </a:bodyPr>
          <a:lstStyle/>
          <a:p>
            <a:pPr algn="l"/>
            <a:r>
              <a:rPr lang="en-US" sz="4400" dirty="0">
                <a:solidFill>
                  <a:srgbClr val="1F2D29"/>
                </a:solidFill>
              </a:rPr>
              <a:t>Logistic Regression</a:t>
            </a:r>
          </a:p>
        </p:txBody>
      </p:sp>
      <p:pic>
        <p:nvPicPr>
          <p:cNvPr id="9" name="Content Placeholder 8" descr="Table&#10;&#10;Description automatically generated">
            <a:extLst>
              <a:ext uri="{FF2B5EF4-FFF2-40B4-BE49-F238E27FC236}">
                <a16:creationId xmlns:a16="http://schemas.microsoft.com/office/drawing/2014/main" id="{F862B7DD-DEE2-9F41-B51D-2130C164A4E0}"/>
              </a:ext>
            </a:extLst>
          </p:cNvPr>
          <p:cNvPicPr>
            <a:picLocks noGrp="1"/>
          </p:cNvPicPr>
          <p:nvPr>
            <p:ph idx="1"/>
          </p:nvPr>
        </p:nvPicPr>
        <p:blipFill>
          <a:blip r:embed="rId3"/>
          <a:stretch>
            <a:fillRect/>
          </a:stretch>
        </p:blipFill>
        <p:spPr>
          <a:xfrm>
            <a:off x="7340712" y="3509649"/>
            <a:ext cx="4481935" cy="1342485"/>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3EF489F0-0F79-3D40-B8A0-90173A69FC09}"/>
              </a:ext>
            </a:extLst>
          </p:cNvPr>
          <p:cNvPicPr/>
          <p:nvPr/>
        </p:nvPicPr>
        <p:blipFill>
          <a:blip r:embed="rId4"/>
          <a:stretch>
            <a:fillRect/>
          </a:stretch>
        </p:blipFill>
        <p:spPr>
          <a:xfrm>
            <a:off x="369353" y="2521775"/>
            <a:ext cx="6811910" cy="3319770"/>
          </a:xfrm>
          <a:prstGeom prst="rect">
            <a:avLst/>
          </a:prstGeom>
        </p:spPr>
      </p:pic>
    </p:spTree>
    <p:extLst>
      <p:ext uri="{BB962C8B-B14F-4D97-AF65-F5344CB8AC3E}">
        <p14:creationId xmlns:p14="http://schemas.microsoft.com/office/powerpoint/2010/main" val="178576030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BC3B22AB-02D8-0348-9050-0FB1353572A4}"/>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k-Nearest </a:t>
            </a:r>
            <a:r>
              <a:rPr lang="en-US" sz="4400" dirty="0" err="1">
                <a:solidFill>
                  <a:srgbClr val="1F2D29"/>
                </a:solidFill>
              </a:rPr>
              <a:t>Neighbour</a:t>
            </a:r>
            <a:r>
              <a:rPr lang="en-US" sz="4400" dirty="0">
                <a:solidFill>
                  <a:srgbClr val="1F2D29"/>
                </a:solidFill>
              </a:rPr>
              <a:t> (</a:t>
            </a:r>
            <a:r>
              <a:rPr lang="en-US" sz="4400" dirty="0" err="1">
                <a:solidFill>
                  <a:srgbClr val="1F2D29"/>
                </a:solidFill>
              </a:rPr>
              <a:t>kNN</a:t>
            </a:r>
            <a:r>
              <a:rPr lang="en-US" sz="4400" dirty="0">
                <a:solidFill>
                  <a:srgbClr val="1F2D29"/>
                </a:solidFill>
              </a:rPr>
              <a:t>)</a:t>
            </a:r>
            <a:br>
              <a:rPr lang="en-US" sz="4400" dirty="0">
                <a:solidFill>
                  <a:srgbClr val="1F2D29"/>
                </a:solidFill>
              </a:rPr>
            </a:br>
            <a:endParaRPr lang="en-US" sz="4400" dirty="0">
              <a:solidFill>
                <a:srgbClr val="1F2D29"/>
              </a:solidFill>
            </a:endParaRPr>
          </a:p>
        </p:txBody>
      </p:sp>
      <p:pic>
        <p:nvPicPr>
          <p:cNvPr id="9" name="Content Placeholder 8" descr="A picture containing line chart&#10;&#10;Description automatically generated">
            <a:extLst>
              <a:ext uri="{FF2B5EF4-FFF2-40B4-BE49-F238E27FC236}">
                <a16:creationId xmlns:a16="http://schemas.microsoft.com/office/drawing/2014/main" id="{456508EF-1727-7B41-9407-1D51A526DD0C}"/>
              </a:ext>
            </a:extLst>
          </p:cNvPr>
          <p:cNvPicPr>
            <a:picLocks noGrp="1"/>
          </p:cNvPicPr>
          <p:nvPr>
            <p:ph idx="1"/>
          </p:nvPr>
        </p:nvPicPr>
        <p:blipFill>
          <a:blip r:embed="rId3"/>
          <a:stretch>
            <a:fillRect/>
          </a:stretch>
        </p:blipFill>
        <p:spPr>
          <a:xfrm>
            <a:off x="4802368" y="2267665"/>
            <a:ext cx="7089976" cy="3443288"/>
          </a:xfrm>
          <a:prstGeom prst="rect">
            <a:avLst/>
          </a:prstGeom>
        </p:spPr>
      </p:pic>
      <p:pic>
        <p:nvPicPr>
          <p:cNvPr id="11" name="Picture 10">
            <a:extLst>
              <a:ext uri="{FF2B5EF4-FFF2-40B4-BE49-F238E27FC236}">
                <a16:creationId xmlns:a16="http://schemas.microsoft.com/office/drawing/2014/main" id="{D3CA07C2-14DA-2C48-99A9-B48F8883A1EA}"/>
              </a:ext>
            </a:extLst>
          </p:cNvPr>
          <p:cNvPicPr/>
          <p:nvPr/>
        </p:nvPicPr>
        <p:blipFill>
          <a:blip r:embed="rId4"/>
          <a:stretch>
            <a:fillRect/>
          </a:stretch>
        </p:blipFill>
        <p:spPr>
          <a:xfrm>
            <a:off x="1638299" y="5936597"/>
            <a:ext cx="5943600" cy="294005"/>
          </a:xfrm>
          <a:prstGeom prst="rect">
            <a:avLst/>
          </a:prstGeom>
        </p:spPr>
      </p:pic>
      <p:pic>
        <p:nvPicPr>
          <p:cNvPr id="4" name="Picture 3">
            <a:extLst>
              <a:ext uri="{FF2B5EF4-FFF2-40B4-BE49-F238E27FC236}">
                <a16:creationId xmlns:a16="http://schemas.microsoft.com/office/drawing/2014/main" id="{7C28A6CD-823F-404D-BE9E-F9FAB0187CC2}"/>
              </a:ext>
            </a:extLst>
          </p:cNvPr>
          <p:cNvPicPr>
            <a:picLocks noChangeAspect="1"/>
          </p:cNvPicPr>
          <p:nvPr/>
        </p:nvPicPr>
        <p:blipFill rotWithShape="1">
          <a:blip r:embed="rId5"/>
          <a:srcRect t="6580"/>
          <a:stretch/>
        </p:blipFill>
        <p:spPr>
          <a:xfrm>
            <a:off x="2086633" y="3829528"/>
            <a:ext cx="2057587" cy="608152"/>
          </a:xfrm>
          <a:prstGeom prst="rect">
            <a:avLst/>
          </a:prstGeom>
        </p:spPr>
      </p:pic>
    </p:spTree>
    <p:extLst>
      <p:ext uri="{BB962C8B-B14F-4D97-AF65-F5344CB8AC3E}">
        <p14:creationId xmlns:p14="http://schemas.microsoft.com/office/powerpoint/2010/main" val="83257558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5</TotalTime>
  <Words>633</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MS Shell Dlg 2</vt:lpstr>
      <vt:lpstr>Times New Roman</vt:lpstr>
      <vt:lpstr>Wingdings</vt:lpstr>
      <vt:lpstr>Wingdings 3</vt:lpstr>
      <vt:lpstr>Madison</vt:lpstr>
      <vt:lpstr>CAR ACCIDENT SEVERITY - SEATTLE</vt:lpstr>
      <vt:lpstr>Reducing Car Accident Severity in Seattle, Washington, USA</vt:lpstr>
      <vt:lpstr>Data Acquisition and Cleaning</vt:lpstr>
      <vt:lpstr>Feature Selection </vt:lpstr>
      <vt:lpstr>Exploratory Data Analysis</vt:lpstr>
      <vt:lpstr>Exploratory Data Analysis</vt:lpstr>
      <vt:lpstr>Decision Tree Algorithm</vt:lpstr>
      <vt:lpstr>Logistic Regression</vt:lpstr>
      <vt:lpstr>k-Nearest Neighbour (kNN) </vt:lpstr>
      <vt:lpstr>Conclusion and Model Selection</vt:lpstr>
      <vt:lpstr>Recommendations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 SEATTLE</dc:title>
  <dc:creator>Yazan Hassan</dc:creator>
  <cp:lastModifiedBy>Yazan Hassan</cp:lastModifiedBy>
  <cp:revision>3</cp:revision>
  <dcterms:created xsi:type="dcterms:W3CDTF">2020-09-26T22:18:45Z</dcterms:created>
  <dcterms:modified xsi:type="dcterms:W3CDTF">2020-09-26T22:24:13Z</dcterms:modified>
</cp:coreProperties>
</file>