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97" r:id="rId3"/>
    <p:sldId id="257" r:id="rId4"/>
    <p:sldId id="268" r:id="rId5"/>
    <p:sldId id="292" r:id="rId6"/>
    <p:sldId id="293" r:id="rId7"/>
    <p:sldId id="294" r:id="rId8"/>
    <p:sldId id="288" r:id="rId9"/>
    <p:sldId id="270" r:id="rId10"/>
    <p:sldId id="274" r:id="rId11"/>
    <p:sldId id="272" r:id="rId12"/>
    <p:sldId id="276" r:id="rId13"/>
    <p:sldId id="291" r:id="rId14"/>
    <p:sldId id="289" r:id="rId15"/>
    <p:sldId id="278" r:id="rId16"/>
    <p:sldId id="281" r:id="rId17"/>
    <p:sldId id="295" r:id="rId18"/>
    <p:sldId id="279" r:id="rId19"/>
    <p:sldId id="282" r:id="rId20"/>
    <p:sldId id="290" r:id="rId21"/>
    <p:sldId id="280" r:id="rId22"/>
    <p:sldId id="273" r:id="rId23"/>
    <p:sldId id="275" r:id="rId24"/>
    <p:sldId id="284" r:id="rId25"/>
    <p:sldId id="265" r:id="rId26"/>
    <p:sldId id="266" r:id="rId27"/>
    <p:sldId id="283" r:id="rId28"/>
    <p:sldId id="298" r:id="rId29"/>
    <p:sldId id="286" r:id="rId30"/>
  </p:sldIdLst>
  <p:sldSz cx="9144000" cy="5143500" type="screen16x9"/>
  <p:notesSz cx="6858000" cy="9144000"/>
  <p:embeddedFontLst>
    <p:embeddedFont>
      <p:font typeface="Cambria" panose="02040503050406030204" pitchFamily="18" charset="0"/>
      <p:regular r:id="rId32"/>
      <p:bold r:id="rId33"/>
      <p:italic r:id="rId34"/>
      <p:boldItalic r:id="rId35"/>
    </p:embeddedFont>
    <p:embeddedFont>
      <p:font typeface="Merriweather" panose="00000500000000000000" pitchFamily="2" charset="0"/>
      <p:regular r:id="rId36"/>
      <p:bold r:id="rId37"/>
      <p:italic r:id="rId38"/>
      <p:boldItalic r:id="rId39"/>
    </p:embeddedFont>
    <p:embeddedFont>
      <p:font typeface="Merriweather Light" panose="000004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92" autoAdjust="0"/>
  </p:normalViewPr>
  <p:slideViewPr>
    <p:cSldViewPr snapToGrid="0">
      <p:cViewPr varScale="1">
        <p:scale>
          <a:sx n="107" d="100"/>
          <a:sy n="107" d="100"/>
        </p:scale>
        <p:origin x="28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95249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CCAD0412-71E4-8B94-DAAA-1DF624A7B639}"/>
            </a:ext>
          </a:extLst>
        </p:cNvPr>
        <p:cNvGrpSpPr/>
        <p:nvPr/>
      </p:nvGrpSpPr>
      <p:grpSpPr>
        <a:xfrm>
          <a:off x="0" y="0"/>
          <a:ext cx="0" cy="0"/>
          <a:chOff x="0" y="0"/>
          <a:chExt cx="0" cy="0"/>
        </a:xfrm>
      </p:grpSpPr>
      <p:sp>
        <p:nvSpPr>
          <p:cNvPr id="156" name="Google Shape;156;g33d85aa1807_0_139:notes">
            <a:extLst>
              <a:ext uri="{FF2B5EF4-FFF2-40B4-BE49-F238E27FC236}">
                <a16:creationId xmlns:a16="http://schemas.microsoft.com/office/drawing/2014/main" id="{CDC17FC6-7D9A-28BD-3F11-AF5C123C70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33d85aa1807_0_139:notes">
            <a:extLst>
              <a:ext uri="{FF2B5EF4-FFF2-40B4-BE49-F238E27FC236}">
                <a16:creationId xmlns:a16="http://schemas.microsoft.com/office/drawing/2014/main" id="{B870F412-8306-628C-7E3E-DC05BE2299E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0 = 1.748, 0.9182</a:t>
            </a:r>
          </a:p>
          <a:p>
            <a:pPr marL="0" lvl="0" indent="0" algn="l" rtl="0">
              <a:spcBef>
                <a:spcPts val="0"/>
              </a:spcBef>
              <a:spcAft>
                <a:spcPts val="0"/>
              </a:spcAft>
              <a:buNone/>
            </a:pPr>
            <a:r>
              <a:rPr lang="en-US" altLang="zh-CN" dirty="0"/>
              <a:t>1 = 3.025, 1.6393</a:t>
            </a:r>
          </a:p>
          <a:p>
            <a:pPr marL="0" lvl="0" indent="0" algn="l" rtl="0">
              <a:spcBef>
                <a:spcPts val="0"/>
              </a:spcBef>
              <a:spcAft>
                <a:spcPts val="0"/>
              </a:spcAft>
              <a:buNone/>
            </a:pPr>
            <a:r>
              <a:rPr lang="en-US" altLang="zh-CN" dirty="0"/>
              <a:t>2 = 2.4816, 1.47224</a:t>
            </a:r>
          </a:p>
          <a:p>
            <a:pPr marL="0" lvl="0" indent="0" algn="l" rtl="0">
              <a:spcBef>
                <a:spcPts val="0"/>
              </a:spcBef>
              <a:spcAft>
                <a:spcPts val="0"/>
              </a:spcAft>
              <a:buNone/>
            </a:pPr>
            <a:r>
              <a:rPr lang="en-US" altLang="zh-CN" dirty="0"/>
              <a:t>3,4 = 6.4475, 3.63299</a:t>
            </a:r>
          </a:p>
          <a:p>
            <a:pPr marL="0" lvl="0" indent="0" algn="l" rtl="0">
              <a:spcBef>
                <a:spcPts val="0"/>
              </a:spcBef>
              <a:spcAft>
                <a:spcPts val="0"/>
              </a:spcAft>
              <a:buNone/>
            </a:pPr>
            <a:r>
              <a:rPr lang="en-US" altLang="zh-CN" dirty="0" err="1"/>
              <a:t>Mufd</a:t>
            </a:r>
            <a:r>
              <a:rPr lang="en-US" altLang="zh-CN" dirty="0"/>
              <a:t> </a:t>
            </a:r>
            <a:r>
              <a:rPr lang="en-US" altLang="zh-CN" dirty="0" err="1"/>
              <a:t>Yf</a:t>
            </a:r>
            <a:r>
              <a:rPr lang="en-US" altLang="zh-CN" dirty="0"/>
              <a:t>, [2025-03-26 20:18]</a:t>
            </a:r>
          </a:p>
          <a:p>
            <a:pPr marL="0" lvl="0" indent="0" algn="l" rtl="0">
              <a:spcBef>
                <a:spcPts val="0"/>
              </a:spcBef>
              <a:spcAft>
                <a:spcPts val="0"/>
              </a:spcAft>
              <a:buNone/>
            </a:pP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In Off medication dataset only have this one with “carrying something”</a:t>
            </a:r>
            <a:endParaRPr lang="zh-CN" altLang="en-US"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73137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D253E16C-FE48-5E21-EACF-4629B1C366F9}"/>
            </a:ext>
          </a:extLst>
        </p:cNvPr>
        <p:cNvGrpSpPr/>
        <p:nvPr/>
      </p:nvGrpSpPr>
      <p:grpSpPr>
        <a:xfrm>
          <a:off x="0" y="0"/>
          <a:ext cx="0" cy="0"/>
          <a:chOff x="0" y="0"/>
          <a:chExt cx="0" cy="0"/>
        </a:xfrm>
      </p:grpSpPr>
      <p:sp>
        <p:nvSpPr>
          <p:cNvPr id="60" name="Google Shape;60;g33d85aa1807_0_10:notes">
            <a:extLst>
              <a:ext uri="{FF2B5EF4-FFF2-40B4-BE49-F238E27FC236}">
                <a16:creationId xmlns:a16="http://schemas.microsoft.com/office/drawing/2014/main" id="{12FA2326-1F06-9261-778E-1F71684871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d85aa1807_0_10:notes">
            <a:extLst>
              <a:ext uri="{FF2B5EF4-FFF2-40B4-BE49-F238E27FC236}">
                <a16:creationId xmlns:a16="http://schemas.microsoft.com/office/drawing/2014/main" id="{CA8ED65D-9EDE-6028-9182-BD9CCE3883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042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15843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19FB4A8A-8AC1-4E3A-8E32-D36E464A3F99}"/>
            </a:ext>
          </a:extLst>
        </p:cNvPr>
        <p:cNvGrpSpPr/>
        <p:nvPr/>
      </p:nvGrpSpPr>
      <p:grpSpPr>
        <a:xfrm>
          <a:off x="0" y="0"/>
          <a:ext cx="0" cy="0"/>
          <a:chOff x="0" y="0"/>
          <a:chExt cx="0" cy="0"/>
        </a:xfrm>
      </p:grpSpPr>
      <p:sp>
        <p:nvSpPr>
          <p:cNvPr id="156" name="Google Shape;156;g33d85aa1807_0_139:notes">
            <a:extLst>
              <a:ext uri="{FF2B5EF4-FFF2-40B4-BE49-F238E27FC236}">
                <a16:creationId xmlns:a16="http://schemas.microsoft.com/office/drawing/2014/main" id="{D5804C8E-9D32-55E9-7E11-B85F10459F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33d85aa1807_0_139:notes">
            <a:extLst>
              <a:ext uri="{FF2B5EF4-FFF2-40B4-BE49-F238E27FC236}">
                <a16:creationId xmlns:a16="http://schemas.microsoft.com/office/drawing/2014/main" id="{87B0F696-86DC-5F70-212B-E65389CEA7D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0 = 1.748, 0.9182</a:t>
            </a:r>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altLang="zh-CN" dirty="0"/>
              <a:t>1 = 3.025, 1.6393</a:t>
            </a:r>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altLang="zh-CN" dirty="0"/>
              <a:t>2 = 2.4816, 1.47224</a:t>
            </a:r>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altLang="zh-CN" dirty="0"/>
              <a:t>3,4 = 6.4475, 3.63299</a:t>
            </a:r>
          </a:p>
          <a:p>
            <a:pPr marL="0" lvl="0" indent="0" algn="l" rtl="0">
              <a:spcBef>
                <a:spcPts val="0"/>
              </a:spcBef>
              <a:spcAft>
                <a:spcPts val="0"/>
              </a:spcAft>
              <a:buNone/>
            </a:pPr>
            <a:r>
              <a:rPr lang="en-US" altLang="zh-CN" dirty="0" err="1"/>
              <a:t>Mufd</a:t>
            </a:r>
            <a:r>
              <a:rPr lang="en-US" altLang="zh-CN" dirty="0"/>
              <a:t> </a:t>
            </a:r>
            <a:r>
              <a:rPr lang="en-US" altLang="zh-CN" dirty="0" err="1"/>
              <a:t>Yf</a:t>
            </a:r>
            <a:r>
              <a:rPr lang="en-US" altLang="zh-CN" dirty="0"/>
              <a:t>, [2025-03-26 20:18]</a:t>
            </a:r>
          </a:p>
          <a:p>
            <a:pPr marL="0" lvl="0" indent="0" algn="l" rtl="0">
              <a:spcBef>
                <a:spcPts val="0"/>
              </a:spcBef>
              <a:spcAft>
                <a:spcPts val="0"/>
              </a:spcAft>
              <a:buNone/>
            </a:pPr>
            <a:endParaRPr lang="en-US" altLang="zh-CN"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3912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8F5BE64A-9104-9C9F-0DCE-17B18CF7D1FB}"/>
            </a:ext>
          </a:extLst>
        </p:cNvPr>
        <p:cNvGrpSpPr/>
        <p:nvPr/>
      </p:nvGrpSpPr>
      <p:grpSpPr>
        <a:xfrm>
          <a:off x="0" y="0"/>
          <a:ext cx="0" cy="0"/>
          <a:chOff x="0" y="0"/>
          <a:chExt cx="0" cy="0"/>
        </a:xfrm>
      </p:grpSpPr>
      <p:sp>
        <p:nvSpPr>
          <p:cNvPr id="60" name="Google Shape;60;g33d85aa1807_0_10:notes">
            <a:extLst>
              <a:ext uri="{FF2B5EF4-FFF2-40B4-BE49-F238E27FC236}">
                <a16:creationId xmlns:a16="http://schemas.microsoft.com/office/drawing/2014/main" id="{919A1A3A-E301-9AE5-6789-A051D6921C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d85aa1807_0_10:notes">
            <a:extLst>
              <a:ext uri="{FF2B5EF4-FFF2-40B4-BE49-F238E27FC236}">
                <a16:creationId xmlns:a16="http://schemas.microsoft.com/office/drawing/2014/main" id="{C1002359-9DAC-A668-05CB-154104CE7C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824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158750" indent="0">
              <a:buNone/>
            </a:pPr>
            <a:endParaRPr lang="zh-CN" altLang="en-US" dirty="0"/>
          </a:p>
        </p:txBody>
      </p:sp>
    </p:spTree>
    <p:extLst>
      <p:ext uri="{BB962C8B-B14F-4D97-AF65-F5344CB8AC3E}">
        <p14:creationId xmlns:p14="http://schemas.microsoft.com/office/powerpoint/2010/main" val="783646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3d85aa1807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33d85aa1807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3809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D9B614D4-A273-864D-A705-375E6B30A13F}"/>
            </a:ext>
          </a:extLst>
        </p:cNvPr>
        <p:cNvGrpSpPr/>
        <p:nvPr/>
      </p:nvGrpSpPr>
      <p:grpSpPr>
        <a:xfrm>
          <a:off x="0" y="0"/>
          <a:ext cx="0" cy="0"/>
          <a:chOff x="0" y="0"/>
          <a:chExt cx="0" cy="0"/>
        </a:xfrm>
      </p:grpSpPr>
      <p:sp>
        <p:nvSpPr>
          <p:cNvPr id="60" name="Google Shape;60;g33d85aa1807_0_10:notes">
            <a:extLst>
              <a:ext uri="{FF2B5EF4-FFF2-40B4-BE49-F238E27FC236}">
                <a16:creationId xmlns:a16="http://schemas.microsoft.com/office/drawing/2014/main" id="{F0A6FE9B-EE45-FA08-33F7-AB403E3CD4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d85aa1807_0_10:notes">
            <a:extLst>
              <a:ext uri="{FF2B5EF4-FFF2-40B4-BE49-F238E27FC236}">
                <a16:creationId xmlns:a16="http://schemas.microsoft.com/office/drawing/2014/main" id="{84D20407-486B-2A3F-09D2-D3E4F926DC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420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d85aa180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d85aa180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err="1">
                <a:effectLst/>
              </a:rPr>
              <a:t>AccelerometerMeasuring</a:t>
            </a:r>
            <a:r>
              <a:rPr lang="en-US" altLang="zh-CN" dirty="0">
                <a:effectLst/>
              </a:rPr>
              <a:t> acceleration</a:t>
            </a:r>
          </a:p>
          <a:p>
            <a:pPr marL="0" lvl="0" indent="0" algn="l" rtl="0">
              <a:spcBef>
                <a:spcPts val="0"/>
              </a:spcBef>
              <a:spcAft>
                <a:spcPts val="0"/>
              </a:spcAft>
              <a:buNone/>
            </a:pPr>
            <a:r>
              <a:rPr lang="en-US" altLang="zh-CN" b="0" i="0" dirty="0">
                <a:solidFill>
                  <a:srgbClr val="000000"/>
                </a:solidFill>
                <a:effectLst/>
                <a:latin typeface="Poppins-Medium"/>
              </a:rPr>
              <a:t>Gyroscope </a:t>
            </a:r>
          </a:p>
          <a:p>
            <a:pPr marL="0" lvl="0" indent="0" algn="l" rtl="0">
              <a:spcBef>
                <a:spcPts val="0"/>
              </a:spcBef>
              <a:spcAft>
                <a:spcPts val="0"/>
              </a:spcAft>
              <a:buNone/>
            </a:pPr>
            <a:endParaRPr lang="en-US" b="0" i="0" dirty="0">
              <a:solidFill>
                <a:srgbClr val="000000"/>
              </a:solidFill>
              <a:effectLst/>
              <a:latin typeface="Poppins-Medium"/>
            </a:endParaRPr>
          </a:p>
          <a:p>
            <a:pPr marL="0" lvl="0" indent="0" algn="l" rtl="0">
              <a:spcBef>
                <a:spcPts val="0"/>
              </a:spcBef>
              <a:spcAft>
                <a:spcPts val="0"/>
              </a:spcAft>
              <a:buNone/>
            </a:pPr>
            <a:r>
              <a:rPr lang="en-US" altLang="zh-CN" dirty="0"/>
              <a:t>We used </a:t>
            </a:r>
            <a:r>
              <a:rPr lang="en-US" altLang="zh-CN" dirty="0" err="1"/>
              <a:t>CountVectorizer</a:t>
            </a:r>
            <a:r>
              <a:rPr lang="en-US" altLang="zh-CN" dirty="0"/>
              <a:t> to transform short clinical descriptions (e.g. "slow", "uses arms") into numerical features. This approach is transparent, efficient, and effective for small datasets, and aligns well with the goal of interpretable medical AI.</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BF1D1C1C-5AD0-3234-44E9-CB91BA970A52}"/>
            </a:ext>
          </a:extLst>
        </p:cNvPr>
        <p:cNvGrpSpPr/>
        <p:nvPr/>
      </p:nvGrpSpPr>
      <p:grpSpPr>
        <a:xfrm>
          <a:off x="0" y="0"/>
          <a:ext cx="0" cy="0"/>
          <a:chOff x="0" y="0"/>
          <a:chExt cx="0" cy="0"/>
        </a:xfrm>
      </p:grpSpPr>
      <p:sp>
        <p:nvSpPr>
          <p:cNvPr id="156" name="Google Shape;156;g33d85aa1807_0_139:notes">
            <a:extLst>
              <a:ext uri="{FF2B5EF4-FFF2-40B4-BE49-F238E27FC236}">
                <a16:creationId xmlns:a16="http://schemas.microsoft.com/office/drawing/2014/main" id="{CE03811E-FF44-CD47-555C-52CDCC690E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33d85aa1807_0_139:notes">
            <a:extLst>
              <a:ext uri="{FF2B5EF4-FFF2-40B4-BE49-F238E27FC236}">
                <a16:creationId xmlns:a16="http://schemas.microsoft.com/office/drawing/2014/main" id="{A8F823C4-B905-12C0-CFAA-1320071B75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900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817D1724-8470-1364-1E8F-628D0A7FEB93}"/>
            </a:ext>
          </a:extLst>
        </p:cNvPr>
        <p:cNvGrpSpPr/>
        <p:nvPr/>
      </p:nvGrpSpPr>
      <p:grpSpPr>
        <a:xfrm>
          <a:off x="0" y="0"/>
          <a:ext cx="0" cy="0"/>
          <a:chOff x="0" y="0"/>
          <a:chExt cx="0" cy="0"/>
        </a:xfrm>
      </p:grpSpPr>
      <p:sp>
        <p:nvSpPr>
          <p:cNvPr id="60" name="Google Shape;60;g33d85aa1807_0_10:notes">
            <a:extLst>
              <a:ext uri="{FF2B5EF4-FFF2-40B4-BE49-F238E27FC236}">
                <a16:creationId xmlns:a16="http://schemas.microsoft.com/office/drawing/2014/main" id="{D4D16767-285F-6CF8-4548-2E2AC46B6B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d85aa1807_0_10:notes">
            <a:extLst>
              <a:ext uri="{FF2B5EF4-FFF2-40B4-BE49-F238E27FC236}">
                <a16:creationId xmlns:a16="http://schemas.microsoft.com/office/drawing/2014/main" id="{1A92A8C8-3F4B-AA6C-7828-A4624F0F1F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0 = 1.748, 0.9182</a:t>
            </a:r>
          </a:p>
          <a:p>
            <a:pPr marL="0" lvl="0" indent="0" algn="l" rtl="0">
              <a:spcBef>
                <a:spcPts val="0"/>
              </a:spcBef>
              <a:spcAft>
                <a:spcPts val="0"/>
              </a:spcAft>
              <a:buNone/>
            </a:pPr>
            <a:r>
              <a:rPr lang="en-US" dirty="0"/>
              <a:t>1 = 3.025, 1.6393</a:t>
            </a:r>
          </a:p>
          <a:p>
            <a:pPr marL="0" lvl="0" indent="0" algn="l" rtl="0">
              <a:spcBef>
                <a:spcPts val="0"/>
              </a:spcBef>
              <a:spcAft>
                <a:spcPts val="0"/>
              </a:spcAft>
              <a:buNone/>
            </a:pPr>
            <a:r>
              <a:rPr lang="en-US" dirty="0"/>
              <a:t>2 = 2.4816, 1.47224</a:t>
            </a:r>
          </a:p>
          <a:p>
            <a:pPr marL="0" lvl="0" indent="0" algn="l" rtl="0">
              <a:spcBef>
                <a:spcPts val="0"/>
              </a:spcBef>
              <a:spcAft>
                <a:spcPts val="0"/>
              </a:spcAft>
              <a:buNone/>
            </a:pPr>
            <a:r>
              <a:rPr lang="en-US" dirty="0"/>
              <a:t>3,4 = 6.4475, 3.63299</a:t>
            </a:r>
          </a:p>
          <a:p>
            <a:pPr marL="0" lvl="0" indent="0" algn="l" rtl="0">
              <a:spcBef>
                <a:spcPts val="0"/>
              </a:spcBef>
              <a:spcAft>
                <a:spcPts val="0"/>
              </a:spcAft>
              <a:buNone/>
            </a:pPr>
            <a:r>
              <a:rPr lang="en-US" altLang="zh-CN" dirty="0" err="1"/>
              <a:t>Mufd</a:t>
            </a:r>
            <a:r>
              <a:rPr lang="en-US" altLang="zh-CN" dirty="0"/>
              <a:t> </a:t>
            </a:r>
            <a:r>
              <a:rPr lang="en-US" altLang="zh-CN" dirty="0" err="1"/>
              <a:t>Yf</a:t>
            </a:r>
            <a:r>
              <a:rPr lang="en-US" altLang="zh-CN" dirty="0"/>
              <a:t>, [2025-03-26 20:18]</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998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D42B6A2F-3D9E-70EF-A496-670A2565DB9E}"/>
            </a:ext>
          </a:extLst>
        </p:cNvPr>
        <p:cNvGrpSpPr/>
        <p:nvPr/>
      </p:nvGrpSpPr>
      <p:grpSpPr>
        <a:xfrm>
          <a:off x="0" y="0"/>
          <a:ext cx="0" cy="0"/>
          <a:chOff x="0" y="0"/>
          <a:chExt cx="0" cy="0"/>
        </a:xfrm>
      </p:grpSpPr>
      <p:sp>
        <p:nvSpPr>
          <p:cNvPr id="60" name="Google Shape;60;g33d85aa1807_0_10:notes">
            <a:extLst>
              <a:ext uri="{FF2B5EF4-FFF2-40B4-BE49-F238E27FC236}">
                <a16:creationId xmlns:a16="http://schemas.microsoft.com/office/drawing/2014/main" id="{2CD4B4FF-5544-D775-B67E-3E846B0950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d85aa1807_0_10:notes">
            <a:extLst>
              <a:ext uri="{FF2B5EF4-FFF2-40B4-BE49-F238E27FC236}">
                <a16:creationId xmlns:a16="http://schemas.microsoft.com/office/drawing/2014/main" id="{FB0F928E-E5EB-CB84-86D6-274A2BD4E8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72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5723A8D0-5921-6445-8BA8-825A69BBA31F}"/>
            </a:ext>
          </a:extLst>
        </p:cNvPr>
        <p:cNvGrpSpPr/>
        <p:nvPr/>
      </p:nvGrpSpPr>
      <p:grpSpPr>
        <a:xfrm>
          <a:off x="0" y="0"/>
          <a:ext cx="0" cy="0"/>
          <a:chOff x="0" y="0"/>
          <a:chExt cx="0" cy="0"/>
        </a:xfrm>
      </p:grpSpPr>
      <p:sp>
        <p:nvSpPr>
          <p:cNvPr id="60" name="Google Shape;60;g33d85aa1807_0_10:notes">
            <a:extLst>
              <a:ext uri="{FF2B5EF4-FFF2-40B4-BE49-F238E27FC236}">
                <a16:creationId xmlns:a16="http://schemas.microsoft.com/office/drawing/2014/main" id="{91D143EA-A589-3940-62DB-CFB3531317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d85aa1807_0_10:notes">
            <a:extLst>
              <a:ext uri="{FF2B5EF4-FFF2-40B4-BE49-F238E27FC236}">
                <a16:creationId xmlns:a16="http://schemas.microsoft.com/office/drawing/2014/main" id="{25665861-C97F-3D71-8007-F4CD4B6222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934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EF8C17AD-873A-141F-5F7B-709D283FDB6E}"/>
            </a:ext>
          </a:extLst>
        </p:cNvPr>
        <p:cNvGrpSpPr/>
        <p:nvPr/>
      </p:nvGrpSpPr>
      <p:grpSpPr>
        <a:xfrm>
          <a:off x="0" y="0"/>
          <a:ext cx="0" cy="0"/>
          <a:chOff x="0" y="0"/>
          <a:chExt cx="0" cy="0"/>
        </a:xfrm>
      </p:grpSpPr>
      <p:sp>
        <p:nvSpPr>
          <p:cNvPr id="60" name="Google Shape;60;g33d85aa1807_0_10:notes">
            <a:extLst>
              <a:ext uri="{FF2B5EF4-FFF2-40B4-BE49-F238E27FC236}">
                <a16:creationId xmlns:a16="http://schemas.microsoft.com/office/drawing/2014/main" id="{ABFD8A04-9C69-999D-D37E-054140D05D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d85aa1807_0_10:notes">
            <a:extLst>
              <a:ext uri="{FF2B5EF4-FFF2-40B4-BE49-F238E27FC236}">
                <a16:creationId xmlns:a16="http://schemas.microsoft.com/office/drawing/2014/main" id="{7CF0F12F-5AD8-0DCA-1FCA-C59CBB5865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09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Hi. Now you are a neurologist specializing in assessing the motor abilities of patients with Parkinson’s Disease, particularly their ability to arise from a chair (Arising from Chair). You will receive a dataset of patients who are on medication, including their official UPDRS 3.9 scores given by doctors. Your task is to analyze this data and learn which factors influence the UPDRS 3.9 score (ranging from 0 to 4). Then, I will provide you with new patient data, also from medicated patients, but without the UPDRS 3.9 score. Using your medical expertise (derived from the learned data patterns), you need to predict their UPDRS 3.9 scores.</a:t>
            </a:r>
            <a:endParaRPr lang="zh-CN" altLang="en-US" dirty="0"/>
          </a:p>
        </p:txBody>
      </p:sp>
    </p:spTree>
    <p:extLst>
      <p:ext uri="{BB962C8B-B14F-4D97-AF65-F5344CB8AC3E}">
        <p14:creationId xmlns:p14="http://schemas.microsoft.com/office/powerpoint/2010/main" val="1861630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ducation.parkinson.org/sites/default/files/MDS-UPDRS_English_FINAL%20%281%29.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621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38775" y="637150"/>
            <a:ext cx="8829600" cy="3375662"/>
          </a:xfrm>
          <a:prstGeom prst="rect">
            <a:avLst/>
          </a:prstGeom>
          <a:noFill/>
          <a:ln>
            <a:noFill/>
          </a:ln>
        </p:spPr>
        <p:txBody>
          <a:bodyPr spcFirstLastPara="1" wrap="square" lIns="91425" tIns="91425" rIns="91425" bIns="91425" anchor="b" anchorCtr="0">
            <a:noAutofit/>
          </a:bodyPr>
          <a:lstStyle/>
          <a:p>
            <a:pPr rtl="0">
              <a:buNone/>
            </a:pPr>
            <a:r>
              <a:rPr lang="en-US" altLang="zh-CN" sz="3600" b="1" i="0" u="none" strike="noStrike" dirty="0">
                <a:solidFill>
                  <a:srgbClr val="FFFFFF"/>
                </a:solidFill>
                <a:effectLst/>
                <a:latin typeface="Arial" panose="020B0604020202020204" pitchFamily="34" charset="0"/>
              </a:rPr>
              <a:t>Using Chatgpt4o for Diagnosis of Parkinson's Disease</a:t>
            </a:r>
            <a:br>
              <a:rPr lang="en-US" altLang="zh-CN" sz="2800" b="0" dirty="0">
                <a:effectLst/>
              </a:rPr>
            </a:br>
            <a:br>
              <a:rPr lang="en-US" altLang="zh-CN" sz="2800" dirty="0"/>
            </a:br>
            <a:endParaRPr sz="6600" b="1" dirty="0">
              <a:solidFill>
                <a:schemeClr val="lt1"/>
              </a:solidFill>
            </a:endParaRPr>
          </a:p>
        </p:txBody>
      </p:sp>
      <p:pic>
        <p:nvPicPr>
          <p:cNvPr id="55" name="Google Shape;55;p13"/>
          <p:cNvPicPr preferRelativeResize="0"/>
          <p:nvPr/>
        </p:nvPicPr>
        <p:blipFill rotWithShape="1">
          <a:blip r:embed="rId3">
            <a:alphaModFix/>
          </a:blip>
          <a:srcRect/>
          <a:stretch/>
        </p:blipFill>
        <p:spPr>
          <a:xfrm>
            <a:off x="6305400" y="4153250"/>
            <a:ext cx="2328174" cy="488625"/>
          </a:xfrm>
          <a:prstGeom prst="rect">
            <a:avLst/>
          </a:prstGeom>
          <a:noFill/>
          <a:ln>
            <a:noFill/>
          </a:ln>
        </p:spPr>
      </p:pic>
      <p:sp>
        <p:nvSpPr>
          <p:cNvPr id="56" name="Google Shape;56;p13"/>
          <p:cNvSpPr txBox="1"/>
          <p:nvPr/>
        </p:nvSpPr>
        <p:spPr>
          <a:xfrm>
            <a:off x="429650" y="4012813"/>
            <a:ext cx="70275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dirty="0">
                <a:solidFill>
                  <a:schemeClr val="lt1"/>
                </a:solidFill>
              </a:rPr>
              <a:t>Yankai Zhao</a:t>
            </a:r>
            <a:endParaRPr sz="1900" b="1" dirty="0">
              <a:solidFill>
                <a:schemeClr val="lt1"/>
              </a:solidFill>
            </a:endParaRPr>
          </a:p>
          <a:p>
            <a:pPr marL="0" lvl="0" indent="0" algn="l" rtl="0">
              <a:spcBef>
                <a:spcPts val="0"/>
              </a:spcBef>
              <a:spcAft>
                <a:spcPts val="0"/>
              </a:spcAft>
              <a:buNone/>
            </a:pPr>
            <a:r>
              <a:rPr lang="en" sz="1900" b="1" dirty="0">
                <a:solidFill>
                  <a:schemeClr val="lt1"/>
                </a:solidFill>
              </a:rPr>
              <a:t>3/</a:t>
            </a:r>
            <a:r>
              <a:rPr lang="en-US" altLang="zh-CN" sz="1900" b="1" dirty="0">
                <a:solidFill>
                  <a:schemeClr val="lt1"/>
                </a:solidFill>
              </a:rPr>
              <a:t>22</a:t>
            </a:r>
            <a:r>
              <a:rPr lang="en" sz="1900" b="1" dirty="0">
                <a:solidFill>
                  <a:schemeClr val="lt1"/>
                </a:solidFill>
              </a:rPr>
              <a:t> 2025</a:t>
            </a:r>
            <a:endParaRPr sz="1900" b="1" dirty="0">
              <a:solidFill>
                <a:schemeClr val="lt1"/>
              </a:solidFill>
            </a:endParaRPr>
          </a:p>
        </p:txBody>
      </p:sp>
      <p:sp>
        <p:nvSpPr>
          <p:cNvPr id="57" name="Google Shape;57;p13"/>
          <p:cNvSpPr txBox="1"/>
          <p:nvPr/>
        </p:nvSpPr>
        <p:spPr>
          <a:xfrm>
            <a:off x="4671700" y="637150"/>
            <a:ext cx="4496700" cy="4617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DDD36-082C-A785-0F68-FE291EB72128}"/>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46B3047D-329A-7114-7BA1-AFBF3A81556B}"/>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10</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D6483D20-EB98-0E69-04AA-50A6A19060DF}"/>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913F499B-6DAE-9899-F539-84E9AEE00D7C}"/>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5" name="文本框 4">
            <a:extLst>
              <a:ext uri="{FF2B5EF4-FFF2-40B4-BE49-F238E27FC236}">
                <a16:creationId xmlns:a16="http://schemas.microsoft.com/office/drawing/2014/main" id="{3F1B3444-C85F-CEF1-CC81-512DE79298C2}"/>
              </a:ext>
            </a:extLst>
          </p:cNvPr>
          <p:cNvSpPr txBox="1"/>
          <p:nvPr/>
        </p:nvSpPr>
        <p:spPr>
          <a:xfrm>
            <a:off x="252000" y="884100"/>
            <a:ext cx="4572000" cy="338554"/>
          </a:xfrm>
          <a:prstGeom prst="rect">
            <a:avLst/>
          </a:prstGeom>
          <a:noFill/>
        </p:spPr>
        <p:txBody>
          <a:bodyPr wrap="square">
            <a:spAutoFit/>
          </a:bodyPr>
          <a:lstStyle/>
          <a:p>
            <a:r>
              <a:rPr lang="en-US" altLang="zh-CN" sz="1600" dirty="0">
                <a:solidFill>
                  <a:srgbClr val="562100"/>
                </a:solidFill>
                <a:latin typeface="Merriweather Light"/>
              </a:rPr>
              <a:t>On-medication:</a:t>
            </a:r>
            <a:endParaRPr lang="zh-CN" altLang="en-US" sz="1600" dirty="0"/>
          </a:p>
        </p:txBody>
      </p:sp>
      <p:sp>
        <p:nvSpPr>
          <p:cNvPr id="4" name="文本框 3">
            <a:extLst>
              <a:ext uri="{FF2B5EF4-FFF2-40B4-BE49-F238E27FC236}">
                <a16:creationId xmlns:a16="http://schemas.microsoft.com/office/drawing/2014/main" id="{9B6FC337-C2C8-F648-4EB4-F85DD3546278}"/>
              </a:ext>
            </a:extLst>
          </p:cNvPr>
          <p:cNvSpPr txBox="1"/>
          <p:nvPr/>
        </p:nvSpPr>
        <p:spPr>
          <a:xfrm>
            <a:off x="1416425" y="4401607"/>
            <a:ext cx="6668458" cy="307777"/>
          </a:xfrm>
          <a:prstGeom prst="rect">
            <a:avLst/>
          </a:prstGeom>
          <a:noFill/>
        </p:spPr>
        <p:txBody>
          <a:bodyPr wrap="square">
            <a:spAutoFit/>
          </a:bodyPr>
          <a:lstStyle/>
          <a:p>
            <a:r>
              <a:rPr lang="en-US" altLang="zh-CN" b="0" i="0" dirty="0">
                <a:solidFill>
                  <a:srgbClr val="000000"/>
                </a:solidFill>
                <a:effectLst/>
                <a:latin typeface="Poppins-Medium"/>
              </a:rPr>
              <a:t>The overall prediction accuracy was </a:t>
            </a:r>
            <a:r>
              <a:rPr lang="en-US" altLang="zh-CN" b="1" dirty="0"/>
              <a:t>100%</a:t>
            </a:r>
            <a:r>
              <a:rPr lang="en-US" altLang="zh-CN" dirty="0"/>
              <a:t> (13 out of 13 correct predictions)</a:t>
            </a:r>
            <a:endParaRPr lang="zh-CN" altLang="en-US" dirty="0"/>
          </a:p>
        </p:txBody>
      </p:sp>
      <p:sp>
        <p:nvSpPr>
          <p:cNvPr id="2" name="文本框 1">
            <a:extLst>
              <a:ext uri="{FF2B5EF4-FFF2-40B4-BE49-F238E27FC236}">
                <a16:creationId xmlns:a16="http://schemas.microsoft.com/office/drawing/2014/main" id="{4FF49EF7-5F0B-CA0A-486E-8F1A91DE2CFC}"/>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Patients with and without medication </a:t>
            </a:r>
          </a:p>
        </p:txBody>
      </p:sp>
      <p:pic>
        <p:nvPicPr>
          <p:cNvPr id="6" name="图片 5">
            <a:extLst>
              <a:ext uri="{FF2B5EF4-FFF2-40B4-BE49-F238E27FC236}">
                <a16:creationId xmlns:a16="http://schemas.microsoft.com/office/drawing/2014/main" id="{D8543225-850B-F8C2-41B4-E2109A4F413D}"/>
              </a:ext>
            </a:extLst>
          </p:cNvPr>
          <p:cNvPicPr>
            <a:picLocks noChangeAspect="1"/>
          </p:cNvPicPr>
          <p:nvPr/>
        </p:nvPicPr>
        <p:blipFill>
          <a:blip r:embed="rId4"/>
          <a:stretch>
            <a:fillRect/>
          </a:stretch>
        </p:blipFill>
        <p:spPr>
          <a:xfrm>
            <a:off x="1248164" y="1571877"/>
            <a:ext cx="6468378" cy="2238687"/>
          </a:xfrm>
          <a:prstGeom prst="rect">
            <a:avLst/>
          </a:prstGeom>
        </p:spPr>
      </p:pic>
      <p:sp>
        <p:nvSpPr>
          <p:cNvPr id="7" name="文本框 6">
            <a:extLst>
              <a:ext uri="{FF2B5EF4-FFF2-40B4-BE49-F238E27FC236}">
                <a16:creationId xmlns:a16="http://schemas.microsoft.com/office/drawing/2014/main" id="{1A5BDB86-B55B-7E5E-45BB-6C2D07A428C7}"/>
              </a:ext>
            </a:extLst>
          </p:cNvPr>
          <p:cNvSpPr txBox="1"/>
          <p:nvPr/>
        </p:nvSpPr>
        <p:spPr>
          <a:xfrm>
            <a:off x="3275275" y="3882788"/>
            <a:ext cx="4572000" cy="276999"/>
          </a:xfrm>
          <a:prstGeom prst="rect">
            <a:avLst/>
          </a:prstGeom>
          <a:noFill/>
        </p:spPr>
        <p:txBody>
          <a:bodyPr wrap="square">
            <a:spAutoFit/>
          </a:bodyPr>
          <a:lstStyle/>
          <a:p>
            <a:r>
              <a:rPr lang="en-US" altLang="zh-CN" sz="1200" dirty="0">
                <a:solidFill>
                  <a:schemeClr val="dk1"/>
                </a:solidFill>
                <a:latin typeface="Cambria" panose="02040503050406030204" pitchFamily="18" charset="0"/>
                <a:ea typeface="Cambria" panose="02040503050406030204" pitchFamily="18" charset="0"/>
                <a:sym typeface="Merriweather Light"/>
              </a:rPr>
              <a:t>Figure 5: </a:t>
            </a:r>
            <a:r>
              <a:rPr lang="en-US" altLang="zh-CN" sz="1200" dirty="0">
                <a:solidFill>
                  <a:schemeClr val="dk1"/>
                </a:solidFill>
                <a:latin typeface="Cambria" panose="02040503050406030204" pitchFamily="18" charset="0"/>
                <a:ea typeface="Cambria" panose="02040503050406030204" pitchFamily="18" charset="0"/>
              </a:rPr>
              <a:t>On-medication </a:t>
            </a:r>
            <a:r>
              <a:rPr lang="en-US" altLang="zh-CN" sz="1200" dirty="0">
                <a:solidFill>
                  <a:schemeClr val="dk1"/>
                </a:solidFill>
                <a:latin typeface="Cambria" panose="02040503050406030204" pitchFamily="18" charset="0"/>
                <a:ea typeface="Cambria" panose="02040503050406030204" pitchFamily="18" charset="0"/>
                <a:sym typeface="Merriweather Light"/>
              </a:rPr>
              <a:t>prediction</a:t>
            </a:r>
            <a:endParaRPr lang="zh-CN" altLang="en-US" sz="1200" dirty="0">
              <a:solidFill>
                <a:schemeClr val="dk1"/>
              </a:solidFill>
              <a:latin typeface="Cambria" panose="02040503050406030204" pitchFamily="18" charset="0"/>
            </a:endParaRPr>
          </a:p>
        </p:txBody>
      </p:sp>
    </p:spTree>
    <p:extLst>
      <p:ext uri="{BB962C8B-B14F-4D97-AF65-F5344CB8AC3E}">
        <p14:creationId xmlns:p14="http://schemas.microsoft.com/office/powerpoint/2010/main" val="2470696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9FFC1-2573-A804-ABD7-4901A32140F5}"/>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01CCF57B-CCEF-3EF2-ABCC-1DE592B405D2}"/>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11</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60948940-39B2-631F-1B46-05ADC2CEF921}"/>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9415C74F-98B1-B5A5-8CC7-51E5051F5B7C}"/>
              </a:ext>
            </a:extLst>
          </p:cNvPr>
          <p:cNvPicPr preferRelativeResize="0"/>
          <p:nvPr/>
        </p:nvPicPr>
        <p:blipFill rotWithShape="1">
          <a:blip r:embed="rId2">
            <a:alphaModFix/>
          </a:blip>
          <a:srcRect/>
          <a:stretch/>
        </p:blipFill>
        <p:spPr>
          <a:xfrm>
            <a:off x="7060975" y="258650"/>
            <a:ext cx="1572601" cy="340700"/>
          </a:xfrm>
          <a:prstGeom prst="rect">
            <a:avLst/>
          </a:prstGeom>
          <a:noFill/>
          <a:ln>
            <a:noFill/>
          </a:ln>
        </p:spPr>
      </p:pic>
      <p:sp>
        <p:nvSpPr>
          <p:cNvPr id="6" name="文本框 5">
            <a:extLst>
              <a:ext uri="{FF2B5EF4-FFF2-40B4-BE49-F238E27FC236}">
                <a16:creationId xmlns:a16="http://schemas.microsoft.com/office/drawing/2014/main" id="{1BFE9EF2-4A5D-DE92-85B8-F4A886781BE7}"/>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Patients with and without medication </a:t>
            </a:r>
          </a:p>
        </p:txBody>
      </p:sp>
      <p:sp>
        <p:nvSpPr>
          <p:cNvPr id="22" name="文本框 21">
            <a:extLst>
              <a:ext uri="{FF2B5EF4-FFF2-40B4-BE49-F238E27FC236}">
                <a16:creationId xmlns:a16="http://schemas.microsoft.com/office/drawing/2014/main" id="{BC789B7B-38F2-FF34-3B36-CD093C48F6E8}"/>
              </a:ext>
            </a:extLst>
          </p:cNvPr>
          <p:cNvSpPr txBox="1"/>
          <p:nvPr/>
        </p:nvSpPr>
        <p:spPr>
          <a:xfrm>
            <a:off x="252000" y="869100"/>
            <a:ext cx="4614862" cy="338554"/>
          </a:xfrm>
          <a:prstGeom prst="rect">
            <a:avLst/>
          </a:prstGeom>
          <a:noFill/>
        </p:spPr>
        <p:txBody>
          <a:bodyPr wrap="square">
            <a:spAutoFit/>
          </a:bodyPr>
          <a:lstStyle/>
          <a:p>
            <a:r>
              <a:rPr lang="en-US" altLang="zh-CN" sz="1600" dirty="0">
                <a:solidFill>
                  <a:srgbClr val="562100"/>
                </a:solidFill>
                <a:latin typeface="Merriweather Light"/>
              </a:rPr>
              <a:t>Off-medication:</a:t>
            </a:r>
            <a:endParaRPr lang="zh-CN" altLang="en-US" sz="1600" dirty="0"/>
          </a:p>
        </p:txBody>
      </p:sp>
      <p:pic>
        <p:nvPicPr>
          <p:cNvPr id="23" name="图片 22">
            <a:extLst>
              <a:ext uri="{FF2B5EF4-FFF2-40B4-BE49-F238E27FC236}">
                <a16:creationId xmlns:a16="http://schemas.microsoft.com/office/drawing/2014/main" id="{015187F0-1A54-65D0-ACD4-7D36F2945082}"/>
              </a:ext>
            </a:extLst>
          </p:cNvPr>
          <p:cNvPicPr>
            <a:picLocks noChangeAspect="1"/>
          </p:cNvPicPr>
          <p:nvPr/>
        </p:nvPicPr>
        <p:blipFill>
          <a:blip r:embed="rId3"/>
          <a:stretch>
            <a:fillRect/>
          </a:stretch>
        </p:blipFill>
        <p:spPr>
          <a:xfrm>
            <a:off x="273431" y="1993859"/>
            <a:ext cx="3869776" cy="2669358"/>
          </a:xfrm>
          <a:prstGeom prst="rect">
            <a:avLst/>
          </a:prstGeom>
        </p:spPr>
      </p:pic>
      <p:sp>
        <p:nvSpPr>
          <p:cNvPr id="25" name="文本框 24">
            <a:extLst>
              <a:ext uri="{FF2B5EF4-FFF2-40B4-BE49-F238E27FC236}">
                <a16:creationId xmlns:a16="http://schemas.microsoft.com/office/drawing/2014/main" id="{61485CBA-8F49-8B35-140E-52F229FD6BD4}"/>
              </a:ext>
            </a:extLst>
          </p:cNvPr>
          <p:cNvSpPr txBox="1"/>
          <p:nvPr/>
        </p:nvSpPr>
        <p:spPr>
          <a:xfrm>
            <a:off x="273431" y="1366153"/>
            <a:ext cx="4572000" cy="338554"/>
          </a:xfrm>
          <a:prstGeom prst="rect">
            <a:avLst/>
          </a:prstGeom>
          <a:noFill/>
        </p:spPr>
        <p:txBody>
          <a:bodyPr wrap="square">
            <a:spAutoFit/>
          </a:bodyPr>
          <a:lstStyle/>
          <a:p>
            <a:r>
              <a:rPr lang="en-US" altLang="zh-CN" sz="1600" dirty="0">
                <a:solidFill>
                  <a:srgbClr val="562100"/>
                </a:solidFill>
                <a:latin typeface="Merriweather Light"/>
              </a:rPr>
              <a:t>A. Training data </a:t>
            </a:r>
            <a:endParaRPr lang="zh-CN" altLang="en-US" sz="1600" dirty="0"/>
          </a:p>
        </p:txBody>
      </p:sp>
      <p:sp>
        <p:nvSpPr>
          <p:cNvPr id="27" name="文本框 26">
            <a:extLst>
              <a:ext uri="{FF2B5EF4-FFF2-40B4-BE49-F238E27FC236}">
                <a16:creationId xmlns:a16="http://schemas.microsoft.com/office/drawing/2014/main" id="{BDF3550B-EC91-0353-E8D1-DF593A946B0E}"/>
              </a:ext>
            </a:extLst>
          </p:cNvPr>
          <p:cNvSpPr txBox="1"/>
          <p:nvPr/>
        </p:nvSpPr>
        <p:spPr>
          <a:xfrm>
            <a:off x="4320000" y="1366153"/>
            <a:ext cx="4572000" cy="338554"/>
          </a:xfrm>
          <a:prstGeom prst="rect">
            <a:avLst/>
          </a:prstGeom>
          <a:noFill/>
        </p:spPr>
        <p:txBody>
          <a:bodyPr wrap="square">
            <a:spAutoFit/>
          </a:bodyPr>
          <a:lstStyle/>
          <a:p>
            <a:r>
              <a:rPr lang="en-US" altLang="zh-CN" sz="1600" dirty="0">
                <a:solidFill>
                  <a:srgbClr val="562100"/>
                </a:solidFill>
                <a:latin typeface="Merriweather Light"/>
              </a:rPr>
              <a:t>B. Testing data </a:t>
            </a:r>
            <a:endParaRPr lang="zh-CN" altLang="en-US" sz="1600" dirty="0"/>
          </a:p>
        </p:txBody>
      </p:sp>
      <p:pic>
        <p:nvPicPr>
          <p:cNvPr id="5" name="图片 4">
            <a:extLst>
              <a:ext uri="{FF2B5EF4-FFF2-40B4-BE49-F238E27FC236}">
                <a16:creationId xmlns:a16="http://schemas.microsoft.com/office/drawing/2014/main" id="{055B9ED6-EC9A-1880-26E1-30B0C6C9E6FC}"/>
              </a:ext>
            </a:extLst>
          </p:cNvPr>
          <p:cNvPicPr>
            <a:picLocks noChangeAspect="1"/>
          </p:cNvPicPr>
          <p:nvPr/>
        </p:nvPicPr>
        <p:blipFill>
          <a:blip r:embed="rId4"/>
          <a:srcRect l="-547" t="792"/>
          <a:stretch/>
        </p:blipFill>
        <p:spPr>
          <a:xfrm>
            <a:off x="4455460" y="1640540"/>
            <a:ext cx="3629424" cy="3244309"/>
          </a:xfrm>
          <a:prstGeom prst="rect">
            <a:avLst/>
          </a:prstGeom>
        </p:spPr>
      </p:pic>
    </p:spTree>
    <p:extLst>
      <p:ext uri="{BB962C8B-B14F-4D97-AF65-F5344CB8AC3E}">
        <p14:creationId xmlns:p14="http://schemas.microsoft.com/office/powerpoint/2010/main" val="182131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BC18-A110-6ABE-D99F-412063A1533D}"/>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00B8740D-5F75-1961-7091-4BC893468CD0}"/>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12</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B63018D9-3B9A-ED42-0D60-4FAE0F906030}"/>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87CE2291-0498-F479-C435-855B64FF46F8}"/>
              </a:ext>
            </a:extLst>
          </p:cNvPr>
          <p:cNvPicPr preferRelativeResize="0"/>
          <p:nvPr/>
        </p:nvPicPr>
        <p:blipFill rotWithShape="1">
          <a:blip r:embed="rId2">
            <a:alphaModFix/>
          </a:blip>
          <a:srcRect/>
          <a:stretch/>
        </p:blipFill>
        <p:spPr>
          <a:xfrm>
            <a:off x="7060975" y="258650"/>
            <a:ext cx="1572601" cy="340700"/>
          </a:xfrm>
          <a:prstGeom prst="rect">
            <a:avLst/>
          </a:prstGeom>
          <a:noFill/>
          <a:ln>
            <a:noFill/>
          </a:ln>
        </p:spPr>
      </p:pic>
      <p:sp>
        <p:nvSpPr>
          <p:cNvPr id="5" name="文本框 4">
            <a:extLst>
              <a:ext uri="{FF2B5EF4-FFF2-40B4-BE49-F238E27FC236}">
                <a16:creationId xmlns:a16="http://schemas.microsoft.com/office/drawing/2014/main" id="{F2CF1F82-3460-BCCF-DAD4-1F1D3A8B2C6A}"/>
              </a:ext>
            </a:extLst>
          </p:cNvPr>
          <p:cNvSpPr txBox="1"/>
          <p:nvPr/>
        </p:nvSpPr>
        <p:spPr>
          <a:xfrm>
            <a:off x="252000" y="884100"/>
            <a:ext cx="4572000" cy="338554"/>
          </a:xfrm>
          <a:prstGeom prst="rect">
            <a:avLst/>
          </a:prstGeom>
          <a:noFill/>
        </p:spPr>
        <p:txBody>
          <a:bodyPr wrap="square">
            <a:spAutoFit/>
          </a:bodyPr>
          <a:lstStyle/>
          <a:p>
            <a:r>
              <a:rPr lang="en-US" altLang="zh-CN" sz="1600" dirty="0">
                <a:solidFill>
                  <a:srgbClr val="562100"/>
                </a:solidFill>
                <a:latin typeface="Merriweather Light"/>
              </a:rPr>
              <a:t>Off-medication:</a:t>
            </a:r>
            <a:endParaRPr lang="zh-CN" altLang="en-US" sz="1600" dirty="0"/>
          </a:p>
        </p:txBody>
      </p:sp>
      <p:sp>
        <p:nvSpPr>
          <p:cNvPr id="4" name="文本框 3">
            <a:extLst>
              <a:ext uri="{FF2B5EF4-FFF2-40B4-BE49-F238E27FC236}">
                <a16:creationId xmlns:a16="http://schemas.microsoft.com/office/drawing/2014/main" id="{BD5FA7C9-A0CB-4741-9D84-BDAA43F137E8}"/>
              </a:ext>
            </a:extLst>
          </p:cNvPr>
          <p:cNvSpPr txBox="1"/>
          <p:nvPr/>
        </p:nvSpPr>
        <p:spPr>
          <a:xfrm>
            <a:off x="1622611" y="3959487"/>
            <a:ext cx="6633883" cy="307777"/>
          </a:xfrm>
          <a:prstGeom prst="rect">
            <a:avLst/>
          </a:prstGeom>
          <a:noFill/>
        </p:spPr>
        <p:txBody>
          <a:bodyPr wrap="square">
            <a:spAutoFit/>
          </a:bodyPr>
          <a:lstStyle/>
          <a:p>
            <a:r>
              <a:rPr lang="en-US" altLang="zh-CN" b="0" i="0" dirty="0">
                <a:solidFill>
                  <a:srgbClr val="000000"/>
                </a:solidFill>
                <a:effectLst/>
                <a:latin typeface="Poppins-Medium"/>
              </a:rPr>
              <a:t>The overall prediction accuracy was </a:t>
            </a:r>
            <a:r>
              <a:rPr lang="en-US" altLang="zh-CN" b="1" i="0" dirty="0">
                <a:solidFill>
                  <a:srgbClr val="000000"/>
                </a:solidFill>
                <a:effectLst/>
                <a:latin typeface="Poppins-Medium"/>
              </a:rPr>
              <a:t>92</a:t>
            </a:r>
            <a:r>
              <a:rPr lang="en-US" altLang="zh-CN" b="1" dirty="0"/>
              <a:t>.31%</a:t>
            </a:r>
            <a:r>
              <a:rPr lang="en-US" altLang="zh-CN" dirty="0"/>
              <a:t> (12 out of 13 correct predictions)</a:t>
            </a:r>
            <a:endParaRPr lang="zh-CN" altLang="en-US" dirty="0"/>
          </a:p>
        </p:txBody>
      </p:sp>
      <p:sp>
        <p:nvSpPr>
          <p:cNvPr id="8" name="文本框 7">
            <a:extLst>
              <a:ext uri="{FF2B5EF4-FFF2-40B4-BE49-F238E27FC236}">
                <a16:creationId xmlns:a16="http://schemas.microsoft.com/office/drawing/2014/main" id="{CC11DD2C-ABE8-E005-2D9B-69100E3F55BD}"/>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Patients with and without medication </a:t>
            </a:r>
          </a:p>
        </p:txBody>
      </p:sp>
      <p:sp>
        <p:nvSpPr>
          <p:cNvPr id="6" name="文本框 5">
            <a:extLst>
              <a:ext uri="{FF2B5EF4-FFF2-40B4-BE49-F238E27FC236}">
                <a16:creationId xmlns:a16="http://schemas.microsoft.com/office/drawing/2014/main" id="{AD0EA2AF-271F-F3ED-0306-FA3120D85730}"/>
              </a:ext>
            </a:extLst>
          </p:cNvPr>
          <p:cNvSpPr txBox="1"/>
          <p:nvPr/>
        </p:nvSpPr>
        <p:spPr>
          <a:xfrm>
            <a:off x="3512883" y="3610811"/>
            <a:ext cx="4572000" cy="276999"/>
          </a:xfrm>
          <a:prstGeom prst="rect">
            <a:avLst/>
          </a:prstGeom>
          <a:noFill/>
        </p:spPr>
        <p:txBody>
          <a:bodyPr wrap="square">
            <a:spAutoFit/>
          </a:bodyPr>
          <a:lstStyle/>
          <a:p>
            <a:r>
              <a:rPr lang="en-US" altLang="zh-CN" sz="1200" dirty="0">
                <a:solidFill>
                  <a:schemeClr val="dk1"/>
                </a:solidFill>
                <a:latin typeface="Cambria" panose="02040503050406030204" pitchFamily="18" charset="0"/>
                <a:ea typeface="Cambria" panose="02040503050406030204" pitchFamily="18" charset="0"/>
                <a:sym typeface="Merriweather Light"/>
              </a:rPr>
              <a:t>Figure 6: </a:t>
            </a:r>
            <a:r>
              <a:rPr lang="en-US" altLang="zh-CN" sz="1200" dirty="0">
                <a:solidFill>
                  <a:schemeClr val="dk1"/>
                </a:solidFill>
                <a:latin typeface="Cambria" panose="02040503050406030204" pitchFamily="18" charset="0"/>
                <a:ea typeface="Cambria" panose="02040503050406030204" pitchFamily="18" charset="0"/>
              </a:rPr>
              <a:t>Off-medication </a:t>
            </a:r>
            <a:r>
              <a:rPr lang="en-US" altLang="zh-CN" sz="1200" dirty="0">
                <a:solidFill>
                  <a:schemeClr val="dk1"/>
                </a:solidFill>
                <a:latin typeface="Cambria" panose="02040503050406030204" pitchFamily="18" charset="0"/>
                <a:ea typeface="Cambria" panose="02040503050406030204" pitchFamily="18" charset="0"/>
                <a:sym typeface="Merriweather Light"/>
              </a:rPr>
              <a:t>prediction</a:t>
            </a:r>
            <a:endParaRPr lang="zh-CN" altLang="en-US" sz="1200" dirty="0">
              <a:solidFill>
                <a:schemeClr val="dk1"/>
              </a:solidFill>
              <a:latin typeface="Cambria" panose="02040503050406030204" pitchFamily="18" charset="0"/>
            </a:endParaRPr>
          </a:p>
        </p:txBody>
      </p:sp>
      <p:pic>
        <p:nvPicPr>
          <p:cNvPr id="9" name="图片 8">
            <a:extLst>
              <a:ext uri="{FF2B5EF4-FFF2-40B4-BE49-F238E27FC236}">
                <a16:creationId xmlns:a16="http://schemas.microsoft.com/office/drawing/2014/main" id="{ECD5D3F5-906E-0018-9C3B-524D46CC67D0}"/>
              </a:ext>
            </a:extLst>
          </p:cNvPr>
          <p:cNvPicPr>
            <a:picLocks noChangeAspect="1"/>
          </p:cNvPicPr>
          <p:nvPr/>
        </p:nvPicPr>
        <p:blipFill>
          <a:blip r:embed="rId3"/>
          <a:srcRect l="11373"/>
          <a:stretch/>
        </p:blipFill>
        <p:spPr>
          <a:xfrm>
            <a:off x="403412" y="1436877"/>
            <a:ext cx="8104094" cy="2127791"/>
          </a:xfrm>
          <a:prstGeom prst="rect">
            <a:avLst/>
          </a:prstGeom>
        </p:spPr>
      </p:pic>
      <p:sp>
        <p:nvSpPr>
          <p:cNvPr id="12" name="椭圆 11">
            <a:extLst>
              <a:ext uri="{FF2B5EF4-FFF2-40B4-BE49-F238E27FC236}">
                <a16:creationId xmlns:a16="http://schemas.microsoft.com/office/drawing/2014/main" id="{C20B484C-3A95-0367-30FF-028E2B796F9A}"/>
              </a:ext>
            </a:extLst>
          </p:cNvPr>
          <p:cNvSpPr/>
          <p:nvPr/>
        </p:nvSpPr>
        <p:spPr>
          <a:xfrm>
            <a:off x="636494" y="3274646"/>
            <a:ext cx="171938" cy="11723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233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B7342172-E317-1258-668E-FE29593904C7}"/>
            </a:ext>
          </a:extLst>
        </p:cNvPr>
        <p:cNvGrpSpPr/>
        <p:nvPr/>
      </p:nvGrpSpPr>
      <p:grpSpPr>
        <a:xfrm>
          <a:off x="0" y="0"/>
          <a:ext cx="0" cy="0"/>
          <a:chOff x="0" y="0"/>
          <a:chExt cx="0" cy="0"/>
        </a:xfrm>
      </p:grpSpPr>
      <p:sp>
        <p:nvSpPr>
          <p:cNvPr id="159" name="Google Shape;159;p22">
            <a:extLst>
              <a:ext uri="{FF2B5EF4-FFF2-40B4-BE49-F238E27FC236}">
                <a16:creationId xmlns:a16="http://schemas.microsoft.com/office/drawing/2014/main" id="{2739FB77-6E47-160F-1619-5CB4B0B86501}"/>
              </a:ext>
            </a:extLst>
          </p:cNvPr>
          <p:cNvSpPr txBox="1">
            <a:spLocks noGrp="1"/>
          </p:cNvSpPr>
          <p:nvPr>
            <p:ph type="sldNum" idx="12"/>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00"/>
              <a:buNone/>
            </a:pPr>
            <a:fld id="{00000000-1234-1234-1234-123412341234}" type="slidenum">
              <a:rPr lang="en" sz="900">
                <a:solidFill>
                  <a:srgbClr val="562100"/>
                </a:solidFill>
                <a:latin typeface="Merriweather Light"/>
                <a:ea typeface="Merriweather Light"/>
                <a:cs typeface="Merriweather Light"/>
                <a:sym typeface="Merriweather Light"/>
              </a:rPr>
              <a:t>13</a:t>
            </a:fld>
            <a:endParaRPr sz="900">
              <a:solidFill>
                <a:srgbClr val="562100"/>
              </a:solidFill>
              <a:latin typeface="Merriweather Light"/>
              <a:ea typeface="Merriweather Light"/>
              <a:cs typeface="Merriweather Light"/>
              <a:sym typeface="Merriweather Light"/>
            </a:endParaRPr>
          </a:p>
        </p:txBody>
      </p:sp>
      <p:cxnSp>
        <p:nvCxnSpPr>
          <p:cNvPr id="160" name="Google Shape;160;p22">
            <a:extLst>
              <a:ext uri="{FF2B5EF4-FFF2-40B4-BE49-F238E27FC236}">
                <a16:creationId xmlns:a16="http://schemas.microsoft.com/office/drawing/2014/main" id="{8C047637-DA50-1FFA-88FE-2640525BBCDF}"/>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161" name="Google Shape;161;p22">
            <a:extLst>
              <a:ext uri="{FF2B5EF4-FFF2-40B4-BE49-F238E27FC236}">
                <a16:creationId xmlns:a16="http://schemas.microsoft.com/office/drawing/2014/main" id="{C3AA8F26-1E89-FF37-F047-EE00278304BD}"/>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4" name="文本框 3">
            <a:extLst>
              <a:ext uri="{FF2B5EF4-FFF2-40B4-BE49-F238E27FC236}">
                <a16:creationId xmlns:a16="http://schemas.microsoft.com/office/drawing/2014/main" id="{C566030B-7E50-1061-40D3-466AE637A281}"/>
              </a:ext>
            </a:extLst>
          </p:cNvPr>
          <p:cNvSpPr txBox="1"/>
          <p:nvPr/>
        </p:nvSpPr>
        <p:spPr>
          <a:xfrm>
            <a:off x="635000" y="1294421"/>
            <a:ext cx="7449883"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endParaRPr lang="zh-CN" altLang="zh-CN" sz="1200" dirty="0">
              <a:solidFill>
                <a:srgbClr val="562100"/>
              </a:solidFill>
              <a:latin typeface="Merriweather Light"/>
            </a:endParaRPr>
          </a:p>
        </p:txBody>
      </p:sp>
      <p:sp>
        <p:nvSpPr>
          <p:cNvPr id="5" name="文本框 4">
            <a:extLst>
              <a:ext uri="{FF2B5EF4-FFF2-40B4-BE49-F238E27FC236}">
                <a16:creationId xmlns:a16="http://schemas.microsoft.com/office/drawing/2014/main" id="{14D32AE8-4579-5E8C-FB1B-C34467240788}"/>
              </a:ext>
            </a:extLst>
          </p:cNvPr>
          <p:cNvSpPr txBox="1"/>
          <p:nvPr/>
        </p:nvSpPr>
        <p:spPr>
          <a:xfrm>
            <a:off x="5423647" y="4259400"/>
            <a:ext cx="5002269" cy="707886"/>
          </a:xfrm>
          <a:prstGeom prst="rect">
            <a:avLst/>
          </a:prstGeom>
          <a:noFill/>
        </p:spPr>
        <p:txBody>
          <a:bodyPr wrap="square">
            <a:spAutoFit/>
          </a:bodyPr>
          <a:lstStyle/>
          <a:p>
            <a:pPr rtl="0">
              <a:buNone/>
            </a:pPr>
            <a:r>
              <a:rPr lang="en-US" altLang="zh-CN" sz="1200" dirty="0">
                <a:solidFill>
                  <a:schemeClr val="dk1"/>
                </a:solidFill>
                <a:latin typeface="Cambria" panose="02040503050406030204" pitchFamily="18" charset="0"/>
                <a:ea typeface="Cambria" panose="02040503050406030204" pitchFamily="18" charset="0"/>
              </a:rPr>
              <a:t>Figure: Carrying something all have a score of “0”</a:t>
            </a:r>
          </a:p>
          <a:p>
            <a:pPr>
              <a:buNone/>
            </a:pPr>
            <a:br>
              <a:rPr lang="en-US" altLang="zh-CN" dirty="0"/>
            </a:br>
            <a:endParaRPr lang="zh-CN" altLang="en-US" dirty="0"/>
          </a:p>
        </p:txBody>
      </p:sp>
      <p:pic>
        <p:nvPicPr>
          <p:cNvPr id="3" name="图片 2">
            <a:extLst>
              <a:ext uri="{FF2B5EF4-FFF2-40B4-BE49-F238E27FC236}">
                <a16:creationId xmlns:a16="http://schemas.microsoft.com/office/drawing/2014/main" id="{F4A15028-5358-022C-0ABC-8EFEB73C0A51}"/>
              </a:ext>
            </a:extLst>
          </p:cNvPr>
          <p:cNvPicPr>
            <a:picLocks noChangeAspect="1"/>
          </p:cNvPicPr>
          <p:nvPr/>
        </p:nvPicPr>
        <p:blipFill>
          <a:blip r:embed="rId4"/>
          <a:stretch>
            <a:fillRect/>
          </a:stretch>
        </p:blipFill>
        <p:spPr>
          <a:xfrm>
            <a:off x="5353701" y="884100"/>
            <a:ext cx="3414548" cy="3255526"/>
          </a:xfrm>
          <a:prstGeom prst="rect">
            <a:avLst/>
          </a:prstGeom>
        </p:spPr>
      </p:pic>
      <p:pic>
        <p:nvPicPr>
          <p:cNvPr id="11" name="图片 10">
            <a:extLst>
              <a:ext uri="{FF2B5EF4-FFF2-40B4-BE49-F238E27FC236}">
                <a16:creationId xmlns:a16="http://schemas.microsoft.com/office/drawing/2014/main" id="{40483125-9089-CB5D-F5BF-2C6D53D0673B}"/>
              </a:ext>
            </a:extLst>
          </p:cNvPr>
          <p:cNvPicPr>
            <a:picLocks noChangeAspect="1"/>
          </p:cNvPicPr>
          <p:nvPr/>
        </p:nvPicPr>
        <p:blipFill>
          <a:blip r:embed="rId5"/>
          <a:srcRect l="6103" t="-18315"/>
          <a:stretch/>
        </p:blipFill>
        <p:spPr>
          <a:xfrm>
            <a:off x="125507" y="1416920"/>
            <a:ext cx="5016204" cy="477041"/>
          </a:xfrm>
          <a:prstGeom prst="rect">
            <a:avLst/>
          </a:prstGeom>
        </p:spPr>
      </p:pic>
      <p:sp>
        <p:nvSpPr>
          <p:cNvPr id="7" name="文本框 6">
            <a:extLst>
              <a:ext uri="{FF2B5EF4-FFF2-40B4-BE49-F238E27FC236}">
                <a16:creationId xmlns:a16="http://schemas.microsoft.com/office/drawing/2014/main" id="{5627FC9C-C317-FCA1-58F9-5BF5E512CF1C}"/>
              </a:ext>
            </a:extLst>
          </p:cNvPr>
          <p:cNvSpPr txBox="1"/>
          <p:nvPr/>
        </p:nvSpPr>
        <p:spPr>
          <a:xfrm>
            <a:off x="125507" y="821892"/>
            <a:ext cx="4787152" cy="307777"/>
          </a:xfrm>
          <a:prstGeom prst="rect">
            <a:avLst/>
          </a:prstGeom>
          <a:noFill/>
        </p:spPr>
        <p:txBody>
          <a:bodyPr wrap="square">
            <a:spAutoFit/>
          </a:bodyPr>
          <a:lstStyle/>
          <a:p>
            <a:r>
              <a:rPr lang="en-US" altLang="zh-CN" sz="1400" b="1" i="0" u="none" strike="noStrike" dirty="0">
                <a:solidFill>
                  <a:srgbClr val="000000"/>
                </a:solidFill>
                <a:effectLst/>
                <a:latin typeface="Merriweather" panose="00000500000000000000" pitchFamily="2" charset="0"/>
              </a:rPr>
              <a:t>False cases</a:t>
            </a:r>
            <a:r>
              <a:rPr lang="en-US" altLang="zh-CN" b="1" dirty="0">
                <a:latin typeface="Merriweather" panose="00000500000000000000" pitchFamily="2" charset="0"/>
              </a:rPr>
              <a:t>:</a:t>
            </a:r>
            <a:endParaRPr lang="zh-CN" altLang="en-US" b="1" dirty="0"/>
          </a:p>
        </p:txBody>
      </p:sp>
      <p:pic>
        <p:nvPicPr>
          <p:cNvPr id="9" name="图片 8">
            <a:extLst>
              <a:ext uri="{FF2B5EF4-FFF2-40B4-BE49-F238E27FC236}">
                <a16:creationId xmlns:a16="http://schemas.microsoft.com/office/drawing/2014/main" id="{9D610EC5-C923-FF69-9576-68DCCA8729DF}"/>
              </a:ext>
            </a:extLst>
          </p:cNvPr>
          <p:cNvPicPr>
            <a:picLocks noChangeAspect="1"/>
          </p:cNvPicPr>
          <p:nvPr/>
        </p:nvPicPr>
        <p:blipFill>
          <a:blip r:embed="rId6"/>
          <a:srcRect l="28251" t="1264" r="17410" b="5487"/>
          <a:stretch/>
        </p:blipFill>
        <p:spPr>
          <a:xfrm>
            <a:off x="4868512" y="2347341"/>
            <a:ext cx="485189" cy="132861"/>
          </a:xfrm>
          <a:prstGeom prst="rect">
            <a:avLst/>
          </a:prstGeom>
        </p:spPr>
      </p:pic>
      <p:sp>
        <p:nvSpPr>
          <p:cNvPr id="12" name="文本框 11">
            <a:extLst>
              <a:ext uri="{FF2B5EF4-FFF2-40B4-BE49-F238E27FC236}">
                <a16:creationId xmlns:a16="http://schemas.microsoft.com/office/drawing/2014/main" id="{A697F44D-E1EA-C534-1110-8D5829D83598}"/>
              </a:ext>
            </a:extLst>
          </p:cNvPr>
          <p:cNvSpPr txBox="1"/>
          <p:nvPr/>
        </p:nvSpPr>
        <p:spPr>
          <a:xfrm>
            <a:off x="3255107" y="2245489"/>
            <a:ext cx="5212860" cy="307777"/>
          </a:xfrm>
          <a:prstGeom prst="rect">
            <a:avLst/>
          </a:prstGeom>
          <a:noFill/>
        </p:spPr>
        <p:txBody>
          <a:bodyPr wrap="square">
            <a:spAutoFit/>
          </a:bodyPr>
          <a:lstStyle/>
          <a:p>
            <a:r>
              <a:rPr lang="en-US" altLang="zh-CN" dirty="0">
                <a:solidFill>
                  <a:schemeClr val="dk1"/>
                </a:solidFill>
                <a:latin typeface="Cambria" panose="02040503050406030204" pitchFamily="18" charset="0"/>
                <a:ea typeface="Cambria" panose="02040503050406030204" pitchFamily="18" charset="0"/>
              </a:rPr>
              <a:t>Model prediction: </a:t>
            </a:r>
            <a:endParaRPr lang="zh-CN" altLang="en-US" dirty="0"/>
          </a:p>
        </p:txBody>
      </p:sp>
      <p:sp>
        <p:nvSpPr>
          <p:cNvPr id="13" name="文本框 12">
            <a:extLst>
              <a:ext uri="{FF2B5EF4-FFF2-40B4-BE49-F238E27FC236}">
                <a16:creationId xmlns:a16="http://schemas.microsoft.com/office/drawing/2014/main" id="{70D0EC63-9F5D-D0A5-13D3-BEE1BE2075D0}"/>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Patients with and without medication </a:t>
            </a:r>
          </a:p>
        </p:txBody>
      </p:sp>
      <p:sp>
        <p:nvSpPr>
          <p:cNvPr id="15" name="文本框 14">
            <a:extLst>
              <a:ext uri="{FF2B5EF4-FFF2-40B4-BE49-F238E27FC236}">
                <a16:creationId xmlns:a16="http://schemas.microsoft.com/office/drawing/2014/main" id="{73C3D7AB-C7D4-4822-B518-F8ACBC6A0B7C}"/>
              </a:ext>
            </a:extLst>
          </p:cNvPr>
          <p:cNvSpPr txBox="1"/>
          <p:nvPr/>
        </p:nvSpPr>
        <p:spPr>
          <a:xfrm>
            <a:off x="0" y="3798982"/>
            <a:ext cx="5464860" cy="523220"/>
          </a:xfrm>
          <a:prstGeom prst="rect">
            <a:avLst/>
          </a:prstGeom>
          <a:noFill/>
        </p:spPr>
        <p:txBody>
          <a:bodyPr wrap="square">
            <a:spAutoFit/>
          </a:bodyPr>
          <a:lstStyle>
            <a:defPPr marR="0" lvl="0" algn="l" rtl="0">
              <a:lnSpc>
                <a:spcPct val="100000"/>
              </a:lnSpc>
              <a:spcBef>
                <a:spcPts val="0"/>
              </a:spcBef>
              <a:spcAft>
                <a:spcPts val="0"/>
              </a:spcAft>
            </a:defPPr>
            <a:lvl1pPr>
              <a:defRPr>
                <a:effectLst/>
                <a:latin typeface="Poppins-Medium"/>
              </a:defRPr>
            </a:lvl1pPr>
          </a:lstStyle>
          <a:p>
            <a:r>
              <a:rPr lang="en-US" altLang="zh-CN" dirty="0">
                <a:solidFill>
                  <a:schemeClr val="dk1"/>
                </a:solidFill>
                <a:latin typeface="Cambria" panose="02040503050406030204" pitchFamily="18" charset="0"/>
                <a:ea typeface="Cambria" panose="02040503050406030204" pitchFamily="18" charset="0"/>
              </a:rPr>
              <a:t>In the data set that all experiments with a “carrying something” tag have a score of 0. But this label is not covered in the training set.</a:t>
            </a:r>
            <a:endParaRPr lang="zh-CN" altLang="en-US" dirty="0">
              <a:solidFill>
                <a:schemeClr val="dk1"/>
              </a:solidFill>
              <a:latin typeface="Cambria" panose="02040503050406030204" pitchFamily="18" charset="0"/>
            </a:endParaRPr>
          </a:p>
        </p:txBody>
      </p:sp>
    </p:spTree>
    <p:extLst>
      <p:ext uri="{BB962C8B-B14F-4D97-AF65-F5344CB8AC3E}">
        <p14:creationId xmlns:p14="http://schemas.microsoft.com/office/powerpoint/2010/main" val="189533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5DD38B13-A900-9B45-F59D-AD3A72BD264B}"/>
            </a:ext>
          </a:extLst>
        </p:cNvPr>
        <p:cNvGrpSpPr/>
        <p:nvPr/>
      </p:nvGrpSpPr>
      <p:grpSpPr>
        <a:xfrm>
          <a:off x="0" y="0"/>
          <a:ext cx="0" cy="0"/>
          <a:chOff x="0" y="0"/>
          <a:chExt cx="0" cy="0"/>
        </a:xfrm>
      </p:grpSpPr>
      <p:sp>
        <p:nvSpPr>
          <p:cNvPr id="64" name="Google Shape;64;p14">
            <a:extLst>
              <a:ext uri="{FF2B5EF4-FFF2-40B4-BE49-F238E27FC236}">
                <a16:creationId xmlns:a16="http://schemas.microsoft.com/office/drawing/2014/main" id="{7443BFB7-C263-B8E4-8875-9DEAB79F36FC}"/>
              </a:ext>
            </a:extLst>
          </p:cNvPr>
          <p:cNvSpPr txBox="1">
            <a:spLocks noGrp="1"/>
          </p:cNvSpPr>
          <p:nvPr>
            <p:ph type="sldNum" idx="12"/>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00"/>
              <a:buNone/>
            </a:pPr>
            <a:fld id="{00000000-1234-1234-1234-123412341234}" type="slidenum">
              <a:rPr lang="en" sz="900">
                <a:solidFill>
                  <a:srgbClr val="562100"/>
                </a:solidFill>
                <a:latin typeface="Merriweather Light"/>
                <a:ea typeface="Merriweather Light"/>
                <a:cs typeface="Merriweather Light"/>
                <a:sym typeface="Merriweather Light"/>
              </a:rPr>
              <a:t>14</a:t>
            </a:fld>
            <a:endParaRPr sz="900">
              <a:solidFill>
                <a:srgbClr val="562100"/>
              </a:solidFill>
              <a:latin typeface="Merriweather Light"/>
              <a:ea typeface="Merriweather Light"/>
              <a:cs typeface="Merriweather Light"/>
              <a:sym typeface="Merriweather Light"/>
            </a:endParaRPr>
          </a:p>
        </p:txBody>
      </p:sp>
      <p:cxnSp>
        <p:nvCxnSpPr>
          <p:cNvPr id="65" name="Google Shape;65;p14">
            <a:extLst>
              <a:ext uri="{FF2B5EF4-FFF2-40B4-BE49-F238E27FC236}">
                <a16:creationId xmlns:a16="http://schemas.microsoft.com/office/drawing/2014/main" id="{4C077621-FC87-A0FD-83C7-849269F55DD7}"/>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66" name="Google Shape;66;p14">
            <a:extLst>
              <a:ext uri="{FF2B5EF4-FFF2-40B4-BE49-F238E27FC236}">
                <a16:creationId xmlns:a16="http://schemas.microsoft.com/office/drawing/2014/main" id="{BD0248A6-CC20-B5D1-56D0-04EC1C08B618}"/>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2" name="文本框 1">
            <a:extLst>
              <a:ext uri="{FF2B5EF4-FFF2-40B4-BE49-F238E27FC236}">
                <a16:creationId xmlns:a16="http://schemas.microsoft.com/office/drawing/2014/main" id="{C6590309-3A97-781A-29F2-EE59AB0E0B5C}"/>
              </a:ext>
            </a:extLst>
          </p:cNvPr>
          <p:cNvSpPr txBox="1"/>
          <p:nvPr/>
        </p:nvSpPr>
        <p:spPr>
          <a:xfrm>
            <a:off x="978141" y="2294507"/>
            <a:ext cx="7986565" cy="523220"/>
          </a:xfrm>
          <a:prstGeom prst="rect">
            <a:avLst/>
          </a:prstGeom>
          <a:noFill/>
        </p:spPr>
        <p:txBody>
          <a:bodyPr wrap="square">
            <a:spAutoFit/>
          </a:bodyPr>
          <a:lstStyle/>
          <a:p>
            <a:r>
              <a:rPr lang="en-US" altLang="zh-CN" sz="2800" dirty="0">
                <a:solidFill>
                  <a:srgbClr val="562100"/>
                </a:solidFill>
                <a:latin typeface="Merriweather Light"/>
              </a:rPr>
              <a:t>Patients with or without DBS treatment</a:t>
            </a:r>
          </a:p>
        </p:txBody>
      </p:sp>
      <p:sp>
        <p:nvSpPr>
          <p:cNvPr id="3" name="文本框 2">
            <a:extLst>
              <a:ext uri="{FF2B5EF4-FFF2-40B4-BE49-F238E27FC236}">
                <a16:creationId xmlns:a16="http://schemas.microsoft.com/office/drawing/2014/main" id="{E48686CE-3BC5-28CD-4CFF-59F02B44ACDA}"/>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 </a:t>
            </a:r>
          </a:p>
        </p:txBody>
      </p:sp>
    </p:spTree>
    <p:extLst>
      <p:ext uri="{BB962C8B-B14F-4D97-AF65-F5344CB8AC3E}">
        <p14:creationId xmlns:p14="http://schemas.microsoft.com/office/powerpoint/2010/main" val="2226420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C0FE8-0C6F-D063-7B85-B02B0DB01187}"/>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46209508-CC3D-8F16-F208-79A86AF55A4C}"/>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15</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A5772FCA-B1D9-9E41-753A-D976030E97C2}"/>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275BAE56-1908-C489-1AF1-51A1581697A6}"/>
              </a:ext>
            </a:extLst>
          </p:cNvPr>
          <p:cNvPicPr preferRelativeResize="0"/>
          <p:nvPr/>
        </p:nvPicPr>
        <p:blipFill rotWithShape="1">
          <a:blip r:embed="rId2">
            <a:alphaModFix/>
          </a:blip>
          <a:srcRect/>
          <a:stretch/>
        </p:blipFill>
        <p:spPr>
          <a:xfrm>
            <a:off x="7060975" y="258650"/>
            <a:ext cx="1572601" cy="340700"/>
          </a:xfrm>
          <a:prstGeom prst="rect">
            <a:avLst/>
          </a:prstGeom>
          <a:noFill/>
          <a:ln>
            <a:noFill/>
          </a:ln>
        </p:spPr>
      </p:pic>
      <p:sp>
        <p:nvSpPr>
          <p:cNvPr id="6" name="文本框 5">
            <a:extLst>
              <a:ext uri="{FF2B5EF4-FFF2-40B4-BE49-F238E27FC236}">
                <a16:creationId xmlns:a16="http://schemas.microsoft.com/office/drawing/2014/main" id="{FA41043C-E9D0-4BD5-F503-72F3D6176A68}"/>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Patients with or without DBS treatment. </a:t>
            </a:r>
          </a:p>
        </p:txBody>
      </p:sp>
      <p:sp>
        <p:nvSpPr>
          <p:cNvPr id="22" name="文本框 21">
            <a:extLst>
              <a:ext uri="{FF2B5EF4-FFF2-40B4-BE49-F238E27FC236}">
                <a16:creationId xmlns:a16="http://schemas.microsoft.com/office/drawing/2014/main" id="{99264D21-B694-39C6-D29D-53F3D7D1FA10}"/>
              </a:ext>
            </a:extLst>
          </p:cNvPr>
          <p:cNvSpPr txBox="1"/>
          <p:nvPr/>
        </p:nvSpPr>
        <p:spPr>
          <a:xfrm>
            <a:off x="252000" y="869100"/>
            <a:ext cx="4614862" cy="338554"/>
          </a:xfrm>
          <a:prstGeom prst="rect">
            <a:avLst/>
          </a:prstGeom>
          <a:noFill/>
        </p:spPr>
        <p:txBody>
          <a:bodyPr wrap="square">
            <a:spAutoFit/>
          </a:bodyPr>
          <a:lstStyle/>
          <a:p>
            <a:r>
              <a:rPr lang="en-US" altLang="zh-CN" sz="1600" dirty="0">
                <a:solidFill>
                  <a:srgbClr val="562100"/>
                </a:solidFill>
                <a:latin typeface="Merriweather Light"/>
              </a:rPr>
              <a:t>On-DBS:</a:t>
            </a:r>
            <a:endParaRPr lang="zh-CN" altLang="en-US" sz="1600" dirty="0"/>
          </a:p>
        </p:txBody>
      </p:sp>
      <p:sp>
        <p:nvSpPr>
          <p:cNvPr id="25" name="文本框 24">
            <a:extLst>
              <a:ext uri="{FF2B5EF4-FFF2-40B4-BE49-F238E27FC236}">
                <a16:creationId xmlns:a16="http://schemas.microsoft.com/office/drawing/2014/main" id="{9A0BA7CF-194A-38B1-7208-A40FB0E5AE80}"/>
              </a:ext>
            </a:extLst>
          </p:cNvPr>
          <p:cNvSpPr txBox="1"/>
          <p:nvPr/>
        </p:nvSpPr>
        <p:spPr>
          <a:xfrm>
            <a:off x="273431" y="1366153"/>
            <a:ext cx="4572000" cy="338554"/>
          </a:xfrm>
          <a:prstGeom prst="rect">
            <a:avLst/>
          </a:prstGeom>
          <a:noFill/>
        </p:spPr>
        <p:txBody>
          <a:bodyPr wrap="square">
            <a:spAutoFit/>
          </a:bodyPr>
          <a:lstStyle/>
          <a:p>
            <a:r>
              <a:rPr lang="en-US" altLang="zh-CN" sz="1600" dirty="0">
                <a:solidFill>
                  <a:srgbClr val="562100"/>
                </a:solidFill>
                <a:latin typeface="Merriweather Light"/>
              </a:rPr>
              <a:t>A. Training data </a:t>
            </a:r>
            <a:endParaRPr lang="zh-CN" altLang="en-US" sz="1600" dirty="0"/>
          </a:p>
        </p:txBody>
      </p:sp>
      <p:sp>
        <p:nvSpPr>
          <p:cNvPr id="27" name="文本框 26">
            <a:extLst>
              <a:ext uri="{FF2B5EF4-FFF2-40B4-BE49-F238E27FC236}">
                <a16:creationId xmlns:a16="http://schemas.microsoft.com/office/drawing/2014/main" id="{AD8061F5-2A59-5FBF-C08E-AB4EF3A236AA}"/>
              </a:ext>
            </a:extLst>
          </p:cNvPr>
          <p:cNvSpPr txBox="1"/>
          <p:nvPr/>
        </p:nvSpPr>
        <p:spPr>
          <a:xfrm>
            <a:off x="4320000" y="1366153"/>
            <a:ext cx="4572000" cy="338554"/>
          </a:xfrm>
          <a:prstGeom prst="rect">
            <a:avLst/>
          </a:prstGeom>
          <a:noFill/>
        </p:spPr>
        <p:txBody>
          <a:bodyPr wrap="square">
            <a:spAutoFit/>
          </a:bodyPr>
          <a:lstStyle/>
          <a:p>
            <a:r>
              <a:rPr lang="en-US" altLang="zh-CN" sz="1600" dirty="0">
                <a:solidFill>
                  <a:srgbClr val="562100"/>
                </a:solidFill>
                <a:latin typeface="Merriweather Light"/>
              </a:rPr>
              <a:t>B. Testing data </a:t>
            </a:r>
            <a:endParaRPr lang="zh-CN" altLang="en-US" sz="1600" dirty="0"/>
          </a:p>
        </p:txBody>
      </p:sp>
      <p:pic>
        <p:nvPicPr>
          <p:cNvPr id="3" name="图片 2">
            <a:extLst>
              <a:ext uri="{FF2B5EF4-FFF2-40B4-BE49-F238E27FC236}">
                <a16:creationId xmlns:a16="http://schemas.microsoft.com/office/drawing/2014/main" id="{E7F88BD1-5BF4-FBFD-5635-FBB73797D508}"/>
              </a:ext>
            </a:extLst>
          </p:cNvPr>
          <p:cNvPicPr>
            <a:picLocks noChangeAspect="1"/>
          </p:cNvPicPr>
          <p:nvPr/>
        </p:nvPicPr>
        <p:blipFill>
          <a:blip r:embed="rId3"/>
          <a:stretch>
            <a:fillRect/>
          </a:stretch>
        </p:blipFill>
        <p:spPr>
          <a:xfrm>
            <a:off x="273431" y="1918884"/>
            <a:ext cx="4285909" cy="2530155"/>
          </a:xfrm>
          <a:prstGeom prst="rect">
            <a:avLst/>
          </a:prstGeom>
        </p:spPr>
      </p:pic>
      <p:pic>
        <p:nvPicPr>
          <p:cNvPr id="5" name="图片 4">
            <a:extLst>
              <a:ext uri="{FF2B5EF4-FFF2-40B4-BE49-F238E27FC236}">
                <a16:creationId xmlns:a16="http://schemas.microsoft.com/office/drawing/2014/main" id="{B53D0D73-2AD1-CB93-E7F5-6879DD2B8484}"/>
              </a:ext>
            </a:extLst>
          </p:cNvPr>
          <p:cNvPicPr>
            <a:picLocks noChangeAspect="1"/>
          </p:cNvPicPr>
          <p:nvPr/>
        </p:nvPicPr>
        <p:blipFill>
          <a:blip r:embed="rId4"/>
          <a:stretch>
            <a:fillRect/>
          </a:stretch>
        </p:blipFill>
        <p:spPr>
          <a:xfrm>
            <a:off x="4824000" y="1918884"/>
            <a:ext cx="3939066" cy="2405077"/>
          </a:xfrm>
          <a:prstGeom prst="rect">
            <a:avLst/>
          </a:prstGeom>
        </p:spPr>
      </p:pic>
    </p:spTree>
    <p:extLst>
      <p:ext uri="{BB962C8B-B14F-4D97-AF65-F5344CB8AC3E}">
        <p14:creationId xmlns:p14="http://schemas.microsoft.com/office/powerpoint/2010/main" val="1507014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CB71D-6844-AF0C-5D10-099070977FAB}"/>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50F198A6-2F00-8A42-D16C-A5013600BA57}"/>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16</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BE776776-5D62-7BDE-56E2-34FE53BD63FB}"/>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5933B872-0242-6C82-0755-5FE23EA5EA99}"/>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5" name="文本框 4">
            <a:extLst>
              <a:ext uri="{FF2B5EF4-FFF2-40B4-BE49-F238E27FC236}">
                <a16:creationId xmlns:a16="http://schemas.microsoft.com/office/drawing/2014/main" id="{E90DA4AB-8475-1E1C-0240-036629DC0F94}"/>
              </a:ext>
            </a:extLst>
          </p:cNvPr>
          <p:cNvSpPr txBox="1"/>
          <p:nvPr/>
        </p:nvSpPr>
        <p:spPr>
          <a:xfrm>
            <a:off x="252000" y="884100"/>
            <a:ext cx="4572000" cy="338554"/>
          </a:xfrm>
          <a:prstGeom prst="rect">
            <a:avLst/>
          </a:prstGeom>
          <a:noFill/>
        </p:spPr>
        <p:txBody>
          <a:bodyPr wrap="square">
            <a:spAutoFit/>
          </a:bodyPr>
          <a:lstStyle/>
          <a:p>
            <a:r>
              <a:rPr lang="en-US" altLang="zh-CN" sz="1600" dirty="0">
                <a:solidFill>
                  <a:srgbClr val="562100"/>
                </a:solidFill>
                <a:latin typeface="Merriweather Light"/>
              </a:rPr>
              <a:t>On-DBS:</a:t>
            </a:r>
            <a:endParaRPr lang="zh-CN" altLang="en-US" sz="1600" dirty="0"/>
          </a:p>
        </p:txBody>
      </p:sp>
      <p:sp>
        <p:nvSpPr>
          <p:cNvPr id="4" name="文本框 3">
            <a:extLst>
              <a:ext uri="{FF2B5EF4-FFF2-40B4-BE49-F238E27FC236}">
                <a16:creationId xmlns:a16="http://schemas.microsoft.com/office/drawing/2014/main" id="{84E6407B-AD0A-A3A7-C7AF-9774CBD68211}"/>
              </a:ext>
            </a:extLst>
          </p:cNvPr>
          <p:cNvSpPr txBox="1"/>
          <p:nvPr/>
        </p:nvSpPr>
        <p:spPr>
          <a:xfrm>
            <a:off x="1362635" y="4401607"/>
            <a:ext cx="6938683" cy="307777"/>
          </a:xfrm>
          <a:prstGeom prst="rect">
            <a:avLst/>
          </a:prstGeom>
          <a:noFill/>
        </p:spPr>
        <p:txBody>
          <a:bodyPr wrap="square">
            <a:spAutoFit/>
          </a:bodyPr>
          <a:lstStyle/>
          <a:p>
            <a:r>
              <a:rPr lang="en-US" altLang="zh-CN" b="0" i="0" dirty="0">
                <a:solidFill>
                  <a:srgbClr val="000000"/>
                </a:solidFill>
                <a:effectLst/>
                <a:latin typeface="Poppins-Medium"/>
              </a:rPr>
              <a:t>The overall prediction accuracy was </a:t>
            </a:r>
            <a:r>
              <a:rPr lang="en-US" altLang="zh-CN" dirty="0"/>
              <a:t>91.67% (11 out of 12 correct predictions)</a:t>
            </a:r>
            <a:endParaRPr lang="zh-CN" altLang="en-US" dirty="0"/>
          </a:p>
        </p:txBody>
      </p:sp>
      <p:pic>
        <p:nvPicPr>
          <p:cNvPr id="7" name="图片 6">
            <a:extLst>
              <a:ext uri="{FF2B5EF4-FFF2-40B4-BE49-F238E27FC236}">
                <a16:creationId xmlns:a16="http://schemas.microsoft.com/office/drawing/2014/main" id="{A1A01A64-2683-1E6D-E45A-7233B5BA2698}"/>
              </a:ext>
            </a:extLst>
          </p:cNvPr>
          <p:cNvPicPr>
            <a:picLocks noChangeAspect="1"/>
          </p:cNvPicPr>
          <p:nvPr/>
        </p:nvPicPr>
        <p:blipFill>
          <a:blip r:embed="rId4"/>
          <a:stretch>
            <a:fillRect/>
          </a:stretch>
        </p:blipFill>
        <p:spPr>
          <a:xfrm>
            <a:off x="1242548" y="1523854"/>
            <a:ext cx="6658904" cy="2095792"/>
          </a:xfrm>
          <a:prstGeom prst="rect">
            <a:avLst/>
          </a:prstGeom>
        </p:spPr>
      </p:pic>
      <p:sp>
        <p:nvSpPr>
          <p:cNvPr id="6" name="文本框 5">
            <a:extLst>
              <a:ext uri="{FF2B5EF4-FFF2-40B4-BE49-F238E27FC236}">
                <a16:creationId xmlns:a16="http://schemas.microsoft.com/office/drawing/2014/main" id="{B6D6F343-824D-EBA8-723B-756440E988E4}"/>
              </a:ext>
            </a:extLst>
          </p:cNvPr>
          <p:cNvSpPr txBox="1"/>
          <p:nvPr/>
        </p:nvSpPr>
        <p:spPr>
          <a:xfrm>
            <a:off x="2788024" y="3702849"/>
            <a:ext cx="4572000" cy="307777"/>
          </a:xfrm>
          <a:prstGeom prst="rect">
            <a:avLst/>
          </a:prstGeom>
          <a:noFill/>
        </p:spPr>
        <p:txBody>
          <a:bodyPr wrap="square">
            <a:spAutoFit/>
          </a:bodyPr>
          <a:lstStyle/>
          <a:p>
            <a:r>
              <a:rPr lang="en-US" altLang="zh-CN" sz="1400" dirty="0">
                <a:solidFill>
                  <a:schemeClr val="dk1"/>
                </a:solidFill>
                <a:latin typeface="Cambria" panose="02040503050406030204" pitchFamily="18" charset="0"/>
                <a:ea typeface="Cambria" panose="02040503050406030204" pitchFamily="18" charset="0"/>
                <a:sym typeface="Merriweather Light"/>
              </a:rPr>
              <a:t>Figure 7: </a:t>
            </a:r>
            <a:r>
              <a:rPr lang="en-US" altLang="zh-CN" sz="1400" dirty="0">
                <a:solidFill>
                  <a:schemeClr val="dk1"/>
                </a:solidFill>
                <a:latin typeface="Cambria" panose="02040503050406030204" pitchFamily="18" charset="0"/>
                <a:ea typeface="Cambria" panose="02040503050406030204" pitchFamily="18" charset="0"/>
              </a:rPr>
              <a:t>On-DBS </a:t>
            </a:r>
            <a:r>
              <a:rPr lang="en-US" altLang="zh-CN" sz="1400" dirty="0">
                <a:solidFill>
                  <a:schemeClr val="dk1"/>
                </a:solidFill>
                <a:latin typeface="Cambria" panose="02040503050406030204" pitchFamily="18" charset="0"/>
                <a:ea typeface="Cambria" panose="02040503050406030204" pitchFamily="18" charset="0"/>
                <a:sym typeface="Merriweather Light"/>
              </a:rPr>
              <a:t>prediction</a:t>
            </a:r>
            <a:endParaRPr lang="zh-CN" altLang="en-US" sz="1400" dirty="0">
              <a:solidFill>
                <a:schemeClr val="dk1"/>
              </a:solidFill>
              <a:latin typeface="Cambria" panose="02040503050406030204" pitchFamily="18" charset="0"/>
            </a:endParaRPr>
          </a:p>
        </p:txBody>
      </p:sp>
      <p:sp>
        <p:nvSpPr>
          <p:cNvPr id="9" name="椭圆 8">
            <a:extLst>
              <a:ext uri="{FF2B5EF4-FFF2-40B4-BE49-F238E27FC236}">
                <a16:creationId xmlns:a16="http://schemas.microsoft.com/office/drawing/2014/main" id="{B9EA0168-F34A-A869-2111-CCFA5B0FD4BD}"/>
              </a:ext>
            </a:extLst>
          </p:cNvPr>
          <p:cNvSpPr/>
          <p:nvPr/>
        </p:nvSpPr>
        <p:spPr>
          <a:xfrm>
            <a:off x="1719384" y="3008923"/>
            <a:ext cx="171938" cy="11723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20C5881-8483-63BB-38CE-11E76E5A6BBD}"/>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Patients with or without DBS treatment. </a:t>
            </a:r>
          </a:p>
        </p:txBody>
      </p:sp>
    </p:spTree>
    <p:extLst>
      <p:ext uri="{BB962C8B-B14F-4D97-AF65-F5344CB8AC3E}">
        <p14:creationId xmlns:p14="http://schemas.microsoft.com/office/powerpoint/2010/main" val="263093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F7D628F1-94C8-FF96-40B0-25272E04EF94}"/>
            </a:ext>
          </a:extLst>
        </p:cNvPr>
        <p:cNvGrpSpPr/>
        <p:nvPr/>
      </p:nvGrpSpPr>
      <p:grpSpPr>
        <a:xfrm>
          <a:off x="0" y="0"/>
          <a:ext cx="0" cy="0"/>
          <a:chOff x="0" y="0"/>
          <a:chExt cx="0" cy="0"/>
        </a:xfrm>
      </p:grpSpPr>
      <p:sp>
        <p:nvSpPr>
          <p:cNvPr id="159" name="Google Shape;159;p22">
            <a:extLst>
              <a:ext uri="{FF2B5EF4-FFF2-40B4-BE49-F238E27FC236}">
                <a16:creationId xmlns:a16="http://schemas.microsoft.com/office/drawing/2014/main" id="{FC0110C4-4BBE-1008-D99E-60CD27666193}"/>
              </a:ext>
            </a:extLst>
          </p:cNvPr>
          <p:cNvSpPr txBox="1">
            <a:spLocks noGrp="1"/>
          </p:cNvSpPr>
          <p:nvPr>
            <p:ph type="sldNum" idx="12"/>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00"/>
              <a:buNone/>
            </a:pPr>
            <a:fld id="{00000000-1234-1234-1234-123412341234}" type="slidenum">
              <a:rPr lang="en" sz="900">
                <a:solidFill>
                  <a:srgbClr val="562100"/>
                </a:solidFill>
                <a:latin typeface="Merriweather Light"/>
                <a:ea typeface="Merriweather Light"/>
                <a:cs typeface="Merriweather Light"/>
                <a:sym typeface="Merriweather Light"/>
              </a:rPr>
              <a:t>17</a:t>
            </a:fld>
            <a:endParaRPr sz="900">
              <a:solidFill>
                <a:srgbClr val="562100"/>
              </a:solidFill>
              <a:latin typeface="Merriweather Light"/>
              <a:ea typeface="Merriweather Light"/>
              <a:cs typeface="Merriweather Light"/>
              <a:sym typeface="Merriweather Light"/>
            </a:endParaRPr>
          </a:p>
        </p:txBody>
      </p:sp>
      <p:cxnSp>
        <p:nvCxnSpPr>
          <p:cNvPr id="160" name="Google Shape;160;p22">
            <a:extLst>
              <a:ext uri="{FF2B5EF4-FFF2-40B4-BE49-F238E27FC236}">
                <a16:creationId xmlns:a16="http://schemas.microsoft.com/office/drawing/2014/main" id="{473CF666-87C8-FAC5-7356-7069E40DE046}"/>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161" name="Google Shape;161;p22">
            <a:extLst>
              <a:ext uri="{FF2B5EF4-FFF2-40B4-BE49-F238E27FC236}">
                <a16:creationId xmlns:a16="http://schemas.microsoft.com/office/drawing/2014/main" id="{EF9FA8B2-E093-A22E-1B9F-ABA751F7A228}"/>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4" name="文本框 3">
            <a:extLst>
              <a:ext uri="{FF2B5EF4-FFF2-40B4-BE49-F238E27FC236}">
                <a16:creationId xmlns:a16="http://schemas.microsoft.com/office/drawing/2014/main" id="{8911E583-4457-F2FF-ADC8-D13586DC1FAE}"/>
              </a:ext>
            </a:extLst>
          </p:cNvPr>
          <p:cNvSpPr txBox="1"/>
          <p:nvPr/>
        </p:nvSpPr>
        <p:spPr>
          <a:xfrm>
            <a:off x="635000" y="1294421"/>
            <a:ext cx="7449883"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endParaRPr lang="zh-CN" altLang="zh-CN" sz="1200" dirty="0">
              <a:solidFill>
                <a:srgbClr val="562100"/>
              </a:solidFill>
              <a:latin typeface="Merriweather Light"/>
            </a:endParaRPr>
          </a:p>
        </p:txBody>
      </p:sp>
      <p:sp>
        <p:nvSpPr>
          <p:cNvPr id="7" name="文本框 6">
            <a:extLst>
              <a:ext uri="{FF2B5EF4-FFF2-40B4-BE49-F238E27FC236}">
                <a16:creationId xmlns:a16="http://schemas.microsoft.com/office/drawing/2014/main" id="{45D3D5C7-0DFC-381E-C6C0-6A78A07233B2}"/>
              </a:ext>
            </a:extLst>
          </p:cNvPr>
          <p:cNvSpPr txBox="1"/>
          <p:nvPr/>
        </p:nvSpPr>
        <p:spPr>
          <a:xfrm>
            <a:off x="125507" y="821892"/>
            <a:ext cx="4787152" cy="307777"/>
          </a:xfrm>
          <a:prstGeom prst="rect">
            <a:avLst/>
          </a:prstGeom>
          <a:noFill/>
        </p:spPr>
        <p:txBody>
          <a:bodyPr wrap="square">
            <a:spAutoFit/>
          </a:bodyPr>
          <a:lstStyle/>
          <a:p>
            <a:r>
              <a:rPr lang="en-US" altLang="zh-CN" sz="1400" b="1" i="0" u="none" strike="noStrike" dirty="0">
                <a:solidFill>
                  <a:srgbClr val="000000"/>
                </a:solidFill>
                <a:effectLst/>
                <a:latin typeface="Merriweather" panose="00000500000000000000" pitchFamily="2" charset="0"/>
              </a:rPr>
              <a:t>False cases</a:t>
            </a:r>
            <a:r>
              <a:rPr lang="en-US" altLang="zh-CN" b="1" dirty="0">
                <a:latin typeface="Merriweather" panose="00000500000000000000" pitchFamily="2" charset="0"/>
              </a:rPr>
              <a:t>:</a:t>
            </a:r>
            <a:endParaRPr lang="zh-CN" altLang="en-US" b="1" dirty="0"/>
          </a:p>
        </p:txBody>
      </p:sp>
      <p:pic>
        <p:nvPicPr>
          <p:cNvPr id="6" name="图片 5">
            <a:extLst>
              <a:ext uri="{FF2B5EF4-FFF2-40B4-BE49-F238E27FC236}">
                <a16:creationId xmlns:a16="http://schemas.microsoft.com/office/drawing/2014/main" id="{2436E3B3-F567-D38F-497D-5BE608C25C87}"/>
              </a:ext>
            </a:extLst>
          </p:cNvPr>
          <p:cNvPicPr>
            <a:picLocks noChangeAspect="1"/>
          </p:cNvPicPr>
          <p:nvPr/>
        </p:nvPicPr>
        <p:blipFill>
          <a:blip r:embed="rId4"/>
          <a:stretch>
            <a:fillRect/>
          </a:stretch>
        </p:blipFill>
        <p:spPr>
          <a:xfrm>
            <a:off x="1323975" y="1249443"/>
            <a:ext cx="6849431" cy="142895"/>
          </a:xfrm>
          <a:prstGeom prst="rect">
            <a:avLst/>
          </a:prstGeom>
        </p:spPr>
      </p:pic>
      <p:pic>
        <p:nvPicPr>
          <p:cNvPr id="12" name="图片 11">
            <a:extLst>
              <a:ext uri="{FF2B5EF4-FFF2-40B4-BE49-F238E27FC236}">
                <a16:creationId xmlns:a16="http://schemas.microsoft.com/office/drawing/2014/main" id="{53E31F63-2804-62DB-7B10-03AACC12907F}"/>
              </a:ext>
            </a:extLst>
          </p:cNvPr>
          <p:cNvPicPr>
            <a:picLocks noChangeAspect="1"/>
          </p:cNvPicPr>
          <p:nvPr/>
        </p:nvPicPr>
        <p:blipFill>
          <a:blip r:embed="rId5"/>
          <a:stretch>
            <a:fillRect/>
          </a:stretch>
        </p:blipFill>
        <p:spPr>
          <a:xfrm>
            <a:off x="7521352" y="1765495"/>
            <a:ext cx="1133633" cy="238158"/>
          </a:xfrm>
          <a:prstGeom prst="rect">
            <a:avLst/>
          </a:prstGeom>
        </p:spPr>
      </p:pic>
      <p:sp>
        <p:nvSpPr>
          <p:cNvPr id="14" name="文本框 13">
            <a:extLst>
              <a:ext uri="{FF2B5EF4-FFF2-40B4-BE49-F238E27FC236}">
                <a16:creationId xmlns:a16="http://schemas.microsoft.com/office/drawing/2014/main" id="{38365A73-F8D9-D03E-0564-EE4C38976D95}"/>
              </a:ext>
            </a:extLst>
          </p:cNvPr>
          <p:cNvSpPr txBox="1"/>
          <p:nvPr/>
        </p:nvSpPr>
        <p:spPr>
          <a:xfrm>
            <a:off x="5798883" y="1765495"/>
            <a:ext cx="4572000" cy="307777"/>
          </a:xfrm>
          <a:prstGeom prst="rect">
            <a:avLst/>
          </a:prstGeom>
          <a:noFill/>
        </p:spPr>
        <p:txBody>
          <a:bodyPr wrap="square">
            <a:spAutoFit/>
          </a:bodyPr>
          <a:lstStyle/>
          <a:p>
            <a:r>
              <a:rPr lang="en-US" altLang="zh-CN" dirty="0">
                <a:solidFill>
                  <a:schemeClr val="dk1"/>
                </a:solidFill>
                <a:latin typeface="Cambria" panose="02040503050406030204" pitchFamily="18" charset="0"/>
                <a:ea typeface="Cambria" panose="02040503050406030204" pitchFamily="18" charset="0"/>
              </a:rPr>
              <a:t>Model prediction: </a:t>
            </a:r>
            <a:endParaRPr lang="zh-CN" altLang="en-US" dirty="0"/>
          </a:p>
        </p:txBody>
      </p:sp>
      <p:sp>
        <p:nvSpPr>
          <p:cNvPr id="15" name="文本框 14">
            <a:extLst>
              <a:ext uri="{FF2B5EF4-FFF2-40B4-BE49-F238E27FC236}">
                <a16:creationId xmlns:a16="http://schemas.microsoft.com/office/drawing/2014/main" id="{0938A7BE-5B89-CDF6-13B9-F33051EB24B2}"/>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Patients with or without DBS treatment. </a:t>
            </a:r>
          </a:p>
        </p:txBody>
      </p:sp>
      <p:sp>
        <p:nvSpPr>
          <p:cNvPr id="17" name="文本框 16">
            <a:extLst>
              <a:ext uri="{FF2B5EF4-FFF2-40B4-BE49-F238E27FC236}">
                <a16:creationId xmlns:a16="http://schemas.microsoft.com/office/drawing/2014/main" id="{7D71254D-BA4A-BCE7-78B0-98F43776EDDC}"/>
              </a:ext>
            </a:extLst>
          </p:cNvPr>
          <p:cNvSpPr txBox="1"/>
          <p:nvPr/>
        </p:nvSpPr>
        <p:spPr>
          <a:xfrm>
            <a:off x="1862777" y="2461790"/>
            <a:ext cx="5984498" cy="307777"/>
          </a:xfrm>
          <a:prstGeom prst="rect">
            <a:avLst/>
          </a:prstGeom>
          <a:noFill/>
        </p:spPr>
        <p:txBody>
          <a:bodyPr wrap="square">
            <a:spAutoFit/>
          </a:bodyPr>
          <a:lstStyle/>
          <a:p>
            <a:r>
              <a:rPr lang="en-US" altLang="zh-CN" dirty="0">
                <a:solidFill>
                  <a:schemeClr val="dk1"/>
                </a:solidFill>
                <a:latin typeface="Cambria" panose="02040503050406030204" pitchFamily="18" charset="0"/>
                <a:ea typeface="Cambria" panose="02040503050406030204" pitchFamily="18" charset="0"/>
              </a:rPr>
              <a:t>Score “0” duration &lt; Trial “362”Duration = 1.216 &lt;  Score “1” duration</a:t>
            </a:r>
            <a:endParaRPr lang="zh-CN" altLang="en-US" dirty="0"/>
          </a:p>
        </p:txBody>
      </p:sp>
    </p:spTree>
    <p:extLst>
      <p:ext uri="{BB962C8B-B14F-4D97-AF65-F5344CB8AC3E}">
        <p14:creationId xmlns:p14="http://schemas.microsoft.com/office/powerpoint/2010/main" val="2418965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1E763-107D-0396-BB50-9F20C428B70E}"/>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85F573B3-4578-F4D7-B28E-0954F0EDFA48}"/>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18</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4FC27908-B097-E498-DB32-D016CAEDCD57}"/>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2F4E4BF0-CA2C-6BEA-62C1-F572B1798893}"/>
              </a:ext>
            </a:extLst>
          </p:cNvPr>
          <p:cNvPicPr preferRelativeResize="0"/>
          <p:nvPr/>
        </p:nvPicPr>
        <p:blipFill rotWithShape="1">
          <a:blip r:embed="rId2">
            <a:alphaModFix/>
          </a:blip>
          <a:srcRect/>
          <a:stretch/>
        </p:blipFill>
        <p:spPr>
          <a:xfrm>
            <a:off x="7060975" y="258650"/>
            <a:ext cx="1572601" cy="340700"/>
          </a:xfrm>
          <a:prstGeom prst="rect">
            <a:avLst/>
          </a:prstGeom>
          <a:noFill/>
          <a:ln>
            <a:noFill/>
          </a:ln>
        </p:spPr>
      </p:pic>
      <p:sp>
        <p:nvSpPr>
          <p:cNvPr id="22" name="文本框 21">
            <a:extLst>
              <a:ext uri="{FF2B5EF4-FFF2-40B4-BE49-F238E27FC236}">
                <a16:creationId xmlns:a16="http://schemas.microsoft.com/office/drawing/2014/main" id="{ADC68D9D-550E-864B-7AF0-FF0245D50D9C}"/>
              </a:ext>
            </a:extLst>
          </p:cNvPr>
          <p:cNvSpPr txBox="1"/>
          <p:nvPr/>
        </p:nvSpPr>
        <p:spPr>
          <a:xfrm>
            <a:off x="252000" y="869100"/>
            <a:ext cx="4614862" cy="338554"/>
          </a:xfrm>
          <a:prstGeom prst="rect">
            <a:avLst/>
          </a:prstGeom>
          <a:noFill/>
        </p:spPr>
        <p:txBody>
          <a:bodyPr wrap="square">
            <a:spAutoFit/>
          </a:bodyPr>
          <a:lstStyle/>
          <a:p>
            <a:r>
              <a:rPr lang="en-US" altLang="zh-CN" sz="1600" dirty="0">
                <a:solidFill>
                  <a:srgbClr val="562100"/>
                </a:solidFill>
                <a:latin typeface="Merriweather Light"/>
              </a:rPr>
              <a:t>Off DBS:</a:t>
            </a:r>
            <a:endParaRPr lang="zh-CN" altLang="en-US" sz="1600" dirty="0"/>
          </a:p>
        </p:txBody>
      </p:sp>
      <p:sp>
        <p:nvSpPr>
          <p:cNvPr id="25" name="文本框 24">
            <a:extLst>
              <a:ext uri="{FF2B5EF4-FFF2-40B4-BE49-F238E27FC236}">
                <a16:creationId xmlns:a16="http://schemas.microsoft.com/office/drawing/2014/main" id="{D4A66B73-8BC7-0746-E188-CF1C13E13B9C}"/>
              </a:ext>
            </a:extLst>
          </p:cNvPr>
          <p:cNvSpPr txBox="1"/>
          <p:nvPr/>
        </p:nvSpPr>
        <p:spPr>
          <a:xfrm>
            <a:off x="273431" y="1366153"/>
            <a:ext cx="4572000" cy="338554"/>
          </a:xfrm>
          <a:prstGeom prst="rect">
            <a:avLst/>
          </a:prstGeom>
          <a:noFill/>
        </p:spPr>
        <p:txBody>
          <a:bodyPr wrap="square">
            <a:spAutoFit/>
          </a:bodyPr>
          <a:lstStyle/>
          <a:p>
            <a:r>
              <a:rPr lang="en-US" altLang="zh-CN" sz="1600" dirty="0">
                <a:solidFill>
                  <a:srgbClr val="562100"/>
                </a:solidFill>
                <a:latin typeface="Merriweather Light"/>
              </a:rPr>
              <a:t>A. Training data </a:t>
            </a:r>
            <a:endParaRPr lang="zh-CN" altLang="en-US" sz="1600" dirty="0"/>
          </a:p>
        </p:txBody>
      </p:sp>
      <p:sp>
        <p:nvSpPr>
          <p:cNvPr id="27" name="文本框 26">
            <a:extLst>
              <a:ext uri="{FF2B5EF4-FFF2-40B4-BE49-F238E27FC236}">
                <a16:creationId xmlns:a16="http://schemas.microsoft.com/office/drawing/2014/main" id="{C9B6D303-B78B-06B2-6168-B864133F3A6E}"/>
              </a:ext>
            </a:extLst>
          </p:cNvPr>
          <p:cNvSpPr txBox="1"/>
          <p:nvPr/>
        </p:nvSpPr>
        <p:spPr>
          <a:xfrm>
            <a:off x="4320000" y="1366153"/>
            <a:ext cx="4572000" cy="338554"/>
          </a:xfrm>
          <a:prstGeom prst="rect">
            <a:avLst/>
          </a:prstGeom>
          <a:noFill/>
        </p:spPr>
        <p:txBody>
          <a:bodyPr wrap="square">
            <a:spAutoFit/>
          </a:bodyPr>
          <a:lstStyle/>
          <a:p>
            <a:r>
              <a:rPr lang="en-US" altLang="zh-CN" sz="1600" dirty="0">
                <a:solidFill>
                  <a:srgbClr val="562100"/>
                </a:solidFill>
                <a:latin typeface="Merriweather Light"/>
              </a:rPr>
              <a:t>B. Testing data </a:t>
            </a:r>
            <a:endParaRPr lang="zh-CN" altLang="en-US" sz="1600" dirty="0"/>
          </a:p>
        </p:txBody>
      </p:sp>
      <p:pic>
        <p:nvPicPr>
          <p:cNvPr id="4" name="图片 3">
            <a:extLst>
              <a:ext uri="{FF2B5EF4-FFF2-40B4-BE49-F238E27FC236}">
                <a16:creationId xmlns:a16="http://schemas.microsoft.com/office/drawing/2014/main" id="{0BAF61FD-27CA-3B25-6F05-6C2E6FF6C47B}"/>
              </a:ext>
            </a:extLst>
          </p:cNvPr>
          <p:cNvPicPr>
            <a:picLocks noChangeAspect="1"/>
          </p:cNvPicPr>
          <p:nvPr/>
        </p:nvPicPr>
        <p:blipFill>
          <a:blip r:embed="rId3"/>
          <a:stretch>
            <a:fillRect/>
          </a:stretch>
        </p:blipFill>
        <p:spPr>
          <a:xfrm>
            <a:off x="273431" y="1954837"/>
            <a:ext cx="4320000" cy="2506444"/>
          </a:xfrm>
          <a:prstGeom prst="rect">
            <a:avLst/>
          </a:prstGeom>
        </p:spPr>
      </p:pic>
      <p:pic>
        <p:nvPicPr>
          <p:cNvPr id="7" name="图片 6">
            <a:extLst>
              <a:ext uri="{FF2B5EF4-FFF2-40B4-BE49-F238E27FC236}">
                <a16:creationId xmlns:a16="http://schemas.microsoft.com/office/drawing/2014/main" id="{D967F626-8EDB-1D50-1B8F-D9EBD29B8854}"/>
              </a:ext>
            </a:extLst>
          </p:cNvPr>
          <p:cNvPicPr>
            <a:picLocks noChangeAspect="1"/>
          </p:cNvPicPr>
          <p:nvPr/>
        </p:nvPicPr>
        <p:blipFill>
          <a:blip r:embed="rId4"/>
          <a:srcRect l="1037" t="1499"/>
          <a:stretch/>
        </p:blipFill>
        <p:spPr>
          <a:xfrm>
            <a:off x="4866862" y="2097741"/>
            <a:ext cx="4091471" cy="2254948"/>
          </a:xfrm>
          <a:prstGeom prst="rect">
            <a:avLst/>
          </a:prstGeom>
        </p:spPr>
      </p:pic>
      <p:sp>
        <p:nvSpPr>
          <p:cNvPr id="2" name="文本框 1">
            <a:extLst>
              <a:ext uri="{FF2B5EF4-FFF2-40B4-BE49-F238E27FC236}">
                <a16:creationId xmlns:a16="http://schemas.microsoft.com/office/drawing/2014/main" id="{E5C80782-AB84-3AD8-3824-BF2999B4224B}"/>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Patients with or without DBS treatment. </a:t>
            </a:r>
          </a:p>
        </p:txBody>
      </p:sp>
    </p:spTree>
    <p:extLst>
      <p:ext uri="{BB962C8B-B14F-4D97-AF65-F5344CB8AC3E}">
        <p14:creationId xmlns:p14="http://schemas.microsoft.com/office/powerpoint/2010/main" val="192503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26AED-162F-29DD-EF18-0A91CB08086E}"/>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AE1B5D1D-437B-6C4E-5D2A-274FD42D64FF}"/>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19</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9BC66F5C-45B1-DB6E-D029-951C43F2FC1C}"/>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65083E77-CC07-AC4E-BCFA-B635D3B78E1C}"/>
              </a:ext>
            </a:extLst>
          </p:cNvPr>
          <p:cNvPicPr preferRelativeResize="0"/>
          <p:nvPr/>
        </p:nvPicPr>
        <p:blipFill rotWithShape="1">
          <a:blip r:embed="rId2">
            <a:alphaModFix/>
          </a:blip>
          <a:srcRect/>
          <a:stretch/>
        </p:blipFill>
        <p:spPr>
          <a:xfrm>
            <a:off x="7060975" y="258650"/>
            <a:ext cx="1572601" cy="340700"/>
          </a:xfrm>
          <a:prstGeom prst="rect">
            <a:avLst/>
          </a:prstGeom>
          <a:noFill/>
          <a:ln>
            <a:noFill/>
          </a:ln>
        </p:spPr>
      </p:pic>
      <p:sp>
        <p:nvSpPr>
          <p:cNvPr id="5" name="文本框 4">
            <a:extLst>
              <a:ext uri="{FF2B5EF4-FFF2-40B4-BE49-F238E27FC236}">
                <a16:creationId xmlns:a16="http://schemas.microsoft.com/office/drawing/2014/main" id="{AE40406E-AFFE-6528-AFD4-9F0220DF2575}"/>
              </a:ext>
            </a:extLst>
          </p:cNvPr>
          <p:cNvSpPr txBox="1"/>
          <p:nvPr/>
        </p:nvSpPr>
        <p:spPr>
          <a:xfrm>
            <a:off x="252000" y="884100"/>
            <a:ext cx="4572000" cy="338554"/>
          </a:xfrm>
          <a:prstGeom prst="rect">
            <a:avLst/>
          </a:prstGeom>
          <a:noFill/>
        </p:spPr>
        <p:txBody>
          <a:bodyPr wrap="square">
            <a:spAutoFit/>
          </a:bodyPr>
          <a:lstStyle/>
          <a:p>
            <a:r>
              <a:rPr lang="en-US" altLang="zh-CN" sz="1600" dirty="0">
                <a:solidFill>
                  <a:srgbClr val="562100"/>
                </a:solidFill>
                <a:latin typeface="Merriweather Light"/>
              </a:rPr>
              <a:t>Off-DBS:</a:t>
            </a:r>
            <a:endParaRPr lang="zh-CN" altLang="en-US" sz="1600" dirty="0"/>
          </a:p>
        </p:txBody>
      </p:sp>
      <p:sp>
        <p:nvSpPr>
          <p:cNvPr id="4" name="文本框 3">
            <a:extLst>
              <a:ext uri="{FF2B5EF4-FFF2-40B4-BE49-F238E27FC236}">
                <a16:creationId xmlns:a16="http://schemas.microsoft.com/office/drawing/2014/main" id="{89F663C2-4593-31A0-23C3-DF176738E41A}"/>
              </a:ext>
            </a:extLst>
          </p:cNvPr>
          <p:cNvSpPr txBox="1"/>
          <p:nvPr/>
        </p:nvSpPr>
        <p:spPr>
          <a:xfrm>
            <a:off x="1476373" y="4212523"/>
            <a:ext cx="6370902" cy="307777"/>
          </a:xfrm>
          <a:prstGeom prst="rect">
            <a:avLst/>
          </a:prstGeom>
          <a:noFill/>
        </p:spPr>
        <p:txBody>
          <a:bodyPr wrap="square">
            <a:spAutoFit/>
          </a:bodyPr>
          <a:lstStyle/>
          <a:p>
            <a:r>
              <a:rPr lang="en-US" altLang="zh-CN" b="0" i="0" dirty="0">
                <a:solidFill>
                  <a:srgbClr val="000000"/>
                </a:solidFill>
                <a:effectLst/>
                <a:latin typeface="Poppins-Medium"/>
              </a:rPr>
              <a:t>The overall prediction accuracy was </a:t>
            </a:r>
            <a:r>
              <a:rPr lang="en-US" altLang="zh-CN" b="1" dirty="0"/>
              <a:t>100%</a:t>
            </a:r>
            <a:r>
              <a:rPr lang="en-US" altLang="zh-CN" dirty="0"/>
              <a:t> (9 out of 9 correct predictions)</a:t>
            </a:r>
            <a:endParaRPr lang="zh-CN" altLang="en-US" dirty="0"/>
          </a:p>
        </p:txBody>
      </p:sp>
      <p:pic>
        <p:nvPicPr>
          <p:cNvPr id="7" name="图片 6">
            <a:extLst>
              <a:ext uri="{FF2B5EF4-FFF2-40B4-BE49-F238E27FC236}">
                <a16:creationId xmlns:a16="http://schemas.microsoft.com/office/drawing/2014/main" id="{11EF6794-1E45-2316-30DE-FACF9D2ABE96}"/>
              </a:ext>
            </a:extLst>
          </p:cNvPr>
          <p:cNvPicPr>
            <a:picLocks noChangeAspect="1"/>
          </p:cNvPicPr>
          <p:nvPr/>
        </p:nvPicPr>
        <p:blipFill>
          <a:blip r:embed="rId3"/>
          <a:stretch>
            <a:fillRect/>
          </a:stretch>
        </p:blipFill>
        <p:spPr>
          <a:xfrm>
            <a:off x="1080600" y="1747722"/>
            <a:ext cx="6982799" cy="1648055"/>
          </a:xfrm>
          <a:prstGeom prst="rect">
            <a:avLst/>
          </a:prstGeom>
        </p:spPr>
      </p:pic>
      <p:sp>
        <p:nvSpPr>
          <p:cNvPr id="6" name="文本框 5">
            <a:extLst>
              <a:ext uri="{FF2B5EF4-FFF2-40B4-BE49-F238E27FC236}">
                <a16:creationId xmlns:a16="http://schemas.microsoft.com/office/drawing/2014/main" id="{B05F1B05-CCA2-824A-C3F2-3F2D6AA13050}"/>
              </a:ext>
            </a:extLst>
          </p:cNvPr>
          <p:cNvSpPr txBox="1"/>
          <p:nvPr/>
        </p:nvSpPr>
        <p:spPr>
          <a:xfrm>
            <a:off x="2940423" y="3395777"/>
            <a:ext cx="4572000" cy="307777"/>
          </a:xfrm>
          <a:prstGeom prst="rect">
            <a:avLst/>
          </a:prstGeom>
          <a:noFill/>
        </p:spPr>
        <p:txBody>
          <a:bodyPr wrap="square">
            <a:spAutoFit/>
          </a:bodyPr>
          <a:lstStyle/>
          <a:p>
            <a:r>
              <a:rPr lang="en-US" altLang="zh-CN" sz="1400" dirty="0">
                <a:solidFill>
                  <a:schemeClr val="dk1"/>
                </a:solidFill>
                <a:latin typeface="Cambria" panose="02040503050406030204" pitchFamily="18" charset="0"/>
                <a:ea typeface="Cambria" panose="02040503050406030204" pitchFamily="18" charset="0"/>
                <a:sym typeface="Merriweather Light"/>
              </a:rPr>
              <a:t>Figure 8: </a:t>
            </a:r>
            <a:r>
              <a:rPr lang="en-US" altLang="zh-CN" sz="1400" dirty="0">
                <a:solidFill>
                  <a:schemeClr val="dk1"/>
                </a:solidFill>
                <a:latin typeface="Cambria" panose="02040503050406030204" pitchFamily="18" charset="0"/>
                <a:ea typeface="Cambria" panose="02040503050406030204" pitchFamily="18" charset="0"/>
              </a:rPr>
              <a:t>Off-DBS </a:t>
            </a:r>
            <a:r>
              <a:rPr lang="en-US" altLang="zh-CN" sz="1400" dirty="0">
                <a:solidFill>
                  <a:schemeClr val="dk1"/>
                </a:solidFill>
                <a:latin typeface="Cambria" panose="02040503050406030204" pitchFamily="18" charset="0"/>
                <a:ea typeface="Cambria" panose="02040503050406030204" pitchFamily="18" charset="0"/>
                <a:sym typeface="Merriweather Light"/>
              </a:rPr>
              <a:t>prediction</a:t>
            </a:r>
            <a:endParaRPr lang="zh-CN" altLang="en-US" sz="1400" dirty="0">
              <a:solidFill>
                <a:schemeClr val="dk1"/>
              </a:solidFill>
              <a:latin typeface="Cambria" panose="02040503050406030204" pitchFamily="18" charset="0"/>
            </a:endParaRPr>
          </a:p>
        </p:txBody>
      </p:sp>
      <p:sp>
        <p:nvSpPr>
          <p:cNvPr id="8" name="文本框 7">
            <a:extLst>
              <a:ext uri="{FF2B5EF4-FFF2-40B4-BE49-F238E27FC236}">
                <a16:creationId xmlns:a16="http://schemas.microsoft.com/office/drawing/2014/main" id="{87A99878-BDCE-A383-DE4A-F4D7CBA5E111}"/>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Patients with or without DBS treatment. </a:t>
            </a:r>
          </a:p>
        </p:txBody>
      </p:sp>
    </p:spTree>
    <p:extLst>
      <p:ext uri="{BB962C8B-B14F-4D97-AF65-F5344CB8AC3E}">
        <p14:creationId xmlns:p14="http://schemas.microsoft.com/office/powerpoint/2010/main" val="96992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35D075A8-4D75-67BA-7426-A8497C31AA93}"/>
            </a:ext>
          </a:extLst>
        </p:cNvPr>
        <p:cNvGrpSpPr/>
        <p:nvPr/>
      </p:nvGrpSpPr>
      <p:grpSpPr>
        <a:xfrm>
          <a:off x="0" y="0"/>
          <a:ext cx="0" cy="0"/>
          <a:chOff x="0" y="0"/>
          <a:chExt cx="0" cy="0"/>
        </a:xfrm>
      </p:grpSpPr>
      <p:sp>
        <p:nvSpPr>
          <p:cNvPr id="64" name="Google Shape;64;p14">
            <a:extLst>
              <a:ext uri="{FF2B5EF4-FFF2-40B4-BE49-F238E27FC236}">
                <a16:creationId xmlns:a16="http://schemas.microsoft.com/office/drawing/2014/main" id="{DC83CCA4-B8EF-1358-1E42-121BAF5D3CA9}"/>
              </a:ext>
            </a:extLst>
          </p:cNvPr>
          <p:cNvSpPr txBox="1">
            <a:spLocks noGrp="1"/>
          </p:cNvSpPr>
          <p:nvPr>
            <p:ph type="sldNum" idx="12"/>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00"/>
              <a:buNone/>
            </a:pPr>
            <a:fld id="{00000000-1234-1234-1234-123412341234}" type="slidenum">
              <a:rPr lang="en" sz="900">
                <a:solidFill>
                  <a:srgbClr val="562100"/>
                </a:solidFill>
                <a:latin typeface="Merriweather Light"/>
                <a:ea typeface="Merriweather Light"/>
                <a:cs typeface="Merriweather Light"/>
                <a:sym typeface="Merriweather Light"/>
              </a:rPr>
              <a:t>2</a:t>
            </a:fld>
            <a:endParaRPr sz="900">
              <a:solidFill>
                <a:srgbClr val="562100"/>
              </a:solidFill>
              <a:latin typeface="Merriweather Light"/>
              <a:ea typeface="Merriweather Light"/>
              <a:cs typeface="Merriweather Light"/>
              <a:sym typeface="Merriweather Light"/>
            </a:endParaRPr>
          </a:p>
        </p:txBody>
      </p:sp>
      <p:cxnSp>
        <p:nvCxnSpPr>
          <p:cNvPr id="65" name="Google Shape;65;p14">
            <a:extLst>
              <a:ext uri="{FF2B5EF4-FFF2-40B4-BE49-F238E27FC236}">
                <a16:creationId xmlns:a16="http://schemas.microsoft.com/office/drawing/2014/main" id="{201ACD0B-637C-E0A9-F716-08E308E58593}"/>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66" name="Google Shape;66;p14">
            <a:extLst>
              <a:ext uri="{FF2B5EF4-FFF2-40B4-BE49-F238E27FC236}">
                <a16:creationId xmlns:a16="http://schemas.microsoft.com/office/drawing/2014/main" id="{E93FDAAB-60D1-97AF-E9D7-F0F030259B82}"/>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2" name="文本框 1">
            <a:extLst>
              <a:ext uri="{FF2B5EF4-FFF2-40B4-BE49-F238E27FC236}">
                <a16:creationId xmlns:a16="http://schemas.microsoft.com/office/drawing/2014/main" id="{3EFFD02F-E44B-935A-C349-1A38C4035C35}"/>
              </a:ext>
            </a:extLst>
          </p:cNvPr>
          <p:cNvSpPr txBox="1"/>
          <p:nvPr/>
        </p:nvSpPr>
        <p:spPr>
          <a:xfrm>
            <a:off x="2383693" y="1854730"/>
            <a:ext cx="6658708" cy="2554545"/>
          </a:xfrm>
          <a:prstGeom prst="rect">
            <a:avLst/>
          </a:prstGeom>
          <a:noFill/>
        </p:spPr>
        <p:txBody>
          <a:bodyPr wrap="square">
            <a:spAutoFit/>
          </a:bodyPr>
          <a:lstStyle/>
          <a:p>
            <a:pPr marL="342900" indent="-342900">
              <a:buFont typeface="Arial"/>
              <a:buAutoNum type="arabicPeriod"/>
            </a:pPr>
            <a:r>
              <a:rPr lang="en-US" altLang="zh-CN" sz="1600" dirty="0">
                <a:solidFill>
                  <a:srgbClr val="562100"/>
                </a:solidFill>
                <a:latin typeface="Merriweather Light"/>
              </a:rPr>
              <a:t>Purpose</a:t>
            </a:r>
          </a:p>
          <a:p>
            <a:pPr marL="342900" indent="-342900">
              <a:buFont typeface="Arial"/>
              <a:buAutoNum type="arabicPeriod"/>
            </a:pPr>
            <a:r>
              <a:rPr lang="en-US" altLang="zh-CN" sz="1600" dirty="0">
                <a:solidFill>
                  <a:srgbClr val="562100"/>
                </a:solidFill>
                <a:latin typeface="Merriweather Light"/>
                <a:sym typeface="Merriweather Light"/>
              </a:rPr>
              <a:t>Dataset Preparation</a:t>
            </a:r>
          </a:p>
          <a:p>
            <a:pPr marL="342900" indent="-342900">
              <a:buFont typeface="Arial"/>
              <a:buAutoNum type="arabicPeriod"/>
            </a:pPr>
            <a:r>
              <a:rPr lang="en-US" altLang="zh-CN" sz="1600" dirty="0">
                <a:solidFill>
                  <a:srgbClr val="562100"/>
                </a:solidFill>
                <a:latin typeface="Merriweather Light"/>
              </a:rPr>
              <a:t>The UPDRS score corresponds to the average duration</a:t>
            </a:r>
          </a:p>
          <a:p>
            <a:pPr marL="342900" indent="-342900">
              <a:buFont typeface="Arial"/>
              <a:buAutoNum type="arabicPeriod"/>
            </a:pPr>
            <a:r>
              <a:rPr lang="en-US" altLang="zh-CN" sz="1600" dirty="0">
                <a:solidFill>
                  <a:srgbClr val="562100"/>
                </a:solidFill>
                <a:latin typeface="Merriweather Light"/>
              </a:rPr>
              <a:t>Medication analysis</a:t>
            </a:r>
          </a:p>
          <a:p>
            <a:pPr marL="342900" indent="-342900">
              <a:buFont typeface="Arial"/>
              <a:buAutoNum type="arabicPeriod"/>
            </a:pPr>
            <a:r>
              <a:rPr lang="en-US" altLang="zh-CN" sz="1600" dirty="0">
                <a:solidFill>
                  <a:srgbClr val="562100"/>
                </a:solidFill>
                <a:latin typeface="Merriweather Light"/>
              </a:rPr>
              <a:t>DBS analysis</a:t>
            </a:r>
          </a:p>
          <a:p>
            <a:pPr marL="342900" indent="-342900">
              <a:buFont typeface="Arial"/>
              <a:buAutoNum type="arabicPeriod"/>
            </a:pPr>
            <a:r>
              <a:rPr lang="en-US" altLang="zh-CN" sz="1600" dirty="0">
                <a:solidFill>
                  <a:srgbClr val="562100"/>
                </a:solidFill>
                <a:latin typeface="Merriweather Light"/>
              </a:rPr>
              <a:t>Patients with and without medication</a:t>
            </a:r>
          </a:p>
          <a:p>
            <a:pPr marL="342900" indent="-342900">
              <a:buFont typeface="Arial"/>
              <a:buAutoNum type="arabicPeriod"/>
            </a:pPr>
            <a:r>
              <a:rPr lang="en-US" altLang="zh-CN" sz="1600" dirty="0">
                <a:solidFill>
                  <a:srgbClr val="562100"/>
                </a:solidFill>
                <a:latin typeface="Merriweather Light"/>
              </a:rPr>
              <a:t>Patients with and without DBS</a:t>
            </a:r>
          </a:p>
          <a:p>
            <a:pPr marL="342900" indent="-342900">
              <a:buFont typeface="Arial"/>
              <a:buAutoNum type="arabicPeriod"/>
            </a:pPr>
            <a:r>
              <a:rPr lang="en-US" altLang="zh-CN" sz="1600" dirty="0">
                <a:solidFill>
                  <a:srgbClr val="562100"/>
                </a:solidFill>
                <a:latin typeface="Merriweather Light"/>
              </a:rPr>
              <a:t>Patients with different disease severity</a:t>
            </a:r>
          </a:p>
          <a:p>
            <a:pPr marL="342900" indent="-342900">
              <a:buFont typeface="Arial"/>
              <a:buAutoNum type="arabicPeriod"/>
            </a:pPr>
            <a:r>
              <a:rPr lang="en-US" altLang="zh-CN" sz="1600" dirty="0">
                <a:solidFill>
                  <a:srgbClr val="562100"/>
                </a:solidFill>
                <a:latin typeface="Merriweather Light"/>
              </a:rPr>
              <a:t>Summary</a:t>
            </a:r>
          </a:p>
          <a:p>
            <a:endParaRPr lang="en-US" altLang="zh-CN" sz="1600" dirty="0">
              <a:solidFill>
                <a:srgbClr val="562100"/>
              </a:solidFill>
              <a:latin typeface="Merriweather Light"/>
            </a:endParaRPr>
          </a:p>
        </p:txBody>
      </p:sp>
      <p:sp>
        <p:nvSpPr>
          <p:cNvPr id="4" name="文本框 3">
            <a:extLst>
              <a:ext uri="{FF2B5EF4-FFF2-40B4-BE49-F238E27FC236}">
                <a16:creationId xmlns:a16="http://schemas.microsoft.com/office/drawing/2014/main" id="{580126E0-909D-1F6A-7C69-75E62A07199B}"/>
              </a:ext>
            </a:extLst>
          </p:cNvPr>
          <p:cNvSpPr txBox="1"/>
          <p:nvPr/>
        </p:nvSpPr>
        <p:spPr>
          <a:xfrm>
            <a:off x="3041273" y="1071145"/>
            <a:ext cx="4572000" cy="461665"/>
          </a:xfrm>
          <a:prstGeom prst="rect">
            <a:avLst/>
          </a:prstGeom>
          <a:noFill/>
        </p:spPr>
        <p:txBody>
          <a:bodyPr wrap="square">
            <a:spAutoFit/>
          </a:bodyPr>
          <a:lstStyle/>
          <a:p>
            <a:r>
              <a:rPr lang="en-US" altLang="zh-CN" sz="2400" b="1" dirty="0">
                <a:solidFill>
                  <a:srgbClr val="562100"/>
                </a:solidFill>
                <a:latin typeface="Merriweather Light"/>
              </a:rPr>
              <a:t>Catalogue</a:t>
            </a:r>
            <a:endParaRPr lang="zh-CN" altLang="en-US" sz="2400" b="1" dirty="0">
              <a:solidFill>
                <a:srgbClr val="562100"/>
              </a:solidFill>
              <a:latin typeface="Merriweather Light"/>
            </a:endParaRPr>
          </a:p>
        </p:txBody>
      </p:sp>
    </p:spTree>
    <p:extLst>
      <p:ext uri="{BB962C8B-B14F-4D97-AF65-F5344CB8AC3E}">
        <p14:creationId xmlns:p14="http://schemas.microsoft.com/office/powerpoint/2010/main" val="421102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92F2D442-D044-9A38-F65B-29B912993287}"/>
            </a:ext>
          </a:extLst>
        </p:cNvPr>
        <p:cNvGrpSpPr/>
        <p:nvPr/>
      </p:nvGrpSpPr>
      <p:grpSpPr>
        <a:xfrm>
          <a:off x="0" y="0"/>
          <a:ext cx="0" cy="0"/>
          <a:chOff x="0" y="0"/>
          <a:chExt cx="0" cy="0"/>
        </a:xfrm>
      </p:grpSpPr>
      <p:sp>
        <p:nvSpPr>
          <p:cNvPr id="64" name="Google Shape;64;p14">
            <a:extLst>
              <a:ext uri="{FF2B5EF4-FFF2-40B4-BE49-F238E27FC236}">
                <a16:creationId xmlns:a16="http://schemas.microsoft.com/office/drawing/2014/main" id="{19E5615E-5045-F517-E512-366A3FA8B399}"/>
              </a:ext>
            </a:extLst>
          </p:cNvPr>
          <p:cNvSpPr txBox="1">
            <a:spLocks noGrp="1"/>
          </p:cNvSpPr>
          <p:nvPr>
            <p:ph type="sldNum" idx="12"/>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00"/>
              <a:buNone/>
            </a:pPr>
            <a:fld id="{00000000-1234-1234-1234-123412341234}" type="slidenum">
              <a:rPr lang="en" sz="900">
                <a:solidFill>
                  <a:srgbClr val="562100"/>
                </a:solidFill>
                <a:latin typeface="Merriweather Light"/>
                <a:ea typeface="Merriweather Light"/>
                <a:cs typeface="Merriweather Light"/>
                <a:sym typeface="Merriweather Light"/>
              </a:rPr>
              <a:t>20</a:t>
            </a:fld>
            <a:endParaRPr sz="900">
              <a:solidFill>
                <a:srgbClr val="562100"/>
              </a:solidFill>
              <a:latin typeface="Merriweather Light"/>
              <a:ea typeface="Merriweather Light"/>
              <a:cs typeface="Merriweather Light"/>
              <a:sym typeface="Merriweather Light"/>
            </a:endParaRPr>
          </a:p>
        </p:txBody>
      </p:sp>
      <p:cxnSp>
        <p:nvCxnSpPr>
          <p:cNvPr id="65" name="Google Shape;65;p14">
            <a:extLst>
              <a:ext uri="{FF2B5EF4-FFF2-40B4-BE49-F238E27FC236}">
                <a16:creationId xmlns:a16="http://schemas.microsoft.com/office/drawing/2014/main" id="{6FCCE8D2-101B-5BC2-5CEC-38EB4A1E945C}"/>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66" name="Google Shape;66;p14">
            <a:extLst>
              <a:ext uri="{FF2B5EF4-FFF2-40B4-BE49-F238E27FC236}">
                <a16:creationId xmlns:a16="http://schemas.microsoft.com/office/drawing/2014/main" id="{2028455D-C3EA-02C5-CE7F-86D5B456C088}"/>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2" name="文本框 1">
            <a:extLst>
              <a:ext uri="{FF2B5EF4-FFF2-40B4-BE49-F238E27FC236}">
                <a16:creationId xmlns:a16="http://schemas.microsoft.com/office/drawing/2014/main" id="{D766DF1A-D8EF-C754-6B84-BD2886F61255}"/>
              </a:ext>
            </a:extLst>
          </p:cNvPr>
          <p:cNvSpPr txBox="1"/>
          <p:nvPr/>
        </p:nvSpPr>
        <p:spPr>
          <a:xfrm>
            <a:off x="978141" y="2294507"/>
            <a:ext cx="7986565" cy="523220"/>
          </a:xfrm>
          <a:prstGeom prst="rect">
            <a:avLst/>
          </a:prstGeom>
          <a:noFill/>
        </p:spPr>
        <p:txBody>
          <a:bodyPr wrap="square">
            <a:spAutoFit/>
          </a:bodyPr>
          <a:lstStyle/>
          <a:p>
            <a:r>
              <a:rPr lang="en-US" altLang="zh-CN" sz="2800" dirty="0">
                <a:solidFill>
                  <a:srgbClr val="562100"/>
                </a:solidFill>
                <a:latin typeface="Merriweather Light"/>
              </a:rPr>
              <a:t>Patients with different disease severity</a:t>
            </a:r>
          </a:p>
        </p:txBody>
      </p:sp>
      <p:sp>
        <p:nvSpPr>
          <p:cNvPr id="3" name="文本框 2">
            <a:extLst>
              <a:ext uri="{FF2B5EF4-FFF2-40B4-BE49-F238E27FC236}">
                <a16:creationId xmlns:a16="http://schemas.microsoft.com/office/drawing/2014/main" id="{B8EA90B2-30A2-66FE-7BAE-3C741BF2450C}"/>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 </a:t>
            </a:r>
          </a:p>
        </p:txBody>
      </p:sp>
    </p:spTree>
    <p:extLst>
      <p:ext uri="{BB962C8B-B14F-4D97-AF65-F5344CB8AC3E}">
        <p14:creationId xmlns:p14="http://schemas.microsoft.com/office/powerpoint/2010/main" val="225868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E5417-9756-56BF-1F12-CDD8413F9E53}"/>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227E56F1-954A-88AD-34C9-6588A4ABF738}"/>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21</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1FA2F933-E684-A7AD-D0CF-9F1D62FF6531}"/>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128BC5CF-2159-5AF1-60D1-E0690B79E49B}"/>
              </a:ext>
            </a:extLst>
          </p:cNvPr>
          <p:cNvPicPr preferRelativeResize="0"/>
          <p:nvPr/>
        </p:nvPicPr>
        <p:blipFill rotWithShape="1">
          <a:blip r:embed="rId2">
            <a:alphaModFix/>
          </a:blip>
          <a:srcRect/>
          <a:stretch/>
        </p:blipFill>
        <p:spPr>
          <a:xfrm>
            <a:off x="7060975" y="258650"/>
            <a:ext cx="1572601" cy="340700"/>
          </a:xfrm>
          <a:prstGeom prst="rect">
            <a:avLst/>
          </a:prstGeom>
          <a:noFill/>
          <a:ln>
            <a:noFill/>
          </a:ln>
        </p:spPr>
      </p:pic>
      <p:sp>
        <p:nvSpPr>
          <p:cNvPr id="5" name="文本框 4">
            <a:extLst>
              <a:ext uri="{FF2B5EF4-FFF2-40B4-BE49-F238E27FC236}">
                <a16:creationId xmlns:a16="http://schemas.microsoft.com/office/drawing/2014/main" id="{6E8F2507-9A1A-E5DD-B307-69131FBA3979}"/>
              </a:ext>
            </a:extLst>
          </p:cNvPr>
          <p:cNvSpPr txBox="1"/>
          <p:nvPr/>
        </p:nvSpPr>
        <p:spPr>
          <a:xfrm>
            <a:off x="311700" y="884100"/>
            <a:ext cx="4572000" cy="307777"/>
          </a:xfrm>
          <a:prstGeom prst="rect">
            <a:avLst/>
          </a:prstGeom>
          <a:noFill/>
        </p:spPr>
        <p:txBody>
          <a:bodyPr wrap="square">
            <a:spAutoFit/>
          </a:bodyPr>
          <a:lstStyle/>
          <a:p>
            <a:r>
              <a:rPr lang="en-US" altLang="zh-CN" sz="1400" dirty="0">
                <a:solidFill>
                  <a:srgbClr val="562100"/>
                </a:solidFill>
                <a:latin typeface="Merriweather Light"/>
              </a:rPr>
              <a:t>Mild Training Data: (UPDRS: 0-1)</a:t>
            </a:r>
            <a:endParaRPr lang="zh-CN" altLang="en-US" dirty="0"/>
          </a:p>
        </p:txBody>
      </p:sp>
      <p:pic>
        <p:nvPicPr>
          <p:cNvPr id="3" name="图片 2">
            <a:extLst>
              <a:ext uri="{FF2B5EF4-FFF2-40B4-BE49-F238E27FC236}">
                <a16:creationId xmlns:a16="http://schemas.microsoft.com/office/drawing/2014/main" id="{F1B735E4-B293-BE1A-C6AE-C64A94F5CCD2}"/>
              </a:ext>
            </a:extLst>
          </p:cNvPr>
          <p:cNvPicPr>
            <a:picLocks noChangeAspect="1"/>
          </p:cNvPicPr>
          <p:nvPr/>
        </p:nvPicPr>
        <p:blipFill>
          <a:blip r:embed="rId3"/>
          <a:stretch>
            <a:fillRect/>
          </a:stretch>
        </p:blipFill>
        <p:spPr>
          <a:xfrm>
            <a:off x="1132995" y="1485714"/>
            <a:ext cx="6878010" cy="2667372"/>
          </a:xfrm>
          <a:prstGeom prst="rect">
            <a:avLst/>
          </a:prstGeom>
        </p:spPr>
      </p:pic>
      <p:sp>
        <p:nvSpPr>
          <p:cNvPr id="7" name="文本框 6">
            <a:extLst>
              <a:ext uri="{FF2B5EF4-FFF2-40B4-BE49-F238E27FC236}">
                <a16:creationId xmlns:a16="http://schemas.microsoft.com/office/drawing/2014/main" id="{4C2087B0-8B83-A7B3-0E61-750A55A46573}"/>
              </a:ext>
            </a:extLst>
          </p:cNvPr>
          <p:cNvSpPr txBox="1"/>
          <p:nvPr/>
        </p:nvSpPr>
        <p:spPr>
          <a:xfrm>
            <a:off x="252000" y="445461"/>
            <a:ext cx="4572000" cy="307777"/>
          </a:xfrm>
          <a:prstGeom prst="rect">
            <a:avLst/>
          </a:prstGeom>
          <a:noFill/>
        </p:spPr>
        <p:txBody>
          <a:bodyPr wrap="square">
            <a:spAutoFit/>
          </a:bodyPr>
          <a:lstStyle/>
          <a:p>
            <a:r>
              <a:rPr lang="en-US" altLang="zh-CN" sz="1400" dirty="0">
                <a:solidFill>
                  <a:srgbClr val="562100"/>
                </a:solidFill>
                <a:latin typeface="Merriweather Light"/>
              </a:rPr>
              <a:t>Patients with different disease severity</a:t>
            </a:r>
          </a:p>
        </p:txBody>
      </p:sp>
    </p:spTree>
    <p:extLst>
      <p:ext uri="{BB962C8B-B14F-4D97-AF65-F5344CB8AC3E}">
        <p14:creationId xmlns:p14="http://schemas.microsoft.com/office/powerpoint/2010/main" val="2379743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496E5-DDE6-4EE9-C41A-F6F6EA6F5CB2}"/>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716081B8-9607-1D90-8A58-4569A68D6C1F}"/>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22</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B86D8363-56CE-F5DA-B16A-625027B670F9}"/>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51731904-9A5F-442D-7E19-B68F98D83F5E}"/>
              </a:ext>
            </a:extLst>
          </p:cNvPr>
          <p:cNvPicPr preferRelativeResize="0"/>
          <p:nvPr/>
        </p:nvPicPr>
        <p:blipFill rotWithShape="1">
          <a:blip r:embed="rId2">
            <a:alphaModFix/>
          </a:blip>
          <a:srcRect/>
          <a:stretch/>
        </p:blipFill>
        <p:spPr>
          <a:xfrm>
            <a:off x="7060975" y="258650"/>
            <a:ext cx="1572601" cy="340700"/>
          </a:xfrm>
          <a:prstGeom prst="rect">
            <a:avLst/>
          </a:prstGeom>
          <a:noFill/>
          <a:ln>
            <a:noFill/>
          </a:ln>
        </p:spPr>
      </p:pic>
      <p:sp>
        <p:nvSpPr>
          <p:cNvPr id="5" name="文本框 4">
            <a:extLst>
              <a:ext uri="{FF2B5EF4-FFF2-40B4-BE49-F238E27FC236}">
                <a16:creationId xmlns:a16="http://schemas.microsoft.com/office/drawing/2014/main" id="{71647300-8A79-D9F5-1914-3FE247B11674}"/>
              </a:ext>
            </a:extLst>
          </p:cNvPr>
          <p:cNvSpPr txBox="1"/>
          <p:nvPr/>
        </p:nvSpPr>
        <p:spPr>
          <a:xfrm>
            <a:off x="311700" y="884100"/>
            <a:ext cx="4572000" cy="307777"/>
          </a:xfrm>
          <a:prstGeom prst="rect">
            <a:avLst/>
          </a:prstGeom>
          <a:noFill/>
        </p:spPr>
        <p:txBody>
          <a:bodyPr wrap="square">
            <a:spAutoFit/>
          </a:bodyPr>
          <a:lstStyle/>
          <a:p>
            <a:r>
              <a:rPr lang="en-US" altLang="zh-CN" sz="1400" dirty="0">
                <a:solidFill>
                  <a:srgbClr val="562100"/>
                </a:solidFill>
                <a:latin typeface="Merriweather Light"/>
              </a:rPr>
              <a:t>Moderate Training Data : (UPDRS: 2)</a:t>
            </a:r>
            <a:endParaRPr lang="zh-CN" altLang="en-US" dirty="0"/>
          </a:p>
        </p:txBody>
      </p:sp>
      <p:pic>
        <p:nvPicPr>
          <p:cNvPr id="3" name="图片 2">
            <a:extLst>
              <a:ext uri="{FF2B5EF4-FFF2-40B4-BE49-F238E27FC236}">
                <a16:creationId xmlns:a16="http://schemas.microsoft.com/office/drawing/2014/main" id="{F339D6D8-7499-EFFC-7049-AEFB46A15A04}"/>
              </a:ext>
            </a:extLst>
          </p:cNvPr>
          <p:cNvPicPr>
            <a:picLocks noChangeAspect="1"/>
          </p:cNvPicPr>
          <p:nvPr/>
        </p:nvPicPr>
        <p:blipFill>
          <a:blip r:embed="rId3"/>
          <a:stretch>
            <a:fillRect/>
          </a:stretch>
        </p:blipFill>
        <p:spPr>
          <a:xfrm>
            <a:off x="1709260" y="1341752"/>
            <a:ext cx="5215416" cy="3201338"/>
          </a:xfrm>
          <a:prstGeom prst="rect">
            <a:avLst/>
          </a:prstGeom>
        </p:spPr>
      </p:pic>
      <p:sp>
        <p:nvSpPr>
          <p:cNvPr id="6" name="文本框 5">
            <a:extLst>
              <a:ext uri="{FF2B5EF4-FFF2-40B4-BE49-F238E27FC236}">
                <a16:creationId xmlns:a16="http://schemas.microsoft.com/office/drawing/2014/main" id="{B8DD6B34-AC5B-2970-F2C1-E49446484A61}"/>
              </a:ext>
            </a:extLst>
          </p:cNvPr>
          <p:cNvSpPr txBox="1"/>
          <p:nvPr/>
        </p:nvSpPr>
        <p:spPr>
          <a:xfrm>
            <a:off x="144585" y="508885"/>
            <a:ext cx="4572000" cy="307777"/>
          </a:xfrm>
          <a:prstGeom prst="rect">
            <a:avLst/>
          </a:prstGeom>
          <a:noFill/>
        </p:spPr>
        <p:txBody>
          <a:bodyPr wrap="square">
            <a:spAutoFit/>
          </a:bodyPr>
          <a:lstStyle/>
          <a:p>
            <a:r>
              <a:rPr lang="en-US" altLang="zh-CN" sz="1400" dirty="0">
                <a:solidFill>
                  <a:srgbClr val="562100"/>
                </a:solidFill>
                <a:latin typeface="Merriweather Light"/>
              </a:rPr>
              <a:t>Patients with different disease severity</a:t>
            </a:r>
          </a:p>
        </p:txBody>
      </p:sp>
    </p:spTree>
    <p:extLst>
      <p:ext uri="{BB962C8B-B14F-4D97-AF65-F5344CB8AC3E}">
        <p14:creationId xmlns:p14="http://schemas.microsoft.com/office/powerpoint/2010/main" val="1356921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C2096-8194-F56E-4CA4-349B7A44FDC1}"/>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EF75C7B5-BE0E-4C63-2A6C-A59BDCB17B60}"/>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23</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99F95A53-5FAB-617D-0A5C-DABC18A473A3}"/>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573680B5-451B-4A46-B52A-0A2212E90007}"/>
              </a:ext>
            </a:extLst>
          </p:cNvPr>
          <p:cNvPicPr preferRelativeResize="0"/>
          <p:nvPr/>
        </p:nvPicPr>
        <p:blipFill rotWithShape="1">
          <a:blip r:embed="rId2">
            <a:alphaModFix/>
          </a:blip>
          <a:srcRect/>
          <a:stretch/>
        </p:blipFill>
        <p:spPr>
          <a:xfrm>
            <a:off x="7060975" y="258650"/>
            <a:ext cx="1572601" cy="340700"/>
          </a:xfrm>
          <a:prstGeom prst="rect">
            <a:avLst/>
          </a:prstGeom>
          <a:noFill/>
          <a:ln>
            <a:noFill/>
          </a:ln>
        </p:spPr>
      </p:pic>
      <p:sp>
        <p:nvSpPr>
          <p:cNvPr id="5" name="文本框 4">
            <a:extLst>
              <a:ext uri="{FF2B5EF4-FFF2-40B4-BE49-F238E27FC236}">
                <a16:creationId xmlns:a16="http://schemas.microsoft.com/office/drawing/2014/main" id="{14233D4A-277C-DC5D-AC4D-8FEEFD432C24}"/>
              </a:ext>
            </a:extLst>
          </p:cNvPr>
          <p:cNvSpPr txBox="1"/>
          <p:nvPr/>
        </p:nvSpPr>
        <p:spPr>
          <a:xfrm>
            <a:off x="311700" y="884100"/>
            <a:ext cx="4572000" cy="307777"/>
          </a:xfrm>
          <a:prstGeom prst="rect">
            <a:avLst/>
          </a:prstGeom>
          <a:noFill/>
        </p:spPr>
        <p:txBody>
          <a:bodyPr wrap="square">
            <a:spAutoFit/>
          </a:bodyPr>
          <a:lstStyle/>
          <a:p>
            <a:r>
              <a:rPr lang="en-US" altLang="zh-CN" sz="1400" dirty="0">
                <a:solidFill>
                  <a:srgbClr val="562100"/>
                </a:solidFill>
                <a:latin typeface="Merriweather Light"/>
              </a:rPr>
              <a:t>Severe Training Data : (UPDRS: 3-4)</a:t>
            </a:r>
            <a:endParaRPr lang="zh-CN" altLang="en-US" dirty="0"/>
          </a:p>
        </p:txBody>
      </p:sp>
      <p:pic>
        <p:nvPicPr>
          <p:cNvPr id="3" name="图片 2">
            <a:extLst>
              <a:ext uri="{FF2B5EF4-FFF2-40B4-BE49-F238E27FC236}">
                <a16:creationId xmlns:a16="http://schemas.microsoft.com/office/drawing/2014/main" id="{00CDE2E6-6AAE-9D8E-F4FF-817BCECE457C}"/>
              </a:ext>
            </a:extLst>
          </p:cNvPr>
          <p:cNvPicPr>
            <a:picLocks noChangeAspect="1"/>
          </p:cNvPicPr>
          <p:nvPr/>
        </p:nvPicPr>
        <p:blipFill>
          <a:blip r:embed="rId3"/>
          <a:srcRect l="2380" t="9160" b="8846"/>
          <a:stretch/>
        </p:blipFill>
        <p:spPr>
          <a:xfrm>
            <a:off x="2371725" y="1447800"/>
            <a:ext cx="4297057" cy="3371850"/>
          </a:xfrm>
          <a:prstGeom prst="rect">
            <a:avLst/>
          </a:prstGeom>
        </p:spPr>
      </p:pic>
      <p:sp>
        <p:nvSpPr>
          <p:cNvPr id="2" name="文本框 1">
            <a:extLst>
              <a:ext uri="{FF2B5EF4-FFF2-40B4-BE49-F238E27FC236}">
                <a16:creationId xmlns:a16="http://schemas.microsoft.com/office/drawing/2014/main" id="{151DA647-A828-41D2-739B-F0F4F7D8142B}"/>
              </a:ext>
            </a:extLst>
          </p:cNvPr>
          <p:cNvSpPr txBox="1"/>
          <p:nvPr/>
        </p:nvSpPr>
        <p:spPr>
          <a:xfrm>
            <a:off x="171694" y="466352"/>
            <a:ext cx="4572000" cy="307777"/>
          </a:xfrm>
          <a:prstGeom prst="rect">
            <a:avLst/>
          </a:prstGeom>
          <a:noFill/>
        </p:spPr>
        <p:txBody>
          <a:bodyPr wrap="square">
            <a:spAutoFit/>
          </a:bodyPr>
          <a:lstStyle/>
          <a:p>
            <a:r>
              <a:rPr lang="en-US" altLang="zh-CN" sz="1400" dirty="0">
                <a:solidFill>
                  <a:srgbClr val="562100"/>
                </a:solidFill>
                <a:latin typeface="Merriweather Light"/>
              </a:rPr>
              <a:t>Patients with different disease severity</a:t>
            </a:r>
          </a:p>
        </p:txBody>
      </p:sp>
    </p:spTree>
    <p:extLst>
      <p:ext uri="{BB962C8B-B14F-4D97-AF65-F5344CB8AC3E}">
        <p14:creationId xmlns:p14="http://schemas.microsoft.com/office/powerpoint/2010/main" val="218715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B32AD-02EE-A8FC-586D-FF15A4915011}"/>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4B7EE562-5460-2D8F-3552-D2762911CE7E}"/>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24</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EBDD0B5C-9F86-FA1C-B0F4-605002FB05B9}"/>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E516935B-7C3E-CFA9-0262-396F4FEACB23}"/>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5" name="文本框 4">
            <a:extLst>
              <a:ext uri="{FF2B5EF4-FFF2-40B4-BE49-F238E27FC236}">
                <a16:creationId xmlns:a16="http://schemas.microsoft.com/office/drawing/2014/main" id="{C4FB4943-1C43-BB71-605F-7E5F3912CCC7}"/>
              </a:ext>
            </a:extLst>
          </p:cNvPr>
          <p:cNvSpPr txBox="1"/>
          <p:nvPr/>
        </p:nvSpPr>
        <p:spPr>
          <a:xfrm>
            <a:off x="252000" y="884100"/>
            <a:ext cx="4572000" cy="338554"/>
          </a:xfrm>
          <a:prstGeom prst="rect">
            <a:avLst/>
          </a:prstGeom>
          <a:noFill/>
        </p:spPr>
        <p:txBody>
          <a:bodyPr wrap="square">
            <a:spAutoFit/>
          </a:bodyPr>
          <a:lstStyle/>
          <a:p>
            <a:r>
              <a:rPr lang="en-US" altLang="zh-CN" sz="1600" dirty="0">
                <a:solidFill>
                  <a:srgbClr val="562100"/>
                </a:solidFill>
                <a:latin typeface="Merriweather Light"/>
              </a:rPr>
              <a:t>Misclassified Cases:</a:t>
            </a:r>
            <a:endParaRPr lang="zh-CN" altLang="en-US" sz="1600" dirty="0"/>
          </a:p>
        </p:txBody>
      </p:sp>
      <p:sp>
        <p:nvSpPr>
          <p:cNvPr id="4" name="文本框 3">
            <a:extLst>
              <a:ext uri="{FF2B5EF4-FFF2-40B4-BE49-F238E27FC236}">
                <a16:creationId xmlns:a16="http://schemas.microsoft.com/office/drawing/2014/main" id="{A1B5E6B3-1D46-6E2C-272B-97D48699435A}"/>
              </a:ext>
            </a:extLst>
          </p:cNvPr>
          <p:cNvSpPr txBox="1"/>
          <p:nvPr/>
        </p:nvSpPr>
        <p:spPr>
          <a:xfrm>
            <a:off x="1431720" y="3798994"/>
            <a:ext cx="6784560" cy="523220"/>
          </a:xfrm>
          <a:prstGeom prst="rect">
            <a:avLst/>
          </a:prstGeom>
          <a:noFill/>
        </p:spPr>
        <p:txBody>
          <a:bodyPr wrap="square">
            <a:spAutoFit/>
          </a:bodyPr>
          <a:lstStyle/>
          <a:p>
            <a:r>
              <a:rPr lang="en-US" altLang="zh-CN" b="0" i="0" dirty="0">
                <a:solidFill>
                  <a:srgbClr val="000000"/>
                </a:solidFill>
                <a:effectLst/>
                <a:latin typeface="Poppins-Medium"/>
              </a:rPr>
              <a:t>The overall prediction accuracy was </a:t>
            </a:r>
            <a:r>
              <a:rPr lang="en-US" altLang="zh-CN" dirty="0"/>
              <a:t>92.98</a:t>
            </a:r>
            <a:r>
              <a:rPr lang="zh-CN" altLang="en-US" dirty="0"/>
              <a:t>％</a:t>
            </a:r>
            <a:r>
              <a:rPr lang="en-US" altLang="zh-CN" dirty="0"/>
              <a:t> (53 out of 57 correct predictions), </a:t>
            </a:r>
            <a:br>
              <a:rPr lang="zh-CN" altLang="en-US" dirty="0"/>
            </a:br>
            <a:r>
              <a:rPr lang="en-US" altLang="zh-CN" dirty="0"/>
              <a:t> </a:t>
            </a:r>
            <a:r>
              <a:rPr lang="en-US" altLang="zh-CN" b="0" i="0" dirty="0">
                <a:solidFill>
                  <a:srgbClr val="000000"/>
                </a:solidFill>
                <a:effectLst/>
                <a:latin typeface="Poppins-Medium"/>
              </a:rPr>
              <a:t>All false data with a true score of 0</a:t>
            </a:r>
            <a:endParaRPr lang="zh-CN" altLang="en-US" dirty="0"/>
          </a:p>
        </p:txBody>
      </p:sp>
      <p:sp>
        <p:nvSpPr>
          <p:cNvPr id="8" name="文本框 7">
            <a:extLst>
              <a:ext uri="{FF2B5EF4-FFF2-40B4-BE49-F238E27FC236}">
                <a16:creationId xmlns:a16="http://schemas.microsoft.com/office/drawing/2014/main" id="{91B36199-B59A-90DA-ED71-43A12E3188B3}"/>
              </a:ext>
            </a:extLst>
          </p:cNvPr>
          <p:cNvSpPr txBox="1"/>
          <p:nvPr/>
        </p:nvSpPr>
        <p:spPr>
          <a:xfrm>
            <a:off x="3185103" y="2791917"/>
            <a:ext cx="4572000" cy="307777"/>
          </a:xfrm>
          <a:prstGeom prst="rect">
            <a:avLst/>
          </a:prstGeom>
          <a:noFill/>
        </p:spPr>
        <p:txBody>
          <a:bodyPr wrap="square">
            <a:spAutoFit/>
          </a:bodyPr>
          <a:lstStyle/>
          <a:p>
            <a:r>
              <a:rPr lang="en-US" altLang="zh-CN" sz="1400" dirty="0">
                <a:solidFill>
                  <a:schemeClr val="dk1"/>
                </a:solidFill>
                <a:latin typeface="Cambria" panose="02040503050406030204" pitchFamily="18" charset="0"/>
                <a:ea typeface="Cambria" panose="02040503050406030204" pitchFamily="18" charset="0"/>
                <a:sym typeface="Merriweather Light"/>
              </a:rPr>
              <a:t>Figure 8: </a:t>
            </a:r>
            <a:r>
              <a:rPr lang="en-US" altLang="zh-CN" sz="1400" dirty="0">
                <a:solidFill>
                  <a:schemeClr val="dk1"/>
                </a:solidFill>
                <a:latin typeface="Cambria" panose="02040503050406030204" pitchFamily="18" charset="0"/>
                <a:ea typeface="Cambria" panose="02040503050406030204" pitchFamily="18" charset="0"/>
              </a:rPr>
              <a:t>combination </a:t>
            </a:r>
            <a:r>
              <a:rPr lang="en-US" altLang="zh-CN" sz="1400" dirty="0">
                <a:solidFill>
                  <a:schemeClr val="dk1"/>
                </a:solidFill>
                <a:latin typeface="Cambria" panose="02040503050406030204" pitchFamily="18" charset="0"/>
                <a:ea typeface="Cambria" panose="02040503050406030204" pitchFamily="18" charset="0"/>
                <a:sym typeface="Merriweather Light"/>
              </a:rPr>
              <a:t>prediction</a:t>
            </a:r>
            <a:endParaRPr lang="zh-CN" altLang="en-US" sz="1400" dirty="0">
              <a:solidFill>
                <a:schemeClr val="dk1"/>
              </a:solidFill>
              <a:latin typeface="Cambria" panose="02040503050406030204" pitchFamily="18" charset="0"/>
            </a:endParaRPr>
          </a:p>
        </p:txBody>
      </p:sp>
      <p:pic>
        <p:nvPicPr>
          <p:cNvPr id="10" name="图片 9">
            <a:extLst>
              <a:ext uri="{FF2B5EF4-FFF2-40B4-BE49-F238E27FC236}">
                <a16:creationId xmlns:a16="http://schemas.microsoft.com/office/drawing/2014/main" id="{4B71739A-073C-FAEB-354C-477124F12DB4}"/>
              </a:ext>
            </a:extLst>
          </p:cNvPr>
          <p:cNvPicPr>
            <a:picLocks noChangeAspect="1"/>
          </p:cNvPicPr>
          <p:nvPr/>
        </p:nvPicPr>
        <p:blipFill>
          <a:blip r:embed="rId4"/>
          <a:stretch>
            <a:fillRect/>
          </a:stretch>
        </p:blipFill>
        <p:spPr>
          <a:xfrm>
            <a:off x="658624" y="1850973"/>
            <a:ext cx="7826752" cy="836837"/>
          </a:xfrm>
          <a:prstGeom prst="rect">
            <a:avLst/>
          </a:prstGeom>
        </p:spPr>
      </p:pic>
      <p:sp>
        <p:nvSpPr>
          <p:cNvPr id="12" name="文本框 11">
            <a:extLst>
              <a:ext uri="{FF2B5EF4-FFF2-40B4-BE49-F238E27FC236}">
                <a16:creationId xmlns:a16="http://schemas.microsoft.com/office/drawing/2014/main" id="{73C5F93C-5022-8642-EB37-B901A94378D9}"/>
              </a:ext>
            </a:extLst>
          </p:cNvPr>
          <p:cNvSpPr txBox="1"/>
          <p:nvPr/>
        </p:nvSpPr>
        <p:spPr>
          <a:xfrm>
            <a:off x="144585" y="508885"/>
            <a:ext cx="4572000" cy="307777"/>
          </a:xfrm>
          <a:prstGeom prst="rect">
            <a:avLst/>
          </a:prstGeom>
          <a:noFill/>
        </p:spPr>
        <p:txBody>
          <a:bodyPr wrap="square">
            <a:spAutoFit/>
          </a:bodyPr>
          <a:lstStyle/>
          <a:p>
            <a:r>
              <a:rPr lang="en-US" altLang="zh-CN" sz="1400" dirty="0">
                <a:solidFill>
                  <a:srgbClr val="562100"/>
                </a:solidFill>
                <a:latin typeface="Merriweather Light"/>
              </a:rPr>
              <a:t>Patients with different disease severity</a:t>
            </a:r>
          </a:p>
        </p:txBody>
      </p:sp>
    </p:spTree>
    <p:extLst>
      <p:ext uri="{BB962C8B-B14F-4D97-AF65-F5344CB8AC3E}">
        <p14:creationId xmlns:p14="http://schemas.microsoft.com/office/powerpoint/2010/main" val="2039883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sldNum" idx="12"/>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00"/>
              <a:buNone/>
            </a:pPr>
            <a:fld id="{00000000-1234-1234-1234-123412341234}" type="slidenum">
              <a:rPr lang="en" sz="900">
                <a:solidFill>
                  <a:srgbClr val="562100"/>
                </a:solidFill>
                <a:latin typeface="Merriweather Light"/>
                <a:ea typeface="Merriweather Light"/>
                <a:cs typeface="Merriweather Light"/>
                <a:sym typeface="Merriweather Light"/>
              </a:rPr>
              <a:t>25</a:t>
            </a:fld>
            <a:endParaRPr sz="900">
              <a:solidFill>
                <a:srgbClr val="562100"/>
              </a:solidFill>
              <a:latin typeface="Merriweather Light"/>
              <a:ea typeface="Merriweather Light"/>
              <a:cs typeface="Merriweather Light"/>
              <a:sym typeface="Merriweather Light"/>
            </a:endParaRPr>
          </a:p>
        </p:txBody>
      </p:sp>
      <p:cxnSp>
        <p:nvCxnSpPr>
          <p:cNvPr id="160" name="Google Shape;160;p22"/>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161" name="Google Shape;161;p22"/>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162" name="Google Shape;162;p22"/>
          <p:cNvSpPr txBox="1"/>
          <p:nvPr/>
        </p:nvSpPr>
        <p:spPr>
          <a:xfrm>
            <a:off x="390775" y="844125"/>
            <a:ext cx="3000000" cy="492600"/>
          </a:xfrm>
          <a:prstGeom prst="rect">
            <a:avLst/>
          </a:prstGeom>
          <a:noFill/>
          <a:ln>
            <a:noFill/>
          </a:ln>
        </p:spPr>
        <p:txBody>
          <a:bodyPr spcFirstLastPara="1" wrap="square" lIns="91425" tIns="91425" rIns="91425" bIns="91425" anchor="t" anchorCtr="0">
            <a:spAutoFit/>
          </a:bodyPr>
          <a:lstStyle/>
          <a:p>
            <a:pPr marL="25400" lvl="0" indent="0" algn="l" rtl="0">
              <a:lnSpc>
                <a:spcPct val="115000"/>
              </a:lnSpc>
              <a:spcBef>
                <a:spcPts val="0"/>
              </a:spcBef>
              <a:spcAft>
                <a:spcPts val="0"/>
              </a:spcAft>
              <a:buNone/>
            </a:pPr>
            <a:r>
              <a:rPr lang="en" sz="2000">
                <a:solidFill>
                  <a:srgbClr val="562100"/>
                </a:solidFill>
                <a:latin typeface="Merriweather Light"/>
                <a:ea typeface="Merriweather Light"/>
                <a:cs typeface="Merriweather Light"/>
                <a:sym typeface="Merriweather Light"/>
              </a:rPr>
              <a:t>Summarize:</a:t>
            </a:r>
            <a:endParaRPr sz="2000">
              <a:solidFill>
                <a:srgbClr val="562100"/>
              </a:solidFill>
              <a:latin typeface="Merriweather Light"/>
              <a:ea typeface="Merriweather Light"/>
              <a:cs typeface="Merriweather Light"/>
              <a:sym typeface="Merriweather Light"/>
            </a:endParaRPr>
          </a:p>
        </p:txBody>
      </p:sp>
      <p:sp>
        <p:nvSpPr>
          <p:cNvPr id="4" name="文本框 3">
            <a:extLst>
              <a:ext uri="{FF2B5EF4-FFF2-40B4-BE49-F238E27FC236}">
                <a16:creationId xmlns:a16="http://schemas.microsoft.com/office/drawing/2014/main" id="{50423DCE-F9B4-7F9D-D5A2-5D958426C7B1}"/>
              </a:ext>
            </a:extLst>
          </p:cNvPr>
          <p:cNvSpPr txBox="1"/>
          <p:nvPr/>
        </p:nvSpPr>
        <p:spPr>
          <a:xfrm>
            <a:off x="635000" y="1294421"/>
            <a:ext cx="7449883" cy="36009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zh-CN" altLang="zh-CN" sz="1200" dirty="0">
                <a:solidFill>
                  <a:srgbClr val="562100"/>
                </a:solidFill>
                <a:latin typeface="Merriweather Light"/>
              </a:rPr>
              <a:t>GPT shows potential in estimating UPDRS scores, but accuracy varies based on medication status, DBS treatment, and disease severity. </a:t>
            </a:r>
            <a:endParaRPr lang="en-US" altLang="zh-CN" sz="1200" dirty="0">
              <a:solidFill>
                <a:srgbClr val="562100"/>
              </a:solidFill>
              <a:latin typeface="Merriweather Light"/>
            </a:endParaRPr>
          </a:p>
          <a:p>
            <a:pPr marL="0" marR="0" lvl="0" indent="0" algn="l" defTabSz="914400" rtl="0" eaLnBrk="0" fontAlgn="base" latinLnBrk="0" hangingPunct="0">
              <a:lnSpc>
                <a:spcPct val="100000"/>
              </a:lnSpc>
              <a:spcBef>
                <a:spcPct val="0"/>
              </a:spcBef>
              <a:spcAft>
                <a:spcPct val="0"/>
              </a:spcAft>
              <a:buClrTx/>
              <a:buSzTx/>
              <a:tabLst/>
            </a:pPr>
            <a:endParaRPr lang="zh-CN" altLang="zh-CN" sz="1200" dirty="0">
              <a:solidFill>
                <a:srgbClr val="562100"/>
              </a:solidFill>
              <a:latin typeface="Merriweather Light"/>
            </a:endParaRPr>
          </a:p>
          <a:p>
            <a:pPr marL="0" marR="0" lvl="0" indent="0" algn="l" defTabSz="914400" rtl="0" eaLnBrk="0" fontAlgn="base" latinLnBrk="0" hangingPunct="0">
              <a:lnSpc>
                <a:spcPct val="100000"/>
              </a:lnSpc>
              <a:spcBef>
                <a:spcPct val="0"/>
              </a:spcBef>
              <a:spcAft>
                <a:spcPct val="0"/>
              </a:spcAft>
              <a:buClrTx/>
              <a:buSzTx/>
              <a:tabLst/>
            </a:pPr>
            <a:r>
              <a:rPr lang="en-US" altLang="zh-CN" sz="1200" b="1" dirty="0">
                <a:solidFill>
                  <a:srgbClr val="562100"/>
                </a:solidFill>
                <a:latin typeface="Merriweather Light"/>
              </a:rPr>
              <a:t>On-medication(100%)</a:t>
            </a:r>
            <a:r>
              <a:rPr lang="en-US" altLang="zh-CN" sz="1200" dirty="0">
                <a:solidFill>
                  <a:srgbClr val="562100"/>
                </a:solidFill>
                <a:latin typeface="Merriweather Light"/>
              </a:rPr>
              <a:t> patients are now predicted with high accuracy. Their motor symptoms are typically more stabilized or controlled, and their clinical descriptions (e.g., "uses arms", "slow") are clearer and easier for the model to interpret.</a:t>
            </a:r>
            <a:br>
              <a:rPr lang="en-US" altLang="zh-CN" sz="1200" dirty="0">
                <a:solidFill>
                  <a:srgbClr val="562100"/>
                </a:solidFill>
                <a:latin typeface="Merriweather Light"/>
              </a:rPr>
            </a:br>
            <a:r>
              <a:rPr lang="en-US" altLang="zh-CN" sz="1200" b="1" dirty="0">
                <a:solidFill>
                  <a:srgbClr val="562100"/>
                </a:solidFill>
                <a:latin typeface="Merriweather Light"/>
              </a:rPr>
              <a:t>Off-medication(92.31%)</a:t>
            </a:r>
            <a:r>
              <a:rPr lang="en-US" altLang="zh-CN" sz="1200" dirty="0">
                <a:solidFill>
                  <a:srgbClr val="562100"/>
                </a:solidFill>
                <a:latin typeface="Merriweather Light"/>
              </a:rPr>
              <a:t> patients show more variability, which sometimes leads to ambiguous expressions of mild symptoms and thus slightly lower prediction accuracy.</a:t>
            </a:r>
            <a:endParaRPr lang="zh-CN" altLang="zh-CN" sz="1200" dirty="0">
              <a:solidFill>
                <a:srgbClr val="562100"/>
              </a:solidFill>
              <a:latin typeface="Merriweather Light"/>
            </a:endParaRPr>
          </a:p>
          <a:p>
            <a:pPr marL="0" marR="0" lvl="0" indent="0" algn="l" defTabSz="914400" rtl="0" eaLnBrk="0" fontAlgn="base" latinLnBrk="0" hangingPunct="0">
              <a:lnSpc>
                <a:spcPct val="100000"/>
              </a:lnSpc>
              <a:spcBef>
                <a:spcPct val="0"/>
              </a:spcBef>
              <a:spcAft>
                <a:spcPct val="0"/>
              </a:spcAft>
              <a:buClrTx/>
              <a:buSzTx/>
              <a:tabLst/>
            </a:pPr>
            <a:r>
              <a:rPr lang="en-US" altLang="zh-CN" sz="1200" b="1" dirty="0">
                <a:solidFill>
                  <a:srgbClr val="562100"/>
                </a:solidFill>
                <a:latin typeface="Merriweather Light"/>
              </a:rPr>
              <a:t>Off-DBS(100%)</a:t>
            </a:r>
            <a:r>
              <a:rPr lang="en-US" altLang="zh-CN" sz="1200" dirty="0">
                <a:solidFill>
                  <a:srgbClr val="562100"/>
                </a:solidFill>
                <a:latin typeface="Merriweather Light"/>
              </a:rPr>
              <a:t> patients often exhibit more severe or unmasked symptoms, making classification easier. On the other hand, </a:t>
            </a:r>
            <a:r>
              <a:rPr lang="en-US" altLang="zh-CN" sz="1200" b="1" dirty="0">
                <a:solidFill>
                  <a:srgbClr val="562100"/>
                </a:solidFill>
                <a:latin typeface="Merriweather Light"/>
              </a:rPr>
              <a:t>On-DBS(91.76%)</a:t>
            </a:r>
            <a:r>
              <a:rPr lang="en-US" altLang="zh-CN" sz="1200" dirty="0">
                <a:solidFill>
                  <a:srgbClr val="562100"/>
                </a:solidFill>
                <a:latin typeface="Merriweather Light"/>
              </a:rPr>
              <a:t> patients tend to show improved but still variable behaviors—such as faster movement with mild assistance—which fall into a gray zone and are more difficult to classify consistently.</a:t>
            </a:r>
          </a:p>
          <a:p>
            <a:pPr marL="0" marR="0" lvl="0" indent="0" algn="l" defTabSz="914400" rtl="0" eaLnBrk="0" fontAlgn="base" latinLnBrk="0" hangingPunct="0">
              <a:lnSpc>
                <a:spcPct val="100000"/>
              </a:lnSpc>
              <a:spcBef>
                <a:spcPct val="0"/>
              </a:spcBef>
              <a:spcAft>
                <a:spcPct val="0"/>
              </a:spcAft>
              <a:buClrTx/>
              <a:buSzTx/>
              <a:tabLst/>
            </a:pPr>
            <a:endParaRPr lang="en-US" altLang="zh-CN" sz="1200" dirty="0">
              <a:solidFill>
                <a:srgbClr val="562100"/>
              </a:solidFill>
              <a:latin typeface="Merriweather Light"/>
            </a:endParaRPr>
          </a:p>
          <a:p>
            <a:pPr marL="0" marR="0" lvl="0" indent="0" algn="l" defTabSz="914400" rtl="0" eaLnBrk="0" fontAlgn="base" latinLnBrk="0" hangingPunct="0">
              <a:lnSpc>
                <a:spcPct val="100000"/>
              </a:lnSpc>
              <a:spcBef>
                <a:spcPct val="0"/>
              </a:spcBef>
              <a:spcAft>
                <a:spcPct val="0"/>
              </a:spcAft>
              <a:buClrTx/>
              <a:buSzTx/>
              <a:tabLst/>
            </a:pPr>
            <a:r>
              <a:rPr lang="en-US" altLang="zh-CN" sz="1200" dirty="0">
                <a:solidFill>
                  <a:srgbClr val="562100"/>
                </a:solidFill>
                <a:latin typeface="Merriweather Light"/>
              </a:rPr>
              <a:t>Most of misclassified samples in this evaluation were patients with a true </a:t>
            </a:r>
            <a:r>
              <a:rPr lang="en-US" altLang="zh-CN" sz="1200" b="1" dirty="0">
                <a:solidFill>
                  <a:srgbClr val="562100"/>
                </a:solidFill>
                <a:latin typeface="Merriweather Light"/>
              </a:rPr>
              <a:t>UPDRS score of 0</a:t>
            </a:r>
            <a:r>
              <a:rPr lang="en-US" altLang="zh-CN" sz="1200" dirty="0">
                <a:solidFill>
                  <a:srgbClr val="562100"/>
                </a:solidFill>
                <a:latin typeface="Merriweather Light"/>
              </a:rPr>
              <a:t>. These mild cases often had slightly longer stood durations or vague feature labels such as "carrying something" or "none".</a:t>
            </a:r>
            <a:br>
              <a:rPr lang="en-US" altLang="zh-CN" sz="1200" dirty="0">
                <a:solidFill>
                  <a:srgbClr val="562100"/>
                </a:solidFill>
                <a:latin typeface="Merriweather Light"/>
              </a:rPr>
            </a:br>
            <a:r>
              <a:rPr lang="en-US" altLang="zh-CN" sz="1200" dirty="0">
                <a:solidFill>
                  <a:srgbClr val="562100"/>
                </a:solidFill>
                <a:latin typeface="Merriweather Light"/>
              </a:rPr>
              <a:t>Because their motor behavior overlaps with both normal and early-stage PD patterns, the model occasionally predicts a score of 1 instead of 0. This confirms that the boundary between normal and mildly impaired is the most challenging area for automated scoring.</a:t>
            </a:r>
            <a:endParaRPr lang="zh-CN" altLang="zh-CN" sz="1200" dirty="0">
              <a:solidFill>
                <a:srgbClr val="562100"/>
              </a:solidFill>
              <a:latin typeface="Merriweather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62100"/>
        </a:solidFill>
        <a:effectLst/>
      </p:bgPr>
    </p:bg>
    <p:spTree>
      <p:nvGrpSpPr>
        <p:cNvPr id="1" name="Shape 167"/>
        <p:cNvGrpSpPr/>
        <p:nvPr/>
      </p:nvGrpSpPr>
      <p:grpSpPr>
        <a:xfrm>
          <a:off x="0" y="0"/>
          <a:ext cx="0" cy="0"/>
          <a:chOff x="0" y="0"/>
          <a:chExt cx="0" cy="0"/>
        </a:xfrm>
      </p:grpSpPr>
      <p:sp>
        <p:nvSpPr>
          <p:cNvPr id="168" name="Google Shape;168;p23"/>
          <p:cNvSpPr txBox="1">
            <a:spLocks noGrp="1"/>
          </p:cNvSpPr>
          <p:nvPr>
            <p:ph type="ctrTitle"/>
          </p:nvPr>
        </p:nvSpPr>
        <p:spPr>
          <a:xfrm>
            <a:off x="540300" y="1049375"/>
            <a:ext cx="8093400" cy="1297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sz="6000" b="1">
                <a:solidFill>
                  <a:schemeClr val="lt1"/>
                </a:solidFill>
              </a:rPr>
              <a:t>Thank you</a:t>
            </a:r>
            <a:endParaRPr sz="6000" b="1">
              <a:solidFill>
                <a:schemeClr val="lt1"/>
              </a:solidFill>
            </a:endParaRPr>
          </a:p>
        </p:txBody>
      </p:sp>
      <p:pic>
        <p:nvPicPr>
          <p:cNvPr id="169" name="Google Shape;169;p23"/>
          <p:cNvPicPr preferRelativeResize="0"/>
          <p:nvPr/>
        </p:nvPicPr>
        <p:blipFill rotWithShape="1">
          <a:blip r:embed="rId3">
            <a:alphaModFix/>
          </a:blip>
          <a:srcRect/>
          <a:stretch/>
        </p:blipFill>
        <p:spPr>
          <a:xfrm>
            <a:off x="6305400" y="4153250"/>
            <a:ext cx="2328174" cy="488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D63BB-118E-D1B8-E0AE-B4EF0D818946}"/>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40413CBE-2855-FB5A-B3C9-3E4FF13642E3}"/>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27</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C02B1BF1-DB73-BA32-BD37-DF57E89C7541}"/>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3A5ABE97-3008-5261-45DC-A5B8C79431FE}"/>
              </a:ext>
            </a:extLst>
          </p:cNvPr>
          <p:cNvPicPr preferRelativeResize="0"/>
          <p:nvPr/>
        </p:nvPicPr>
        <p:blipFill rotWithShape="1">
          <a:blip r:embed="rId2">
            <a:alphaModFix/>
          </a:blip>
          <a:srcRect/>
          <a:stretch/>
        </p:blipFill>
        <p:spPr>
          <a:xfrm>
            <a:off x="7060975" y="258650"/>
            <a:ext cx="1572601" cy="340700"/>
          </a:xfrm>
          <a:prstGeom prst="rect">
            <a:avLst/>
          </a:prstGeom>
          <a:noFill/>
          <a:ln>
            <a:noFill/>
          </a:ln>
        </p:spPr>
      </p:pic>
      <p:sp>
        <p:nvSpPr>
          <p:cNvPr id="5" name="文本框 4">
            <a:extLst>
              <a:ext uri="{FF2B5EF4-FFF2-40B4-BE49-F238E27FC236}">
                <a16:creationId xmlns:a16="http://schemas.microsoft.com/office/drawing/2014/main" id="{6FC13DEF-5655-FC49-8014-E130A698D96E}"/>
              </a:ext>
            </a:extLst>
          </p:cNvPr>
          <p:cNvSpPr txBox="1"/>
          <p:nvPr/>
        </p:nvSpPr>
        <p:spPr>
          <a:xfrm>
            <a:off x="252000" y="884100"/>
            <a:ext cx="4572000" cy="338554"/>
          </a:xfrm>
          <a:prstGeom prst="rect">
            <a:avLst/>
          </a:prstGeom>
          <a:noFill/>
        </p:spPr>
        <p:txBody>
          <a:bodyPr wrap="square">
            <a:spAutoFit/>
          </a:bodyPr>
          <a:lstStyle/>
          <a:p>
            <a:r>
              <a:rPr lang="en-US" altLang="zh-CN" sz="1600" dirty="0">
                <a:solidFill>
                  <a:srgbClr val="562100"/>
                </a:solidFill>
                <a:latin typeface="Merriweather Light"/>
              </a:rPr>
              <a:t>Causal hypothesis:</a:t>
            </a:r>
            <a:endParaRPr lang="zh-CN" altLang="en-US" sz="1600" dirty="0">
              <a:solidFill>
                <a:srgbClr val="562100"/>
              </a:solidFill>
              <a:latin typeface="Merriweather Light"/>
            </a:endParaRPr>
          </a:p>
        </p:txBody>
      </p:sp>
      <p:sp>
        <p:nvSpPr>
          <p:cNvPr id="3" name="文本框 2">
            <a:extLst>
              <a:ext uri="{FF2B5EF4-FFF2-40B4-BE49-F238E27FC236}">
                <a16:creationId xmlns:a16="http://schemas.microsoft.com/office/drawing/2014/main" id="{05AA09C3-E6A4-E746-C3D4-BA4ECD1CD278}"/>
              </a:ext>
            </a:extLst>
          </p:cNvPr>
          <p:cNvSpPr txBox="1"/>
          <p:nvPr/>
        </p:nvSpPr>
        <p:spPr>
          <a:xfrm>
            <a:off x="1495425" y="1692105"/>
            <a:ext cx="6589458" cy="2000548"/>
          </a:xfrm>
          <a:prstGeom prst="rect">
            <a:avLst/>
          </a:prstGeom>
          <a:noFill/>
        </p:spPr>
        <p:txBody>
          <a:bodyPr wrap="square">
            <a:spAutoFit/>
          </a:bodyPr>
          <a:lstStyle/>
          <a:p>
            <a:r>
              <a:rPr lang="en-US" altLang="zh-CN" sz="1600" b="1" dirty="0">
                <a:solidFill>
                  <a:srgbClr val="562100"/>
                </a:solidFill>
                <a:latin typeface="Merriweather Light"/>
              </a:rPr>
              <a:t>DBS ON: </a:t>
            </a:r>
          </a:p>
          <a:p>
            <a:r>
              <a:rPr lang="en-US" altLang="zh-CN" sz="1600" b="1" dirty="0">
                <a:solidFill>
                  <a:srgbClr val="562100"/>
                </a:solidFill>
                <a:latin typeface="Merriweather Light"/>
              </a:rPr>
              <a:t>	</a:t>
            </a:r>
            <a:r>
              <a:rPr lang="en-US" altLang="zh-CN" dirty="0">
                <a:solidFill>
                  <a:srgbClr val="562100"/>
                </a:solidFill>
                <a:latin typeface="Merriweather Light"/>
              </a:rPr>
              <a:t>Providing more stable motor performance and therefore 	 	clearer symptom patterns, facilitating better model predictions.</a:t>
            </a:r>
          </a:p>
          <a:p>
            <a:br>
              <a:rPr lang="en-US" altLang="zh-CN" sz="1600" dirty="0">
                <a:solidFill>
                  <a:srgbClr val="562100"/>
                </a:solidFill>
                <a:latin typeface="Merriweather Light"/>
              </a:rPr>
            </a:br>
            <a:r>
              <a:rPr lang="en-US" altLang="zh-CN" sz="1600" b="1" dirty="0">
                <a:solidFill>
                  <a:srgbClr val="562100"/>
                </a:solidFill>
                <a:latin typeface="Merriweather Light"/>
              </a:rPr>
              <a:t>DBS OFF: </a:t>
            </a:r>
          </a:p>
          <a:p>
            <a:r>
              <a:rPr lang="en-US" altLang="zh-CN" sz="1600" dirty="0">
                <a:solidFill>
                  <a:srgbClr val="562100"/>
                </a:solidFill>
                <a:latin typeface="Merriweather Light"/>
              </a:rPr>
              <a:t>	</a:t>
            </a:r>
            <a:r>
              <a:rPr lang="en-US" altLang="zh-CN" dirty="0">
                <a:solidFill>
                  <a:srgbClr val="562100"/>
                </a:solidFill>
                <a:latin typeface="Merriweather Light"/>
              </a:rPr>
              <a:t>Might experience more unpredictable and variable 	symptoms, 	reducing model performance.</a:t>
            </a:r>
          </a:p>
          <a:p>
            <a:endParaRPr lang="en-US" altLang="zh-CN" sz="1600" dirty="0">
              <a:solidFill>
                <a:srgbClr val="562100"/>
              </a:solidFill>
              <a:latin typeface="Merriweather Light"/>
            </a:endParaRPr>
          </a:p>
        </p:txBody>
      </p:sp>
      <p:sp>
        <p:nvSpPr>
          <p:cNvPr id="8" name="文本框 7">
            <a:extLst>
              <a:ext uri="{FF2B5EF4-FFF2-40B4-BE49-F238E27FC236}">
                <a16:creationId xmlns:a16="http://schemas.microsoft.com/office/drawing/2014/main" id="{B85443E9-17CC-13FF-AED3-99FA902D09A5}"/>
              </a:ext>
            </a:extLst>
          </p:cNvPr>
          <p:cNvSpPr txBox="1"/>
          <p:nvPr/>
        </p:nvSpPr>
        <p:spPr>
          <a:xfrm>
            <a:off x="1495425" y="3777383"/>
            <a:ext cx="6391275" cy="769441"/>
          </a:xfrm>
          <a:prstGeom prst="rect">
            <a:avLst/>
          </a:prstGeom>
          <a:noFill/>
        </p:spPr>
        <p:txBody>
          <a:bodyPr wrap="square">
            <a:spAutoFit/>
          </a:bodyPr>
          <a:lstStyle/>
          <a:p>
            <a:r>
              <a:rPr lang="en-US" altLang="zh-CN" sz="1600" b="1" dirty="0">
                <a:solidFill>
                  <a:srgbClr val="562100"/>
                </a:solidFill>
                <a:latin typeface="Merriweather Light"/>
              </a:rPr>
              <a:t>DBS </a:t>
            </a:r>
            <a:r>
              <a:rPr lang="en-US" altLang="zh-CN" dirty="0">
                <a:solidFill>
                  <a:srgbClr val="562100"/>
                </a:solidFill>
                <a:latin typeface="Merriweather Light"/>
              </a:rPr>
              <a:t>therapy</a:t>
            </a:r>
            <a:r>
              <a:rPr lang="en-US" altLang="zh-CN" b="1" dirty="0">
                <a:solidFill>
                  <a:srgbClr val="562100"/>
                </a:solidFill>
                <a:latin typeface="Merriweather Light"/>
              </a:rPr>
              <a:t> </a:t>
            </a:r>
            <a:r>
              <a:rPr lang="en-US" altLang="zh-CN" dirty="0">
                <a:solidFill>
                  <a:srgbClr val="562100"/>
                </a:solidFill>
                <a:latin typeface="Merriweather Light"/>
              </a:rPr>
              <a:t>can effectively stabilize and clarify the movement patterns of patients, thus greatly improving the predictive performance of machine learning models.</a:t>
            </a:r>
            <a:endParaRPr lang="zh-CN" altLang="en-US" sz="1600" dirty="0">
              <a:solidFill>
                <a:srgbClr val="562100"/>
              </a:solidFill>
              <a:latin typeface="Merriweather Light"/>
            </a:endParaRPr>
          </a:p>
        </p:txBody>
      </p:sp>
      <p:sp>
        <p:nvSpPr>
          <p:cNvPr id="2" name="文本框 1">
            <a:extLst>
              <a:ext uri="{FF2B5EF4-FFF2-40B4-BE49-F238E27FC236}">
                <a16:creationId xmlns:a16="http://schemas.microsoft.com/office/drawing/2014/main" id="{298F969B-23CD-1F8F-EBBE-BB5A172935BB}"/>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2.    Patients with or without DBS treatment. </a:t>
            </a:r>
          </a:p>
        </p:txBody>
      </p:sp>
    </p:spTree>
    <p:extLst>
      <p:ext uri="{BB962C8B-B14F-4D97-AF65-F5344CB8AC3E}">
        <p14:creationId xmlns:p14="http://schemas.microsoft.com/office/powerpoint/2010/main" val="365015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49961-C7E4-7F0D-5EF0-F6FF78FD913A}"/>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F5F4611E-48A5-3CEA-3618-4B4F0D0442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5" name="图片 4">
            <a:extLst>
              <a:ext uri="{FF2B5EF4-FFF2-40B4-BE49-F238E27FC236}">
                <a16:creationId xmlns:a16="http://schemas.microsoft.com/office/drawing/2014/main" id="{6889836F-36BB-8EB0-4466-6AAFC9BD4CE5}"/>
              </a:ext>
            </a:extLst>
          </p:cNvPr>
          <p:cNvPicPr>
            <a:picLocks noChangeAspect="1"/>
          </p:cNvPicPr>
          <p:nvPr/>
        </p:nvPicPr>
        <p:blipFill>
          <a:blip r:embed="rId3"/>
          <a:stretch>
            <a:fillRect/>
          </a:stretch>
        </p:blipFill>
        <p:spPr>
          <a:xfrm>
            <a:off x="554243" y="280203"/>
            <a:ext cx="7535327" cy="4239217"/>
          </a:xfrm>
          <a:prstGeom prst="rect">
            <a:avLst/>
          </a:prstGeom>
        </p:spPr>
      </p:pic>
    </p:spTree>
    <p:extLst>
      <p:ext uri="{BB962C8B-B14F-4D97-AF65-F5344CB8AC3E}">
        <p14:creationId xmlns:p14="http://schemas.microsoft.com/office/powerpoint/2010/main" val="2235559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619EF-CC84-27EA-53BB-E916996A014F}"/>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9F044A2A-78F0-F18D-F5D8-D879953C280C}"/>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29</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581DD28D-5FE8-CAB3-7A13-FC2E78725CD6}"/>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31115FC1-358C-8486-B286-85E6FC5C19F9}"/>
              </a:ext>
            </a:extLst>
          </p:cNvPr>
          <p:cNvPicPr preferRelativeResize="0"/>
          <p:nvPr/>
        </p:nvPicPr>
        <p:blipFill rotWithShape="1">
          <a:blip r:embed="rId2">
            <a:alphaModFix/>
          </a:blip>
          <a:srcRect/>
          <a:stretch/>
        </p:blipFill>
        <p:spPr>
          <a:xfrm>
            <a:off x="7060975" y="258650"/>
            <a:ext cx="1572601" cy="340700"/>
          </a:xfrm>
          <a:prstGeom prst="rect">
            <a:avLst/>
          </a:prstGeom>
          <a:noFill/>
          <a:ln>
            <a:noFill/>
          </a:ln>
        </p:spPr>
      </p:pic>
      <p:sp>
        <p:nvSpPr>
          <p:cNvPr id="5" name="文本框 4">
            <a:extLst>
              <a:ext uri="{FF2B5EF4-FFF2-40B4-BE49-F238E27FC236}">
                <a16:creationId xmlns:a16="http://schemas.microsoft.com/office/drawing/2014/main" id="{9C042819-30E1-5C84-39AC-7520A360294F}"/>
              </a:ext>
            </a:extLst>
          </p:cNvPr>
          <p:cNvSpPr txBox="1"/>
          <p:nvPr/>
        </p:nvSpPr>
        <p:spPr>
          <a:xfrm>
            <a:off x="252000" y="884100"/>
            <a:ext cx="4572000" cy="338554"/>
          </a:xfrm>
          <a:prstGeom prst="rect">
            <a:avLst/>
          </a:prstGeom>
          <a:noFill/>
        </p:spPr>
        <p:txBody>
          <a:bodyPr wrap="square">
            <a:spAutoFit/>
          </a:bodyPr>
          <a:lstStyle/>
          <a:p>
            <a:r>
              <a:rPr lang="en-US" altLang="zh-CN" sz="1600" dirty="0">
                <a:solidFill>
                  <a:srgbClr val="562100"/>
                </a:solidFill>
                <a:latin typeface="Merriweather Light"/>
              </a:rPr>
              <a:t>Outcome analysis:</a:t>
            </a:r>
            <a:endParaRPr lang="zh-CN" altLang="en-US" sz="1600" dirty="0">
              <a:solidFill>
                <a:srgbClr val="562100"/>
              </a:solidFill>
              <a:latin typeface="Merriweather Light"/>
            </a:endParaRPr>
          </a:p>
        </p:txBody>
      </p:sp>
      <p:sp>
        <p:nvSpPr>
          <p:cNvPr id="2" name="Rectangle 1">
            <a:extLst>
              <a:ext uri="{FF2B5EF4-FFF2-40B4-BE49-F238E27FC236}">
                <a16:creationId xmlns:a16="http://schemas.microsoft.com/office/drawing/2014/main" id="{E65978B9-B025-2013-0D0F-C2C688CEB1AA}"/>
              </a:ext>
            </a:extLst>
          </p:cNvPr>
          <p:cNvSpPr>
            <a:spLocks noChangeArrowheads="1"/>
          </p:cNvSpPr>
          <p:nvPr/>
        </p:nvSpPr>
        <p:spPr bwMode="auto">
          <a:xfrm>
            <a:off x="1342612" y="1595445"/>
            <a:ext cx="6962775"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latinLnBrk="0" hangingPunct="0">
              <a:buSzTx/>
              <a:tabLst/>
            </a:pPr>
            <a:r>
              <a:rPr lang="zh-CN" altLang="zh-CN" b="1" dirty="0">
                <a:solidFill>
                  <a:srgbClr val="562100"/>
                </a:solidFill>
                <a:latin typeface="Merriweather Light"/>
              </a:rPr>
              <a:t>Mild cases (UPDRS 0-1) </a:t>
            </a:r>
            <a:r>
              <a:rPr lang="zh-CN" altLang="zh-CN" dirty="0">
                <a:solidFill>
                  <a:srgbClr val="562100"/>
                </a:solidFill>
                <a:latin typeface="Merriweather Light"/>
              </a:rPr>
              <a:t>still have the lowest accuracy (59.1%)</a:t>
            </a:r>
          </a:p>
          <a:p>
            <a:pPr marL="0" lvl="0" indent="0" defTabSz="914400" eaLnBrk="0" fontAlgn="base" latinLnBrk="0" hangingPunct="0">
              <a:buSzTx/>
              <a:tabLst/>
            </a:pPr>
            <a:r>
              <a:rPr lang="zh-CN" altLang="zh-CN" dirty="0">
                <a:solidFill>
                  <a:srgbClr val="562100"/>
                </a:solidFill>
                <a:latin typeface="Merriweather Light"/>
              </a:rPr>
              <a:t>The model continues to struggle with early-stage Parkinson’s cases, likely because mild symptoms vary more and overlap with normal movement patterns. Some mild cases are still misclassified as moderate or severe. </a:t>
            </a:r>
            <a:endParaRPr lang="en-US" altLang="zh-CN" dirty="0">
              <a:solidFill>
                <a:srgbClr val="562100"/>
              </a:solidFill>
              <a:latin typeface="Merriweather Light"/>
            </a:endParaRPr>
          </a:p>
          <a:p>
            <a:pPr marL="0" lvl="0" indent="0" defTabSz="914400" eaLnBrk="0" fontAlgn="base" latinLnBrk="0" hangingPunct="0">
              <a:buSzTx/>
              <a:tabLst/>
            </a:pPr>
            <a:endParaRPr lang="zh-CN" altLang="zh-CN" dirty="0">
              <a:solidFill>
                <a:srgbClr val="562100"/>
              </a:solidFill>
              <a:latin typeface="Merriweather Light"/>
            </a:endParaRPr>
          </a:p>
          <a:p>
            <a:pPr marL="0" lvl="0" indent="0" defTabSz="914400" eaLnBrk="0" fontAlgn="base" latinLnBrk="0" hangingPunct="0">
              <a:buSzTx/>
              <a:tabLst/>
            </a:pPr>
            <a:r>
              <a:rPr lang="zh-CN" altLang="zh-CN" b="1" dirty="0">
                <a:solidFill>
                  <a:srgbClr val="562100"/>
                </a:solidFill>
                <a:latin typeface="Merriweather Light"/>
              </a:rPr>
              <a:t>Moderate cases (UPDRS 2) </a:t>
            </a:r>
            <a:r>
              <a:rPr lang="zh-CN" altLang="zh-CN" dirty="0">
                <a:solidFill>
                  <a:srgbClr val="562100"/>
                </a:solidFill>
                <a:latin typeface="Merriweather Light"/>
              </a:rPr>
              <a:t>improved slightly (74.1%)</a:t>
            </a:r>
          </a:p>
          <a:p>
            <a:pPr marL="0" lvl="0" indent="0" defTabSz="914400" eaLnBrk="0" fontAlgn="base" latinLnBrk="0" hangingPunct="0">
              <a:buSzTx/>
              <a:tabLst/>
            </a:pPr>
            <a:r>
              <a:rPr lang="zh-CN" altLang="zh-CN" dirty="0">
                <a:solidFill>
                  <a:srgbClr val="562100"/>
                </a:solidFill>
                <a:latin typeface="Merriweather Light"/>
              </a:rPr>
              <a:t>The model is handling UPDRS 2 cases more consistently but still occasionally misclassifies them as mild or severe. </a:t>
            </a:r>
            <a:endParaRPr lang="en-US" altLang="zh-CN" dirty="0">
              <a:solidFill>
                <a:srgbClr val="562100"/>
              </a:solidFill>
              <a:latin typeface="Merriweather Light"/>
            </a:endParaRPr>
          </a:p>
          <a:p>
            <a:pPr marL="0" lvl="0" indent="0" defTabSz="914400" eaLnBrk="0" fontAlgn="base" latinLnBrk="0" hangingPunct="0">
              <a:buSzTx/>
              <a:tabLst/>
            </a:pPr>
            <a:endParaRPr lang="zh-CN" altLang="zh-CN" dirty="0">
              <a:solidFill>
                <a:srgbClr val="562100"/>
              </a:solidFill>
              <a:latin typeface="Merriweather Light"/>
            </a:endParaRPr>
          </a:p>
          <a:p>
            <a:pPr marL="0" lvl="0" indent="0" defTabSz="914400" eaLnBrk="0" fontAlgn="base" latinLnBrk="0" hangingPunct="0">
              <a:buSzTx/>
              <a:tabLst/>
            </a:pPr>
            <a:r>
              <a:rPr lang="zh-CN" altLang="zh-CN" b="1" dirty="0">
                <a:solidFill>
                  <a:srgbClr val="562100"/>
                </a:solidFill>
                <a:latin typeface="Merriweather Light"/>
              </a:rPr>
              <a:t>Severe cases (UPDRS 3-4) </a:t>
            </a:r>
            <a:r>
              <a:rPr lang="zh-CN" altLang="zh-CN" dirty="0">
                <a:solidFill>
                  <a:srgbClr val="562100"/>
                </a:solidFill>
                <a:latin typeface="Merriweather Light"/>
              </a:rPr>
              <a:t>remain perfectly classified (100%)</a:t>
            </a:r>
          </a:p>
          <a:p>
            <a:pPr marL="0" lvl="0" indent="0" defTabSz="914400" eaLnBrk="0" fontAlgn="base" latinLnBrk="0" hangingPunct="0">
              <a:buSzTx/>
              <a:tabLst/>
            </a:pPr>
            <a:r>
              <a:rPr lang="zh-CN" altLang="zh-CN" dirty="0">
                <a:solidFill>
                  <a:srgbClr val="562100"/>
                </a:solidFill>
                <a:latin typeface="Merriweather Light"/>
              </a:rPr>
              <a:t>This suggests that patients with severe Parkinson’s have very distinct movement patterns, making it easier for the model to classify them correctly.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D29239FD-1B20-E1D4-02E1-269BD24DA1DC}"/>
              </a:ext>
            </a:extLst>
          </p:cNvPr>
          <p:cNvSpPr txBox="1"/>
          <p:nvPr/>
        </p:nvSpPr>
        <p:spPr>
          <a:xfrm>
            <a:off x="252000" y="445461"/>
            <a:ext cx="4572000" cy="307777"/>
          </a:xfrm>
          <a:prstGeom prst="rect">
            <a:avLst/>
          </a:prstGeom>
          <a:noFill/>
        </p:spPr>
        <p:txBody>
          <a:bodyPr wrap="square">
            <a:spAutoFit/>
          </a:bodyPr>
          <a:lstStyle/>
          <a:p>
            <a:r>
              <a:rPr lang="en-US" altLang="zh-CN" b="0" i="0" dirty="0">
                <a:solidFill>
                  <a:srgbClr val="000000"/>
                </a:solidFill>
                <a:effectLst/>
                <a:latin typeface="Poppins-Medium"/>
              </a:rPr>
              <a:t>3.    Patients with different disease severity</a:t>
            </a:r>
            <a:endParaRPr lang="zh-CN" altLang="en-US" dirty="0"/>
          </a:p>
        </p:txBody>
      </p:sp>
    </p:spTree>
    <p:extLst>
      <p:ext uri="{BB962C8B-B14F-4D97-AF65-F5344CB8AC3E}">
        <p14:creationId xmlns:p14="http://schemas.microsoft.com/office/powerpoint/2010/main" val="3465474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1028700" y="1333305"/>
            <a:ext cx="78633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Merriweather Light"/>
                <a:ea typeface="Merriweather Light"/>
                <a:cs typeface="Merriweather Light"/>
                <a:sym typeface="Merriweather Light"/>
              </a:rPr>
              <a:t>To test whether AI can understand Parkinson’s patient data and estimate disease severity and the effect of medication and surgerybased on natural language descriptions and </a:t>
            </a:r>
            <a:r>
              <a:rPr lang="en" sz="1600" u="sng" dirty="0">
                <a:solidFill>
                  <a:schemeClr val="hlink"/>
                </a:solidFill>
                <a:latin typeface="Merriweather Light"/>
                <a:ea typeface="Merriweather Light"/>
                <a:cs typeface="Merriweather Light"/>
                <a:sym typeface="Merriweather Light"/>
                <a:hlinkClick r:id="rId3"/>
              </a:rPr>
              <a:t>Unified Parkinson's Disease Rating Scale  (UPDRS)</a:t>
            </a:r>
            <a:r>
              <a:rPr lang="en" altLang="zh-CN" sz="1600" dirty="0">
                <a:solidFill>
                  <a:schemeClr val="dk1"/>
                </a:solidFill>
                <a:latin typeface="Merriweather Light"/>
                <a:ea typeface="Merriweather Light"/>
                <a:cs typeface="Merriweather Light"/>
                <a:sym typeface="Merriweather Light"/>
              </a:rPr>
              <a:t> </a:t>
            </a:r>
            <a:endParaRPr sz="1600" dirty="0">
              <a:solidFill>
                <a:schemeClr val="dk1"/>
              </a:solidFill>
              <a:latin typeface="Merriweather Light"/>
              <a:ea typeface="Merriweather Light"/>
              <a:cs typeface="Merriweather Light"/>
              <a:sym typeface="Merriweather Light"/>
            </a:endParaRPr>
          </a:p>
          <a:p>
            <a:pPr marL="0" lvl="0" indent="0" algn="l" rtl="0">
              <a:spcBef>
                <a:spcPts val="0"/>
              </a:spcBef>
              <a:spcAft>
                <a:spcPts val="0"/>
              </a:spcAft>
              <a:buNone/>
            </a:pPr>
            <a:endParaRPr sz="1600" dirty="0">
              <a:solidFill>
                <a:schemeClr val="dk1"/>
              </a:solidFill>
              <a:latin typeface="Merriweather Light"/>
              <a:ea typeface="Merriweather Light"/>
              <a:cs typeface="Merriweather Light"/>
              <a:sym typeface="Merriweather Light"/>
            </a:endParaRPr>
          </a:p>
          <a:p>
            <a:pPr marL="0" lvl="0" indent="0" algn="l" rtl="0">
              <a:spcBef>
                <a:spcPts val="0"/>
              </a:spcBef>
              <a:spcAft>
                <a:spcPts val="0"/>
              </a:spcAft>
              <a:buNone/>
            </a:pPr>
            <a:endParaRPr sz="1600" dirty="0">
              <a:solidFill>
                <a:schemeClr val="dk1"/>
              </a:solidFill>
              <a:latin typeface="Merriweather Light"/>
              <a:ea typeface="Merriweather Light"/>
              <a:cs typeface="Merriweather Light"/>
              <a:sym typeface="Merriweather Light"/>
            </a:endParaRPr>
          </a:p>
        </p:txBody>
      </p:sp>
      <p:sp>
        <p:nvSpPr>
          <p:cNvPr id="64" name="Google Shape;64;p14"/>
          <p:cNvSpPr txBox="1">
            <a:spLocks noGrp="1"/>
          </p:cNvSpPr>
          <p:nvPr>
            <p:ph type="sldNum" idx="12"/>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00"/>
              <a:buNone/>
            </a:pPr>
            <a:fld id="{00000000-1234-1234-1234-123412341234}" type="slidenum">
              <a:rPr lang="en" sz="900">
                <a:solidFill>
                  <a:srgbClr val="562100"/>
                </a:solidFill>
                <a:latin typeface="Merriweather Light"/>
                <a:ea typeface="Merriweather Light"/>
                <a:cs typeface="Merriweather Light"/>
                <a:sym typeface="Merriweather Light"/>
              </a:rPr>
              <a:t>3</a:t>
            </a:fld>
            <a:endParaRPr sz="900">
              <a:solidFill>
                <a:srgbClr val="562100"/>
              </a:solidFill>
              <a:latin typeface="Merriweather Light"/>
              <a:ea typeface="Merriweather Light"/>
              <a:cs typeface="Merriweather Light"/>
              <a:sym typeface="Merriweather Light"/>
            </a:endParaRPr>
          </a:p>
        </p:txBody>
      </p:sp>
      <p:cxnSp>
        <p:nvCxnSpPr>
          <p:cNvPr id="65" name="Google Shape;65;p14"/>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66" name="Google Shape;66;p14"/>
          <p:cNvPicPr preferRelativeResize="0"/>
          <p:nvPr/>
        </p:nvPicPr>
        <p:blipFill rotWithShape="1">
          <a:blip r:embed="rId4">
            <a:alphaModFix/>
          </a:blip>
          <a:srcRect/>
          <a:stretch/>
        </p:blipFill>
        <p:spPr>
          <a:xfrm>
            <a:off x="7060975" y="258650"/>
            <a:ext cx="1572601" cy="340700"/>
          </a:xfrm>
          <a:prstGeom prst="rect">
            <a:avLst/>
          </a:prstGeom>
          <a:noFill/>
          <a:ln>
            <a:noFill/>
          </a:ln>
        </p:spPr>
      </p:pic>
      <p:sp>
        <p:nvSpPr>
          <p:cNvPr id="68" name="Google Shape;68;p14"/>
          <p:cNvSpPr txBox="1"/>
          <p:nvPr/>
        </p:nvSpPr>
        <p:spPr>
          <a:xfrm>
            <a:off x="373380" y="810447"/>
            <a:ext cx="3000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562100"/>
                </a:solidFill>
                <a:latin typeface="Merriweather Light"/>
                <a:ea typeface="Merriweather Light"/>
                <a:cs typeface="Merriweather Light"/>
                <a:sym typeface="Merriweather Light"/>
              </a:rPr>
              <a:t>Purpose:</a:t>
            </a:r>
            <a:endParaRPr sz="1800" dirty="0">
              <a:solidFill>
                <a:srgbClr val="562100"/>
              </a:solidFill>
              <a:latin typeface="Merriweather Light"/>
              <a:ea typeface="Merriweather Light"/>
              <a:cs typeface="Merriweather Light"/>
              <a:sym typeface="Merriweather Light"/>
            </a:endParaRPr>
          </a:p>
        </p:txBody>
      </p:sp>
      <p:pic>
        <p:nvPicPr>
          <p:cNvPr id="2050" name="Picture 2" descr="A black background with green dots and dots&#10;&#10;AI-generated content may be incorrect.">
            <a:extLst>
              <a:ext uri="{FF2B5EF4-FFF2-40B4-BE49-F238E27FC236}">
                <a16:creationId xmlns:a16="http://schemas.microsoft.com/office/drawing/2014/main" id="{FE587747-B9D0-9696-E121-FCBCC8CB3C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525" t="7082" r="11500" b="12558"/>
          <a:stretch/>
        </p:blipFill>
        <p:spPr bwMode="auto">
          <a:xfrm>
            <a:off x="3211004" y="2271349"/>
            <a:ext cx="2261385" cy="239186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C6766982-A0E7-E2B6-2E46-31CC2EF16A1C}"/>
              </a:ext>
            </a:extLst>
          </p:cNvPr>
          <p:cNvSpPr txBox="1"/>
          <p:nvPr/>
        </p:nvSpPr>
        <p:spPr>
          <a:xfrm>
            <a:off x="3373380" y="4618386"/>
            <a:ext cx="4572000" cy="276999"/>
          </a:xfrm>
          <a:prstGeom prst="rect">
            <a:avLst/>
          </a:prstGeom>
          <a:noFill/>
        </p:spPr>
        <p:txBody>
          <a:bodyPr wrap="square">
            <a:spAutoFit/>
          </a:bodyPr>
          <a:lstStyle/>
          <a:p>
            <a:r>
              <a:rPr lang="en-US" altLang="zh-CN" sz="1200" dirty="0">
                <a:solidFill>
                  <a:schemeClr val="dk1"/>
                </a:solidFill>
                <a:latin typeface="Cambria" panose="02040503050406030204" pitchFamily="18" charset="0"/>
                <a:ea typeface="Cambria" panose="02040503050406030204" pitchFamily="18" charset="0"/>
                <a:cs typeface="Merriweather Light"/>
                <a:sym typeface="Merriweather Light"/>
              </a:rPr>
              <a:t>Figure 1: STS task diagram</a:t>
            </a:r>
            <a:endParaRPr lang="zh-CN" altLang="en-US" sz="1200" dirty="0">
              <a:latin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BBEA2AFD-0A6D-D340-D038-356CC9A220EE}"/>
            </a:ext>
          </a:extLst>
        </p:cNvPr>
        <p:cNvGrpSpPr/>
        <p:nvPr/>
      </p:nvGrpSpPr>
      <p:grpSpPr>
        <a:xfrm>
          <a:off x="0" y="0"/>
          <a:ext cx="0" cy="0"/>
          <a:chOff x="0" y="0"/>
          <a:chExt cx="0" cy="0"/>
        </a:xfrm>
      </p:grpSpPr>
      <p:sp>
        <p:nvSpPr>
          <p:cNvPr id="159" name="Google Shape;159;p22">
            <a:extLst>
              <a:ext uri="{FF2B5EF4-FFF2-40B4-BE49-F238E27FC236}">
                <a16:creationId xmlns:a16="http://schemas.microsoft.com/office/drawing/2014/main" id="{D38C5B58-78C3-4FFF-D692-5C65B10BE008}"/>
              </a:ext>
            </a:extLst>
          </p:cNvPr>
          <p:cNvSpPr txBox="1">
            <a:spLocks noGrp="1"/>
          </p:cNvSpPr>
          <p:nvPr>
            <p:ph type="sldNum" idx="12"/>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00"/>
              <a:buNone/>
            </a:pPr>
            <a:fld id="{00000000-1234-1234-1234-123412341234}" type="slidenum">
              <a:rPr lang="en" sz="900">
                <a:solidFill>
                  <a:srgbClr val="562100"/>
                </a:solidFill>
                <a:latin typeface="Merriweather Light"/>
                <a:ea typeface="Merriweather Light"/>
                <a:cs typeface="Merriweather Light"/>
                <a:sym typeface="Merriweather Light"/>
              </a:rPr>
              <a:t>4</a:t>
            </a:fld>
            <a:endParaRPr sz="900">
              <a:solidFill>
                <a:srgbClr val="562100"/>
              </a:solidFill>
              <a:latin typeface="Merriweather Light"/>
              <a:ea typeface="Merriweather Light"/>
              <a:cs typeface="Merriweather Light"/>
              <a:sym typeface="Merriweather Light"/>
            </a:endParaRPr>
          </a:p>
        </p:txBody>
      </p:sp>
      <p:cxnSp>
        <p:nvCxnSpPr>
          <p:cNvPr id="160" name="Google Shape;160;p22">
            <a:extLst>
              <a:ext uri="{FF2B5EF4-FFF2-40B4-BE49-F238E27FC236}">
                <a16:creationId xmlns:a16="http://schemas.microsoft.com/office/drawing/2014/main" id="{5EC1FD1D-8685-43F4-6861-43BF15038E7C}"/>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161" name="Google Shape;161;p22">
            <a:extLst>
              <a:ext uri="{FF2B5EF4-FFF2-40B4-BE49-F238E27FC236}">
                <a16:creationId xmlns:a16="http://schemas.microsoft.com/office/drawing/2014/main" id="{8FD9C968-B011-18CA-68DC-D2D310757418}"/>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9" name="文本框 8">
            <a:extLst>
              <a:ext uri="{FF2B5EF4-FFF2-40B4-BE49-F238E27FC236}">
                <a16:creationId xmlns:a16="http://schemas.microsoft.com/office/drawing/2014/main" id="{8BFBF413-B9F3-D920-E865-DE3C6E9BF518}"/>
              </a:ext>
            </a:extLst>
          </p:cNvPr>
          <p:cNvSpPr txBox="1"/>
          <p:nvPr/>
        </p:nvSpPr>
        <p:spPr>
          <a:xfrm>
            <a:off x="252000" y="884100"/>
            <a:ext cx="4572000" cy="338554"/>
          </a:xfrm>
          <a:prstGeom prst="rect">
            <a:avLst/>
          </a:prstGeom>
          <a:noFill/>
        </p:spPr>
        <p:txBody>
          <a:bodyPr wrap="square">
            <a:spAutoFit/>
          </a:bodyPr>
          <a:lstStyle/>
          <a:p>
            <a:r>
              <a:rPr lang="en-US" altLang="zh-CN" sz="1600" dirty="0">
                <a:solidFill>
                  <a:srgbClr val="562100"/>
                </a:solidFill>
                <a:latin typeface="Merriweather Light"/>
                <a:sym typeface="Merriweather Light"/>
              </a:rPr>
              <a:t>Data Preparation:</a:t>
            </a:r>
          </a:p>
        </p:txBody>
      </p:sp>
      <p:sp>
        <p:nvSpPr>
          <p:cNvPr id="2" name="文本框 1">
            <a:extLst>
              <a:ext uri="{FF2B5EF4-FFF2-40B4-BE49-F238E27FC236}">
                <a16:creationId xmlns:a16="http://schemas.microsoft.com/office/drawing/2014/main" id="{3FD772F4-F0E2-1EAB-6313-F56C5E25AAE9}"/>
              </a:ext>
            </a:extLst>
          </p:cNvPr>
          <p:cNvSpPr txBox="1"/>
          <p:nvPr/>
        </p:nvSpPr>
        <p:spPr>
          <a:xfrm>
            <a:off x="595886" y="1349564"/>
            <a:ext cx="4572000" cy="307777"/>
          </a:xfrm>
          <a:prstGeom prst="rect">
            <a:avLst/>
          </a:prstGeom>
          <a:noFill/>
        </p:spPr>
        <p:txBody>
          <a:bodyPr wrap="square">
            <a:spAutoFit/>
          </a:bodyPr>
          <a:lstStyle/>
          <a:p>
            <a:r>
              <a:rPr lang="en-US" altLang="zh-CN" sz="1400" dirty="0">
                <a:solidFill>
                  <a:srgbClr val="562100"/>
                </a:solidFill>
                <a:latin typeface="Merriweather Light"/>
                <a:sym typeface="Merriweather"/>
              </a:rPr>
              <a:t>Sit-to-Stand (STS) task</a:t>
            </a:r>
            <a:r>
              <a:rPr lang="en-US" altLang="zh-CN" sz="1400" dirty="0">
                <a:solidFill>
                  <a:srgbClr val="562100"/>
                </a:solidFill>
                <a:latin typeface="Merriweather Light"/>
                <a:sym typeface="Merriweather Light"/>
              </a:rPr>
              <a:t> </a:t>
            </a:r>
            <a:endParaRPr lang="zh-CN" altLang="en-US" dirty="0"/>
          </a:p>
        </p:txBody>
      </p:sp>
      <p:sp>
        <p:nvSpPr>
          <p:cNvPr id="11" name="文本框 10">
            <a:extLst>
              <a:ext uri="{FF2B5EF4-FFF2-40B4-BE49-F238E27FC236}">
                <a16:creationId xmlns:a16="http://schemas.microsoft.com/office/drawing/2014/main" id="{56C5F238-020F-EBE5-8158-FC839BCC5249}"/>
              </a:ext>
            </a:extLst>
          </p:cNvPr>
          <p:cNvSpPr txBox="1"/>
          <p:nvPr/>
        </p:nvSpPr>
        <p:spPr>
          <a:xfrm>
            <a:off x="252000" y="1699840"/>
            <a:ext cx="4096871" cy="2435667"/>
          </a:xfrm>
          <a:prstGeom prst="rect">
            <a:avLst/>
          </a:prstGeom>
          <a:noFill/>
        </p:spPr>
        <p:txBody>
          <a:bodyPr wrap="square">
            <a:spAutoFit/>
          </a:bodyPr>
          <a:lstStyle/>
          <a:p>
            <a:pPr marL="457200" lvl="0" indent="-266700" algn="l" rtl="0">
              <a:lnSpc>
                <a:spcPct val="115000"/>
              </a:lnSpc>
              <a:spcBef>
                <a:spcPts val="1200"/>
              </a:spcBef>
              <a:spcAft>
                <a:spcPts val="0"/>
              </a:spcAft>
              <a:buClr>
                <a:schemeClr val="dk1"/>
              </a:buClr>
              <a:buSzPts val="600"/>
              <a:buChar char="●"/>
            </a:pPr>
            <a:r>
              <a:rPr lang="en-US" altLang="zh-CN" sz="1200" dirty="0">
                <a:solidFill>
                  <a:schemeClr val="dk1"/>
                </a:solidFill>
                <a:latin typeface="Merriweather Light"/>
                <a:ea typeface="Merriweather Light"/>
                <a:cs typeface="Merriweather Light"/>
                <a:sym typeface="Merriweather Light"/>
              </a:rPr>
              <a:t>Whole Episode Duration (seconds)</a:t>
            </a:r>
          </a:p>
          <a:p>
            <a:pPr marL="457200" lvl="0" indent="-266700" algn="l" rtl="0">
              <a:lnSpc>
                <a:spcPct val="115000"/>
              </a:lnSpc>
              <a:spcBef>
                <a:spcPts val="0"/>
              </a:spcBef>
              <a:spcAft>
                <a:spcPts val="0"/>
              </a:spcAft>
              <a:buClr>
                <a:schemeClr val="dk1"/>
              </a:buClr>
              <a:buSzPts val="600"/>
              <a:buChar char="●"/>
            </a:pPr>
            <a:r>
              <a:rPr lang="en-US" altLang="zh-CN" sz="1200" dirty="0">
                <a:solidFill>
                  <a:schemeClr val="dk1"/>
                </a:solidFill>
                <a:latin typeface="Merriweather Light"/>
                <a:ea typeface="Merriweather Light"/>
                <a:cs typeface="Merriweather Light"/>
                <a:sym typeface="Merriweather Light"/>
              </a:rPr>
              <a:t>Final Attempt Duration (seconds)</a:t>
            </a:r>
          </a:p>
          <a:p>
            <a:pPr marL="457200" lvl="0" indent="-266700" algn="l" rtl="0">
              <a:lnSpc>
                <a:spcPct val="115000"/>
              </a:lnSpc>
              <a:spcBef>
                <a:spcPts val="0"/>
              </a:spcBef>
              <a:spcAft>
                <a:spcPts val="0"/>
              </a:spcAft>
              <a:buClr>
                <a:schemeClr val="dk1"/>
              </a:buClr>
              <a:buSzPts val="600"/>
              <a:buChar char="●"/>
            </a:pPr>
            <a:r>
              <a:rPr lang="en-US" altLang="zh-CN" sz="1200" dirty="0">
                <a:solidFill>
                  <a:schemeClr val="dk1"/>
                </a:solidFill>
                <a:latin typeface="Merriweather Light"/>
                <a:ea typeface="Merriweather Light"/>
                <a:cs typeface="Merriweather Light"/>
                <a:sym typeface="Merriweather Light"/>
              </a:rPr>
              <a:t>Assistance used (e.g., uses arms of chair)</a:t>
            </a:r>
          </a:p>
          <a:p>
            <a:pPr marL="457200" lvl="0" indent="-266700" algn="l" rtl="0">
              <a:lnSpc>
                <a:spcPct val="115000"/>
              </a:lnSpc>
              <a:spcBef>
                <a:spcPts val="0"/>
              </a:spcBef>
              <a:spcAft>
                <a:spcPts val="0"/>
              </a:spcAft>
              <a:buClr>
                <a:schemeClr val="dk1"/>
              </a:buClr>
              <a:buSzPts val="600"/>
              <a:buChar char="●"/>
            </a:pPr>
            <a:r>
              <a:rPr lang="en-US" altLang="zh-CN" sz="1200" dirty="0">
                <a:solidFill>
                  <a:schemeClr val="dk1"/>
                </a:solidFill>
                <a:latin typeface="Merriweather Light"/>
                <a:ea typeface="Merriweather Light"/>
                <a:cs typeface="Merriweather Light"/>
                <a:sym typeface="Merriweather Light"/>
              </a:rPr>
              <a:t>Movement quality (e.g., slow)</a:t>
            </a:r>
          </a:p>
          <a:p>
            <a:pPr marL="457200" lvl="0" indent="-266700" algn="l" rtl="0">
              <a:lnSpc>
                <a:spcPct val="115000"/>
              </a:lnSpc>
              <a:spcBef>
                <a:spcPts val="0"/>
              </a:spcBef>
              <a:spcAft>
                <a:spcPts val="0"/>
              </a:spcAft>
              <a:buClr>
                <a:schemeClr val="dk1"/>
              </a:buClr>
              <a:buSzPts val="600"/>
              <a:buChar char="●"/>
            </a:pPr>
            <a:r>
              <a:rPr lang="en-US" altLang="zh-CN" sz="1200" dirty="0">
                <a:solidFill>
                  <a:schemeClr val="dk1"/>
                </a:solidFill>
                <a:latin typeface="Merriweather Light"/>
                <a:ea typeface="Merriweather Light"/>
                <a:cs typeface="Merriweather Light"/>
                <a:sym typeface="Merriweather Light"/>
              </a:rPr>
              <a:t>Medication Status (On/Off)</a:t>
            </a:r>
          </a:p>
          <a:p>
            <a:pPr marL="457200" lvl="0" indent="-266700" algn="l" rtl="0">
              <a:lnSpc>
                <a:spcPct val="115000"/>
              </a:lnSpc>
              <a:spcBef>
                <a:spcPts val="0"/>
              </a:spcBef>
              <a:spcAft>
                <a:spcPts val="0"/>
              </a:spcAft>
              <a:buClr>
                <a:schemeClr val="dk1"/>
              </a:buClr>
              <a:buSzPts val="600"/>
              <a:buChar char="●"/>
            </a:pPr>
            <a:r>
              <a:rPr lang="en-US" altLang="zh-CN" sz="1200" dirty="0">
                <a:solidFill>
                  <a:schemeClr val="dk1"/>
                </a:solidFill>
                <a:latin typeface="Merriweather Light"/>
                <a:ea typeface="Merriweather Light"/>
                <a:cs typeface="Merriweather Light"/>
                <a:sym typeface="Merriweather Light"/>
              </a:rPr>
              <a:t>DBS Status (On/Off)</a:t>
            </a:r>
          </a:p>
          <a:p>
            <a:pPr marL="457200" lvl="0" indent="-266700" algn="l" rtl="0">
              <a:lnSpc>
                <a:spcPct val="115000"/>
              </a:lnSpc>
              <a:spcBef>
                <a:spcPts val="0"/>
              </a:spcBef>
              <a:spcAft>
                <a:spcPts val="0"/>
              </a:spcAft>
              <a:buClr>
                <a:schemeClr val="dk1"/>
              </a:buClr>
              <a:buSzPts val="600"/>
              <a:buChar char="●"/>
            </a:pPr>
            <a:r>
              <a:rPr lang="en-US" altLang="zh-CN" sz="1200" dirty="0">
                <a:solidFill>
                  <a:schemeClr val="dk1"/>
                </a:solidFill>
                <a:latin typeface="Merriweather Light"/>
                <a:ea typeface="Merriweather Light"/>
                <a:cs typeface="Merriweather Light"/>
                <a:sym typeface="Merriweather Light"/>
              </a:rPr>
              <a:t>Participant Type (PD / Control)</a:t>
            </a:r>
          </a:p>
          <a:p>
            <a:pPr marL="0" lvl="0" indent="0" algn="l" rtl="0">
              <a:lnSpc>
                <a:spcPct val="115000"/>
              </a:lnSpc>
              <a:spcBef>
                <a:spcPts val="1200"/>
              </a:spcBef>
              <a:spcAft>
                <a:spcPts val="0"/>
              </a:spcAft>
              <a:buNone/>
            </a:pPr>
            <a:endParaRPr lang="en-US" altLang="zh-CN" sz="1600" dirty="0">
              <a:solidFill>
                <a:schemeClr val="dk1"/>
              </a:solidFill>
              <a:latin typeface="Merriweather Light"/>
              <a:ea typeface="Merriweather Light"/>
              <a:cs typeface="Merriweather Light"/>
              <a:sym typeface="Merriweather Light"/>
            </a:endParaRPr>
          </a:p>
          <a:p>
            <a:pPr marL="0" lvl="0" indent="0" algn="l" rtl="0">
              <a:lnSpc>
                <a:spcPct val="115000"/>
              </a:lnSpc>
              <a:spcBef>
                <a:spcPts val="1200"/>
              </a:spcBef>
              <a:spcAft>
                <a:spcPts val="0"/>
              </a:spcAft>
              <a:buNone/>
            </a:pPr>
            <a:endParaRPr lang="en-US" altLang="zh-CN" sz="1600" dirty="0">
              <a:solidFill>
                <a:schemeClr val="dk1"/>
              </a:solidFill>
              <a:latin typeface="Merriweather Light"/>
              <a:ea typeface="Merriweather Light"/>
              <a:cs typeface="Merriweather Light"/>
              <a:sym typeface="Merriweather Light"/>
            </a:endParaRPr>
          </a:p>
        </p:txBody>
      </p:sp>
      <p:sp>
        <p:nvSpPr>
          <p:cNvPr id="6" name="文本框 5">
            <a:extLst>
              <a:ext uri="{FF2B5EF4-FFF2-40B4-BE49-F238E27FC236}">
                <a16:creationId xmlns:a16="http://schemas.microsoft.com/office/drawing/2014/main" id="{802FA366-3094-6C79-A53E-A33B8A523802}"/>
              </a:ext>
            </a:extLst>
          </p:cNvPr>
          <p:cNvSpPr txBox="1"/>
          <p:nvPr/>
        </p:nvSpPr>
        <p:spPr>
          <a:xfrm>
            <a:off x="4643718" y="1313342"/>
            <a:ext cx="4572000" cy="307777"/>
          </a:xfrm>
          <a:prstGeom prst="rect">
            <a:avLst/>
          </a:prstGeom>
          <a:noFill/>
        </p:spPr>
        <p:txBody>
          <a:bodyPr wrap="square">
            <a:spAutoFit/>
          </a:bodyPr>
          <a:lstStyle/>
          <a:p>
            <a:pPr marL="0" lvl="0" indent="0">
              <a:buFont typeface="Arial"/>
              <a:buNone/>
            </a:pPr>
            <a:r>
              <a:rPr lang="en-US" altLang="zh-CN" dirty="0">
                <a:solidFill>
                  <a:srgbClr val="562100"/>
                </a:solidFill>
                <a:latin typeface="Merriweather Light"/>
              </a:rPr>
              <a:t>Dataset subdivision:</a:t>
            </a:r>
            <a:endParaRPr lang="en-US" altLang="zh-CN" dirty="0">
              <a:solidFill>
                <a:srgbClr val="562100"/>
              </a:solidFill>
              <a:latin typeface="Merriweather Light"/>
              <a:sym typeface="Merriweather Light"/>
            </a:endParaRPr>
          </a:p>
        </p:txBody>
      </p:sp>
      <p:sp>
        <p:nvSpPr>
          <p:cNvPr id="7" name="文本框 6">
            <a:extLst>
              <a:ext uri="{FF2B5EF4-FFF2-40B4-BE49-F238E27FC236}">
                <a16:creationId xmlns:a16="http://schemas.microsoft.com/office/drawing/2014/main" id="{85D6B934-DFB9-70B9-158A-EE395BEB761F}"/>
              </a:ext>
            </a:extLst>
          </p:cNvPr>
          <p:cNvSpPr txBox="1"/>
          <p:nvPr/>
        </p:nvSpPr>
        <p:spPr>
          <a:xfrm>
            <a:off x="4643718" y="1933262"/>
            <a:ext cx="4572000" cy="646331"/>
          </a:xfrm>
          <a:prstGeom prst="rect">
            <a:avLst/>
          </a:prstGeom>
          <a:noFill/>
        </p:spPr>
        <p:txBody>
          <a:bodyPr wrap="square">
            <a:spAutoFit/>
          </a:bodyPr>
          <a:lstStyle/>
          <a:p>
            <a:pPr marL="342900" indent="-342900">
              <a:buAutoNum type="arabicPeriod"/>
            </a:pPr>
            <a:r>
              <a:rPr lang="en-US" altLang="zh-CN" sz="1200" dirty="0">
                <a:solidFill>
                  <a:schemeClr val="dk1"/>
                </a:solidFill>
                <a:latin typeface="Merriweather Light"/>
              </a:rPr>
              <a:t>Patients with and without medication.</a:t>
            </a:r>
          </a:p>
          <a:p>
            <a:pPr marL="342900" indent="-342900">
              <a:buAutoNum type="arabicPeriod"/>
            </a:pPr>
            <a:r>
              <a:rPr lang="en-US" altLang="zh-CN" sz="1200" dirty="0">
                <a:solidFill>
                  <a:schemeClr val="dk1"/>
                </a:solidFill>
                <a:latin typeface="Merriweather Light"/>
              </a:rPr>
              <a:t>Patients with and without DBS treatment. </a:t>
            </a:r>
          </a:p>
          <a:p>
            <a:pPr marL="342900" indent="-342900">
              <a:buAutoNum type="arabicPeriod"/>
            </a:pPr>
            <a:r>
              <a:rPr lang="en-US" altLang="zh-CN" sz="1200" dirty="0">
                <a:solidFill>
                  <a:schemeClr val="dk1"/>
                </a:solidFill>
                <a:latin typeface="Merriweather Light"/>
              </a:rPr>
              <a:t>Patients with different disease severity.</a:t>
            </a:r>
            <a:endParaRPr lang="zh-CN" altLang="en-US" sz="1200" dirty="0">
              <a:solidFill>
                <a:schemeClr val="dk1"/>
              </a:solidFill>
              <a:latin typeface="Merriweather Light"/>
            </a:endParaRPr>
          </a:p>
        </p:txBody>
      </p:sp>
      <p:pic>
        <p:nvPicPr>
          <p:cNvPr id="4" name="图片 3">
            <a:extLst>
              <a:ext uri="{FF2B5EF4-FFF2-40B4-BE49-F238E27FC236}">
                <a16:creationId xmlns:a16="http://schemas.microsoft.com/office/drawing/2014/main" id="{D401DD44-757F-2CC5-7524-7DCC4C03721F}"/>
              </a:ext>
            </a:extLst>
          </p:cNvPr>
          <p:cNvPicPr>
            <a:picLocks noChangeAspect="1"/>
          </p:cNvPicPr>
          <p:nvPr/>
        </p:nvPicPr>
        <p:blipFill>
          <a:blip r:embed="rId4"/>
          <a:stretch>
            <a:fillRect/>
          </a:stretch>
        </p:blipFill>
        <p:spPr>
          <a:xfrm>
            <a:off x="2143833" y="3290140"/>
            <a:ext cx="4410075" cy="1492128"/>
          </a:xfrm>
          <a:prstGeom prst="rect">
            <a:avLst/>
          </a:prstGeom>
        </p:spPr>
      </p:pic>
      <p:sp>
        <p:nvSpPr>
          <p:cNvPr id="8" name="文本框 7">
            <a:extLst>
              <a:ext uri="{FF2B5EF4-FFF2-40B4-BE49-F238E27FC236}">
                <a16:creationId xmlns:a16="http://schemas.microsoft.com/office/drawing/2014/main" id="{7FE0CBEF-7D93-1BE6-B05C-3E29AB36879B}"/>
              </a:ext>
            </a:extLst>
          </p:cNvPr>
          <p:cNvSpPr txBox="1"/>
          <p:nvPr/>
        </p:nvSpPr>
        <p:spPr>
          <a:xfrm>
            <a:off x="3237175" y="4761820"/>
            <a:ext cx="4610100" cy="276999"/>
          </a:xfrm>
          <a:prstGeom prst="rect">
            <a:avLst/>
          </a:prstGeom>
          <a:noFill/>
        </p:spPr>
        <p:txBody>
          <a:bodyPr wrap="square">
            <a:spAutoFit/>
          </a:bodyPr>
          <a:lstStyle/>
          <a:p>
            <a:r>
              <a:rPr lang="en-US" altLang="zh-CN" sz="1200" dirty="0">
                <a:solidFill>
                  <a:schemeClr val="dk1"/>
                </a:solidFill>
                <a:latin typeface="Cambria" panose="02040503050406030204" pitchFamily="18" charset="0"/>
                <a:ea typeface="Cambria" panose="02040503050406030204" pitchFamily="18" charset="0"/>
                <a:sym typeface="Merriweather Light"/>
              </a:rPr>
              <a:t>Figure 2: Original dataset</a:t>
            </a:r>
            <a:endParaRPr lang="zh-CN" altLang="en-US" sz="1200" dirty="0">
              <a:solidFill>
                <a:schemeClr val="dk1"/>
              </a:solidFill>
              <a:latin typeface="Cambria" panose="02040503050406030204" pitchFamily="18" charset="0"/>
            </a:endParaRPr>
          </a:p>
        </p:txBody>
      </p:sp>
    </p:spTree>
    <p:extLst>
      <p:ext uri="{BB962C8B-B14F-4D97-AF65-F5344CB8AC3E}">
        <p14:creationId xmlns:p14="http://schemas.microsoft.com/office/powerpoint/2010/main" val="177040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1C757B14-1024-5B23-0F9E-42949F31A7EB}"/>
            </a:ext>
          </a:extLst>
        </p:cNvPr>
        <p:cNvGrpSpPr/>
        <p:nvPr/>
      </p:nvGrpSpPr>
      <p:grpSpPr>
        <a:xfrm>
          <a:off x="0" y="0"/>
          <a:ext cx="0" cy="0"/>
          <a:chOff x="0" y="0"/>
          <a:chExt cx="0" cy="0"/>
        </a:xfrm>
      </p:grpSpPr>
      <p:sp>
        <p:nvSpPr>
          <p:cNvPr id="64" name="Google Shape;64;p14">
            <a:extLst>
              <a:ext uri="{FF2B5EF4-FFF2-40B4-BE49-F238E27FC236}">
                <a16:creationId xmlns:a16="http://schemas.microsoft.com/office/drawing/2014/main" id="{C0EE22CF-6504-0DB9-894E-B4DF129DC22C}"/>
              </a:ext>
            </a:extLst>
          </p:cNvPr>
          <p:cNvSpPr txBox="1">
            <a:spLocks noGrp="1"/>
          </p:cNvSpPr>
          <p:nvPr>
            <p:ph type="sldNum" idx="12"/>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00"/>
              <a:buNone/>
            </a:pPr>
            <a:fld id="{00000000-1234-1234-1234-123412341234}" type="slidenum">
              <a:rPr lang="en" sz="900">
                <a:solidFill>
                  <a:srgbClr val="562100"/>
                </a:solidFill>
                <a:latin typeface="Merriweather Light"/>
                <a:ea typeface="Merriweather Light"/>
                <a:cs typeface="Merriweather Light"/>
                <a:sym typeface="Merriweather Light"/>
              </a:rPr>
              <a:t>5</a:t>
            </a:fld>
            <a:endParaRPr sz="900">
              <a:solidFill>
                <a:srgbClr val="562100"/>
              </a:solidFill>
              <a:latin typeface="Merriweather Light"/>
              <a:ea typeface="Merriweather Light"/>
              <a:cs typeface="Merriweather Light"/>
              <a:sym typeface="Merriweather Light"/>
            </a:endParaRPr>
          </a:p>
        </p:txBody>
      </p:sp>
      <p:cxnSp>
        <p:nvCxnSpPr>
          <p:cNvPr id="65" name="Google Shape;65;p14">
            <a:extLst>
              <a:ext uri="{FF2B5EF4-FFF2-40B4-BE49-F238E27FC236}">
                <a16:creationId xmlns:a16="http://schemas.microsoft.com/office/drawing/2014/main" id="{9EC18A19-3D13-F9B2-E2CE-4301D054077A}"/>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66" name="Google Shape;66;p14">
            <a:extLst>
              <a:ext uri="{FF2B5EF4-FFF2-40B4-BE49-F238E27FC236}">
                <a16:creationId xmlns:a16="http://schemas.microsoft.com/office/drawing/2014/main" id="{1FC08620-08A6-1A98-2002-33386AC63E69}"/>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pic>
        <p:nvPicPr>
          <p:cNvPr id="6" name="图片 5">
            <a:extLst>
              <a:ext uri="{FF2B5EF4-FFF2-40B4-BE49-F238E27FC236}">
                <a16:creationId xmlns:a16="http://schemas.microsoft.com/office/drawing/2014/main" id="{91DB2A42-019A-9A93-9F18-09AC968C87B5}"/>
              </a:ext>
            </a:extLst>
          </p:cNvPr>
          <p:cNvPicPr>
            <a:picLocks noChangeAspect="1"/>
          </p:cNvPicPr>
          <p:nvPr/>
        </p:nvPicPr>
        <p:blipFill>
          <a:blip r:embed="rId4"/>
          <a:stretch>
            <a:fillRect/>
          </a:stretch>
        </p:blipFill>
        <p:spPr>
          <a:xfrm>
            <a:off x="109957" y="1299507"/>
            <a:ext cx="4690329" cy="2911874"/>
          </a:xfrm>
          <a:prstGeom prst="rect">
            <a:avLst/>
          </a:prstGeom>
        </p:spPr>
      </p:pic>
      <p:pic>
        <p:nvPicPr>
          <p:cNvPr id="8" name="图片 7">
            <a:extLst>
              <a:ext uri="{FF2B5EF4-FFF2-40B4-BE49-F238E27FC236}">
                <a16:creationId xmlns:a16="http://schemas.microsoft.com/office/drawing/2014/main" id="{4849C1E6-99A4-3808-FADF-F69DA2F14C4D}"/>
              </a:ext>
            </a:extLst>
          </p:cNvPr>
          <p:cNvPicPr>
            <a:picLocks noChangeAspect="1"/>
          </p:cNvPicPr>
          <p:nvPr/>
        </p:nvPicPr>
        <p:blipFill>
          <a:blip r:embed="rId5"/>
          <a:stretch>
            <a:fillRect/>
          </a:stretch>
        </p:blipFill>
        <p:spPr>
          <a:xfrm>
            <a:off x="5238696" y="788116"/>
            <a:ext cx="3331593" cy="3438951"/>
          </a:xfrm>
          <a:prstGeom prst="rect">
            <a:avLst/>
          </a:prstGeom>
        </p:spPr>
      </p:pic>
      <p:sp>
        <p:nvSpPr>
          <p:cNvPr id="10" name="文本框 9">
            <a:extLst>
              <a:ext uri="{FF2B5EF4-FFF2-40B4-BE49-F238E27FC236}">
                <a16:creationId xmlns:a16="http://schemas.microsoft.com/office/drawing/2014/main" id="{67BDC45E-7269-A421-ED7F-D15B660AC1FB}"/>
              </a:ext>
            </a:extLst>
          </p:cNvPr>
          <p:cNvSpPr txBox="1"/>
          <p:nvPr/>
        </p:nvSpPr>
        <p:spPr>
          <a:xfrm>
            <a:off x="1154010" y="4446225"/>
            <a:ext cx="6187736" cy="600164"/>
          </a:xfrm>
          <a:prstGeom prst="rect">
            <a:avLst/>
          </a:prstGeom>
          <a:noFill/>
        </p:spPr>
        <p:txBody>
          <a:bodyPr wrap="square">
            <a:spAutoFit/>
          </a:bodyPr>
          <a:lstStyle/>
          <a:p>
            <a:r>
              <a:rPr lang="en-US" altLang="zh-CN" sz="1100" dirty="0">
                <a:solidFill>
                  <a:srgbClr val="562100"/>
                </a:solidFill>
                <a:latin typeface="Merriweather Light"/>
              </a:rPr>
              <a:t>Although higher UPDRS scores are generally associated with longer standing durations, many patients labeled as </a:t>
            </a:r>
            <a:r>
              <a:rPr lang="en-US" altLang="zh-CN" sz="1100" b="1" dirty="0">
                <a:solidFill>
                  <a:srgbClr val="562100"/>
                </a:solidFill>
                <a:latin typeface="Merriweather Light"/>
              </a:rPr>
              <a:t>score 1</a:t>
            </a:r>
            <a:r>
              <a:rPr lang="en-US" altLang="zh-CN" sz="1100" dirty="0">
                <a:solidFill>
                  <a:srgbClr val="562100"/>
                </a:solidFill>
                <a:latin typeface="Merriweather Light"/>
              </a:rPr>
              <a:t> are also marked as </a:t>
            </a:r>
            <a:r>
              <a:rPr lang="en-US" altLang="zh-CN" sz="1100" b="1" dirty="0">
                <a:solidFill>
                  <a:srgbClr val="562100"/>
                </a:solidFill>
                <a:latin typeface="Merriweather Light"/>
              </a:rPr>
              <a:t>"slow." </a:t>
            </a:r>
            <a:r>
              <a:rPr lang="en-US" altLang="zh-CN" sz="1100" dirty="0">
                <a:solidFill>
                  <a:srgbClr val="562100"/>
                </a:solidFill>
                <a:latin typeface="Merriweather Light"/>
              </a:rPr>
              <a:t>As a result, some of these mild cases actually take longer to stand than certain score 2 patients.</a:t>
            </a:r>
            <a:endParaRPr lang="zh-CN" altLang="en-US" sz="1100" dirty="0">
              <a:solidFill>
                <a:srgbClr val="562100"/>
              </a:solidFill>
              <a:latin typeface="Merriweather Light"/>
            </a:endParaRPr>
          </a:p>
        </p:txBody>
      </p:sp>
      <p:sp>
        <p:nvSpPr>
          <p:cNvPr id="3" name="文本框 2">
            <a:extLst>
              <a:ext uri="{FF2B5EF4-FFF2-40B4-BE49-F238E27FC236}">
                <a16:creationId xmlns:a16="http://schemas.microsoft.com/office/drawing/2014/main" id="{75C3AF13-769C-2A74-43CD-76004D73B498}"/>
              </a:ext>
            </a:extLst>
          </p:cNvPr>
          <p:cNvSpPr txBox="1"/>
          <p:nvPr/>
        </p:nvSpPr>
        <p:spPr>
          <a:xfrm>
            <a:off x="770070" y="4105693"/>
            <a:ext cx="4572000" cy="276999"/>
          </a:xfrm>
          <a:prstGeom prst="rect">
            <a:avLst/>
          </a:prstGeom>
          <a:noFill/>
        </p:spPr>
        <p:txBody>
          <a:bodyPr wrap="square">
            <a:spAutoFit/>
          </a:bodyPr>
          <a:lstStyle/>
          <a:p>
            <a:r>
              <a:rPr lang="en-US" altLang="zh-CN" sz="1200" dirty="0">
                <a:solidFill>
                  <a:schemeClr val="dk1"/>
                </a:solidFill>
                <a:latin typeface="Cambria" panose="02040503050406030204" pitchFamily="18" charset="0"/>
                <a:ea typeface="Cambria" panose="02040503050406030204" pitchFamily="18" charset="0"/>
                <a:sym typeface="Merriweather Light"/>
              </a:rPr>
              <a:t>Figure 3: UPDRS score and their average duration</a:t>
            </a:r>
            <a:endParaRPr lang="zh-CN" altLang="en-US" sz="1200" dirty="0">
              <a:solidFill>
                <a:schemeClr val="dk1"/>
              </a:solidFill>
              <a:latin typeface="Cambria" panose="02040503050406030204" pitchFamily="18" charset="0"/>
            </a:endParaRPr>
          </a:p>
        </p:txBody>
      </p:sp>
      <p:sp>
        <p:nvSpPr>
          <p:cNvPr id="5" name="文本框 4">
            <a:extLst>
              <a:ext uri="{FF2B5EF4-FFF2-40B4-BE49-F238E27FC236}">
                <a16:creationId xmlns:a16="http://schemas.microsoft.com/office/drawing/2014/main" id="{98C8AEDD-D4B1-0157-C426-0ABE3F0416DE}"/>
              </a:ext>
            </a:extLst>
          </p:cNvPr>
          <p:cNvSpPr txBox="1"/>
          <p:nvPr/>
        </p:nvSpPr>
        <p:spPr>
          <a:xfrm>
            <a:off x="6207820" y="4173927"/>
            <a:ext cx="4572000" cy="276999"/>
          </a:xfrm>
          <a:prstGeom prst="rect">
            <a:avLst/>
          </a:prstGeom>
          <a:noFill/>
        </p:spPr>
        <p:txBody>
          <a:bodyPr wrap="square">
            <a:spAutoFit/>
          </a:bodyPr>
          <a:lstStyle/>
          <a:p>
            <a:r>
              <a:rPr lang="en-US" altLang="zh-CN" sz="1200" dirty="0">
                <a:solidFill>
                  <a:schemeClr val="dk1"/>
                </a:solidFill>
                <a:latin typeface="Cambria" panose="02040503050406030204" pitchFamily="18" charset="0"/>
                <a:ea typeface="Cambria" panose="02040503050406030204" pitchFamily="18" charset="0"/>
                <a:sym typeface="Merriweather Light"/>
              </a:rPr>
              <a:t>Figure 4: UPDRS score 1 data</a:t>
            </a:r>
            <a:endParaRPr lang="zh-CN" altLang="en-US" sz="1200" dirty="0">
              <a:solidFill>
                <a:schemeClr val="dk1"/>
              </a:solidFill>
              <a:latin typeface="Cambria" panose="02040503050406030204" pitchFamily="18" charset="0"/>
            </a:endParaRPr>
          </a:p>
        </p:txBody>
      </p:sp>
      <p:sp>
        <p:nvSpPr>
          <p:cNvPr id="9" name="文本框 8">
            <a:extLst>
              <a:ext uri="{FF2B5EF4-FFF2-40B4-BE49-F238E27FC236}">
                <a16:creationId xmlns:a16="http://schemas.microsoft.com/office/drawing/2014/main" id="{C07087ED-93BC-B929-7450-AAA9AB669CF7}"/>
              </a:ext>
            </a:extLst>
          </p:cNvPr>
          <p:cNvSpPr txBox="1"/>
          <p:nvPr/>
        </p:nvSpPr>
        <p:spPr>
          <a:xfrm>
            <a:off x="109957" y="445461"/>
            <a:ext cx="5388706" cy="307777"/>
          </a:xfrm>
          <a:prstGeom prst="rect">
            <a:avLst/>
          </a:prstGeom>
          <a:noFill/>
        </p:spPr>
        <p:txBody>
          <a:bodyPr wrap="square">
            <a:spAutoFit/>
          </a:bodyPr>
          <a:lstStyle/>
          <a:p>
            <a:r>
              <a:rPr lang="en-US" altLang="zh-CN" sz="1400" dirty="0">
                <a:solidFill>
                  <a:srgbClr val="562100"/>
                </a:solidFill>
                <a:latin typeface="Merriweather Light"/>
              </a:rPr>
              <a:t>The UPDRS score corresponds to the average duration</a:t>
            </a:r>
          </a:p>
        </p:txBody>
      </p:sp>
    </p:spTree>
    <p:extLst>
      <p:ext uri="{BB962C8B-B14F-4D97-AF65-F5344CB8AC3E}">
        <p14:creationId xmlns:p14="http://schemas.microsoft.com/office/powerpoint/2010/main" val="233430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0FAA2A2C-6D56-F666-9693-6900140EBE36}"/>
            </a:ext>
          </a:extLst>
        </p:cNvPr>
        <p:cNvGrpSpPr/>
        <p:nvPr/>
      </p:nvGrpSpPr>
      <p:grpSpPr>
        <a:xfrm>
          <a:off x="0" y="0"/>
          <a:ext cx="0" cy="0"/>
          <a:chOff x="0" y="0"/>
          <a:chExt cx="0" cy="0"/>
        </a:xfrm>
      </p:grpSpPr>
      <p:sp>
        <p:nvSpPr>
          <p:cNvPr id="64" name="Google Shape;64;p14">
            <a:extLst>
              <a:ext uri="{FF2B5EF4-FFF2-40B4-BE49-F238E27FC236}">
                <a16:creationId xmlns:a16="http://schemas.microsoft.com/office/drawing/2014/main" id="{9BC9CA6F-E7B7-3D06-C1CC-7EDBE1A5CD68}"/>
              </a:ext>
            </a:extLst>
          </p:cNvPr>
          <p:cNvSpPr txBox="1">
            <a:spLocks noGrp="1"/>
          </p:cNvSpPr>
          <p:nvPr>
            <p:ph type="sldNum" idx="12"/>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00"/>
              <a:buNone/>
            </a:pPr>
            <a:fld id="{00000000-1234-1234-1234-123412341234}" type="slidenum">
              <a:rPr lang="en" sz="900">
                <a:solidFill>
                  <a:srgbClr val="562100"/>
                </a:solidFill>
                <a:latin typeface="Merriweather Light"/>
                <a:ea typeface="Merriweather Light"/>
                <a:cs typeface="Merriweather Light"/>
                <a:sym typeface="Merriweather Light"/>
              </a:rPr>
              <a:t>6</a:t>
            </a:fld>
            <a:endParaRPr sz="900">
              <a:solidFill>
                <a:srgbClr val="562100"/>
              </a:solidFill>
              <a:latin typeface="Merriweather Light"/>
              <a:ea typeface="Merriweather Light"/>
              <a:cs typeface="Merriweather Light"/>
              <a:sym typeface="Merriweather Light"/>
            </a:endParaRPr>
          </a:p>
        </p:txBody>
      </p:sp>
      <p:cxnSp>
        <p:nvCxnSpPr>
          <p:cNvPr id="65" name="Google Shape;65;p14">
            <a:extLst>
              <a:ext uri="{FF2B5EF4-FFF2-40B4-BE49-F238E27FC236}">
                <a16:creationId xmlns:a16="http://schemas.microsoft.com/office/drawing/2014/main" id="{94981CB8-56B1-8CD7-7D40-ECC55BCBEC62}"/>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66" name="Google Shape;66;p14">
            <a:extLst>
              <a:ext uri="{FF2B5EF4-FFF2-40B4-BE49-F238E27FC236}">
                <a16:creationId xmlns:a16="http://schemas.microsoft.com/office/drawing/2014/main" id="{4A808761-7765-11F9-7299-634BA6BBC2B7}"/>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2" name="文本框 1">
            <a:extLst>
              <a:ext uri="{FF2B5EF4-FFF2-40B4-BE49-F238E27FC236}">
                <a16:creationId xmlns:a16="http://schemas.microsoft.com/office/drawing/2014/main" id="{3F9B04C4-6A50-08A8-09BA-E0065808F955}"/>
              </a:ext>
            </a:extLst>
          </p:cNvPr>
          <p:cNvSpPr txBox="1"/>
          <p:nvPr/>
        </p:nvSpPr>
        <p:spPr>
          <a:xfrm>
            <a:off x="252000" y="872336"/>
            <a:ext cx="7986565" cy="369332"/>
          </a:xfrm>
          <a:prstGeom prst="rect">
            <a:avLst/>
          </a:prstGeom>
          <a:noFill/>
        </p:spPr>
        <p:txBody>
          <a:bodyPr wrap="square">
            <a:spAutoFit/>
          </a:bodyPr>
          <a:lstStyle/>
          <a:p>
            <a:r>
              <a:rPr lang="en-US" altLang="zh-CN" sz="1800" dirty="0">
                <a:solidFill>
                  <a:srgbClr val="562100"/>
                </a:solidFill>
                <a:latin typeface="Merriweather Light"/>
              </a:rPr>
              <a:t>Medication analysis:</a:t>
            </a:r>
          </a:p>
        </p:txBody>
      </p:sp>
      <p:sp>
        <p:nvSpPr>
          <p:cNvPr id="3" name="文本框 2">
            <a:extLst>
              <a:ext uri="{FF2B5EF4-FFF2-40B4-BE49-F238E27FC236}">
                <a16:creationId xmlns:a16="http://schemas.microsoft.com/office/drawing/2014/main" id="{F131C7DC-6737-2627-F526-698F6F7B2C36}"/>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 </a:t>
            </a:r>
          </a:p>
        </p:txBody>
      </p:sp>
      <p:sp>
        <p:nvSpPr>
          <p:cNvPr id="5" name="文本框 4">
            <a:extLst>
              <a:ext uri="{FF2B5EF4-FFF2-40B4-BE49-F238E27FC236}">
                <a16:creationId xmlns:a16="http://schemas.microsoft.com/office/drawing/2014/main" id="{3CDF75CC-F821-B3AB-F0BB-99B09A241310}"/>
              </a:ext>
            </a:extLst>
          </p:cNvPr>
          <p:cNvSpPr txBox="1"/>
          <p:nvPr/>
        </p:nvSpPr>
        <p:spPr>
          <a:xfrm>
            <a:off x="-257452" y="1448943"/>
            <a:ext cx="4949301" cy="2923877"/>
          </a:xfrm>
          <a:prstGeom prst="rect">
            <a:avLst/>
          </a:prstGeom>
          <a:noFill/>
        </p:spPr>
        <p:txBody>
          <a:bodyPr wrap="square">
            <a:spAutoFit/>
          </a:bodyPr>
          <a:lstStyle/>
          <a:p>
            <a:r>
              <a:rPr lang="en-US" altLang="zh-CN" dirty="0">
                <a:solidFill>
                  <a:srgbClr val="562100"/>
                </a:solidFill>
                <a:latin typeface="Merriweather Light"/>
              </a:rPr>
              <a:t>       Patient 842:</a:t>
            </a:r>
          </a:p>
          <a:p>
            <a:endParaRPr lang="en-US" altLang="zh-CN" dirty="0">
              <a:solidFill>
                <a:srgbClr val="562100"/>
              </a:solidFill>
              <a:latin typeface="Merriweather Light"/>
            </a:endParaRPr>
          </a:p>
          <a:p>
            <a:pPr lvl="1"/>
            <a:r>
              <a:rPr lang="en-US" altLang="zh-CN" sz="1200" dirty="0">
                <a:solidFill>
                  <a:srgbClr val="562100"/>
                </a:solidFill>
                <a:latin typeface="Merriweather Light"/>
              </a:rPr>
              <a:t>	Trail 329-337: </a:t>
            </a:r>
            <a:r>
              <a:rPr lang="en-US" altLang="zh-CN" sz="1200" b="1" dirty="0">
                <a:solidFill>
                  <a:srgbClr val="562100"/>
                </a:solidFill>
                <a:latin typeface="Merriweather Light"/>
              </a:rPr>
              <a:t>On</a:t>
            </a:r>
            <a:r>
              <a:rPr lang="en-US" altLang="zh-CN" sz="1200" dirty="0">
                <a:solidFill>
                  <a:srgbClr val="562100"/>
                </a:solidFill>
                <a:latin typeface="Merriweather Light"/>
              </a:rPr>
              <a:t> </a:t>
            </a:r>
            <a:r>
              <a:rPr lang="en-US" altLang="zh-CN" sz="1200" b="1" dirty="0">
                <a:solidFill>
                  <a:srgbClr val="562100"/>
                </a:solidFill>
                <a:latin typeface="Merriweather Light"/>
              </a:rPr>
              <a:t>medication</a:t>
            </a:r>
          </a:p>
          <a:p>
            <a:pPr lvl="1"/>
            <a:r>
              <a:rPr lang="en-US" altLang="zh-CN" sz="1200" dirty="0">
                <a:solidFill>
                  <a:srgbClr val="562100"/>
                </a:solidFill>
                <a:latin typeface="Merriweather Light"/>
              </a:rPr>
              <a:t>		          -average durations: 2.119, 0.962</a:t>
            </a:r>
          </a:p>
          <a:p>
            <a:pPr lvl="1"/>
            <a:r>
              <a:rPr lang="en-US" altLang="zh-CN" sz="1200" dirty="0">
                <a:solidFill>
                  <a:srgbClr val="562100"/>
                </a:solidFill>
                <a:latin typeface="Merriweather Light"/>
              </a:rPr>
              <a:t>		          - score: </a:t>
            </a:r>
            <a:r>
              <a:rPr lang="en-US" altLang="zh-CN" sz="1200" b="1" dirty="0">
                <a:solidFill>
                  <a:srgbClr val="562100"/>
                </a:solidFill>
                <a:latin typeface="Merriweather Light"/>
              </a:rPr>
              <a:t>1.444 </a:t>
            </a:r>
          </a:p>
          <a:p>
            <a:pPr lvl="1"/>
            <a:endParaRPr lang="en-US" altLang="zh-CN" sz="1200" dirty="0">
              <a:solidFill>
                <a:srgbClr val="562100"/>
              </a:solidFill>
              <a:latin typeface="Merriweather Light"/>
            </a:endParaRPr>
          </a:p>
          <a:p>
            <a:pPr lvl="1"/>
            <a:r>
              <a:rPr lang="en-US" altLang="zh-CN" sz="1200" dirty="0">
                <a:solidFill>
                  <a:srgbClr val="562100"/>
                </a:solidFill>
                <a:latin typeface="Merriweather Light"/>
              </a:rPr>
              <a:t>	Trail 341-360: </a:t>
            </a:r>
            <a:r>
              <a:rPr lang="en-US" altLang="zh-CN" sz="1200" b="1" dirty="0">
                <a:solidFill>
                  <a:srgbClr val="562100"/>
                </a:solidFill>
                <a:latin typeface="Merriweather Light"/>
              </a:rPr>
              <a:t>Off medication</a:t>
            </a:r>
          </a:p>
          <a:p>
            <a:pPr lvl="1"/>
            <a:r>
              <a:rPr lang="en-US" altLang="zh-CN" sz="1200" dirty="0">
                <a:solidFill>
                  <a:srgbClr val="562100"/>
                </a:solidFill>
                <a:latin typeface="Merriweather Light"/>
              </a:rPr>
              <a:t>		          -average durations: 5.223, 3.133</a:t>
            </a:r>
          </a:p>
          <a:p>
            <a:pPr lvl="1"/>
            <a:r>
              <a:rPr lang="en-US" altLang="zh-CN" sz="1200" dirty="0">
                <a:solidFill>
                  <a:srgbClr val="562100"/>
                </a:solidFill>
                <a:latin typeface="Merriweather Light"/>
              </a:rPr>
              <a:t>		          - score: </a:t>
            </a:r>
            <a:r>
              <a:rPr lang="en-US" altLang="zh-CN" sz="1200" b="1" dirty="0">
                <a:solidFill>
                  <a:srgbClr val="562100"/>
                </a:solidFill>
                <a:latin typeface="Merriweather Light"/>
              </a:rPr>
              <a:t>2.09</a:t>
            </a:r>
          </a:p>
          <a:p>
            <a:pPr lvl="1"/>
            <a:endParaRPr lang="en-US" altLang="zh-CN" sz="1200" dirty="0">
              <a:solidFill>
                <a:srgbClr val="562100"/>
              </a:solidFill>
              <a:latin typeface="Merriweather Light"/>
            </a:endParaRPr>
          </a:p>
          <a:p>
            <a:pPr lvl="1"/>
            <a:r>
              <a:rPr lang="en-US" altLang="zh-CN" sz="1200" dirty="0">
                <a:solidFill>
                  <a:srgbClr val="562100"/>
                </a:solidFill>
                <a:latin typeface="Merriweather Light"/>
              </a:rPr>
              <a:t>	Trail 329-337: </a:t>
            </a:r>
            <a:r>
              <a:rPr lang="en-US" altLang="zh-CN" sz="1200" b="1" dirty="0">
                <a:solidFill>
                  <a:srgbClr val="562100"/>
                </a:solidFill>
                <a:latin typeface="Merriweather Light"/>
              </a:rPr>
              <a:t>On medication</a:t>
            </a:r>
          </a:p>
          <a:p>
            <a:pPr lvl="1"/>
            <a:r>
              <a:rPr lang="en-US" altLang="zh-CN" sz="1200" dirty="0">
                <a:solidFill>
                  <a:srgbClr val="562100"/>
                </a:solidFill>
                <a:latin typeface="Merriweather Light"/>
              </a:rPr>
              <a:t>		           -average durations: 2.516, 1.085</a:t>
            </a:r>
          </a:p>
          <a:p>
            <a:pPr lvl="1"/>
            <a:r>
              <a:rPr lang="en-US" altLang="zh-CN" sz="1200" dirty="0">
                <a:solidFill>
                  <a:srgbClr val="562100"/>
                </a:solidFill>
                <a:latin typeface="Merriweather Light"/>
              </a:rPr>
              <a:t>		           - score: </a:t>
            </a:r>
            <a:r>
              <a:rPr lang="en-US" altLang="zh-CN" sz="1200" b="1" dirty="0">
                <a:solidFill>
                  <a:srgbClr val="562100"/>
                </a:solidFill>
                <a:latin typeface="Merriweather Light"/>
              </a:rPr>
              <a:t>1.375</a:t>
            </a:r>
          </a:p>
          <a:p>
            <a:r>
              <a:rPr lang="en-US" altLang="zh-CN" sz="1200" dirty="0">
                <a:solidFill>
                  <a:srgbClr val="562100"/>
                </a:solidFill>
                <a:latin typeface="Merriweather Light"/>
              </a:rPr>
              <a:t>	</a:t>
            </a:r>
          </a:p>
          <a:p>
            <a:endParaRPr lang="en-US" altLang="zh-CN" sz="1200" dirty="0">
              <a:solidFill>
                <a:srgbClr val="562100"/>
              </a:solidFill>
              <a:latin typeface="Merriweather Light"/>
            </a:endParaRPr>
          </a:p>
        </p:txBody>
      </p:sp>
      <p:sp>
        <p:nvSpPr>
          <p:cNvPr id="7" name="文本框 6">
            <a:extLst>
              <a:ext uri="{FF2B5EF4-FFF2-40B4-BE49-F238E27FC236}">
                <a16:creationId xmlns:a16="http://schemas.microsoft.com/office/drawing/2014/main" id="{A38FDFAF-79FD-8BA2-503D-815DD09CDEE3}"/>
              </a:ext>
            </a:extLst>
          </p:cNvPr>
          <p:cNvSpPr txBox="1"/>
          <p:nvPr/>
        </p:nvSpPr>
        <p:spPr>
          <a:xfrm>
            <a:off x="4194700" y="1459688"/>
            <a:ext cx="4949300" cy="2739211"/>
          </a:xfrm>
          <a:prstGeom prst="rect">
            <a:avLst/>
          </a:prstGeom>
          <a:noFill/>
        </p:spPr>
        <p:txBody>
          <a:bodyPr wrap="square">
            <a:spAutoFit/>
          </a:bodyPr>
          <a:lstStyle/>
          <a:p>
            <a:r>
              <a:rPr lang="en-US" altLang="zh-CN" dirty="0">
                <a:solidFill>
                  <a:srgbClr val="562100"/>
                </a:solidFill>
                <a:latin typeface="Merriweather Light"/>
              </a:rPr>
              <a:t> Patient 412:</a:t>
            </a:r>
          </a:p>
          <a:p>
            <a:endParaRPr lang="en-US" altLang="zh-CN" dirty="0">
              <a:solidFill>
                <a:srgbClr val="562100"/>
              </a:solidFill>
              <a:latin typeface="Merriweather Light"/>
            </a:endParaRPr>
          </a:p>
          <a:p>
            <a:pPr lvl="1"/>
            <a:r>
              <a:rPr lang="en-US" altLang="zh-CN" sz="1200" dirty="0">
                <a:solidFill>
                  <a:srgbClr val="562100"/>
                </a:solidFill>
                <a:latin typeface="Merriweather Light"/>
              </a:rPr>
              <a:t>	Trail 174-192: </a:t>
            </a:r>
            <a:r>
              <a:rPr lang="en-US" altLang="zh-CN" sz="1200" b="1" dirty="0">
                <a:solidFill>
                  <a:srgbClr val="562100"/>
                </a:solidFill>
                <a:latin typeface="Merriweather Light"/>
              </a:rPr>
              <a:t>On medication</a:t>
            </a:r>
          </a:p>
          <a:p>
            <a:pPr lvl="1"/>
            <a:r>
              <a:rPr lang="en-US" altLang="zh-CN" sz="1200" dirty="0">
                <a:solidFill>
                  <a:srgbClr val="562100"/>
                </a:solidFill>
                <a:latin typeface="Merriweather Light"/>
              </a:rPr>
              <a:t>		          -average durations: 2.768, 1.664</a:t>
            </a:r>
          </a:p>
          <a:p>
            <a:pPr lvl="1"/>
            <a:r>
              <a:rPr lang="en-US" altLang="zh-CN" sz="1200" dirty="0">
                <a:solidFill>
                  <a:srgbClr val="562100"/>
                </a:solidFill>
                <a:latin typeface="Merriweather Light"/>
              </a:rPr>
              <a:t>		          - score: </a:t>
            </a:r>
            <a:r>
              <a:rPr lang="en-US" altLang="zh-CN" sz="1200" b="1" dirty="0">
                <a:solidFill>
                  <a:srgbClr val="562100"/>
                </a:solidFill>
                <a:latin typeface="Merriweather Light"/>
              </a:rPr>
              <a:t>1.75</a:t>
            </a:r>
          </a:p>
          <a:p>
            <a:pPr lvl="1"/>
            <a:endParaRPr lang="en-US" altLang="zh-CN" sz="1200" dirty="0">
              <a:solidFill>
                <a:srgbClr val="562100"/>
              </a:solidFill>
              <a:latin typeface="Merriweather Light"/>
            </a:endParaRPr>
          </a:p>
          <a:p>
            <a:pPr lvl="1"/>
            <a:r>
              <a:rPr lang="en-US" altLang="zh-CN" sz="1200" dirty="0">
                <a:solidFill>
                  <a:srgbClr val="562100"/>
                </a:solidFill>
                <a:latin typeface="Merriweather Light"/>
              </a:rPr>
              <a:t>	Trail 198-203: </a:t>
            </a:r>
            <a:r>
              <a:rPr lang="en-US" altLang="zh-CN" sz="1200" b="1" dirty="0">
                <a:solidFill>
                  <a:srgbClr val="562100"/>
                </a:solidFill>
                <a:latin typeface="Merriweather Light"/>
              </a:rPr>
              <a:t>Off medication</a:t>
            </a:r>
          </a:p>
          <a:p>
            <a:pPr lvl="1"/>
            <a:r>
              <a:rPr lang="en-US" altLang="zh-CN" sz="1200" dirty="0">
                <a:solidFill>
                  <a:srgbClr val="562100"/>
                </a:solidFill>
                <a:latin typeface="Merriweather Light"/>
              </a:rPr>
              <a:t>		          -average durations: 5.223, 3.133</a:t>
            </a:r>
          </a:p>
          <a:p>
            <a:pPr lvl="1"/>
            <a:r>
              <a:rPr lang="en-US" altLang="zh-CN" sz="1200" dirty="0">
                <a:solidFill>
                  <a:srgbClr val="562100"/>
                </a:solidFill>
                <a:latin typeface="Merriweather Light"/>
              </a:rPr>
              <a:t>		          - score: </a:t>
            </a:r>
            <a:r>
              <a:rPr lang="en-US" altLang="zh-CN" sz="1200" b="1" dirty="0">
                <a:solidFill>
                  <a:srgbClr val="562100"/>
                </a:solidFill>
                <a:latin typeface="Merriweather Light"/>
              </a:rPr>
              <a:t>2</a:t>
            </a:r>
          </a:p>
          <a:p>
            <a:pPr lvl="1"/>
            <a:endParaRPr lang="en-US" altLang="zh-CN" sz="1200" dirty="0">
              <a:solidFill>
                <a:srgbClr val="562100"/>
              </a:solidFill>
              <a:latin typeface="Merriweather Light"/>
            </a:endParaRPr>
          </a:p>
          <a:p>
            <a:pPr lvl="1"/>
            <a:r>
              <a:rPr lang="en-US" altLang="zh-CN" sz="1200" dirty="0">
                <a:solidFill>
                  <a:srgbClr val="562100"/>
                </a:solidFill>
                <a:latin typeface="Merriweather Light"/>
              </a:rPr>
              <a:t>	Trail 204-206: </a:t>
            </a:r>
            <a:r>
              <a:rPr lang="en-US" altLang="zh-CN" sz="1200" b="1" dirty="0">
                <a:solidFill>
                  <a:srgbClr val="562100"/>
                </a:solidFill>
                <a:latin typeface="Merriweather Light"/>
              </a:rPr>
              <a:t>On medication</a:t>
            </a:r>
          </a:p>
          <a:p>
            <a:pPr lvl="1"/>
            <a:r>
              <a:rPr lang="en-US" altLang="zh-CN" sz="1200" dirty="0">
                <a:solidFill>
                  <a:srgbClr val="562100"/>
                </a:solidFill>
                <a:latin typeface="Merriweather Light"/>
              </a:rPr>
              <a:t>		           -average durations: 1.793,</a:t>
            </a:r>
            <a:r>
              <a:rPr lang="zh-CN" altLang="en-US" sz="1200" dirty="0">
                <a:solidFill>
                  <a:srgbClr val="562100"/>
                </a:solidFill>
                <a:latin typeface="Merriweather Light"/>
              </a:rPr>
              <a:t> </a:t>
            </a:r>
            <a:r>
              <a:rPr lang="en-US" altLang="zh-CN" sz="1200" dirty="0">
                <a:solidFill>
                  <a:srgbClr val="562100"/>
                </a:solidFill>
                <a:latin typeface="Merriweather Light"/>
              </a:rPr>
              <a:t>1.018</a:t>
            </a:r>
          </a:p>
          <a:p>
            <a:pPr lvl="1"/>
            <a:r>
              <a:rPr lang="en-US" altLang="zh-CN" sz="1200" dirty="0">
                <a:solidFill>
                  <a:srgbClr val="562100"/>
                </a:solidFill>
                <a:latin typeface="Merriweather Light"/>
              </a:rPr>
              <a:t>		           - score: </a:t>
            </a:r>
            <a:r>
              <a:rPr lang="en-US" altLang="zh-CN" sz="1200" b="1" dirty="0">
                <a:solidFill>
                  <a:srgbClr val="562100"/>
                </a:solidFill>
                <a:latin typeface="Merriweather Light"/>
              </a:rPr>
              <a:t>1.666</a:t>
            </a:r>
          </a:p>
          <a:p>
            <a:r>
              <a:rPr lang="en-US" altLang="zh-CN" sz="1200" dirty="0">
                <a:solidFill>
                  <a:srgbClr val="562100"/>
                </a:solidFill>
                <a:latin typeface="Merriweather Light"/>
              </a:rPr>
              <a:t>	</a:t>
            </a:r>
          </a:p>
        </p:txBody>
      </p:sp>
      <p:sp>
        <p:nvSpPr>
          <p:cNvPr id="9" name="文本框 8">
            <a:extLst>
              <a:ext uri="{FF2B5EF4-FFF2-40B4-BE49-F238E27FC236}">
                <a16:creationId xmlns:a16="http://schemas.microsoft.com/office/drawing/2014/main" id="{E8A4754F-E0BF-69C3-0701-5866E1797B04}"/>
              </a:ext>
            </a:extLst>
          </p:cNvPr>
          <p:cNvSpPr txBox="1"/>
          <p:nvPr/>
        </p:nvSpPr>
        <p:spPr>
          <a:xfrm>
            <a:off x="1716115" y="4310439"/>
            <a:ext cx="6215770" cy="461665"/>
          </a:xfrm>
          <a:prstGeom prst="rect">
            <a:avLst/>
          </a:prstGeom>
          <a:noFill/>
        </p:spPr>
        <p:txBody>
          <a:bodyPr wrap="square">
            <a:spAutoFit/>
          </a:bodyPr>
          <a:lstStyle/>
          <a:p>
            <a:r>
              <a:rPr lang="en-US" altLang="zh-CN" sz="1200" dirty="0">
                <a:solidFill>
                  <a:srgbClr val="562100"/>
                </a:solidFill>
                <a:latin typeface="Merriweather Light"/>
              </a:rPr>
              <a:t>Patients on medication tend to have lower UPDRS scores and shorter standing durations, indicating better motor performance.</a:t>
            </a:r>
            <a:endParaRPr lang="zh-CN" altLang="en-US" sz="1200" dirty="0">
              <a:solidFill>
                <a:srgbClr val="562100"/>
              </a:solidFill>
              <a:latin typeface="Merriweather Light"/>
            </a:endParaRPr>
          </a:p>
        </p:txBody>
      </p:sp>
    </p:spTree>
    <p:extLst>
      <p:ext uri="{BB962C8B-B14F-4D97-AF65-F5344CB8AC3E}">
        <p14:creationId xmlns:p14="http://schemas.microsoft.com/office/powerpoint/2010/main" val="403949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4641366A-E155-B4A2-2E31-FC06316C7348}"/>
            </a:ext>
          </a:extLst>
        </p:cNvPr>
        <p:cNvGrpSpPr/>
        <p:nvPr/>
      </p:nvGrpSpPr>
      <p:grpSpPr>
        <a:xfrm>
          <a:off x="0" y="0"/>
          <a:ext cx="0" cy="0"/>
          <a:chOff x="0" y="0"/>
          <a:chExt cx="0" cy="0"/>
        </a:xfrm>
      </p:grpSpPr>
      <p:sp>
        <p:nvSpPr>
          <p:cNvPr id="64" name="Google Shape;64;p14">
            <a:extLst>
              <a:ext uri="{FF2B5EF4-FFF2-40B4-BE49-F238E27FC236}">
                <a16:creationId xmlns:a16="http://schemas.microsoft.com/office/drawing/2014/main" id="{BFA2ABAE-D7EB-3E2F-FE95-9C7BDCE6FBF2}"/>
              </a:ext>
            </a:extLst>
          </p:cNvPr>
          <p:cNvSpPr txBox="1">
            <a:spLocks noGrp="1"/>
          </p:cNvSpPr>
          <p:nvPr>
            <p:ph type="sldNum" idx="12"/>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00"/>
              <a:buNone/>
            </a:pPr>
            <a:fld id="{00000000-1234-1234-1234-123412341234}" type="slidenum">
              <a:rPr lang="en" sz="900">
                <a:solidFill>
                  <a:srgbClr val="562100"/>
                </a:solidFill>
                <a:latin typeface="Merriweather Light"/>
                <a:ea typeface="Merriweather Light"/>
                <a:cs typeface="Merriweather Light"/>
                <a:sym typeface="Merriweather Light"/>
              </a:rPr>
              <a:t>7</a:t>
            </a:fld>
            <a:endParaRPr sz="900">
              <a:solidFill>
                <a:srgbClr val="562100"/>
              </a:solidFill>
              <a:latin typeface="Merriweather Light"/>
              <a:ea typeface="Merriweather Light"/>
              <a:cs typeface="Merriweather Light"/>
              <a:sym typeface="Merriweather Light"/>
            </a:endParaRPr>
          </a:p>
        </p:txBody>
      </p:sp>
      <p:cxnSp>
        <p:nvCxnSpPr>
          <p:cNvPr id="65" name="Google Shape;65;p14">
            <a:extLst>
              <a:ext uri="{FF2B5EF4-FFF2-40B4-BE49-F238E27FC236}">
                <a16:creationId xmlns:a16="http://schemas.microsoft.com/office/drawing/2014/main" id="{5839157C-F0F5-8F19-9278-54066ED9652E}"/>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66" name="Google Shape;66;p14">
            <a:extLst>
              <a:ext uri="{FF2B5EF4-FFF2-40B4-BE49-F238E27FC236}">
                <a16:creationId xmlns:a16="http://schemas.microsoft.com/office/drawing/2014/main" id="{E51535B4-1CB1-2B6F-53F6-B4111C38516D}"/>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2" name="文本框 1">
            <a:extLst>
              <a:ext uri="{FF2B5EF4-FFF2-40B4-BE49-F238E27FC236}">
                <a16:creationId xmlns:a16="http://schemas.microsoft.com/office/drawing/2014/main" id="{6B82EA62-1028-C937-8801-B08D765DBD15}"/>
              </a:ext>
            </a:extLst>
          </p:cNvPr>
          <p:cNvSpPr txBox="1"/>
          <p:nvPr/>
        </p:nvSpPr>
        <p:spPr>
          <a:xfrm>
            <a:off x="252000" y="872336"/>
            <a:ext cx="7986565" cy="369332"/>
          </a:xfrm>
          <a:prstGeom prst="rect">
            <a:avLst/>
          </a:prstGeom>
          <a:noFill/>
        </p:spPr>
        <p:txBody>
          <a:bodyPr wrap="square">
            <a:spAutoFit/>
          </a:bodyPr>
          <a:lstStyle/>
          <a:p>
            <a:r>
              <a:rPr lang="en-US" altLang="zh-CN" sz="1800" dirty="0">
                <a:solidFill>
                  <a:srgbClr val="562100"/>
                </a:solidFill>
                <a:latin typeface="Merriweather Light"/>
              </a:rPr>
              <a:t>DBS analysis:</a:t>
            </a:r>
          </a:p>
        </p:txBody>
      </p:sp>
      <p:sp>
        <p:nvSpPr>
          <p:cNvPr id="3" name="文本框 2">
            <a:extLst>
              <a:ext uri="{FF2B5EF4-FFF2-40B4-BE49-F238E27FC236}">
                <a16:creationId xmlns:a16="http://schemas.microsoft.com/office/drawing/2014/main" id="{F83B1011-3E7A-6931-FB8D-EDB10950419A}"/>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 </a:t>
            </a:r>
          </a:p>
        </p:txBody>
      </p:sp>
      <p:sp>
        <p:nvSpPr>
          <p:cNvPr id="5" name="文本框 4">
            <a:extLst>
              <a:ext uri="{FF2B5EF4-FFF2-40B4-BE49-F238E27FC236}">
                <a16:creationId xmlns:a16="http://schemas.microsoft.com/office/drawing/2014/main" id="{C8722A94-6351-C093-45F9-CD724E1F99F4}"/>
              </a:ext>
            </a:extLst>
          </p:cNvPr>
          <p:cNvSpPr txBox="1"/>
          <p:nvPr/>
        </p:nvSpPr>
        <p:spPr>
          <a:xfrm>
            <a:off x="-125301" y="1458129"/>
            <a:ext cx="4949301" cy="2308324"/>
          </a:xfrm>
          <a:prstGeom prst="rect">
            <a:avLst/>
          </a:prstGeom>
          <a:noFill/>
        </p:spPr>
        <p:txBody>
          <a:bodyPr wrap="square">
            <a:spAutoFit/>
          </a:bodyPr>
          <a:lstStyle/>
          <a:p>
            <a:r>
              <a:rPr lang="en-US" altLang="zh-CN" sz="1200" dirty="0">
                <a:solidFill>
                  <a:srgbClr val="562100"/>
                </a:solidFill>
                <a:latin typeface="Merriweather Light"/>
              </a:rPr>
              <a:t>       Patient 275:</a:t>
            </a:r>
          </a:p>
          <a:p>
            <a:endParaRPr lang="en-US" altLang="zh-CN" sz="1200" dirty="0">
              <a:solidFill>
                <a:srgbClr val="562100"/>
              </a:solidFill>
              <a:latin typeface="Merriweather Light"/>
            </a:endParaRPr>
          </a:p>
          <a:p>
            <a:pPr lvl="1"/>
            <a:r>
              <a:rPr lang="en-US" altLang="zh-CN" sz="1200" dirty="0">
                <a:solidFill>
                  <a:srgbClr val="562100"/>
                </a:solidFill>
                <a:latin typeface="Merriweather Light"/>
              </a:rPr>
              <a:t>	Trail 50-81: </a:t>
            </a:r>
            <a:r>
              <a:rPr lang="en-US" altLang="zh-CN" sz="1200" b="1" dirty="0">
                <a:solidFill>
                  <a:srgbClr val="562100"/>
                </a:solidFill>
                <a:latin typeface="Merriweather Light"/>
              </a:rPr>
              <a:t>On DBS</a:t>
            </a:r>
          </a:p>
          <a:p>
            <a:pPr lvl="1"/>
            <a:r>
              <a:rPr lang="en-US" altLang="zh-CN" sz="1200" dirty="0">
                <a:solidFill>
                  <a:srgbClr val="562100"/>
                </a:solidFill>
                <a:latin typeface="Merriweather Light"/>
              </a:rPr>
              <a:t>		          -average durations: 2.425, 1.419</a:t>
            </a:r>
          </a:p>
          <a:p>
            <a:pPr lvl="1"/>
            <a:r>
              <a:rPr lang="en-US" altLang="zh-CN" sz="1200" dirty="0">
                <a:solidFill>
                  <a:srgbClr val="562100"/>
                </a:solidFill>
                <a:latin typeface="Merriweather Light"/>
              </a:rPr>
              <a:t>		          - score:</a:t>
            </a:r>
            <a:r>
              <a:rPr lang="en-US" altLang="zh-CN" sz="1200" b="1" dirty="0">
                <a:solidFill>
                  <a:srgbClr val="562100"/>
                </a:solidFill>
                <a:latin typeface="Merriweather Light"/>
              </a:rPr>
              <a:t> 1.45</a:t>
            </a:r>
          </a:p>
          <a:p>
            <a:pPr lvl="1"/>
            <a:endParaRPr lang="en-US" altLang="zh-CN" sz="1200" dirty="0">
              <a:solidFill>
                <a:srgbClr val="562100"/>
              </a:solidFill>
              <a:latin typeface="Merriweather Light"/>
            </a:endParaRPr>
          </a:p>
          <a:p>
            <a:pPr lvl="1"/>
            <a:r>
              <a:rPr lang="en-US" altLang="zh-CN" sz="1200" dirty="0">
                <a:solidFill>
                  <a:srgbClr val="562100"/>
                </a:solidFill>
                <a:latin typeface="Merriweather Light"/>
              </a:rPr>
              <a:t>	Trail 86-91: </a:t>
            </a:r>
            <a:r>
              <a:rPr lang="en-US" altLang="zh-CN" sz="1200" b="1" dirty="0">
                <a:solidFill>
                  <a:srgbClr val="562100"/>
                </a:solidFill>
                <a:latin typeface="Merriweather Light"/>
              </a:rPr>
              <a:t>Off DBS</a:t>
            </a:r>
          </a:p>
          <a:p>
            <a:pPr lvl="1"/>
            <a:r>
              <a:rPr lang="en-US" altLang="zh-CN" sz="1200" dirty="0">
                <a:solidFill>
                  <a:srgbClr val="562100"/>
                </a:solidFill>
                <a:latin typeface="Merriweather Light"/>
              </a:rPr>
              <a:t>		          -average durations: 3.461, 1.543</a:t>
            </a:r>
          </a:p>
          <a:p>
            <a:pPr lvl="1"/>
            <a:r>
              <a:rPr lang="en-US" altLang="zh-CN" sz="1200" dirty="0">
                <a:solidFill>
                  <a:srgbClr val="562100"/>
                </a:solidFill>
                <a:latin typeface="Merriweather Light"/>
              </a:rPr>
              <a:t>		          - score: </a:t>
            </a:r>
            <a:r>
              <a:rPr lang="en-US" altLang="zh-CN" sz="1200" b="1" dirty="0">
                <a:solidFill>
                  <a:srgbClr val="562100"/>
                </a:solidFill>
                <a:latin typeface="Merriweather Light"/>
              </a:rPr>
              <a:t>1.2</a:t>
            </a:r>
          </a:p>
          <a:p>
            <a:pPr lvl="1"/>
            <a:endParaRPr lang="en-US" altLang="zh-CN" sz="1200" dirty="0">
              <a:solidFill>
                <a:srgbClr val="562100"/>
              </a:solidFill>
              <a:latin typeface="Merriweather Light"/>
            </a:endParaRPr>
          </a:p>
          <a:p>
            <a:r>
              <a:rPr lang="en-US" altLang="zh-CN" sz="1200" dirty="0">
                <a:solidFill>
                  <a:srgbClr val="562100"/>
                </a:solidFill>
                <a:latin typeface="Merriweather Light"/>
              </a:rPr>
              <a:t>	</a:t>
            </a:r>
          </a:p>
          <a:p>
            <a:endParaRPr lang="en-US" altLang="zh-CN" sz="1200" dirty="0">
              <a:solidFill>
                <a:srgbClr val="562100"/>
              </a:solidFill>
              <a:latin typeface="Merriweather Light"/>
            </a:endParaRPr>
          </a:p>
        </p:txBody>
      </p:sp>
      <p:sp>
        <p:nvSpPr>
          <p:cNvPr id="7" name="文本框 6">
            <a:extLst>
              <a:ext uri="{FF2B5EF4-FFF2-40B4-BE49-F238E27FC236}">
                <a16:creationId xmlns:a16="http://schemas.microsoft.com/office/drawing/2014/main" id="{B44042C8-14CA-A190-D40D-EB46D66345DE}"/>
              </a:ext>
            </a:extLst>
          </p:cNvPr>
          <p:cNvSpPr txBox="1"/>
          <p:nvPr/>
        </p:nvSpPr>
        <p:spPr>
          <a:xfrm>
            <a:off x="4194700" y="1459688"/>
            <a:ext cx="4949300" cy="2739211"/>
          </a:xfrm>
          <a:prstGeom prst="rect">
            <a:avLst/>
          </a:prstGeom>
          <a:noFill/>
        </p:spPr>
        <p:txBody>
          <a:bodyPr wrap="square">
            <a:spAutoFit/>
          </a:bodyPr>
          <a:lstStyle/>
          <a:p>
            <a:r>
              <a:rPr lang="en-US" altLang="zh-CN" dirty="0">
                <a:solidFill>
                  <a:srgbClr val="562100"/>
                </a:solidFill>
                <a:latin typeface="Merriweather Light"/>
              </a:rPr>
              <a:t> Patient 384:</a:t>
            </a:r>
          </a:p>
          <a:p>
            <a:endParaRPr lang="en-US" altLang="zh-CN" dirty="0">
              <a:solidFill>
                <a:srgbClr val="562100"/>
              </a:solidFill>
              <a:latin typeface="Merriweather Light"/>
            </a:endParaRPr>
          </a:p>
          <a:p>
            <a:pPr lvl="1"/>
            <a:r>
              <a:rPr lang="en-US" altLang="zh-CN" sz="1200" dirty="0">
                <a:solidFill>
                  <a:srgbClr val="562100"/>
                </a:solidFill>
                <a:latin typeface="Merriweather Light"/>
              </a:rPr>
              <a:t>	Trail 754-759: </a:t>
            </a:r>
            <a:r>
              <a:rPr lang="en-US" altLang="zh-CN" sz="1200" b="1" dirty="0">
                <a:solidFill>
                  <a:srgbClr val="562100"/>
                </a:solidFill>
                <a:latin typeface="Merriweather Light"/>
              </a:rPr>
              <a:t>On DBS</a:t>
            </a:r>
          </a:p>
          <a:p>
            <a:pPr lvl="1"/>
            <a:r>
              <a:rPr lang="en-US" altLang="zh-CN" sz="1200" dirty="0">
                <a:solidFill>
                  <a:srgbClr val="562100"/>
                </a:solidFill>
                <a:latin typeface="Merriweather Light"/>
              </a:rPr>
              <a:t>		          -average durations: 2.338, 1.489</a:t>
            </a:r>
          </a:p>
          <a:p>
            <a:pPr lvl="1"/>
            <a:r>
              <a:rPr lang="en-US" altLang="zh-CN" sz="1200" dirty="0">
                <a:solidFill>
                  <a:srgbClr val="562100"/>
                </a:solidFill>
                <a:latin typeface="Merriweather Light"/>
              </a:rPr>
              <a:t>		          - score: </a:t>
            </a:r>
            <a:r>
              <a:rPr lang="en-US" altLang="zh-CN" sz="1200" b="1" dirty="0">
                <a:solidFill>
                  <a:srgbClr val="562100"/>
                </a:solidFill>
                <a:latin typeface="Merriweather Light"/>
              </a:rPr>
              <a:t>2</a:t>
            </a:r>
          </a:p>
          <a:p>
            <a:pPr lvl="1"/>
            <a:endParaRPr lang="en-US" altLang="zh-CN" sz="1200" dirty="0">
              <a:solidFill>
                <a:srgbClr val="562100"/>
              </a:solidFill>
              <a:latin typeface="Merriweather Light"/>
            </a:endParaRPr>
          </a:p>
          <a:p>
            <a:pPr lvl="1"/>
            <a:r>
              <a:rPr lang="en-US" altLang="zh-CN" sz="1200" dirty="0">
                <a:solidFill>
                  <a:srgbClr val="562100"/>
                </a:solidFill>
                <a:latin typeface="Merriweather Light"/>
              </a:rPr>
              <a:t>	Trail 762-774: </a:t>
            </a:r>
            <a:r>
              <a:rPr lang="en-US" altLang="zh-CN" sz="1200" b="1" dirty="0">
                <a:solidFill>
                  <a:srgbClr val="562100"/>
                </a:solidFill>
                <a:latin typeface="Merriweather Light"/>
              </a:rPr>
              <a:t>Off DBS</a:t>
            </a:r>
          </a:p>
          <a:p>
            <a:pPr lvl="1"/>
            <a:r>
              <a:rPr lang="en-US" altLang="zh-CN" sz="1200" dirty="0">
                <a:solidFill>
                  <a:srgbClr val="562100"/>
                </a:solidFill>
                <a:latin typeface="Merriweather Light"/>
              </a:rPr>
              <a:t>		          -average durations: 2.429, 1.534</a:t>
            </a:r>
          </a:p>
          <a:p>
            <a:pPr lvl="1"/>
            <a:r>
              <a:rPr lang="en-US" altLang="zh-CN" sz="1200" dirty="0">
                <a:solidFill>
                  <a:srgbClr val="562100"/>
                </a:solidFill>
                <a:latin typeface="Merriweather Light"/>
              </a:rPr>
              <a:t>		          - score: </a:t>
            </a:r>
            <a:r>
              <a:rPr lang="en-US" altLang="zh-CN" sz="1200" b="1" dirty="0">
                <a:solidFill>
                  <a:srgbClr val="562100"/>
                </a:solidFill>
                <a:latin typeface="Merriweather Light"/>
              </a:rPr>
              <a:t>1.666</a:t>
            </a:r>
          </a:p>
          <a:p>
            <a:pPr lvl="1"/>
            <a:endParaRPr lang="en-US" altLang="zh-CN" sz="1200" dirty="0">
              <a:solidFill>
                <a:srgbClr val="562100"/>
              </a:solidFill>
              <a:latin typeface="Merriweather Light"/>
            </a:endParaRPr>
          </a:p>
          <a:p>
            <a:pPr lvl="1"/>
            <a:r>
              <a:rPr lang="en-US" altLang="zh-CN" sz="1200" dirty="0">
                <a:solidFill>
                  <a:srgbClr val="562100"/>
                </a:solidFill>
                <a:latin typeface="Merriweather Light"/>
              </a:rPr>
              <a:t>	Trail 777-780: </a:t>
            </a:r>
            <a:r>
              <a:rPr lang="en-US" altLang="zh-CN" sz="1200" b="1" dirty="0">
                <a:solidFill>
                  <a:srgbClr val="562100"/>
                </a:solidFill>
                <a:latin typeface="Merriweather Light"/>
              </a:rPr>
              <a:t>On DBS</a:t>
            </a:r>
          </a:p>
          <a:p>
            <a:pPr lvl="1"/>
            <a:r>
              <a:rPr lang="en-US" altLang="zh-CN" sz="1200" dirty="0">
                <a:solidFill>
                  <a:srgbClr val="562100"/>
                </a:solidFill>
                <a:latin typeface="Merriweather Light"/>
              </a:rPr>
              <a:t>		           -average durations: 2.485,</a:t>
            </a:r>
            <a:r>
              <a:rPr lang="zh-CN" altLang="en-US" sz="1200" dirty="0">
                <a:solidFill>
                  <a:srgbClr val="562100"/>
                </a:solidFill>
                <a:latin typeface="Merriweather Light"/>
              </a:rPr>
              <a:t> </a:t>
            </a:r>
            <a:r>
              <a:rPr lang="en-US" altLang="zh-CN" sz="1200" dirty="0">
                <a:solidFill>
                  <a:srgbClr val="562100"/>
                </a:solidFill>
                <a:latin typeface="Merriweather Light"/>
              </a:rPr>
              <a:t>1.380</a:t>
            </a:r>
          </a:p>
          <a:p>
            <a:pPr lvl="1"/>
            <a:r>
              <a:rPr lang="en-US" altLang="zh-CN" sz="1200" dirty="0">
                <a:solidFill>
                  <a:srgbClr val="562100"/>
                </a:solidFill>
                <a:latin typeface="Merriweather Light"/>
              </a:rPr>
              <a:t>		           - score: </a:t>
            </a:r>
            <a:r>
              <a:rPr lang="en-US" altLang="zh-CN" sz="1200" b="1" dirty="0">
                <a:solidFill>
                  <a:srgbClr val="562100"/>
                </a:solidFill>
                <a:latin typeface="Merriweather Light"/>
              </a:rPr>
              <a:t>1.875</a:t>
            </a:r>
          </a:p>
          <a:p>
            <a:r>
              <a:rPr lang="en-US" altLang="zh-CN" sz="1200" dirty="0">
                <a:solidFill>
                  <a:srgbClr val="562100"/>
                </a:solidFill>
                <a:latin typeface="Merriweather Light"/>
              </a:rPr>
              <a:t>	</a:t>
            </a:r>
          </a:p>
        </p:txBody>
      </p:sp>
      <p:sp>
        <p:nvSpPr>
          <p:cNvPr id="6" name="文本框 5">
            <a:extLst>
              <a:ext uri="{FF2B5EF4-FFF2-40B4-BE49-F238E27FC236}">
                <a16:creationId xmlns:a16="http://schemas.microsoft.com/office/drawing/2014/main" id="{6E0621B2-B4C6-844F-DAAB-720896B01A29}"/>
              </a:ext>
            </a:extLst>
          </p:cNvPr>
          <p:cNvSpPr txBox="1"/>
          <p:nvPr/>
        </p:nvSpPr>
        <p:spPr>
          <a:xfrm>
            <a:off x="1541929" y="4198899"/>
            <a:ext cx="6078071" cy="461665"/>
          </a:xfrm>
          <a:prstGeom prst="rect">
            <a:avLst/>
          </a:prstGeom>
          <a:noFill/>
        </p:spPr>
        <p:txBody>
          <a:bodyPr wrap="square">
            <a:spAutoFit/>
          </a:bodyPr>
          <a:lstStyle/>
          <a:p>
            <a:r>
              <a:rPr lang="en-US" altLang="zh-CN" sz="1200" dirty="0">
                <a:solidFill>
                  <a:srgbClr val="562100"/>
                </a:solidFill>
                <a:latin typeface="Merriweather Light"/>
              </a:rPr>
              <a:t>Patients off DBS often receive lower scores despite having longer standing durations, possibly due to suppressed or less obvious compensatory behaviors.</a:t>
            </a:r>
            <a:endParaRPr lang="zh-CN" altLang="en-US" sz="1200" dirty="0">
              <a:solidFill>
                <a:srgbClr val="562100"/>
              </a:solidFill>
              <a:latin typeface="Merriweather Light"/>
            </a:endParaRPr>
          </a:p>
        </p:txBody>
      </p:sp>
    </p:spTree>
    <p:extLst>
      <p:ext uri="{BB962C8B-B14F-4D97-AF65-F5344CB8AC3E}">
        <p14:creationId xmlns:p14="http://schemas.microsoft.com/office/powerpoint/2010/main" val="406251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47716386-F5B9-E53C-B884-B5D0901215FA}"/>
            </a:ext>
          </a:extLst>
        </p:cNvPr>
        <p:cNvGrpSpPr/>
        <p:nvPr/>
      </p:nvGrpSpPr>
      <p:grpSpPr>
        <a:xfrm>
          <a:off x="0" y="0"/>
          <a:ext cx="0" cy="0"/>
          <a:chOff x="0" y="0"/>
          <a:chExt cx="0" cy="0"/>
        </a:xfrm>
      </p:grpSpPr>
      <p:sp>
        <p:nvSpPr>
          <p:cNvPr id="64" name="Google Shape;64;p14">
            <a:extLst>
              <a:ext uri="{FF2B5EF4-FFF2-40B4-BE49-F238E27FC236}">
                <a16:creationId xmlns:a16="http://schemas.microsoft.com/office/drawing/2014/main" id="{0CC8F420-B64C-7AA2-A8C4-B2B05200BA8C}"/>
              </a:ext>
            </a:extLst>
          </p:cNvPr>
          <p:cNvSpPr txBox="1">
            <a:spLocks noGrp="1"/>
          </p:cNvSpPr>
          <p:nvPr>
            <p:ph type="sldNum" idx="12"/>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900"/>
              <a:buNone/>
            </a:pPr>
            <a:fld id="{00000000-1234-1234-1234-123412341234}" type="slidenum">
              <a:rPr lang="en" sz="900">
                <a:solidFill>
                  <a:srgbClr val="562100"/>
                </a:solidFill>
                <a:latin typeface="Merriweather Light"/>
                <a:ea typeface="Merriweather Light"/>
                <a:cs typeface="Merriweather Light"/>
                <a:sym typeface="Merriweather Light"/>
              </a:rPr>
              <a:t>8</a:t>
            </a:fld>
            <a:endParaRPr sz="900">
              <a:solidFill>
                <a:srgbClr val="562100"/>
              </a:solidFill>
              <a:latin typeface="Merriweather Light"/>
              <a:ea typeface="Merriweather Light"/>
              <a:cs typeface="Merriweather Light"/>
              <a:sym typeface="Merriweather Light"/>
            </a:endParaRPr>
          </a:p>
        </p:txBody>
      </p:sp>
      <p:cxnSp>
        <p:nvCxnSpPr>
          <p:cNvPr id="65" name="Google Shape;65;p14">
            <a:extLst>
              <a:ext uri="{FF2B5EF4-FFF2-40B4-BE49-F238E27FC236}">
                <a16:creationId xmlns:a16="http://schemas.microsoft.com/office/drawing/2014/main" id="{8FFEE89E-2D42-3E15-81CC-A98D4470A681}"/>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66" name="Google Shape;66;p14">
            <a:extLst>
              <a:ext uri="{FF2B5EF4-FFF2-40B4-BE49-F238E27FC236}">
                <a16:creationId xmlns:a16="http://schemas.microsoft.com/office/drawing/2014/main" id="{50C99D5B-0DFD-BEA9-F58E-D24836B99717}"/>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2" name="文本框 1">
            <a:extLst>
              <a:ext uri="{FF2B5EF4-FFF2-40B4-BE49-F238E27FC236}">
                <a16:creationId xmlns:a16="http://schemas.microsoft.com/office/drawing/2014/main" id="{80BFE293-A6C7-7AC4-1E10-E1CDD930DBB4}"/>
              </a:ext>
            </a:extLst>
          </p:cNvPr>
          <p:cNvSpPr txBox="1"/>
          <p:nvPr/>
        </p:nvSpPr>
        <p:spPr>
          <a:xfrm>
            <a:off x="978141" y="2294507"/>
            <a:ext cx="7986565" cy="523220"/>
          </a:xfrm>
          <a:prstGeom prst="rect">
            <a:avLst/>
          </a:prstGeom>
          <a:noFill/>
        </p:spPr>
        <p:txBody>
          <a:bodyPr wrap="square">
            <a:spAutoFit/>
          </a:bodyPr>
          <a:lstStyle/>
          <a:p>
            <a:r>
              <a:rPr lang="en-US" altLang="zh-CN" sz="2800" dirty="0">
                <a:solidFill>
                  <a:srgbClr val="562100"/>
                </a:solidFill>
                <a:latin typeface="Merriweather Light"/>
              </a:rPr>
              <a:t>Patients with and without medication </a:t>
            </a:r>
          </a:p>
        </p:txBody>
      </p:sp>
    </p:spTree>
    <p:extLst>
      <p:ext uri="{BB962C8B-B14F-4D97-AF65-F5344CB8AC3E}">
        <p14:creationId xmlns:p14="http://schemas.microsoft.com/office/powerpoint/2010/main" val="83672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1654A-2D2F-07B3-B3EA-CF26EAD6BA77}"/>
            </a:ext>
          </a:extLst>
        </p:cNvPr>
        <p:cNvGrpSpPr/>
        <p:nvPr/>
      </p:nvGrpSpPr>
      <p:grpSpPr>
        <a:xfrm>
          <a:off x="0" y="0"/>
          <a:ext cx="0" cy="0"/>
          <a:chOff x="0" y="0"/>
          <a:chExt cx="0" cy="0"/>
        </a:xfrm>
      </p:grpSpPr>
      <p:sp>
        <p:nvSpPr>
          <p:cNvPr id="74" name="Google Shape;74;p15">
            <a:extLst>
              <a:ext uri="{FF2B5EF4-FFF2-40B4-BE49-F238E27FC236}">
                <a16:creationId xmlns:a16="http://schemas.microsoft.com/office/drawing/2014/main" id="{9EDD8111-2BE9-FE3A-8EE4-12D2E767DAA7}"/>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a:buSzPts val="900"/>
            </a:pPr>
            <a:fld id="{00000000-1234-1234-1234-123412341234}" type="slidenum">
              <a:rPr lang="en" sz="900" smtClean="0">
                <a:solidFill>
                  <a:srgbClr val="562100"/>
                </a:solidFill>
                <a:latin typeface="Merriweather Light"/>
                <a:ea typeface="Merriweather Light"/>
                <a:cs typeface="Merriweather Light"/>
                <a:sym typeface="Merriweather Light"/>
              </a:rPr>
              <a:pPr>
                <a:buSzPts val="900"/>
              </a:pPr>
              <a:t>9</a:t>
            </a:fld>
            <a:endParaRPr lang="en" sz="900">
              <a:solidFill>
                <a:srgbClr val="562100"/>
              </a:solidFill>
              <a:latin typeface="Merriweather Light"/>
              <a:ea typeface="Merriweather Light"/>
              <a:cs typeface="Merriweather Light"/>
              <a:sym typeface="Merriweather Light"/>
            </a:endParaRPr>
          </a:p>
        </p:txBody>
      </p:sp>
      <p:cxnSp>
        <p:nvCxnSpPr>
          <p:cNvPr id="75" name="Google Shape;75;p15">
            <a:extLst>
              <a:ext uri="{FF2B5EF4-FFF2-40B4-BE49-F238E27FC236}">
                <a16:creationId xmlns:a16="http://schemas.microsoft.com/office/drawing/2014/main" id="{E9E4D5BB-F41F-BD80-337E-46D238127D90}"/>
              </a:ext>
            </a:extLst>
          </p:cNvPr>
          <p:cNvCxnSpPr/>
          <p:nvPr/>
        </p:nvCxnSpPr>
        <p:spPr>
          <a:xfrm>
            <a:off x="252000" y="734225"/>
            <a:ext cx="8640000" cy="15000"/>
          </a:xfrm>
          <a:prstGeom prst="straightConnector1">
            <a:avLst/>
          </a:prstGeom>
          <a:noFill/>
          <a:ln w="9525" cap="flat" cmpd="sng">
            <a:solidFill>
              <a:srgbClr val="562100"/>
            </a:solidFill>
            <a:prstDash val="solid"/>
            <a:round/>
            <a:headEnd type="none" w="sm" len="sm"/>
            <a:tailEnd type="none" w="sm" len="sm"/>
          </a:ln>
        </p:spPr>
      </p:cxnSp>
      <p:pic>
        <p:nvPicPr>
          <p:cNvPr id="76" name="Google Shape;76;p15">
            <a:extLst>
              <a:ext uri="{FF2B5EF4-FFF2-40B4-BE49-F238E27FC236}">
                <a16:creationId xmlns:a16="http://schemas.microsoft.com/office/drawing/2014/main" id="{07760440-45BC-8062-5B17-68180755D093}"/>
              </a:ext>
            </a:extLst>
          </p:cNvPr>
          <p:cNvPicPr preferRelativeResize="0"/>
          <p:nvPr/>
        </p:nvPicPr>
        <p:blipFill rotWithShape="1">
          <a:blip r:embed="rId3">
            <a:alphaModFix/>
          </a:blip>
          <a:srcRect/>
          <a:stretch/>
        </p:blipFill>
        <p:spPr>
          <a:xfrm>
            <a:off x="7060975" y="258650"/>
            <a:ext cx="1572601" cy="340700"/>
          </a:xfrm>
          <a:prstGeom prst="rect">
            <a:avLst/>
          </a:prstGeom>
          <a:noFill/>
          <a:ln>
            <a:noFill/>
          </a:ln>
        </p:spPr>
      </p:pic>
      <p:sp>
        <p:nvSpPr>
          <p:cNvPr id="5" name="文本框 4">
            <a:extLst>
              <a:ext uri="{FF2B5EF4-FFF2-40B4-BE49-F238E27FC236}">
                <a16:creationId xmlns:a16="http://schemas.microsoft.com/office/drawing/2014/main" id="{210B434B-0510-67C7-8B55-321401B3827C}"/>
              </a:ext>
            </a:extLst>
          </p:cNvPr>
          <p:cNvSpPr txBox="1"/>
          <p:nvPr/>
        </p:nvSpPr>
        <p:spPr>
          <a:xfrm>
            <a:off x="252000" y="816520"/>
            <a:ext cx="4572000" cy="338554"/>
          </a:xfrm>
          <a:prstGeom prst="rect">
            <a:avLst/>
          </a:prstGeom>
          <a:noFill/>
        </p:spPr>
        <p:txBody>
          <a:bodyPr wrap="square">
            <a:spAutoFit/>
          </a:bodyPr>
          <a:lstStyle/>
          <a:p>
            <a:r>
              <a:rPr lang="en-US" altLang="zh-CN" sz="1600" dirty="0">
                <a:solidFill>
                  <a:srgbClr val="562100"/>
                </a:solidFill>
                <a:latin typeface="Merriweather Light"/>
              </a:rPr>
              <a:t>On-medication:</a:t>
            </a:r>
            <a:endParaRPr lang="zh-CN" altLang="en-US" sz="1600" dirty="0"/>
          </a:p>
        </p:txBody>
      </p:sp>
      <p:pic>
        <p:nvPicPr>
          <p:cNvPr id="7" name="图片 6">
            <a:extLst>
              <a:ext uri="{FF2B5EF4-FFF2-40B4-BE49-F238E27FC236}">
                <a16:creationId xmlns:a16="http://schemas.microsoft.com/office/drawing/2014/main" id="{4B5FF568-DF01-E431-D208-5955E8A2986C}"/>
              </a:ext>
            </a:extLst>
          </p:cNvPr>
          <p:cNvPicPr>
            <a:picLocks/>
          </p:cNvPicPr>
          <p:nvPr/>
        </p:nvPicPr>
        <p:blipFill>
          <a:blip r:embed="rId4"/>
          <a:stretch>
            <a:fillRect/>
          </a:stretch>
        </p:blipFill>
        <p:spPr>
          <a:xfrm>
            <a:off x="311700" y="1828800"/>
            <a:ext cx="3869775" cy="2716350"/>
          </a:xfrm>
          <a:prstGeom prst="rect">
            <a:avLst/>
          </a:prstGeom>
        </p:spPr>
      </p:pic>
      <p:sp>
        <p:nvSpPr>
          <p:cNvPr id="12" name="文本框 11">
            <a:extLst>
              <a:ext uri="{FF2B5EF4-FFF2-40B4-BE49-F238E27FC236}">
                <a16:creationId xmlns:a16="http://schemas.microsoft.com/office/drawing/2014/main" id="{3C6C8039-50A1-A0D4-7A52-707C95C3B87C}"/>
              </a:ext>
            </a:extLst>
          </p:cNvPr>
          <p:cNvSpPr txBox="1"/>
          <p:nvPr/>
        </p:nvSpPr>
        <p:spPr>
          <a:xfrm>
            <a:off x="252000" y="426448"/>
            <a:ext cx="4572000" cy="307777"/>
          </a:xfrm>
          <a:prstGeom prst="rect">
            <a:avLst/>
          </a:prstGeom>
          <a:noFill/>
        </p:spPr>
        <p:txBody>
          <a:bodyPr wrap="square">
            <a:spAutoFit/>
          </a:bodyPr>
          <a:lstStyle/>
          <a:p>
            <a:r>
              <a:rPr lang="en-US" altLang="zh-CN" b="0" i="0" dirty="0">
                <a:solidFill>
                  <a:srgbClr val="000000"/>
                </a:solidFill>
                <a:effectLst/>
                <a:latin typeface="Poppins-Medium"/>
              </a:rPr>
              <a:t>Patients with and without medication </a:t>
            </a:r>
          </a:p>
        </p:txBody>
      </p:sp>
      <p:sp>
        <p:nvSpPr>
          <p:cNvPr id="14" name="文本框 13">
            <a:extLst>
              <a:ext uri="{FF2B5EF4-FFF2-40B4-BE49-F238E27FC236}">
                <a16:creationId xmlns:a16="http://schemas.microsoft.com/office/drawing/2014/main" id="{A17D914A-CCA1-8DF3-5EF5-436E0430CC03}"/>
              </a:ext>
            </a:extLst>
          </p:cNvPr>
          <p:cNvSpPr txBox="1"/>
          <p:nvPr/>
        </p:nvSpPr>
        <p:spPr>
          <a:xfrm>
            <a:off x="252000" y="1307336"/>
            <a:ext cx="4572000" cy="338554"/>
          </a:xfrm>
          <a:prstGeom prst="rect">
            <a:avLst/>
          </a:prstGeom>
          <a:noFill/>
        </p:spPr>
        <p:txBody>
          <a:bodyPr wrap="square">
            <a:spAutoFit/>
          </a:bodyPr>
          <a:lstStyle/>
          <a:p>
            <a:r>
              <a:rPr lang="en-US" altLang="zh-CN" sz="1600" dirty="0">
                <a:solidFill>
                  <a:srgbClr val="562100"/>
                </a:solidFill>
                <a:latin typeface="Merriweather Light"/>
              </a:rPr>
              <a:t>A. Training data </a:t>
            </a:r>
            <a:endParaRPr lang="zh-CN" altLang="en-US" sz="1600" dirty="0"/>
          </a:p>
        </p:txBody>
      </p:sp>
      <p:sp>
        <p:nvSpPr>
          <p:cNvPr id="16" name="文本框 15">
            <a:extLst>
              <a:ext uri="{FF2B5EF4-FFF2-40B4-BE49-F238E27FC236}">
                <a16:creationId xmlns:a16="http://schemas.microsoft.com/office/drawing/2014/main" id="{F381B56F-9A2B-0EE9-84CE-57E55FBE1D7F}"/>
              </a:ext>
            </a:extLst>
          </p:cNvPr>
          <p:cNvSpPr txBox="1"/>
          <p:nvPr/>
        </p:nvSpPr>
        <p:spPr>
          <a:xfrm>
            <a:off x="4572000" y="1320174"/>
            <a:ext cx="4572000" cy="338554"/>
          </a:xfrm>
          <a:prstGeom prst="rect">
            <a:avLst/>
          </a:prstGeom>
          <a:noFill/>
        </p:spPr>
        <p:txBody>
          <a:bodyPr wrap="square">
            <a:spAutoFit/>
          </a:bodyPr>
          <a:lstStyle/>
          <a:p>
            <a:r>
              <a:rPr lang="en-US" altLang="zh-CN" sz="1600" dirty="0">
                <a:solidFill>
                  <a:srgbClr val="562100"/>
                </a:solidFill>
                <a:latin typeface="Merriweather Light"/>
              </a:rPr>
              <a:t>B. Testing data </a:t>
            </a:r>
            <a:endParaRPr lang="zh-CN" altLang="en-US" sz="1600" dirty="0"/>
          </a:p>
        </p:txBody>
      </p:sp>
      <p:pic>
        <p:nvPicPr>
          <p:cNvPr id="19" name="图片 18">
            <a:extLst>
              <a:ext uri="{FF2B5EF4-FFF2-40B4-BE49-F238E27FC236}">
                <a16:creationId xmlns:a16="http://schemas.microsoft.com/office/drawing/2014/main" id="{696F1C9C-221C-CBE4-4ADA-26E9655406E4}"/>
              </a:ext>
            </a:extLst>
          </p:cNvPr>
          <p:cNvPicPr>
            <a:picLocks noChangeAspect="1"/>
          </p:cNvPicPr>
          <p:nvPr/>
        </p:nvPicPr>
        <p:blipFill>
          <a:blip r:embed="rId5"/>
          <a:stretch>
            <a:fillRect/>
          </a:stretch>
        </p:blipFill>
        <p:spPr>
          <a:xfrm>
            <a:off x="4686841" y="1748222"/>
            <a:ext cx="3540917" cy="3136627"/>
          </a:xfrm>
          <a:prstGeom prst="rect">
            <a:avLst/>
          </a:prstGeom>
        </p:spPr>
      </p:pic>
    </p:spTree>
    <p:extLst>
      <p:ext uri="{BB962C8B-B14F-4D97-AF65-F5344CB8AC3E}">
        <p14:creationId xmlns:p14="http://schemas.microsoft.com/office/powerpoint/2010/main" val="31903127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TotalTime>
  <Words>1684</Words>
  <Application>Microsoft Office PowerPoint</Application>
  <PresentationFormat>全屏显示(16:9)</PresentationFormat>
  <Paragraphs>229</Paragraphs>
  <Slides>29</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Arial</vt:lpstr>
      <vt:lpstr>Merriweather Light</vt:lpstr>
      <vt:lpstr>Poppins-Medium</vt:lpstr>
      <vt:lpstr>Cambria</vt:lpstr>
      <vt:lpstr>Merriweather</vt:lpstr>
      <vt:lpstr>Simple Light</vt:lpstr>
      <vt:lpstr>Using Chatgpt4o for Diagnosis of Parkinson's Disease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延凯 赵</cp:lastModifiedBy>
  <cp:revision>106</cp:revision>
  <dcterms:modified xsi:type="dcterms:W3CDTF">2025-03-27T19:56:37Z</dcterms:modified>
</cp:coreProperties>
</file>