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74" r:id="rId4"/>
    <p:sldId id="258" r:id="rId5"/>
    <p:sldId id="269" r:id="rId6"/>
    <p:sldId id="259" r:id="rId7"/>
    <p:sldId id="268" r:id="rId8"/>
    <p:sldId id="267" r:id="rId9"/>
    <p:sldId id="261" r:id="rId10"/>
    <p:sldId id="262" r:id="rId11"/>
    <p:sldId id="263" r:id="rId12"/>
    <p:sldId id="272" r:id="rId13"/>
    <p:sldId id="277" r:id="rId14"/>
    <p:sldId id="279" r:id="rId15"/>
    <p:sldId id="280" r:id="rId16"/>
    <p:sldId id="275" r:id="rId17"/>
    <p:sldId id="276" r:id="rId18"/>
    <p:sldId id="264" r:id="rId19"/>
    <p:sldId id="273" r:id="rId20"/>
    <p:sldId id="265" r:id="rId21"/>
    <p:sldId id="266" r:id="rId22"/>
    <p:sldId id="260" r:id="rId23"/>
  </p:sldIdLst>
  <p:sldSz cx="9144000" cy="5143500" type="screen16x9"/>
  <p:notesSz cx="6858000" cy="9144000"/>
  <p:embeddedFontLst>
    <p:embeddedFont>
      <p:font typeface="Merriweather Light" panose="00000400000000000000"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8" autoAdjust="0"/>
    <p:restoredTop sz="94306" autoAdjust="0"/>
  </p:normalViewPr>
  <p:slideViewPr>
    <p:cSldViewPr snapToGrid="0">
      <p:cViewPr>
        <p:scale>
          <a:sx n="125" d="100"/>
          <a:sy n="125" d="100"/>
        </p:scale>
        <p:origin x="1258" y="57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046571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a:extLst>
            <a:ext uri="{FF2B5EF4-FFF2-40B4-BE49-F238E27FC236}">
              <a16:creationId xmlns:a16="http://schemas.microsoft.com/office/drawing/2014/main" id="{0F224694-3C0D-5886-E8FA-7F39047C1FAA}"/>
            </a:ext>
          </a:extLst>
        </p:cNvPr>
        <p:cNvGrpSpPr/>
        <p:nvPr/>
      </p:nvGrpSpPr>
      <p:grpSpPr>
        <a:xfrm>
          <a:off x="0" y="0"/>
          <a:ext cx="0" cy="0"/>
          <a:chOff x="0" y="0"/>
          <a:chExt cx="0" cy="0"/>
        </a:xfrm>
      </p:grpSpPr>
      <p:sp>
        <p:nvSpPr>
          <p:cNvPr id="77" name="Google Shape;77;g3fb2fce80e_1_27:notes">
            <a:extLst>
              <a:ext uri="{FF2B5EF4-FFF2-40B4-BE49-F238E27FC236}">
                <a16:creationId xmlns:a16="http://schemas.microsoft.com/office/drawing/2014/main" id="{4C982C36-27F0-6282-17D1-5266D5A9EB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fb2fce80e_1_27:notes">
            <a:extLst>
              <a:ext uri="{FF2B5EF4-FFF2-40B4-BE49-F238E27FC236}">
                <a16:creationId xmlns:a16="http://schemas.microsoft.com/office/drawing/2014/main" id="{33C039C6-D431-AFC4-ACA0-05A5330411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tLang="zh-CN" dirty="0"/>
              <a:t>"274":[2,1,1,1,1,1,8]. 6subcores and a total "274":[2,1,1,1,1,1,8]</a:t>
            </a:r>
            <a:endParaRPr dirty="0"/>
          </a:p>
        </p:txBody>
      </p:sp>
    </p:spTree>
    <p:extLst>
      <p:ext uri="{BB962C8B-B14F-4D97-AF65-F5344CB8AC3E}">
        <p14:creationId xmlns:p14="http://schemas.microsoft.com/office/powerpoint/2010/main" val="2951064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94CDAF89-677A-ABDF-D2CC-F3BEC3CAD910}"/>
            </a:ext>
          </a:extLst>
        </p:cNvPr>
        <p:cNvGrpSpPr/>
        <p:nvPr/>
      </p:nvGrpSpPr>
      <p:grpSpPr>
        <a:xfrm>
          <a:off x="0" y="0"/>
          <a:ext cx="0" cy="0"/>
          <a:chOff x="0" y="0"/>
          <a:chExt cx="0" cy="0"/>
        </a:xfrm>
      </p:grpSpPr>
      <p:sp>
        <p:nvSpPr>
          <p:cNvPr id="67" name="Google Shape;67;g3fb2fce80e_1_3:notes">
            <a:extLst>
              <a:ext uri="{FF2B5EF4-FFF2-40B4-BE49-F238E27FC236}">
                <a16:creationId xmlns:a16="http://schemas.microsoft.com/office/drawing/2014/main" id="{A0297B07-61DE-303D-6F7C-387B103F5E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fb2fce80e_1_3:notes">
            <a:extLst>
              <a:ext uri="{FF2B5EF4-FFF2-40B4-BE49-F238E27FC236}">
                <a16:creationId xmlns:a16="http://schemas.microsoft.com/office/drawing/2014/main" id="{3B2EFC65-4C70-3FD1-19DA-2772A9DB10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89836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3FDAB6CF-762A-8EA2-428A-55CA080903F5}"/>
            </a:ext>
          </a:extLst>
        </p:cNvPr>
        <p:cNvGrpSpPr/>
        <p:nvPr/>
      </p:nvGrpSpPr>
      <p:grpSpPr>
        <a:xfrm>
          <a:off x="0" y="0"/>
          <a:ext cx="0" cy="0"/>
          <a:chOff x="0" y="0"/>
          <a:chExt cx="0" cy="0"/>
        </a:xfrm>
      </p:grpSpPr>
      <p:sp>
        <p:nvSpPr>
          <p:cNvPr id="67" name="Google Shape;67;g3fb2fce80e_1_3:notes">
            <a:extLst>
              <a:ext uri="{FF2B5EF4-FFF2-40B4-BE49-F238E27FC236}">
                <a16:creationId xmlns:a16="http://schemas.microsoft.com/office/drawing/2014/main" id="{839EDA89-5F81-BA2F-E02E-060222F789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fb2fce80e_1_3:notes">
            <a:extLst>
              <a:ext uri="{FF2B5EF4-FFF2-40B4-BE49-F238E27FC236}">
                <a16:creationId xmlns:a16="http://schemas.microsoft.com/office/drawing/2014/main" id="{2572414B-3E33-B228-CA5F-04079A8176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99063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fb2fce80e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fb2fce80e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fb2fce80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fb2fce80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tLang="zh-CN" dirty="0"/>
              <a:t>Assessments were performed every 15–30 min using tasks from standard clinical rating scales for parkinsonism and LID for a period of 2–4 h. Nine participants (5 men, median age 64 years) completed the study.</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fb2fce80e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fb2fce80e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tLang="zh-CN" dirty="0"/>
              <a:t>240-3 confidence score low.</a:t>
            </a:r>
            <a:r>
              <a:rPr lang="zh-CN" altLang="en-US" dirty="0"/>
              <a:t> </a:t>
            </a:r>
            <a:r>
              <a:rPr lang="en-US" altLang="zh-CN" dirty="0"/>
              <a:t>{"26-1":{"position":{"head":[[328.0188293457,61.9355926514],[328.0690307617,61.9809417725],</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F2E47-CCAC-2BE7-F110-723E906A246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66CE41A-4840-CE3A-E4CE-D923398F3121}"/>
              </a:ext>
            </a:extLst>
          </p:cNvPr>
          <p:cNvSpPr>
            <a:spLocks noGrp="1" noRot="1" noChangeAspect="1"/>
          </p:cNvSpPr>
          <p:nvPr>
            <p:ph type="sldImg"/>
          </p:nvPr>
        </p:nvSpPr>
        <p:spPr>
          <a:xfrm>
            <a:off x="381000" y="685800"/>
            <a:ext cx="6096000" cy="3429000"/>
          </a:xfrm>
        </p:spPr>
      </p:sp>
      <p:sp>
        <p:nvSpPr>
          <p:cNvPr id="3" name="备注占位符 2">
            <a:extLst>
              <a:ext uri="{FF2B5EF4-FFF2-40B4-BE49-F238E27FC236}">
                <a16:creationId xmlns:a16="http://schemas.microsoft.com/office/drawing/2014/main" id="{41F2F537-8E88-A11A-23C1-50521715E884}"/>
              </a:ext>
            </a:extLst>
          </p:cNvPr>
          <p:cNvSpPr>
            <a:spLocks noGrp="1"/>
          </p:cNvSpPr>
          <p:nvPr>
            <p:ph type="body" idx="1"/>
          </p:nvPr>
        </p:nvSpPr>
        <p:spPr/>
        <p:txBody>
          <a:bodyPr/>
          <a:lstStyle/>
          <a:p>
            <a:r>
              <a:rPr lang="en-US" altLang="zh-CN" dirty="0"/>
              <a:t>217/248</a:t>
            </a:r>
            <a:endParaRPr lang="zh-CN" altLang="en-US" dirty="0"/>
          </a:p>
        </p:txBody>
      </p:sp>
    </p:spTree>
    <p:extLst>
      <p:ext uri="{BB962C8B-B14F-4D97-AF65-F5344CB8AC3E}">
        <p14:creationId xmlns:p14="http://schemas.microsoft.com/office/powerpoint/2010/main" val="2817154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fb2fce80e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fb2fce80e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tLang="zh-CN" b="0" i="0" dirty="0">
                <a:solidFill>
                  <a:srgbClr val="000000"/>
                </a:solidFill>
                <a:effectLst/>
                <a:latin typeface="Poppins-Medium"/>
              </a:rPr>
              <a:t>Repetitive movements, 217 ancle little waggle, hip big waggle, head stand still, (212 head, face big waggle , knee big waggle </a:t>
            </a:r>
            <a:r>
              <a:rPr lang="en-US" altLang="zh-CN" b="0" i="0" dirty="0" err="1">
                <a:solidFill>
                  <a:srgbClr val="000000"/>
                </a:solidFill>
                <a:effectLst/>
                <a:latin typeface="Poppins-Medium"/>
              </a:rPr>
              <a:t>rst</a:t>
            </a:r>
            <a:r>
              <a:rPr lang="en-US" altLang="zh-CN" b="0" i="0" dirty="0">
                <a:solidFill>
                  <a:srgbClr val="000000"/>
                </a:solidFill>
                <a:effectLst/>
                <a:latin typeface="Poppins-Medium"/>
              </a:rPr>
              <a:t>. 217 worse than 21</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217/248</a:t>
            </a:r>
            <a:endParaRPr lang="zh-CN" altLang="en-US" dirty="0"/>
          </a:p>
        </p:txBody>
      </p:sp>
    </p:spTree>
    <p:extLst>
      <p:ext uri="{BB962C8B-B14F-4D97-AF65-F5344CB8AC3E}">
        <p14:creationId xmlns:p14="http://schemas.microsoft.com/office/powerpoint/2010/main" val="4291265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a:extLst>
            <a:ext uri="{FF2B5EF4-FFF2-40B4-BE49-F238E27FC236}">
              <a16:creationId xmlns:a16="http://schemas.microsoft.com/office/drawing/2014/main" id="{C7C0CC4A-E3CF-41CD-059A-4F0D7AA70834}"/>
            </a:ext>
          </a:extLst>
        </p:cNvPr>
        <p:cNvGrpSpPr/>
        <p:nvPr/>
      </p:nvGrpSpPr>
      <p:grpSpPr>
        <a:xfrm>
          <a:off x="0" y="0"/>
          <a:ext cx="0" cy="0"/>
          <a:chOff x="0" y="0"/>
          <a:chExt cx="0" cy="0"/>
        </a:xfrm>
      </p:grpSpPr>
      <p:sp>
        <p:nvSpPr>
          <p:cNvPr id="77" name="Google Shape;77;g3fb2fce80e_1_27:notes">
            <a:extLst>
              <a:ext uri="{FF2B5EF4-FFF2-40B4-BE49-F238E27FC236}">
                <a16:creationId xmlns:a16="http://schemas.microsoft.com/office/drawing/2014/main" id="{98E86126-3376-61E6-C3B5-EE93FD6A24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fb2fce80e_1_27:notes">
            <a:extLst>
              <a:ext uri="{FF2B5EF4-FFF2-40B4-BE49-F238E27FC236}">
                <a16:creationId xmlns:a16="http://schemas.microsoft.com/office/drawing/2014/main" id="{E9DB7A87-4F7A-CD4E-8EEE-077F5F2B18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4029449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a:extLst>
            <a:ext uri="{FF2B5EF4-FFF2-40B4-BE49-F238E27FC236}">
              <a16:creationId xmlns:a16="http://schemas.microsoft.com/office/drawing/2014/main" id="{E16216C8-3020-086F-36D2-54DA5B62EF0E}"/>
            </a:ext>
          </a:extLst>
        </p:cNvPr>
        <p:cNvGrpSpPr/>
        <p:nvPr/>
      </p:nvGrpSpPr>
      <p:grpSpPr>
        <a:xfrm>
          <a:off x="0" y="0"/>
          <a:ext cx="0" cy="0"/>
          <a:chOff x="0" y="0"/>
          <a:chExt cx="0" cy="0"/>
        </a:xfrm>
      </p:grpSpPr>
      <p:sp>
        <p:nvSpPr>
          <p:cNvPr id="77" name="Google Shape;77;g3fb2fce80e_1_27:notes">
            <a:extLst>
              <a:ext uri="{FF2B5EF4-FFF2-40B4-BE49-F238E27FC236}">
                <a16:creationId xmlns:a16="http://schemas.microsoft.com/office/drawing/2014/main" id="{C9B50A29-6ED0-0945-8D4C-AD204A4A5D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fb2fce80e_1_27:notes">
            <a:extLst>
              <a:ext uri="{FF2B5EF4-FFF2-40B4-BE49-F238E27FC236}">
                <a16:creationId xmlns:a16="http://schemas.microsoft.com/office/drawing/2014/main" id="{060FF1BE-6DEE-2870-B6B8-329D31CC7E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89373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a:extLst>
            <a:ext uri="{FF2B5EF4-FFF2-40B4-BE49-F238E27FC236}">
              <a16:creationId xmlns:a16="http://schemas.microsoft.com/office/drawing/2014/main" id="{D1590536-2D56-0105-176D-CA99E734116E}"/>
            </a:ext>
          </a:extLst>
        </p:cNvPr>
        <p:cNvGrpSpPr/>
        <p:nvPr/>
      </p:nvGrpSpPr>
      <p:grpSpPr>
        <a:xfrm>
          <a:off x="0" y="0"/>
          <a:ext cx="0" cy="0"/>
          <a:chOff x="0" y="0"/>
          <a:chExt cx="0" cy="0"/>
        </a:xfrm>
      </p:grpSpPr>
      <p:sp>
        <p:nvSpPr>
          <p:cNvPr id="77" name="Google Shape;77;g3fb2fce80e_1_27:notes">
            <a:extLst>
              <a:ext uri="{FF2B5EF4-FFF2-40B4-BE49-F238E27FC236}">
                <a16:creationId xmlns:a16="http://schemas.microsoft.com/office/drawing/2014/main" id="{D7598E19-3BE0-7A89-C7FD-B4A0B83A86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fb2fce80e_1_27:notes">
            <a:extLst>
              <a:ext uri="{FF2B5EF4-FFF2-40B4-BE49-F238E27FC236}">
                <a16:creationId xmlns:a16="http://schemas.microsoft.com/office/drawing/2014/main" id="{F982FD12-1D0F-1822-7EBE-80E374ED88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tLang="zh-CN" dirty="0"/>
              <a:t>Movement Disorder Society - Unified Parkinson's Disease Rating Scale. </a:t>
            </a:r>
            <a:r>
              <a:rPr lang="en-US" altLang="zh-CN" b="1" dirty="0"/>
              <a:t>3.1speech 3.2 facial expression 3.3 rigidity… 15&lt;30&lt;50</a:t>
            </a:r>
            <a:endParaRPr dirty="0"/>
          </a:p>
        </p:txBody>
      </p:sp>
    </p:spTree>
    <p:extLst>
      <p:ext uri="{BB962C8B-B14F-4D97-AF65-F5344CB8AC3E}">
        <p14:creationId xmlns:p14="http://schemas.microsoft.com/office/powerpoint/2010/main" val="3874574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zh-CN" altLang="en-US"/>
              <a:t>单击此处编辑母版标题样式</a:t>
            </a:r>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zh-CN" altLang="en-US"/>
              <a:t>单击此处编辑母版副标题样式</a:t>
            </a:r>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zh-CN" altLang="en-US"/>
              <a:t>单击此处编辑母版文本样式</a:t>
            </a: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空白">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zh-CN" altLang="en-US"/>
              <a:t>单击此处编辑母版标题样式</a:t>
            </a:r>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zh-CN" altLang="en-US"/>
              <a:t>单击此处编辑母版标题样式</a:t>
            </a:r>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zh-CN" altLang="en-US"/>
              <a:t>单击此处编辑母版文本样式</a:t>
            </a: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zh-CN" altLang="en-US"/>
              <a:t>单击此处编辑母版标题样式</a:t>
            </a:r>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zh-CN" altLang="en-US"/>
              <a:t>单击此处编辑母版文本样式</a:t>
            </a: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zh-CN" altLang="en-US"/>
              <a:t>单击此处编辑母版文本样式</a:t>
            </a: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zh-CN" altLang="en-US"/>
              <a:t>单击此处编辑母版标题样式</a:t>
            </a:r>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zh-CN" altLang="en-US"/>
              <a:t>单击此处编辑母版标题样式</a:t>
            </a:r>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zh-CN" altLang="en-US"/>
              <a:t>单击此处编辑母版文本样式</a:t>
            </a: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zh-CN" altLang="en-US"/>
              <a:t>单击此处编辑母版标题样式</a:t>
            </a:r>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zh-CN" altLang="en-US"/>
              <a:t>单击此处编辑母版标题样式</a:t>
            </a:r>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zh-CN" altLang="en-US"/>
              <a:t>单击此处编辑母版副标题样式</a:t>
            </a:r>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zh-CN" altLang="en-US"/>
              <a:t>单击此处编辑母版文本样式</a:t>
            </a: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pPr lvl="0"/>
            <a:r>
              <a:rPr lang="zh-CN" altLang="en-US"/>
              <a:t>单击此处编辑母版文本样式</a:t>
            </a: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hyperlink" Target="https://education.parkinson.org/sites/default/files/MDS-UPDRS_English_FINAL%20%281%29.pdf"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abs/1602.00134"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62100"/>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7134" y="519150"/>
            <a:ext cx="9238268" cy="2052600"/>
          </a:xfrm>
          <a:prstGeom prst="rect">
            <a:avLst/>
          </a:prstGeom>
        </p:spPr>
        <p:txBody>
          <a:bodyPr spcFirstLastPara="1" wrap="square" lIns="91425" tIns="91425" rIns="91425" bIns="91425" anchor="b" anchorCtr="0">
            <a:noAutofit/>
          </a:bodyPr>
          <a:lstStyle/>
          <a:p>
            <a:pPr rtl="0" fontAlgn="base"/>
            <a:r>
              <a:rPr lang="en-US" altLang="zh-CN" sz="4000" strike="noStrike" dirty="0">
                <a:solidFill>
                  <a:schemeClr val="bg1"/>
                </a:solidFill>
                <a:effectLst/>
                <a:latin typeface="Arial" panose="020B0604020202020204" pitchFamily="34" charset="0"/>
              </a:rPr>
              <a:t>Parkinson’s Pose Estimation Dataset</a:t>
            </a:r>
            <a:endParaRPr sz="4000" dirty="0">
              <a:solidFill>
                <a:schemeClr val="bg1"/>
              </a:solidFill>
            </a:endParaRPr>
          </a:p>
        </p:txBody>
      </p:sp>
      <p:pic>
        <p:nvPicPr>
          <p:cNvPr id="55" name="Google Shape;55;p13"/>
          <p:cNvPicPr preferRelativeResize="0"/>
          <p:nvPr/>
        </p:nvPicPr>
        <p:blipFill>
          <a:blip r:embed="rId3">
            <a:alphaModFix/>
          </a:blip>
          <a:stretch>
            <a:fillRect/>
          </a:stretch>
        </p:blipFill>
        <p:spPr>
          <a:xfrm>
            <a:off x="6305400" y="4153250"/>
            <a:ext cx="2328174" cy="488625"/>
          </a:xfrm>
          <a:prstGeom prst="rect">
            <a:avLst/>
          </a:prstGeom>
          <a:noFill/>
          <a:ln>
            <a:noFill/>
          </a:ln>
        </p:spPr>
      </p:pic>
      <p:sp>
        <p:nvSpPr>
          <p:cNvPr id="2" name="文本框 1">
            <a:extLst>
              <a:ext uri="{FF2B5EF4-FFF2-40B4-BE49-F238E27FC236}">
                <a16:creationId xmlns:a16="http://schemas.microsoft.com/office/drawing/2014/main" id="{CF370646-61AB-093A-CF49-EA5E4E4B0230}"/>
              </a:ext>
            </a:extLst>
          </p:cNvPr>
          <p:cNvSpPr txBox="1"/>
          <p:nvPr/>
        </p:nvSpPr>
        <p:spPr>
          <a:xfrm>
            <a:off x="556127" y="4407068"/>
            <a:ext cx="4449452" cy="338554"/>
          </a:xfrm>
          <a:prstGeom prst="rect">
            <a:avLst/>
          </a:prstGeom>
          <a:noFill/>
        </p:spPr>
        <p:txBody>
          <a:bodyPr wrap="square" rtlCol="0">
            <a:spAutoFit/>
          </a:bodyPr>
          <a:lstStyle/>
          <a:p>
            <a:r>
              <a:rPr lang="en-US" altLang="zh-CN" sz="1600" b="1" dirty="0">
                <a:solidFill>
                  <a:schemeClr val="bg1"/>
                </a:solidFill>
              </a:rPr>
              <a:t>2025.01.29</a:t>
            </a:r>
            <a:endParaRPr lang="zh-CN" altLang="en-US" sz="1600" b="1" dirty="0">
              <a:solidFill>
                <a:schemeClr val="bg1"/>
              </a:solidFill>
            </a:endParaRPr>
          </a:p>
        </p:txBody>
      </p:sp>
      <p:sp>
        <p:nvSpPr>
          <p:cNvPr id="4" name="文本框 3">
            <a:extLst>
              <a:ext uri="{FF2B5EF4-FFF2-40B4-BE49-F238E27FC236}">
                <a16:creationId xmlns:a16="http://schemas.microsoft.com/office/drawing/2014/main" id="{93614493-4175-D369-8EEB-D892E810CBDB}"/>
              </a:ext>
            </a:extLst>
          </p:cNvPr>
          <p:cNvSpPr txBox="1"/>
          <p:nvPr/>
        </p:nvSpPr>
        <p:spPr>
          <a:xfrm>
            <a:off x="529034" y="4070352"/>
            <a:ext cx="4619134" cy="338554"/>
          </a:xfrm>
          <a:prstGeom prst="rect">
            <a:avLst/>
          </a:prstGeom>
          <a:noFill/>
        </p:spPr>
        <p:txBody>
          <a:bodyPr wrap="square">
            <a:spAutoFit/>
          </a:bodyPr>
          <a:lstStyle/>
          <a:p>
            <a:r>
              <a:rPr lang="en-US" altLang="zh-CN" sz="1600" b="1" dirty="0">
                <a:solidFill>
                  <a:schemeClr val="bg1"/>
                </a:solidFill>
              </a:rPr>
              <a:t>Yankai Zhao</a:t>
            </a:r>
            <a:endParaRPr lang="zh-CN" altLang="en-US" sz="1600" b="1" dirty="0"/>
          </a:p>
        </p:txBody>
      </p:sp>
      <p:sp>
        <p:nvSpPr>
          <p:cNvPr id="6" name="文本框 5">
            <a:extLst>
              <a:ext uri="{FF2B5EF4-FFF2-40B4-BE49-F238E27FC236}">
                <a16:creationId xmlns:a16="http://schemas.microsoft.com/office/drawing/2014/main" id="{CEA22CB9-F609-AF9F-DEB2-B682F6B7BD50}"/>
              </a:ext>
            </a:extLst>
          </p:cNvPr>
          <p:cNvSpPr txBox="1"/>
          <p:nvPr/>
        </p:nvSpPr>
        <p:spPr>
          <a:xfrm>
            <a:off x="2032000" y="4903006"/>
            <a:ext cx="6819900" cy="261610"/>
          </a:xfrm>
          <a:prstGeom prst="rect">
            <a:avLst/>
          </a:prstGeom>
          <a:noFill/>
        </p:spPr>
        <p:txBody>
          <a:bodyPr wrap="square">
            <a:spAutoFit/>
          </a:bodyPr>
          <a:lstStyle/>
          <a:p>
            <a:r>
              <a:rPr lang="en-US" altLang="zh-CN" sz="1050" b="1" dirty="0">
                <a:solidFill>
                  <a:schemeClr val="bg1"/>
                </a:solidFill>
              </a:rPr>
              <a:t>Source</a:t>
            </a:r>
            <a:r>
              <a:rPr lang="en-US" altLang="zh-CN" sz="1000" b="1" dirty="0">
                <a:solidFill>
                  <a:schemeClr val="bg1"/>
                </a:solidFill>
              </a:rPr>
              <a:t>: https://github.com/limi44/Parkinson-s-Pose-Estimation-Dataset/tree/master</a:t>
            </a:r>
            <a:endParaRPr lang="zh-CN" altLang="en-US" sz="10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
          <a:extLst>
            <a:ext uri="{FF2B5EF4-FFF2-40B4-BE49-F238E27FC236}">
              <a16:creationId xmlns:a16="http://schemas.microsoft.com/office/drawing/2014/main" id="{6CCB3400-5126-50FA-B4F3-456760512A2E}"/>
            </a:ext>
          </a:extLst>
        </p:cNvPr>
        <p:cNvGrpSpPr/>
        <p:nvPr/>
      </p:nvGrpSpPr>
      <p:grpSpPr>
        <a:xfrm>
          <a:off x="0" y="0"/>
          <a:ext cx="0" cy="0"/>
          <a:chOff x="0" y="0"/>
          <a:chExt cx="0" cy="0"/>
        </a:xfrm>
      </p:grpSpPr>
      <p:sp>
        <p:nvSpPr>
          <p:cNvPr id="80" name="Google Shape;80;p16">
            <a:extLst>
              <a:ext uri="{FF2B5EF4-FFF2-40B4-BE49-F238E27FC236}">
                <a16:creationId xmlns:a16="http://schemas.microsoft.com/office/drawing/2014/main" id="{AD489875-99BD-2174-75B8-D0BC8DD7F43B}"/>
              </a:ext>
            </a:extLst>
          </p:cNvPr>
          <p:cNvSpPr txBox="1">
            <a:spLocks noGrp="1"/>
          </p:cNvSpPr>
          <p:nvPr>
            <p:ph type="sldNum" idx="12"/>
          </p:nvPr>
        </p:nvSpPr>
        <p:spPr>
          <a:xfrm>
            <a:off x="8084883"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sz="900">
                <a:solidFill>
                  <a:srgbClr val="562100"/>
                </a:solidFill>
                <a:latin typeface="Merriweather Light"/>
                <a:ea typeface="Merriweather Light"/>
                <a:cs typeface="Merriweather Light"/>
                <a:sym typeface="Merriweather Light"/>
              </a:rPr>
              <a:t>10</a:t>
            </a:fld>
            <a:endParaRPr sz="900">
              <a:solidFill>
                <a:srgbClr val="562100"/>
              </a:solidFill>
              <a:latin typeface="Merriweather Light"/>
              <a:ea typeface="Merriweather Light"/>
              <a:cs typeface="Merriweather Light"/>
              <a:sym typeface="Merriweather Light"/>
            </a:endParaRPr>
          </a:p>
        </p:txBody>
      </p:sp>
      <p:cxnSp>
        <p:nvCxnSpPr>
          <p:cNvPr id="82" name="Google Shape;82;p16">
            <a:extLst>
              <a:ext uri="{FF2B5EF4-FFF2-40B4-BE49-F238E27FC236}">
                <a16:creationId xmlns:a16="http://schemas.microsoft.com/office/drawing/2014/main" id="{B6507EBA-5CD8-BBAB-3855-CEA39531DF69}"/>
              </a:ext>
            </a:extLst>
          </p:cNvPr>
          <p:cNvCxnSpPr/>
          <p:nvPr/>
        </p:nvCxnSpPr>
        <p:spPr>
          <a:xfrm>
            <a:off x="189794" y="700235"/>
            <a:ext cx="8640000" cy="15000"/>
          </a:xfrm>
          <a:prstGeom prst="straightConnector1">
            <a:avLst/>
          </a:prstGeom>
          <a:noFill/>
          <a:ln w="9525" cap="flat" cmpd="sng">
            <a:solidFill>
              <a:srgbClr val="562100"/>
            </a:solidFill>
            <a:prstDash val="solid"/>
            <a:round/>
            <a:headEnd type="none" w="med" len="med"/>
            <a:tailEnd type="none" w="med" len="med"/>
          </a:ln>
        </p:spPr>
      </p:cxnSp>
      <p:pic>
        <p:nvPicPr>
          <p:cNvPr id="83" name="Google Shape;83;p16">
            <a:extLst>
              <a:ext uri="{FF2B5EF4-FFF2-40B4-BE49-F238E27FC236}">
                <a16:creationId xmlns:a16="http://schemas.microsoft.com/office/drawing/2014/main" id="{4DE534E2-51B2-4549-2219-C859568D83CB}"/>
              </a:ext>
            </a:extLst>
          </p:cNvPr>
          <p:cNvPicPr preferRelativeResize="0"/>
          <p:nvPr/>
        </p:nvPicPr>
        <p:blipFill>
          <a:blip r:embed="rId3">
            <a:alphaModFix/>
          </a:blip>
          <a:stretch>
            <a:fillRect/>
          </a:stretch>
        </p:blipFill>
        <p:spPr>
          <a:xfrm>
            <a:off x="7060975" y="258650"/>
            <a:ext cx="1572601" cy="340700"/>
          </a:xfrm>
          <a:prstGeom prst="rect">
            <a:avLst/>
          </a:prstGeom>
          <a:noFill/>
          <a:ln>
            <a:noFill/>
          </a:ln>
        </p:spPr>
      </p:pic>
      <p:sp>
        <p:nvSpPr>
          <p:cNvPr id="4" name="Google Shape;70;p15">
            <a:extLst>
              <a:ext uri="{FF2B5EF4-FFF2-40B4-BE49-F238E27FC236}">
                <a16:creationId xmlns:a16="http://schemas.microsoft.com/office/drawing/2014/main" id="{C81B7F4C-D2C6-1907-B8D0-94E927FA90C2}"/>
              </a:ext>
            </a:extLst>
          </p:cNvPr>
          <p:cNvSpPr txBox="1">
            <a:spLocks noGrp="1"/>
          </p:cNvSpPr>
          <p:nvPr>
            <p:ph type="ctrTitle"/>
          </p:nvPr>
        </p:nvSpPr>
        <p:spPr>
          <a:xfrm>
            <a:off x="399008" y="879467"/>
            <a:ext cx="7039291" cy="433044"/>
          </a:xfrm>
          <a:prstGeom prst="rect">
            <a:avLst/>
          </a:prstGeom>
        </p:spPr>
        <p:txBody>
          <a:bodyPr spcFirstLastPara="1" wrap="square" lIns="91425" tIns="91425" rIns="91425" bIns="91425" anchor="b" anchorCtr="0">
            <a:noAutofit/>
          </a:bodyPr>
          <a:lstStyle/>
          <a:p>
            <a:pPr algn="l"/>
            <a:r>
              <a:rPr lang="en-US" altLang="zh-CN" sz="1400" b="1" dirty="0">
                <a:solidFill>
                  <a:srgbClr val="404040"/>
                </a:solidFill>
                <a:latin typeface="+mn-lt"/>
              </a:rPr>
              <a:t>A. </a:t>
            </a:r>
            <a:r>
              <a:rPr lang="en-US" altLang="zh-CN" sz="1400" b="1" dirty="0" err="1">
                <a:solidFill>
                  <a:srgbClr val="404040"/>
                </a:solidFill>
                <a:latin typeface="+mn-lt"/>
              </a:rPr>
              <a:t>UDysRS</a:t>
            </a:r>
            <a:r>
              <a:rPr lang="en-US" altLang="zh-CN" sz="1400" b="1" dirty="0">
                <a:solidFill>
                  <a:srgbClr val="404040"/>
                </a:solidFill>
                <a:latin typeface="+mn-lt"/>
              </a:rPr>
              <a:t>-Unified Dyskinesia Rating Scale: UDysRs.txt</a:t>
            </a:r>
            <a:br>
              <a:rPr lang="zh-CN" altLang="zh-CN" sz="1400" b="1" dirty="0">
                <a:solidFill>
                  <a:srgbClr val="404040"/>
                </a:solidFill>
                <a:latin typeface="+mn-lt"/>
              </a:rPr>
            </a:br>
            <a:r>
              <a:rPr lang="en-US" altLang="zh-CN" sz="1400" b="1" dirty="0">
                <a:solidFill>
                  <a:srgbClr val="404040"/>
                </a:solidFill>
                <a:latin typeface="+mn-lt"/>
              </a:rPr>
              <a:t> </a:t>
            </a:r>
          </a:p>
        </p:txBody>
      </p:sp>
      <p:sp>
        <p:nvSpPr>
          <p:cNvPr id="5" name="Google Shape;71;p15">
            <a:extLst>
              <a:ext uri="{FF2B5EF4-FFF2-40B4-BE49-F238E27FC236}">
                <a16:creationId xmlns:a16="http://schemas.microsoft.com/office/drawing/2014/main" id="{17545C8C-3934-7C13-CD32-F72144C2A4A1}"/>
              </a:ext>
            </a:extLst>
          </p:cNvPr>
          <p:cNvSpPr txBox="1">
            <a:spLocks/>
          </p:cNvSpPr>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z="900" smtClean="0">
                <a:solidFill>
                  <a:srgbClr val="562100"/>
                </a:solidFill>
                <a:latin typeface="Merriweather Light"/>
                <a:ea typeface="Merriweather Light"/>
                <a:cs typeface="Merriweather Light"/>
                <a:sym typeface="Merriweather Light"/>
              </a:rPr>
              <a:pPr/>
              <a:t>10</a:t>
            </a:fld>
            <a:endParaRPr lang="en" sz="900">
              <a:solidFill>
                <a:srgbClr val="562100"/>
              </a:solidFill>
              <a:latin typeface="Merriweather Light"/>
              <a:ea typeface="Merriweather Light"/>
              <a:cs typeface="Merriweather Light"/>
              <a:sym typeface="Merriweather Light"/>
            </a:endParaRPr>
          </a:p>
        </p:txBody>
      </p:sp>
      <p:sp>
        <p:nvSpPr>
          <p:cNvPr id="6" name="Google Shape;72;p15">
            <a:extLst>
              <a:ext uri="{FF2B5EF4-FFF2-40B4-BE49-F238E27FC236}">
                <a16:creationId xmlns:a16="http://schemas.microsoft.com/office/drawing/2014/main" id="{25D09137-4104-9D7A-B268-95F903FDA4FB}"/>
              </a:ext>
            </a:extLst>
          </p:cNvPr>
          <p:cNvSpPr txBox="1">
            <a:spLocks/>
          </p:cNvSpPr>
          <p:nvPr/>
        </p:nvSpPr>
        <p:spPr>
          <a:xfrm>
            <a:off x="314206" y="420118"/>
            <a:ext cx="6116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algn="l"/>
            <a:r>
              <a:rPr lang="en-US" altLang="zh-CN" sz="1600" b="1" dirty="0">
                <a:solidFill>
                  <a:srgbClr val="404040"/>
                </a:solidFill>
                <a:latin typeface="+mn-lt"/>
              </a:rPr>
              <a:t>Ratings</a:t>
            </a:r>
            <a:r>
              <a:rPr lang="en-US" altLang="zh-CN" sz="1600" b="1" dirty="0">
                <a:solidFill>
                  <a:srgbClr val="404040"/>
                </a:solidFill>
                <a:latin typeface="Inter"/>
              </a:rPr>
              <a:t>:</a:t>
            </a:r>
            <a:br>
              <a:rPr lang="en-US" altLang="zh-CN" sz="1200" b="1" dirty="0">
                <a:solidFill>
                  <a:srgbClr val="404040"/>
                </a:solidFill>
                <a:latin typeface="+mn-lt"/>
              </a:rPr>
            </a:br>
            <a:endParaRPr lang="en-US" sz="1200" dirty="0">
              <a:solidFill>
                <a:srgbClr val="562100"/>
              </a:solidFill>
              <a:latin typeface="Merriweather Light"/>
              <a:ea typeface="Merriweather Light"/>
              <a:cs typeface="Merriweather Light"/>
              <a:sym typeface="Merriweather Light"/>
            </a:endParaRPr>
          </a:p>
        </p:txBody>
      </p:sp>
      <p:pic>
        <p:nvPicPr>
          <p:cNvPr id="8" name="Google Shape;74;p15">
            <a:extLst>
              <a:ext uri="{FF2B5EF4-FFF2-40B4-BE49-F238E27FC236}">
                <a16:creationId xmlns:a16="http://schemas.microsoft.com/office/drawing/2014/main" id="{0E5A6D2B-A648-E963-7B03-CBC0AF0DD219}"/>
              </a:ext>
            </a:extLst>
          </p:cNvPr>
          <p:cNvPicPr preferRelativeResize="0"/>
          <p:nvPr/>
        </p:nvPicPr>
        <p:blipFill>
          <a:blip r:embed="rId3">
            <a:alphaModFix/>
          </a:blip>
          <a:stretch>
            <a:fillRect/>
          </a:stretch>
        </p:blipFill>
        <p:spPr>
          <a:xfrm>
            <a:off x="7060975" y="258650"/>
            <a:ext cx="1572601" cy="340700"/>
          </a:xfrm>
          <a:prstGeom prst="rect">
            <a:avLst/>
          </a:prstGeom>
          <a:noFill/>
          <a:ln>
            <a:noFill/>
          </a:ln>
        </p:spPr>
      </p:pic>
      <p:sp>
        <p:nvSpPr>
          <p:cNvPr id="9" name="Rectangle 1">
            <a:extLst>
              <a:ext uri="{FF2B5EF4-FFF2-40B4-BE49-F238E27FC236}">
                <a16:creationId xmlns:a16="http://schemas.microsoft.com/office/drawing/2014/main" id="{72C1C3BD-0EED-E0BC-C17D-8682F2F5BF9A}"/>
              </a:ext>
            </a:extLst>
          </p:cNvPr>
          <p:cNvSpPr txBox="1">
            <a:spLocks noChangeArrowheads="1"/>
          </p:cNvSpPr>
          <p:nvPr/>
        </p:nvSpPr>
        <p:spPr bwMode="auto">
          <a:xfrm>
            <a:off x="400600" y="3667441"/>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none" lIns="0" tIns="0" rIns="0" bIns="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eaLnBrk="0" fontAlgn="base" hangingPunct="0">
              <a:lnSpc>
                <a:spcPct val="100000"/>
              </a:lnSpc>
              <a:spcBef>
                <a:spcPct val="0"/>
              </a:spcBef>
              <a:spcAft>
                <a:spcPct val="0"/>
              </a:spcAft>
              <a:buClrTx/>
              <a:buSzTx/>
              <a:buFontTx/>
              <a:buNone/>
            </a:pPr>
            <a:endParaRPr lang="zh-CN" altLang="zh-CN" sz="1200" dirty="0">
              <a:solidFill>
                <a:srgbClr val="404040"/>
              </a:solidFill>
              <a:latin typeface="+mn-lt"/>
            </a:endParaRPr>
          </a:p>
        </p:txBody>
      </p:sp>
      <p:sp>
        <p:nvSpPr>
          <p:cNvPr id="11" name="文本框 10">
            <a:extLst>
              <a:ext uri="{FF2B5EF4-FFF2-40B4-BE49-F238E27FC236}">
                <a16:creationId xmlns:a16="http://schemas.microsoft.com/office/drawing/2014/main" id="{0296ED61-CAA1-AF5D-0AA8-49402235CF63}"/>
              </a:ext>
            </a:extLst>
          </p:cNvPr>
          <p:cNvSpPr txBox="1"/>
          <p:nvPr/>
        </p:nvSpPr>
        <p:spPr>
          <a:xfrm>
            <a:off x="452596" y="2277823"/>
            <a:ext cx="4572000"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b="1" dirty="0">
                <a:solidFill>
                  <a:srgbClr val="404040"/>
                </a:solidFill>
                <a:latin typeface="+mn-lt"/>
              </a:rPr>
              <a:t>Rating keys</a:t>
            </a:r>
            <a:r>
              <a:rPr lang="zh-CN" altLang="en-US" sz="1200" b="1" dirty="0">
                <a:solidFill>
                  <a:srgbClr val="404040"/>
                </a:solidFill>
                <a:latin typeface="+mn-lt"/>
              </a:rPr>
              <a:t>：</a:t>
            </a:r>
            <a:endParaRPr lang="zh-CN" altLang="zh-CN" sz="1200" b="1" dirty="0">
              <a:solidFill>
                <a:srgbClr val="404040"/>
              </a:solidFill>
              <a:latin typeface="+mn-lt"/>
            </a:endParaRPr>
          </a:p>
        </p:txBody>
      </p:sp>
      <p:sp>
        <p:nvSpPr>
          <p:cNvPr id="12" name="文本框 11">
            <a:extLst>
              <a:ext uri="{FF2B5EF4-FFF2-40B4-BE49-F238E27FC236}">
                <a16:creationId xmlns:a16="http://schemas.microsoft.com/office/drawing/2014/main" id="{F0C95256-5BB7-CFAA-1787-4AF5C3432843}"/>
              </a:ext>
            </a:extLst>
          </p:cNvPr>
          <p:cNvSpPr txBox="1"/>
          <p:nvPr/>
        </p:nvSpPr>
        <p:spPr>
          <a:xfrm>
            <a:off x="4359693" y="2331259"/>
            <a:ext cx="4572000"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b="1" dirty="0">
                <a:solidFill>
                  <a:srgbClr val="404040"/>
                </a:solidFill>
                <a:latin typeface="+mn-lt"/>
              </a:rPr>
              <a:t>Within each rating is the </a:t>
            </a:r>
            <a:r>
              <a:rPr lang="en-US" altLang="zh-CN" sz="1200" b="1" dirty="0" err="1">
                <a:solidFill>
                  <a:srgbClr val="404040"/>
                </a:solidFill>
                <a:latin typeface="+mn-lt"/>
              </a:rPr>
              <a:t>subscores</a:t>
            </a:r>
            <a:r>
              <a:rPr lang="en-US" altLang="zh-CN" sz="1200" b="1" dirty="0">
                <a:solidFill>
                  <a:srgbClr val="404040"/>
                </a:solidFill>
                <a:latin typeface="+mn-lt"/>
              </a:rPr>
              <a:t>:</a:t>
            </a:r>
            <a:endParaRPr lang="zh-CN" altLang="zh-CN" sz="1200" b="1" dirty="0">
              <a:solidFill>
                <a:srgbClr val="404040"/>
              </a:solidFill>
              <a:latin typeface="+mn-lt"/>
            </a:endParaRPr>
          </a:p>
        </p:txBody>
      </p:sp>
      <p:sp>
        <p:nvSpPr>
          <p:cNvPr id="24" name="文本框 23">
            <a:extLst>
              <a:ext uri="{FF2B5EF4-FFF2-40B4-BE49-F238E27FC236}">
                <a16:creationId xmlns:a16="http://schemas.microsoft.com/office/drawing/2014/main" id="{8A612701-05A1-98AD-645E-166BDDDC7496}"/>
              </a:ext>
            </a:extLst>
          </p:cNvPr>
          <p:cNvSpPr txBox="1"/>
          <p:nvPr/>
        </p:nvSpPr>
        <p:spPr>
          <a:xfrm>
            <a:off x="641951" y="3548141"/>
            <a:ext cx="3292598" cy="1169551"/>
          </a:xfrm>
          <a:prstGeom prst="rect">
            <a:avLst/>
          </a:prstGeom>
          <a:noFill/>
        </p:spPr>
        <p:txBody>
          <a:bodyPr wrap="square">
            <a:spAutoFit/>
          </a:bodyPr>
          <a:lstStyle/>
          <a:p>
            <a:r>
              <a:rPr lang="en-US" altLang="zh-CN" b="0" i="0" dirty="0">
                <a:effectLst/>
                <a:latin typeface="system-ui"/>
              </a:rPr>
              <a:t>There are three parts available in this </a:t>
            </a:r>
            <a:r>
              <a:rPr lang="en-US" altLang="zh-CN" b="0" i="0" dirty="0" err="1">
                <a:effectLst/>
                <a:latin typeface="system-ui"/>
              </a:rPr>
              <a:t>UDysRS</a:t>
            </a:r>
            <a:r>
              <a:rPr lang="en-US" altLang="zh-CN" b="0" i="0" dirty="0">
                <a:effectLst/>
                <a:latin typeface="system-ui"/>
              </a:rPr>
              <a:t> rating - ratings for the communication task, the drinking task, and the highest rating across all tasks that were used. </a:t>
            </a:r>
            <a:endParaRPr lang="zh-CN" altLang="en-US" dirty="0"/>
          </a:p>
        </p:txBody>
      </p:sp>
      <p:pic>
        <p:nvPicPr>
          <p:cNvPr id="3" name="图片 2">
            <a:extLst>
              <a:ext uri="{FF2B5EF4-FFF2-40B4-BE49-F238E27FC236}">
                <a16:creationId xmlns:a16="http://schemas.microsoft.com/office/drawing/2014/main" id="{5720F94A-AD63-88DA-0EB1-527A2076770D}"/>
              </a:ext>
            </a:extLst>
          </p:cNvPr>
          <p:cNvPicPr>
            <a:picLocks noChangeAspect="1"/>
          </p:cNvPicPr>
          <p:nvPr/>
        </p:nvPicPr>
        <p:blipFill>
          <a:blip r:embed="rId4"/>
          <a:stretch>
            <a:fillRect/>
          </a:stretch>
        </p:blipFill>
        <p:spPr>
          <a:xfrm>
            <a:off x="507412" y="2588679"/>
            <a:ext cx="3561677" cy="869118"/>
          </a:xfrm>
          <a:prstGeom prst="rect">
            <a:avLst/>
          </a:prstGeom>
        </p:spPr>
      </p:pic>
      <p:pic>
        <p:nvPicPr>
          <p:cNvPr id="7" name="图片 6">
            <a:extLst>
              <a:ext uri="{FF2B5EF4-FFF2-40B4-BE49-F238E27FC236}">
                <a16:creationId xmlns:a16="http://schemas.microsoft.com/office/drawing/2014/main" id="{0CA39C16-B4E0-9F09-9B0C-C32328E9C461}"/>
              </a:ext>
            </a:extLst>
          </p:cNvPr>
          <p:cNvPicPr>
            <a:picLocks noChangeAspect="1"/>
          </p:cNvPicPr>
          <p:nvPr/>
        </p:nvPicPr>
        <p:blipFill>
          <a:blip r:embed="rId5"/>
          <a:stretch>
            <a:fillRect/>
          </a:stretch>
        </p:blipFill>
        <p:spPr>
          <a:xfrm>
            <a:off x="4851968" y="2973880"/>
            <a:ext cx="3569609" cy="1387121"/>
          </a:xfrm>
          <a:prstGeom prst="rect">
            <a:avLst/>
          </a:prstGeom>
        </p:spPr>
      </p:pic>
      <p:sp>
        <p:nvSpPr>
          <p:cNvPr id="14" name="文本框 13">
            <a:extLst>
              <a:ext uri="{FF2B5EF4-FFF2-40B4-BE49-F238E27FC236}">
                <a16:creationId xmlns:a16="http://schemas.microsoft.com/office/drawing/2014/main" id="{652CC9B4-FAC5-76CB-67DB-57977CCECC23}"/>
              </a:ext>
            </a:extLst>
          </p:cNvPr>
          <p:cNvSpPr txBox="1"/>
          <p:nvPr/>
        </p:nvSpPr>
        <p:spPr>
          <a:xfrm>
            <a:off x="1567075" y="1103609"/>
            <a:ext cx="7364618" cy="1092607"/>
          </a:xfrm>
          <a:prstGeom prst="rect">
            <a:avLst/>
          </a:prstGeom>
          <a:noFill/>
        </p:spPr>
        <p:txBody>
          <a:bodyPr wrap="square">
            <a:spAutoFit/>
          </a:bodyPr>
          <a:lstStyle/>
          <a:p>
            <a:r>
              <a:rPr lang="en-US" altLang="zh-CN" sz="1300" b="1" dirty="0">
                <a:solidFill>
                  <a:srgbClr val="404040"/>
                </a:solidFill>
                <a:latin typeface="+mn-lt"/>
              </a:rPr>
              <a:t> 0 -10: </a:t>
            </a:r>
            <a:r>
              <a:rPr lang="en-US" altLang="zh-CN" sz="1300" dirty="0">
                <a:solidFill>
                  <a:srgbClr val="404040"/>
                </a:solidFill>
                <a:latin typeface="+mn-lt"/>
              </a:rPr>
              <a:t>No or only very mild movement disorders (dyskinesia).</a:t>
            </a:r>
          </a:p>
          <a:p>
            <a:r>
              <a:rPr lang="en-US" altLang="zh-CN" sz="1300" b="1" dirty="0">
                <a:solidFill>
                  <a:srgbClr val="404040"/>
                </a:solidFill>
                <a:latin typeface="+mn-lt"/>
              </a:rPr>
              <a:t>11-20: </a:t>
            </a:r>
            <a:r>
              <a:rPr lang="en-US" altLang="zh-CN" sz="1300" dirty="0">
                <a:solidFill>
                  <a:srgbClr val="404040"/>
                </a:solidFill>
                <a:latin typeface="+mn-lt"/>
              </a:rPr>
              <a:t>Mild dysplasia that occasionally interferes with daily activities.</a:t>
            </a:r>
          </a:p>
          <a:p>
            <a:r>
              <a:rPr lang="en-US" altLang="zh-CN" sz="1300" b="1" dirty="0">
                <a:solidFill>
                  <a:srgbClr val="404040"/>
                </a:solidFill>
                <a:latin typeface="+mn-lt"/>
              </a:rPr>
              <a:t>21-40: </a:t>
            </a:r>
            <a:r>
              <a:rPr lang="en-US" altLang="zh-CN" sz="1300" dirty="0">
                <a:solidFill>
                  <a:srgbClr val="404040"/>
                </a:solidFill>
                <a:latin typeface="+mn-lt"/>
              </a:rPr>
              <a:t>Moderate dysplasia that significantly affects daily activities. </a:t>
            </a:r>
          </a:p>
          <a:p>
            <a:r>
              <a:rPr lang="en-US" altLang="zh-CN" sz="1300" b="1" dirty="0">
                <a:solidFill>
                  <a:srgbClr val="404040"/>
                </a:solidFill>
                <a:latin typeface="+mn-lt"/>
              </a:rPr>
              <a:t>41-70: </a:t>
            </a:r>
            <a:r>
              <a:rPr lang="en-US" altLang="zh-CN" sz="1300" dirty="0">
                <a:solidFill>
                  <a:srgbClr val="404040"/>
                </a:solidFill>
                <a:latin typeface="+mn-lt"/>
              </a:rPr>
              <a:t>Severe dyskinesia, severely impaired motor function.</a:t>
            </a:r>
          </a:p>
          <a:p>
            <a:r>
              <a:rPr lang="en-US" altLang="zh-CN" sz="1300" b="1" dirty="0">
                <a:solidFill>
                  <a:srgbClr val="404040"/>
                </a:solidFill>
                <a:latin typeface="+mn-lt"/>
              </a:rPr>
              <a:t>40-60: </a:t>
            </a:r>
            <a:r>
              <a:rPr lang="en-US" altLang="zh-CN" sz="1300" dirty="0">
                <a:solidFill>
                  <a:srgbClr val="404040"/>
                </a:solidFill>
                <a:latin typeface="+mn-lt"/>
              </a:rPr>
              <a:t>Severe Parkinson's disease, requiring nursing assistance, limited movement.</a:t>
            </a:r>
          </a:p>
        </p:txBody>
      </p:sp>
      <p:sp>
        <p:nvSpPr>
          <p:cNvPr id="16" name="文本框 15">
            <a:extLst>
              <a:ext uri="{FF2B5EF4-FFF2-40B4-BE49-F238E27FC236}">
                <a16:creationId xmlns:a16="http://schemas.microsoft.com/office/drawing/2014/main" id="{645E9928-5EC0-11AA-2078-FE716E8DC8B9}"/>
              </a:ext>
            </a:extLst>
          </p:cNvPr>
          <p:cNvSpPr txBox="1"/>
          <p:nvPr/>
        </p:nvSpPr>
        <p:spPr>
          <a:xfrm>
            <a:off x="452596" y="1080462"/>
            <a:ext cx="4572000" cy="292388"/>
          </a:xfrm>
          <a:prstGeom prst="rect">
            <a:avLst/>
          </a:prstGeom>
          <a:noFill/>
        </p:spPr>
        <p:txBody>
          <a:bodyPr wrap="square">
            <a:spAutoFit/>
          </a:bodyPr>
          <a:lstStyle/>
          <a:p>
            <a:r>
              <a:rPr lang="en-US" altLang="zh-CN" sz="1300" b="1" dirty="0">
                <a:solidFill>
                  <a:srgbClr val="404040"/>
                </a:solidFill>
                <a:latin typeface="+mn-lt"/>
              </a:rPr>
              <a:t>Score range:</a:t>
            </a:r>
            <a:endParaRPr lang="zh-CN" altLang="en-US" sz="1300" b="1" dirty="0">
              <a:solidFill>
                <a:srgbClr val="404040"/>
              </a:solidFill>
              <a:latin typeface="+mn-lt"/>
            </a:endParaRPr>
          </a:p>
        </p:txBody>
      </p:sp>
    </p:spTree>
    <p:extLst>
      <p:ext uri="{BB962C8B-B14F-4D97-AF65-F5344CB8AC3E}">
        <p14:creationId xmlns:p14="http://schemas.microsoft.com/office/powerpoint/2010/main" val="927696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
          <a:extLst>
            <a:ext uri="{FF2B5EF4-FFF2-40B4-BE49-F238E27FC236}">
              <a16:creationId xmlns:a16="http://schemas.microsoft.com/office/drawing/2014/main" id="{11C197EF-3A1C-67AC-39EF-FB804C56B121}"/>
            </a:ext>
          </a:extLst>
        </p:cNvPr>
        <p:cNvGrpSpPr/>
        <p:nvPr/>
      </p:nvGrpSpPr>
      <p:grpSpPr>
        <a:xfrm>
          <a:off x="0" y="0"/>
          <a:ext cx="0" cy="0"/>
          <a:chOff x="0" y="0"/>
          <a:chExt cx="0" cy="0"/>
        </a:xfrm>
      </p:grpSpPr>
      <p:sp>
        <p:nvSpPr>
          <p:cNvPr id="80" name="Google Shape;80;p16">
            <a:extLst>
              <a:ext uri="{FF2B5EF4-FFF2-40B4-BE49-F238E27FC236}">
                <a16:creationId xmlns:a16="http://schemas.microsoft.com/office/drawing/2014/main" id="{F90FFD99-5C48-6A22-EF05-FD22867A0D3C}"/>
              </a:ext>
            </a:extLst>
          </p:cNvPr>
          <p:cNvSpPr txBox="1">
            <a:spLocks noGrp="1"/>
          </p:cNvSpPr>
          <p:nvPr>
            <p:ph type="sldNum" idx="12"/>
          </p:nvPr>
        </p:nvSpPr>
        <p:spPr>
          <a:xfrm>
            <a:off x="8084883"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sz="900">
                <a:solidFill>
                  <a:srgbClr val="562100"/>
                </a:solidFill>
                <a:latin typeface="Merriweather Light"/>
                <a:ea typeface="Merriweather Light"/>
                <a:cs typeface="Merriweather Light"/>
                <a:sym typeface="Merriweather Light"/>
              </a:rPr>
              <a:t>11</a:t>
            </a:fld>
            <a:endParaRPr sz="900">
              <a:solidFill>
                <a:srgbClr val="562100"/>
              </a:solidFill>
              <a:latin typeface="Merriweather Light"/>
              <a:ea typeface="Merriweather Light"/>
              <a:cs typeface="Merriweather Light"/>
              <a:sym typeface="Merriweather Light"/>
            </a:endParaRPr>
          </a:p>
        </p:txBody>
      </p:sp>
      <p:cxnSp>
        <p:nvCxnSpPr>
          <p:cNvPr id="82" name="Google Shape;82;p16">
            <a:extLst>
              <a:ext uri="{FF2B5EF4-FFF2-40B4-BE49-F238E27FC236}">
                <a16:creationId xmlns:a16="http://schemas.microsoft.com/office/drawing/2014/main" id="{D9CF0FD5-3CF1-90F2-0420-23FBEE46BED5}"/>
              </a:ext>
            </a:extLst>
          </p:cNvPr>
          <p:cNvCxnSpPr/>
          <p:nvPr/>
        </p:nvCxnSpPr>
        <p:spPr>
          <a:xfrm>
            <a:off x="189794" y="700235"/>
            <a:ext cx="8640000" cy="15000"/>
          </a:xfrm>
          <a:prstGeom prst="straightConnector1">
            <a:avLst/>
          </a:prstGeom>
          <a:noFill/>
          <a:ln w="9525" cap="flat" cmpd="sng">
            <a:solidFill>
              <a:srgbClr val="562100"/>
            </a:solidFill>
            <a:prstDash val="solid"/>
            <a:round/>
            <a:headEnd type="none" w="med" len="med"/>
            <a:tailEnd type="none" w="med" len="med"/>
          </a:ln>
        </p:spPr>
      </p:cxnSp>
      <p:pic>
        <p:nvPicPr>
          <p:cNvPr id="83" name="Google Shape;83;p16">
            <a:extLst>
              <a:ext uri="{FF2B5EF4-FFF2-40B4-BE49-F238E27FC236}">
                <a16:creationId xmlns:a16="http://schemas.microsoft.com/office/drawing/2014/main" id="{519FB2CD-7C8E-3E92-A80A-FFDA8501D8AB}"/>
              </a:ext>
            </a:extLst>
          </p:cNvPr>
          <p:cNvPicPr preferRelativeResize="0"/>
          <p:nvPr/>
        </p:nvPicPr>
        <p:blipFill>
          <a:blip r:embed="rId3">
            <a:alphaModFix/>
          </a:blip>
          <a:stretch>
            <a:fillRect/>
          </a:stretch>
        </p:blipFill>
        <p:spPr>
          <a:xfrm>
            <a:off x="7060975" y="258650"/>
            <a:ext cx="1572601" cy="340700"/>
          </a:xfrm>
          <a:prstGeom prst="rect">
            <a:avLst/>
          </a:prstGeom>
          <a:noFill/>
          <a:ln>
            <a:noFill/>
          </a:ln>
        </p:spPr>
      </p:pic>
      <p:sp>
        <p:nvSpPr>
          <p:cNvPr id="4" name="Google Shape;70;p15">
            <a:extLst>
              <a:ext uri="{FF2B5EF4-FFF2-40B4-BE49-F238E27FC236}">
                <a16:creationId xmlns:a16="http://schemas.microsoft.com/office/drawing/2014/main" id="{EC4092F0-3EAF-F535-64D6-35F022F6E196}"/>
              </a:ext>
            </a:extLst>
          </p:cNvPr>
          <p:cNvSpPr txBox="1">
            <a:spLocks noGrp="1"/>
          </p:cNvSpPr>
          <p:nvPr>
            <p:ph type="ctrTitle"/>
          </p:nvPr>
        </p:nvSpPr>
        <p:spPr>
          <a:xfrm>
            <a:off x="314206" y="917672"/>
            <a:ext cx="7039291" cy="433044"/>
          </a:xfrm>
          <a:prstGeom prst="rect">
            <a:avLst/>
          </a:prstGeom>
        </p:spPr>
        <p:txBody>
          <a:bodyPr spcFirstLastPara="1" wrap="square" lIns="91425" tIns="91425" rIns="91425" bIns="91425" anchor="b" anchorCtr="0">
            <a:noAutofit/>
          </a:bodyPr>
          <a:lstStyle/>
          <a:p>
            <a:pPr algn="l"/>
            <a:r>
              <a:rPr lang="en-US" altLang="zh-CN" sz="1400" b="1">
                <a:solidFill>
                  <a:srgbClr val="404040"/>
                </a:solidFill>
                <a:latin typeface="+mn-lt"/>
              </a:rPr>
              <a:t>B. UPDRS-Unified Parkinson's Disease Rating Scale: UPDRS.txt</a:t>
            </a:r>
            <a:br>
              <a:rPr lang="zh-CN" altLang="zh-CN" sz="1400" b="1">
                <a:solidFill>
                  <a:srgbClr val="404040"/>
                </a:solidFill>
                <a:latin typeface="+mn-lt"/>
              </a:rPr>
            </a:br>
            <a:r>
              <a:rPr lang="en-US" altLang="zh-CN" sz="1400" b="1">
                <a:solidFill>
                  <a:srgbClr val="404040"/>
                </a:solidFill>
                <a:latin typeface="+mn-lt"/>
              </a:rPr>
              <a:t> </a:t>
            </a:r>
            <a:endParaRPr lang="en-US" altLang="zh-CN" sz="1400" b="1" dirty="0">
              <a:solidFill>
                <a:srgbClr val="404040"/>
              </a:solidFill>
              <a:latin typeface="+mn-lt"/>
            </a:endParaRPr>
          </a:p>
        </p:txBody>
      </p:sp>
      <p:sp>
        <p:nvSpPr>
          <p:cNvPr id="5" name="Google Shape;71;p15">
            <a:extLst>
              <a:ext uri="{FF2B5EF4-FFF2-40B4-BE49-F238E27FC236}">
                <a16:creationId xmlns:a16="http://schemas.microsoft.com/office/drawing/2014/main" id="{4871DED8-8B90-F680-AB90-1D653EB6D8F1}"/>
              </a:ext>
            </a:extLst>
          </p:cNvPr>
          <p:cNvSpPr txBox="1">
            <a:spLocks/>
          </p:cNvSpPr>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z="900" smtClean="0">
                <a:solidFill>
                  <a:srgbClr val="562100"/>
                </a:solidFill>
                <a:latin typeface="Merriweather Light"/>
                <a:ea typeface="Merriweather Light"/>
                <a:cs typeface="Merriweather Light"/>
                <a:sym typeface="Merriweather Light"/>
              </a:rPr>
              <a:pPr/>
              <a:t>11</a:t>
            </a:fld>
            <a:endParaRPr lang="en" sz="900">
              <a:solidFill>
                <a:srgbClr val="562100"/>
              </a:solidFill>
              <a:latin typeface="Merriweather Light"/>
              <a:ea typeface="Merriweather Light"/>
              <a:cs typeface="Merriweather Light"/>
              <a:sym typeface="Merriweather Light"/>
            </a:endParaRPr>
          </a:p>
        </p:txBody>
      </p:sp>
      <p:sp>
        <p:nvSpPr>
          <p:cNvPr id="6" name="Google Shape;72;p15">
            <a:extLst>
              <a:ext uri="{FF2B5EF4-FFF2-40B4-BE49-F238E27FC236}">
                <a16:creationId xmlns:a16="http://schemas.microsoft.com/office/drawing/2014/main" id="{1D9EC624-A702-20AD-332B-9121F28FE669}"/>
              </a:ext>
            </a:extLst>
          </p:cNvPr>
          <p:cNvSpPr txBox="1">
            <a:spLocks/>
          </p:cNvSpPr>
          <p:nvPr/>
        </p:nvSpPr>
        <p:spPr>
          <a:xfrm>
            <a:off x="314206" y="420118"/>
            <a:ext cx="6116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algn="l"/>
            <a:r>
              <a:rPr lang="en-US" altLang="zh-CN" sz="1600" b="1" dirty="0">
                <a:solidFill>
                  <a:srgbClr val="404040"/>
                </a:solidFill>
                <a:latin typeface="+mn-lt"/>
              </a:rPr>
              <a:t>Ratings</a:t>
            </a:r>
            <a:r>
              <a:rPr lang="en-US" altLang="zh-CN" sz="1600" b="1" dirty="0">
                <a:solidFill>
                  <a:srgbClr val="404040"/>
                </a:solidFill>
                <a:latin typeface="Inter"/>
              </a:rPr>
              <a:t>:</a:t>
            </a:r>
            <a:br>
              <a:rPr lang="en-US" altLang="zh-CN" sz="1200" b="1" dirty="0">
                <a:solidFill>
                  <a:srgbClr val="404040"/>
                </a:solidFill>
                <a:latin typeface="+mn-lt"/>
              </a:rPr>
            </a:br>
            <a:endParaRPr lang="en-US" sz="1200" dirty="0">
              <a:solidFill>
                <a:srgbClr val="562100"/>
              </a:solidFill>
              <a:latin typeface="Merriweather Light"/>
              <a:ea typeface="Merriweather Light"/>
              <a:cs typeface="Merriweather Light"/>
              <a:sym typeface="Merriweather Light"/>
            </a:endParaRPr>
          </a:p>
        </p:txBody>
      </p:sp>
      <p:pic>
        <p:nvPicPr>
          <p:cNvPr id="8" name="Google Shape;74;p15">
            <a:extLst>
              <a:ext uri="{FF2B5EF4-FFF2-40B4-BE49-F238E27FC236}">
                <a16:creationId xmlns:a16="http://schemas.microsoft.com/office/drawing/2014/main" id="{9436EF7D-3CCA-07B2-A3D0-78D7547AB7BB}"/>
              </a:ext>
            </a:extLst>
          </p:cNvPr>
          <p:cNvPicPr preferRelativeResize="0"/>
          <p:nvPr/>
        </p:nvPicPr>
        <p:blipFill>
          <a:blip r:embed="rId3">
            <a:alphaModFix/>
          </a:blip>
          <a:stretch>
            <a:fillRect/>
          </a:stretch>
        </p:blipFill>
        <p:spPr>
          <a:xfrm>
            <a:off x="7060975" y="258650"/>
            <a:ext cx="1572601" cy="340700"/>
          </a:xfrm>
          <a:prstGeom prst="rect">
            <a:avLst/>
          </a:prstGeom>
          <a:noFill/>
          <a:ln>
            <a:noFill/>
          </a:ln>
        </p:spPr>
      </p:pic>
      <p:sp>
        <p:nvSpPr>
          <p:cNvPr id="9" name="Rectangle 1">
            <a:extLst>
              <a:ext uri="{FF2B5EF4-FFF2-40B4-BE49-F238E27FC236}">
                <a16:creationId xmlns:a16="http://schemas.microsoft.com/office/drawing/2014/main" id="{10872ABA-F9D2-4C9B-6868-B1BDF5F9A939}"/>
              </a:ext>
            </a:extLst>
          </p:cNvPr>
          <p:cNvSpPr txBox="1">
            <a:spLocks noChangeArrowheads="1"/>
          </p:cNvSpPr>
          <p:nvPr/>
        </p:nvSpPr>
        <p:spPr bwMode="auto">
          <a:xfrm>
            <a:off x="400600" y="3017596"/>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none" lIns="0" tIns="0" rIns="0" bIns="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eaLnBrk="0" fontAlgn="base" hangingPunct="0">
              <a:lnSpc>
                <a:spcPct val="100000"/>
              </a:lnSpc>
              <a:spcBef>
                <a:spcPct val="0"/>
              </a:spcBef>
              <a:spcAft>
                <a:spcPct val="0"/>
              </a:spcAft>
              <a:buClrTx/>
              <a:buSzTx/>
              <a:buFontTx/>
              <a:buNone/>
            </a:pPr>
            <a:endParaRPr lang="zh-CN" altLang="zh-CN" sz="1200" dirty="0">
              <a:solidFill>
                <a:srgbClr val="404040"/>
              </a:solidFill>
              <a:latin typeface="+mn-lt"/>
            </a:endParaRPr>
          </a:p>
        </p:txBody>
      </p:sp>
      <p:sp>
        <p:nvSpPr>
          <p:cNvPr id="24" name="文本框 23">
            <a:extLst>
              <a:ext uri="{FF2B5EF4-FFF2-40B4-BE49-F238E27FC236}">
                <a16:creationId xmlns:a16="http://schemas.microsoft.com/office/drawing/2014/main" id="{56D64B9E-C621-75FD-E090-D9AD3CE0CE3A}"/>
              </a:ext>
            </a:extLst>
          </p:cNvPr>
          <p:cNvSpPr txBox="1"/>
          <p:nvPr/>
        </p:nvSpPr>
        <p:spPr>
          <a:xfrm>
            <a:off x="1211007" y="2736359"/>
            <a:ext cx="2622844" cy="2123658"/>
          </a:xfrm>
          <a:prstGeom prst="rect">
            <a:avLst/>
          </a:prstGeom>
          <a:noFill/>
        </p:spPr>
        <p:txBody>
          <a:bodyPr wrap="square">
            <a:spAutoFit/>
          </a:bodyPr>
          <a:lstStyle/>
          <a:p>
            <a:r>
              <a:rPr lang="en-US" altLang="zh-CN" sz="1200" b="0" i="0" dirty="0">
                <a:effectLst/>
                <a:latin typeface="system-ui"/>
              </a:rPr>
              <a:t>For the UPDRS, the rating keys correspond to the item number in the MDS-UPDRS. For items where there are two ratings, the first rating is the right side and the second is the left. For item 3.17 (rest tremor amplitude), the items in order are right upper extremity, left upper extremity, right lower extremity, left lower extremity, and lip/jaw. The total score is also included.</a:t>
            </a:r>
            <a:endParaRPr lang="zh-CN" altLang="en-US" sz="1200" dirty="0"/>
          </a:p>
        </p:txBody>
      </p:sp>
      <p:pic>
        <p:nvPicPr>
          <p:cNvPr id="10" name="图片 9">
            <a:extLst>
              <a:ext uri="{FF2B5EF4-FFF2-40B4-BE49-F238E27FC236}">
                <a16:creationId xmlns:a16="http://schemas.microsoft.com/office/drawing/2014/main" id="{C2484D23-5D8B-E5E0-BFE3-CC49A1CC9795}"/>
              </a:ext>
            </a:extLst>
          </p:cNvPr>
          <p:cNvPicPr>
            <a:picLocks noChangeAspect="1"/>
          </p:cNvPicPr>
          <p:nvPr/>
        </p:nvPicPr>
        <p:blipFill>
          <a:blip r:embed="rId4"/>
          <a:stretch>
            <a:fillRect/>
          </a:stretch>
        </p:blipFill>
        <p:spPr>
          <a:xfrm>
            <a:off x="4954498" y="2880115"/>
            <a:ext cx="997508" cy="1564093"/>
          </a:xfrm>
          <a:prstGeom prst="rect">
            <a:avLst/>
          </a:prstGeom>
        </p:spPr>
      </p:pic>
      <p:pic>
        <p:nvPicPr>
          <p:cNvPr id="14" name="图片 13">
            <a:extLst>
              <a:ext uri="{FF2B5EF4-FFF2-40B4-BE49-F238E27FC236}">
                <a16:creationId xmlns:a16="http://schemas.microsoft.com/office/drawing/2014/main" id="{2BF0F8F5-99D9-B56A-36B7-A8CDAB89EC93}"/>
              </a:ext>
            </a:extLst>
          </p:cNvPr>
          <p:cNvPicPr>
            <a:picLocks noChangeAspect="1"/>
          </p:cNvPicPr>
          <p:nvPr/>
        </p:nvPicPr>
        <p:blipFill>
          <a:blip r:embed="rId5"/>
          <a:stretch>
            <a:fillRect/>
          </a:stretch>
        </p:blipFill>
        <p:spPr>
          <a:xfrm>
            <a:off x="5848311" y="2880115"/>
            <a:ext cx="957800" cy="1525987"/>
          </a:xfrm>
          <a:prstGeom prst="rect">
            <a:avLst/>
          </a:prstGeom>
        </p:spPr>
      </p:pic>
      <p:sp>
        <p:nvSpPr>
          <p:cNvPr id="12" name="文本框 11">
            <a:extLst>
              <a:ext uri="{FF2B5EF4-FFF2-40B4-BE49-F238E27FC236}">
                <a16:creationId xmlns:a16="http://schemas.microsoft.com/office/drawing/2014/main" id="{9ED193FA-50E2-F6FD-D155-F0E13C1CE0C2}"/>
              </a:ext>
            </a:extLst>
          </p:cNvPr>
          <p:cNvSpPr txBox="1"/>
          <p:nvPr/>
        </p:nvSpPr>
        <p:spPr>
          <a:xfrm>
            <a:off x="1211007" y="1668477"/>
            <a:ext cx="6873876" cy="738664"/>
          </a:xfrm>
          <a:prstGeom prst="rect">
            <a:avLst/>
          </a:prstGeom>
          <a:noFill/>
        </p:spPr>
        <p:txBody>
          <a:bodyPr wrap="square">
            <a:spAutoFit/>
          </a:bodyPr>
          <a:lstStyle/>
          <a:p>
            <a:r>
              <a:rPr lang="en-US" altLang="zh-CN" i="0" dirty="0">
                <a:effectLst/>
                <a:latin typeface="system-ui"/>
              </a:rPr>
              <a:t> </a:t>
            </a:r>
            <a:r>
              <a:rPr lang="en-US" altLang="zh-CN" b="1" dirty="0">
                <a:solidFill>
                  <a:srgbClr val="404040"/>
                </a:solidFill>
                <a:latin typeface="+mn-lt"/>
              </a:rPr>
              <a:t>0 -20   </a:t>
            </a:r>
            <a:r>
              <a:rPr lang="en-US" altLang="zh-CN" dirty="0">
                <a:solidFill>
                  <a:srgbClr val="404040"/>
                </a:solidFill>
                <a:latin typeface="+mn-lt"/>
              </a:rPr>
              <a:t>Basically normal, with very mild symptoms.</a:t>
            </a:r>
          </a:p>
          <a:p>
            <a:r>
              <a:rPr lang="en-US" altLang="zh-CN" b="1" dirty="0">
                <a:solidFill>
                  <a:srgbClr val="404040"/>
                </a:solidFill>
                <a:latin typeface="+mn-lt"/>
              </a:rPr>
              <a:t>20-40   </a:t>
            </a:r>
            <a:r>
              <a:rPr lang="en-US" altLang="zh-CN" dirty="0">
                <a:solidFill>
                  <a:srgbClr val="404040"/>
                </a:solidFill>
                <a:latin typeface="+mn-lt"/>
              </a:rPr>
              <a:t>Moderate Parkinson's disease, affecting motor ability and daily living</a:t>
            </a:r>
          </a:p>
          <a:p>
            <a:r>
              <a:rPr lang="en-US" altLang="zh-CN" b="1" dirty="0">
                <a:solidFill>
                  <a:srgbClr val="404040"/>
                </a:solidFill>
                <a:latin typeface="+mn-lt"/>
              </a:rPr>
              <a:t>40-60   </a:t>
            </a:r>
            <a:r>
              <a:rPr lang="en-US" altLang="zh-CN" dirty="0">
                <a:solidFill>
                  <a:srgbClr val="404040"/>
                </a:solidFill>
                <a:latin typeface="+mn-lt"/>
              </a:rPr>
              <a:t>Severe Parkinson's disease, requiring nursing assistance, limited movement.</a:t>
            </a:r>
          </a:p>
        </p:txBody>
      </p:sp>
      <p:sp>
        <p:nvSpPr>
          <p:cNvPr id="15" name="文本框 14">
            <a:extLst>
              <a:ext uri="{FF2B5EF4-FFF2-40B4-BE49-F238E27FC236}">
                <a16:creationId xmlns:a16="http://schemas.microsoft.com/office/drawing/2014/main" id="{142238A1-C1F9-7A46-9138-0EF492E7E3A8}"/>
              </a:ext>
            </a:extLst>
          </p:cNvPr>
          <p:cNvSpPr txBox="1"/>
          <p:nvPr/>
        </p:nvSpPr>
        <p:spPr>
          <a:xfrm>
            <a:off x="382498" y="1247669"/>
            <a:ext cx="4572000" cy="307777"/>
          </a:xfrm>
          <a:prstGeom prst="rect">
            <a:avLst/>
          </a:prstGeom>
          <a:noFill/>
        </p:spPr>
        <p:txBody>
          <a:bodyPr wrap="square">
            <a:spAutoFit/>
          </a:bodyPr>
          <a:lstStyle/>
          <a:p>
            <a:r>
              <a:rPr lang="en-US" altLang="zh-CN" sz="1400" b="1" dirty="0">
                <a:solidFill>
                  <a:srgbClr val="404040"/>
                </a:solidFill>
                <a:latin typeface="+mn-lt"/>
              </a:rPr>
              <a:t>Score range:</a:t>
            </a:r>
            <a:endParaRPr lang="zh-CN" altLang="en-US" sz="1400" b="1" dirty="0">
              <a:solidFill>
                <a:srgbClr val="404040"/>
              </a:solidFill>
              <a:latin typeface="+mn-lt"/>
            </a:endParaRPr>
          </a:p>
        </p:txBody>
      </p:sp>
    </p:spTree>
    <p:extLst>
      <p:ext uri="{BB962C8B-B14F-4D97-AF65-F5344CB8AC3E}">
        <p14:creationId xmlns:p14="http://schemas.microsoft.com/office/powerpoint/2010/main" val="1417930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413AF-32AD-939A-829A-D4A4CFED735D}"/>
              </a:ext>
            </a:extLst>
          </p:cNvPr>
          <p:cNvSpPr>
            <a:spLocks noGrp="1"/>
          </p:cNvSpPr>
          <p:nvPr>
            <p:ph type="title"/>
          </p:nvPr>
        </p:nvSpPr>
        <p:spPr/>
        <p:txBody>
          <a:bodyPr/>
          <a:lstStyle/>
          <a:p>
            <a:endParaRPr lang="zh-CN" altLang="en-US"/>
          </a:p>
        </p:txBody>
      </p:sp>
      <p:sp>
        <p:nvSpPr>
          <p:cNvPr id="3" name="灯片编号占位符 2">
            <a:extLst>
              <a:ext uri="{FF2B5EF4-FFF2-40B4-BE49-F238E27FC236}">
                <a16:creationId xmlns:a16="http://schemas.microsoft.com/office/drawing/2014/main" id="{C39F6059-E8DD-F154-683D-3DFB1A684A9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pic>
        <p:nvPicPr>
          <p:cNvPr id="5" name="图片 4">
            <a:extLst>
              <a:ext uri="{FF2B5EF4-FFF2-40B4-BE49-F238E27FC236}">
                <a16:creationId xmlns:a16="http://schemas.microsoft.com/office/drawing/2014/main" id="{E263BC14-9A22-B51A-E8C0-3DFD0CA78FFF}"/>
              </a:ext>
            </a:extLst>
          </p:cNvPr>
          <p:cNvPicPr>
            <a:picLocks noChangeAspect="1"/>
          </p:cNvPicPr>
          <p:nvPr/>
        </p:nvPicPr>
        <p:blipFill>
          <a:blip r:embed="rId2"/>
          <a:stretch>
            <a:fillRect/>
          </a:stretch>
        </p:blipFill>
        <p:spPr>
          <a:xfrm>
            <a:off x="122842" y="116200"/>
            <a:ext cx="9144000" cy="4547017"/>
          </a:xfrm>
          <a:prstGeom prst="rect">
            <a:avLst/>
          </a:prstGeom>
        </p:spPr>
      </p:pic>
    </p:spTree>
    <p:extLst>
      <p:ext uri="{BB962C8B-B14F-4D97-AF65-F5344CB8AC3E}">
        <p14:creationId xmlns:p14="http://schemas.microsoft.com/office/powerpoint/2010/main" val="721014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3EAB6C-F843-547A-3F99-DCFFEE7F4D6B}"/>
              </a:ext>
            </a:extLst>
          </p:cNvPr>
          <p:cNvSpPr>
            <a:spLocks noGrp="1"/>
          </p:cNvSpPr>
          <p:nvPr>
            <p:ph type="title"/>
          </p:nvPr>
        </p:nvSpPr>
        <p:spPr/>
        <p:txBody>
          <a:bodyPr/>
          <a:lstStyle/>
          <a:p>
            <a:endParaRPr lang="zh-CN" altLang="en-US"/>
          </a:p>
        </p:txBody>
      </p:sp>
      <p:sp>
        <p:nvSpPr>
          <p:cNvPr id="3" name="灯片编号占位符 2">
            <a:extLst>
              <a:ext uri="{FF2B5EF4-FFF2-40B4-BE49-F238E27FC236}">
                <a16:creationId xmlns:a16="http://schemas.microsoft.com/office/drawing/2014/main" id="{CBAE3195-9117-C097-2EC1-915ED72606A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pic>
        <p:nvPicPr>
          <p:cNvPr id="5" name="图片 4">
            <a:extLst>
              <a:ext uri="{FF2B5EF4-FFF2-40B4-BE49-F238E27FC236}">
                <a16:creationId xmlns:a16="http://schemas.microsoft.com/office/drawing/2014/main" id="{0EAF005B-BFCC-070F-EB29-55FF41393E03}"/>
              </a:ext>
            </a:extLst>
          </p:cNvPr>
          <p:cNvPicPr>
            <a:picLocks noChangeAspect="1"/>
          </p:cNvPicPr>
          <p:nvPr/>
        </p:nvPicPr>
        <p:blipFill>
          <a:blip r:embed="rId2"/>
          <a:stretch>
            <a:fillRect/>
          </a:stretch>
        </p:blipFill>
        <p:spPr>
          <a:xfrm>
            <a:off x="247376" y="-14019"/>
            <a:ext cx="3655494" cy="1800000"/>
          </a:xfrm>
          <a:prstGeom prst="rect">
            <a:avLst/>
          </a:prstGeom>
        </p:spPr>
      </p:pic>
      <p:pic>
        <p:nvPicPr>
          <p:cNvPr id="7" name="图片 6">
            <a:extLst>
              <a:ext uri="{FF2B5EF4-FFF2-40B4-BE49-F238E27FC236}">
                <a16:creationId xmlns:a16="http://schemas.microsoft.com/office/drawing/2014/main" id="{5FF737FF-A75B-0337-EA8E-0AC2787605AE}"/>
              </a:ext>
            </a:extLst>
          </p:cNvPr>
          <p:cNvPicPr>
            <a:picLocks noChangeAspect="1"/>
          </p:cNvPicPr>
          <p:nvPr/>
        </p:nvPicPr>
        <p:blipFill>
          <a:blip r:embed="rId3"/>
          <a:stretch>
            <a:fillRect/>
          </a:stretch>
        </p:blipFill>
        <p:spPr>
          <a:xfrm>
            <a:off x="254103" y="1785981"/>
            <a:ext cx="3655494" cy="1800000"/>
          </a:xfrm>
          <a:prstGeom prst="rect">
            <a:avLst/>
          </a:prstGeom>
        </p:spPr>
      </p:pic>
      <p:pic>
        <p:nvPicPr>
          <p:cNvPr id="9" name="图片 8">
            <a:extLst>
              <a:ext uri="{FF2B5EF4-FFF2-40B4-BE49-F238E27FC236}">
                <a16:creationId xmlns:a16="http://schemas.microsoft.com/office/drawing/2014/main" id="{372A04E7-111C-CB0E-D04C-D74145F6B732}"/>
              </a:ext>
            </a:extLst>
          </p:cNvPr>
          <p:cNvPicPr>
            <a:picLocks noChangeAspect="1"/>
          </p:cNvPicPr>
          <p:nvPr/>
        </p:nvPicPr>
        <p:blipFill>
          <a:blip r:embed="rId4"/>
          <a:stretch>
            <a:fillRect/>
          </a:stretch>
        </p:blipFill>
        <p:spPr>
          <a:xfrm>
            <a:off x="4345758" y="0"/>
            <a:ext cx="3800268" cy="1750142"/>
          </a:xfrm>
          <a:prstGeom prst="rect">
            <a:avLst/>
          </a:prstGeom>
        </p:spPr>
      </p:pic>
      <p:pic>
        <p:nvPicPr>
          <p:cNvPr id="11" name="图片 10">
            <a:extLst>
              <a:ext uri="{FF2B5EF4-FFF2-40B4-BE49-F238E27FC236}">
                <a16:creationId xmlns:a16="http://schemas.microsoft.com/office/drawing/2014/main" id="{4800E942-84AF-C8F0-2EF5-EE9E30B4AD8D}"/>
              </a:ext>
            </a:extLst>
          </p:cNvPr>
          <p:cNvPicPr>
            <a:picLocks noChangeAspect="1"/>
          </p:cNvPicPr>
          <p:nvPr/>
        </p:nvPicPr>
        <p:blipFill>
          <a:blip r:embed="rId5"/>
          <a:stretch>
            <a:fillRect/>
          </a:stretch>
        </p:blipFill>
        <p:spPr>
          <a:xfrm>
            <a:off x="4345758" y="1785981"/>
            <a:ext cx="3946497" cy="1800000"/>
          </a:xfrm>
          <a:prstGeom prst="rect">
            <a:avLst/>
          </a:prstGeom>
        </p:spPr>
      </p:pic>
      <p:sp>
        <p:nvSpPr>
          <p:cNvPr id="15" name="Rectangle 2">
            <a:extLst>
              <a:ext uri="{FF2B5EF4-FFF2-40B4-BE49-F238E27FC236}">
                <a16:creationId xmlns:a16="http://schemas.microsoft.com/office/drawing/2014/main" id="{B8603DCA-850C-B539-5256-CF2FFAA80547}"/>
              </a:ext>
            </a:extLst>
          </p:cNvPr>
          <p:cNvSpPr>
            <a:spLocks noChangeArrowheads="1"/>
          </p:cNvSpPr>
          <p:nvPr/>
        </p:nvSpPr>
        <p:spPr bwMode="auto">
          <a:xfrm>
            <a:off x="153812" y="3634290"/>
            <a:ext cx="434591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r>
              <a:rPr lang="en-US" altLang="zh-CN" sz="1000" b="1" dirty="0">
                <a:latin typeface="system-ui"/>
              </a:rPr>
              <a:t>Symptom Analysis:</a:t>
            </a:r>
          </a:p>
          <a:p>
            <a:pPr lvl="1" eaLnBrk="0" fontAlgn="base" hangingPunct="0"/>
            <a:r>
              <a:rPr lang="en-US" altLang="zh-CN" sz="1000" dirty="0">
                <a:latin typeface="system-ui"/>
              </a:rPr>
              <a:t>    </a:t>
            </a:r>
            <a:r>
              <a:rPr lang="zh-CN" altLang="zh-CN" sz="1000" dirty="0">
                <a:latin typeface="system-ui"/>
              </a:rPr>
              <a:t>UDysRS</a:t>
            </a:r>
            <a:r>
              <a:rPr lang="en-US" altLang="zh-CN" sz="1000" dirty="0">
                <a:latin typeface="system-ui"/>
              </a:rPr>
              <a:t>:</a:t>
            </a:r>
            <a:r>
              <a:rPr lang="zh-CN" altLang="zh-CN" sz="1000" dirty="0">
                <a:latin typeface="system-ui"/>
              </a:rPr>
              <a:t> Peaks at 50, decreases to 10-30 in some trials.</a:t>
            </a:r>
          </a:p>
          <a:p>
            <a:pPr lvl="1" eaLnBrk="0" fontAlgn="base" hangingPunct="0"/>
            <a:r>
              <a:rPr lang="en-US" altLang="zh-CN" sz="1000" dirty="0">
                <a:latin typeface="system-ui"/>
              </a:rPr>
              <a:t>    </a:t>
            </a:r>
            <a:r>
              <a:rPr lang="zh-CN" altLang="zh-CN" sz="1000" dirty="0">
                <a:latin typeface="system-ui"/>
              </a:rPr>
              <a:t>UPDRS : Fluctuates between 20-40, moderate condition.</a:t>
            </a:r>
            <a:endParaRPr lang="en-US" altLang="zh-CN" sz="1000" dirty="0">
              <a:latin typeface="system-ui"/>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00" b="1" dirty="0">
                <a:latin typeface="system-ui"/>
              </a:rPr>
              <a:t>Medication Response: </a:t>
            </a:r>
            <a:r>
              <a:rPr lang="zh-CN" altLang="zh-CN" sz="1000" b="1" dirty="0">
                <a:latin typeface="system-ui"/>
              </a:rPr>
              <a:t> </a:t>
            </a:r>
            <a:endParaRPr kumimoji="0" lang="zh-CN" altLang="zh-CN"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zh-CN" sz="1000" dirty="0">
                <a:latin typeface="system-ui"/>
              </a:rPr>
              <a:t>    </a:t>
            </a:r>
            <a:r>
              <a:rPr lang="zh-CN" altLang="zh-CN" sz="1000" dirty="0">
                <a:latin typeface="system-ui"/>
              </a:rPr>
              <a:t>UDysRS</a:t>
            </a:r>
            <a:r>
              <a:rPr lang="en-US" altLang="zh-CN" sz="1000" dirty="0">
                <a:latin typeface="system-ui"/>
              </a:rPr>
              <a:t>:</a:t>
            </a:r>
            <a:r>
              <a:rPr lang="zh-CN" altLang="zh-CN" sz="1000" dirty="0">
                <a:latin typeface="system-ui"/>
              </a:rPr>
              <a:t> partial improvement, reduced involuntary movements</a:t>
            </a:r>
            <a:r>
              <a:rPr lang="en-US" altLang="zh-CN" sz="1000" dirty="0">
                <a:latin typeface="system-ui"/>
              </a:rPr>
              <a:t> in some trails.</a:t>
            </a:r>
            <a:endParaRPr lang="zh-CN" altLang="zh-CN" sz="1000" dirty="0">
              <a:latin typeface="system-ui"/>
            </a:endParaRPr>
          </a:p>
          <a:p>
            <a:pPr marL="0" marR="0" lvl="0" indent="0" algn="l" defTabSz="914400" rtl="0" eaLnBrk="0" fontAlgn="base" latinLnBrk="0" hangingPunct="0">
              <a:lnSpc>
                <a:spcPct val="100000"/>
              </a:lnSpc>
              <a:spcBef>
                <a:spcPct val="0"/>
              </a:spcBef>
              <a:spcAft>
                <a:spcPct val="0"/>
              </a:spcAft>
              <a:buClrTx/>
              <a:buSzTx/>
              <a:tabLst/>
            </a:pPr>
            <a:r>
              <a:rPr lang="en-US" altLang="zh-CN" sz="1000" dirty="0">
                <a:latin typeface="system-ui"/>
              </a:rPr>
              <a:t>    </a:t>
            </a:r>
            <a:r>
              <a:rPr lang="zh-CN" altLang="zh-CN" sz="1000" dirty="0">
                <a:latin typeface="system-ui"/>
              </a:rPr>
              <a:t>UPDRS</a:t>
            </a:r>
            <a:r>
              <a:rPr lang="en-US" altLang="zh-CN" sz="1000" dirty="0">
                <a:latin typeface="system-ui"/>
              </a:rPr>
              <a:t>:</a:t>
            </a:r>
            <a:r>
              <a:rPr lang="zh-CN" altLang="zh-CN" sz="1000" dirty="0">
                <a:latin typeface="system-ui"/>
              </a:rPr>
              <a:t> fluctuates significantly, with some trials improving and others not.</a:t>
            </a:r>
            <a:endParaRPr lang="en-US" altLang="zh-CN" sz="1000" dirty="0">
              <a:latin typeface="system-ui"/>
            </a:endParaRPr>
          </a:p>
          <a:p>
            <a:pPr marL="0" marR="0" lvl="0" indent="0" algn="l" defTabSz="914400" rtl="0" eaLnBrk="0" fontAlgn="base" latinLnBrk="0" hangingPunct="0">
              <a:lnSpc>
                <a:spcPct val="100000"/>
              </a:lnSpc>
              <a:spcBef>
                <a:spcPct val="0"/>
              </a:spcBef>
              <a:spcAft>
                <a:spcPct val="0"/>
              </a:spcAft>
              <a:buClrTx/>
              <a:buSzTx/>
              <a:tabLst/>
            </a:pPr>
            <a:r>
              <a:rPr lang="en-US" altLang="zh-CN" sz="1000" b="1" dirty="0">
                <a:latin typeface="system-ui"/>
              </a:rPr>
              <a:t>Conclusion:</a:t>
            </a:r>
          </a:p>
          <a:p>
            <a:pPr marL="0" marR="0" lvl="0" indent="0" algn="l" defTabSz="914400" rtl="0" eaLnBrk="0" fontAlgn="base" latinLnBrk="0" hangingPunct="0">
              <a:lnSpc>
                <a:spcPct val="100000"/>
              </a:lnSpc>
              <a:spcBef>
                <a:spcPct val="0"/>
              </a:spcBef>
              <a:spcAft>
                <a:spcPct val="0"/>
              </a:spcAft>
              <a:buClrTx/>
              <a:buSzTx/>
              <a:tabLst/>
            </a:pPr>
            <a:r>
              <a:rPr lang="en-US" altLang="zh-CN" sz="1000" dirty="0">
                <a:latin typeface="system-ui"/>
              </a:rPr>
              <a:t>    Medication helps to reduce involuntary movement, but the overall condition is still moderate and the efficacy is not stable.</a:t>
            </a:r>
          </a:p>
        </p:txBody>
      </p:sp>
      <p:sp>
        <p:nvSpPr>
          <p:cNvPr id="16" name="Rectangle 3">
            <a:extLst>
              <a:ext uri="{FF2B5EF4-FFF2-40B4-BE49-F238E27FC236}">
                <a16:creationId xmlns:a16="http://schemas.microsoft.com/office/drawing/2014/main" id="{8B0C4474-7F08-69AF-5829-E213E248493E}"/>
              </a:ext>
            </a:extLst>
          </p:cNvPr>
          <p:cNvSpPr>
            <a:spLocks noChangeArrowheads="1"/>
          </p:cNvSpPr>
          <p:nvPr/>
        </p:nvSpPr>
        <p:spPr bwMode="auto">
          <a:xfrm>
            <a:off x="4608133" y="3698765"/>
            <a:ext cx="453586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r>
              <a:rPr lang="en-US" altLang="zh-CN" sz="1000" b="1" dirty="0">
                <a:latin typeface="system-ui"/>
              </a:rPr>
              <a:t>Symptom Analysis:</a:t>
            </a:r>
          </a:p>
          <a:p>
            <a:pPr marL="0" marR="0" lvl="0" indent="0" algn="l" defTabSz="914400" rtl="0" eaLnBrk="0" fontAlgn="base" latinLnBrk="0" hangingPunct="0">
              <a:lnSpc>
                <a:spcPct val="100000"/>
              </a:lnSpc>
              <a:spcBef>
                <a:spcPct val="0"/>
              </a:spcBef>
              <a:spcAft>
                <a:spcPct val="0"/>
              </a:spcAft>
              <a:buClrTx/>
              <a:buSzTx/>
              <a:tabLst/>
            </a:pPr>
            <a:r>
              <a:rPr lang="en-US" altLang="zh-CN" sz="1000" dirty="0">
                <a:latin typeface="system-ui"/>
              </a:rPr>
              <a:t>    </a:t>
            </a:r>
            <a:r>
              <a:rPr lang="zh-CN" altLang="zh-CN" sz="1000" dirty="0">
                <a:latin typeface="system-ui"/>
              </a:rPr>
              <a:t>UDysRS</a:t>
            </a:r>
            <a:r>
              <a:rPr lang="en-US" altLang="zh-CN" sz="1000" dirty="0">
                <a:latin typeface="system-ui"/>
              </a:rPr>
              <a:t>:</a:t>
            </a:r>
            <a:r>
              <a:rPr lang="zh-CN" altLang="zh-CN" sz="1000" dirty="0">
                <a:latin typeface="system-ui"/>
              </a:rPr>
              <a:t> Peaks at 50</a:t>
            </a:r>
            <a:r>
              <a:rPr lang="en-US" altLang="zh-CN" sz="1000" dirty="0">
                <a:latin typeface="system-ui"/>
              </a:rPr>
              <a:t>,</a:t>
            </a:r>
            <a:r>
              <a:rPr lang="zh-CN" altLang="zh-CN" sz="1000" dirty="0">
                <a:latin typeface="system-ui"/>
              </a:rPr>
              <a:t>then decreases significantly before fluctuating again.</a:t>
            </a:r>
          </a:p>
          <a:p>
            <a:pPr lvl="1" eaLnBrk="0" fontAlgn="base" hangingPunct="0"/>
            <a:r>
              <a:rPr lang="en-US" altLang="zh-CN" sz="1000" dirty="0">
                <a:latin typeface="system-ui"/>
              </a:rPr>
              <a:t>    </a:t>
            </a:r>
            <a:r>
              <a:rPr lang="zh-CN" altLang="zh-CN" sz="1000" dirty="0">
                <a:latin typeface="system-ui"/>
              </a:rPr>
              <a:t>UPDRS : </a:t>
            </a:r>
            <a:r>
              <a:rPr lang="en-US" altLang="zh-CN" sz="1000" dirty="0">
                <a:latin typeface="system-ui"/>
              </a:rPr>
              <a:t>10-24, indicating mild Parkinson’s.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00" b="1" dirty="0">
                <a:latin typeface="system-ui"/>
              </a:rPr>
              <a:t>Medication Response: </a:t>
            </a:r>
            <a:r>
              <a:rPr lang="zh-CN" altLang="zh-CN" sz="1000" b="1" dirty="0">
                <a:latin typeface="system-ui"/>
              </a:rPr>
              <a:t> </a:t>
            </a:r>
            <a:endParaRPr kumimoji="0" lang="zh-CN" altLang="zh-CN"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zh-CN" sz="1000" dirty="0">
                <a:latin typeface="system-ui"/>
              </a:rPr>
              <a:t>    </a:t>
            </a:r>
            <a:r>
              <a:rPr lang="en-US" altLang="zh-CN" sz="1000" dirty="0" err="1">
                <a:latin typeface="system-ui"/>
              </a:rPr>
              <a:t>UDysRS</a:t>
            </a:r>
            <a:r>
              <a:rPr lang="en-US" altLang="zh-CN" sz="1000" dirty="0">
                <a:latin typeface="system-ui"/>
              </a:rPr>
              <a:t>: Initially effective, but loses effectiveness later.   </a:t>
            </a:r>
          </a:p>
          <a:p>
            <a:pPr marL="0" marR="0" lvl="0" indent="0" algn="l" defTabSz="914400" rtl="0" eaLnBrk="0" fontAlgn="base" latinLnBrk="0" hangingPunct="0">
              <a:lnSpc>
                <a:spcPct val="100000"/>
              </a:lnSpc>
              <a:spcBef>
                <a:spcPct val="0"/>
              </a:spcBef>
              <a:spcAft>
                <a:spcPct val="0"/>
              </a:spcAft>
              <a:buClrTx/>
              <a:buSzTx/>
              <a:tabLst/>
            </a:pPr>
            <a:r>
              <a:rPr lang="en-US" altLang="zh-CN" sz="1000" dirty="0">
                <a:latin typeface="system-ui"/>
              </a:rPr>
              <a:t>    </a:t>
            </a:r>
            <a:r>
              <a:rPr lang="zh-CN" altLang="zh-CN" sz="1000" dirty="0">
                <a:latin typeface="system-ui"/>
              </a:rPr>
              <a:t>UPDRS</a:t>
            </a:r>
            <a:r>
              <a:rPr lang="en-US" altLang="zh-CN" sz="1000" dirty="0">
                <a:latin typeface="system-ui"/>
              </a:rPr>
              <a:t>:</a:t>
            </a:r>
            <a:r>
              <a:rPr lang="zh-CN" altLang="zh-CN" sz="1000" dirty="0">
                <a:latin typeface="system-ui"/>
              </a:rPr>
              <a:t> </a:t>
            </a:r>
            <a:r>
              <a:rPr lang="en-US" altLang="zh-CN" sz="1000" dirty="0">
                <a:latin typeface="system-ui"/>
              </a:rPr>
              <a:t>Trends high in some trials.</a:t>
            </a:r>
          </a:p>
          <a:p>
            <a:pPr marL="0" marR="0" lvl="0" indent="0" algn="l" defTabSz="914400" rtl="0" eaLnBrk="0" fontAlgn="base" latinLnBrk="0" hangingPunct="0">
              <a:lnSpc>
                <a:spcPct val="100000"/>
              </a:lnSpc>
              <a:spcBef>
                <a:spcPct val="0"/>
              </a:spcBef>
              <a:spcAft>
                <a:spcPct val="0"/>
              </a:spcAft>
              <a:buClrTx/>
              <a:buSzTx/>
              <a:tabLst/>
            </a:pPr>
            <a:r>
              <a:rPr lang="en-US" altLang="zh-CN" sz="1000" b="1" dirty="0">
                <a:latin typeface="system-ui"/>
              </a:rPr>
              <a:t>Conclusion:</a:t>
            </a:r>
          </a:p>
          <a:p>
            <a:pPr marL="0" marR="0" lvl="0" indent="0" algn="l" defTabSz="914400" rtl="0" eaLnBrk="0" fontAlgn="base" latinLnBrk="0" hangingPunct="0">
              <a:lnSpc>
                <a:spcPct val="100000"/>
              </a:lnSpc>
              <a:spcBef>
                <a:spcPct val="0"/>
              </a:spcBef>
              <a:spcAft>
                <a:spcPct val="0"/>
              </a:spcAft>
              <a:buClrTx/>
              <a:buSzTx/>
              <a:tabLst/>
            </a:pPr>
            <a:r>
              <a:rPr lang="en-US" altLang="zh-CN" sz="1000" dirty="0">
                <a:latin typeface="system-ui"/>
              </a:rPr>
              <a:t>    Symptoms fluctuate greatly, Potential therapeutic adjustments are required.</a:t>
            </a:r>
          </a:p>
        </p:txBody>
      </p:sp>
    </p:spTree>
    <p:extLst>
      <p:ext uri="{BB962C8B-B14F-4D97-AF65-F5344CB8AC3E}">
        <p14:creationId xmlns:p14="http://schemas.microsoft.com/office/powerpoint/2010/main" val="2242032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2DBA0-C1BB-2A2B-13CF-9B4066EE2A95}"/>
              </a:ext>
            </a:extLst>
          </p:cNvPr>
          <p:cNvSpPr>
            <a:spLocks noGrp="1"/>
          </p:cNvSpPr>
          <p:nvPr>
            <p:ph type="title"/>
          </p:nvPr>
        </p:nvSpPr>
        <p:spPr/>
        <p:txBody>
          <a:bodyPr/>
          <a:lstStyle/>
          <a:p>
            <a:endParaRPr lang="zh-CN" altLang="en-US" dirty="0"/>
          </a:p>
        </p:txBody>
      </p:sp>
      <p:sp>
        <p:nvSpPr>
          <p:cNvPr id="3" name="灯片编号占位符 2">
            <a:extLst>
              <a:ext uri="{FF2B5EF4-FFF2-40B4-BE49-F238E27FC236}">
                <a16:creationId xmlns:a16="http://schemas.microsoft.com/office/drawing/2014/main" id="{2DF4464F-D590-2569-0B2A-AF2753355AF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14</a:t>
            </a:fld>
            <a:endParaRPr lang="en"/>
          </a:p>
        </p:txBody>
      </p:sp>
      <p:pic>
        <p:nvPicPr>
          <p:cNvPr id="5" name="图片 4">
            <a:extLst>
              <a:ext uri="{FF2B5EF4-FFF2-40B4-BE49-F238E27FC236}">
                <a16:creationId xmlns:a16="http://schemas.microsoft.com/office/drawing/2014/main" id="{201B4D91-538C-EDC4-9778-F9EFCF820603}"/>
              </a:ext>
            </a:extLst>
          </p:cNvPr>
          <p:cNvPicPr>
            <a:picLocks noChangeAspect="1"/>
          </p:cNvPicPr>
          <p:nvPr/>
        </p:nvPicPr>
        <p:blipFill>
          <a:blip r:embed="rId2"/>
          <a:stretch>
            <a:fillRect/>
          </a:stretch>
        </p:blipFill>
        <p:spPr>
          <a:xfrm>
            <a:off x="319953" y="0"/>
            <a:ext cx="3655756" cy="1800000"/>
          </a:xfrm>
          <a:prstGeom prst="rect">
            <a:avLst/>
          </a:prstGeom>
        </p:spPr>
      </p:pic>
      <p:pic>
        <p:nvPicPr>
          <p:cNvPr id="7" name="图片 6">
            <a:extLst>
              <a:ext uri="{FF2B5EF4-FFF2-40B4-BE49-F238E27FC236}">
                <a16:creationId xmlns:a16="http://schemas.microsoft.com/office/drawing/2014/main" id="{98DC1179-F2BB-7E91-C3D4-F1194D39FD24}"/>
              </a:ext>
            </a:extLst>
          </p:cNvPr>
          <p:cNvPicPr>
            <a:picLocks noChangeAspect="1"/>
          </p:cNvPicPr>
          <p:nvPr/>
        </p:nvPicPr>
        <p:blipFill>
          <a:blip r:embed="rId3"/>
          <a:stretch>
            <a:fillRect/>
          </a:stretch>
        </p:blipFill>
        <p:spPr>
          <a:xfrm>
            <a:off x="311700" y="1866172"/>
            <a:ext cx="3664009" cy="1800000"/>
          </a:xfrm>
          <a:prstGeom prst="rect">
            <a:avLst/>
          </a:prstGeom>
        </p:spPr>
      </p:pic>
      <p:pic>
        <p:nvPicPr>
          <p:cNvPr id="9" name="图片 8">
            <a:extLst>
              <a:ext uri="{FF2B5EF4-FFF2-40B4-BE49-F238E27FC236}">
                <a16:creationId xmlns:a16="http://schemas.microsoft.com/office/drawing/2014/main" id="{A6F77B0B-7A8C-1AE4-6F64-3E66FD76A3E9}"/>
              </a:ext>
            </a:extLst>
          </p:cNvPr>
          <p:cNvPicPr>
            <a:picLocks noChangeAspect="1"/>
          </p:cNvPicPr>
          <p:nvPr/>
        </p:nvPicPr>
        <p:blipFill>
          <a:blip r:embed="rId4"/>
          <a:stretch>
            <a:fillRect/>
          </a:stretch>
        </p:blipFill>
        <p:spPr>
          <a:xfrm>
            <a:off x="4572000" y="32642"/>
            <a:ext cx="3734213" cy="1712584"/>
          </a:xfrm>
          <a:prstGeom prst="rect">
            <a:avLst/>
          </a:prstGeom>
        </p:spPr>
      </p:pic>
      <p:pic>
        <p:nvPicPr>
          <p:cNvPr id="11" name="图片 10">
            <a:extLst>
              <a:ext uri="{FF2B5EF4-FFF2-40B4-BE49-F238E27FC236}">
                <a16:creationId xmlns:a16="http://schemas.microsoft.com/office/drawing/2014/main" id="{A36E438C-F1E6-45D8-6F88-AFD7A07D9941}"/>
              </a:ext>
            </a:extLst>
          </p:cNvPr>
          <p:cNvPicPr>
            <a:picLocks noChangeAspect="1"/>
          </p:cNvPicPr>
          <p:nvPr/>
        </p:nvPicPr>
        <p:blipFill>
          <a:blip r:embed="rId5"/>
          <a:stretch>
            <a:fillRect/>
          </a:stretch>
        </p:blipFill>
        <p:spPr>
          <a:xfrm>
            <a:off x="4502496" y="1866172"/>
            <a:ext cx="3734213" cy="1800000"/>
          </a:xfrm>
          <a:prstGeom prst="rect">
            <a:avLst/>
          </a:prstGeom>
        </p:spPr>
      </p:pic>
      <p:sp>
        <p:nvSpPr>
          <p:cNvPr id="13" name="文本框 12">
            <a:extLst>
              <a:ext uri="{FF2B5EF4-FFF2-40B4-BE49-F238E27FC236}">
                <a16:creationId xmlns:a16="http://schemas.microsoft.com/office/drawing/2014/main" id="{B12BCD6B-1B17-30E3-0431-0C6B4FB5AF34}"/>
              </a:ext>
            </a:extLst>
          </p:cNvPr>
          <p:cNvSpPr txBox="1"/>
          <p:nvPr/>
        </p:nvSpPr>
        <p:spPr>
          <a:xfrm>
            <a:off x="-63911" y="3581653"/>
            <a:ext cx="4866969" cy="1323439"/>
          </a:xfrm>
          <a:prstGeom prst="rect">
            <a:avLst/>
          </a:prstGeom>
          <a:noFill/>
        </p:spPr>
        <p:txBody>
          <a:bodyPr wrap="square">
            <a:spAutoFit/>
          </a:bodyPr>
          <a:lstStyle/>
          <a:p>
            <a:pPr lvl="1" eaLnBrk="0" fontAlgn="base" hangingPunct="0"/>
            <a:r>
              <a:rPr lang="en-US" altLang="zh-CN" sz="1000" b="1" dirty="0">
                <a:latin typeface="system-ui"/>
              </a:rPr>
              <a:t>Symptom Analysis:</a:t>
            </a:r>
          </a:p>
          <a:p>
            <a:pPr lvl="1" eaLnBrk="0" fontAlgn="base" hangingPunct="0"/>
            <a:r>
              <a:rPr lang="en-US" altLang="zh-CN" sz="1000" dirty="0">
                <a:latin typeface="system-ui"/>
              </a:rPr>
              <a:t>    </a:t>
            </a:r>
            <a:r>
              <a:rPr lang="zh-CN" altLang="zh-CN" sz="1000" dirty="0">
                <a:latin typeface="system-ui"/>
              </a:rPr>
              <a:t>UDysRS</a:t>
            </a:r>
            <a:r>
              <a:rPr lang="en-US" altLang="zh-CN" sz="1000" dirty="0">
                <a:latin typeface="system-ui"/>
              </a:rPr>
              <a:t>:</a:t>
            </a:r>
            <a:r>
              <a:rPr lang="zh-CN" altLang="zh-CN" sz="1000" dirty="0">
                <a:latin typeface="system-ui"/>
              </a:rPr>
              <a:t> </a:t>
            </a:r>
            <a:r>
              <a:rPr lang="en-US" altLang="zh-CN" sz="1000" dirty="0">
                <a:latin typeface="system-ui"/>
              </a:rPr>
              <a:t>Gradually increases from 10 to over 30, indicating worsening symptoms.    </a:t>
            </a:r>
          </a:p>
          <a:p>
            <a:pPr lvl="1" eaLnBrk="0" fontAlgn="base" hangingPunct="0"/>
            <a:r>
              <a:rPr lang="en-US" altLang="zh-CN" sz="1000" dirty="0">
                <a:latin typeface="system-ui"/>
              </a:rPr>
              <a:t>    </a:t>
            </a:r>
            <a:r>
              <a:rPr lang="zh-CN" altLang="zh-CN" sz="1000" dirty="0">
                <a:latin typeface="system-ui"/>
              </a:rPr>
              <a:t>UPDRS : </a:t>
            </a:r>
            <a:r>
              <a:rPr lang="en-US" altLang="zh-CN" sz="1000" dirty="0">
                <a:latin typeface="system-ui"/>
              </a:rPr>
              <a:t>Initial high, drops to zero then spikes again.</a:t>
            </a:r>
          </a:p>
          <a:p>
            <a:pPr lvl="1" eaLnBrk="0" fontAlgn="base" hangingPunct="0"/>
            <a:r>
              <a:rPr lang="en-US" altLang="zh-CN" sz="1000" b="1" dirty="0">
                <a:latin typeface="system-ui"/>
              </a:rPr>
              <a:t>Medication</a:t>
            </a:r>
            <a:r>
              <a:rPr lang="en-US" altLang="zh-CN" sz="1000" dirty="0">
                <a:latin typeface="system-ui"/>
              </a:rPr>
              <a:t> </a:t>
            </a:r>
            <a:r>
              <a:rPr lang="en-US" altLang="zh-CN" sz="1000" b="1" dirty="0">
                <a:latin typeface="system-ui"/>
              </a:rPr>
              <a:t>Response: </a:t>
            </a:r>
            <a:r>
              <a:rPr lang="zh-CN" altLang="zh-CN" sz="1000" b="1" dirty="0">
                <a:latin typeface="system-ui"/>
              </a:rPr>
              <a:t> </a:t>
            </a:r>
            <a:endParaRPr lang="zh-CN" altLang="zh-CN" sz="1000" dirty="0">
              <a:latin typeface="system-ui"/>
            </a:endParaRPr>
          </a:p>
          <a:p>
            <a:pPr marL="0" marR="0" lvl="0" indent="0" algn="l" defTabSz="914400" rtl="0" eaLnBrk="0" fontAlgn="base" latinLnBrk="0" hangingPunct="0">
              <a:lnSpc>
                <a:spcPct val="100000"/>
              </a:lnSpc>
              <a:spcBef>
                <a:spcPct val="0"/>
              </a:spcBef>
              <a:spcAft>
                <a:spcPct val="0"/>
              </a:spcAft>
              <a:buClrTx/>
              <a:buSzTx/>
              <a:tabLst/>
            </a:pPr>
            <a:r>
              <a:rPr lang="en-US" altLang="zh-CN" sz="1000" dirty="0">
                <a:latin typeface="system-ui"/>
              </a:rPr>
              <a:t>    </a:t>
            </a:r>
            <a:r>
              <a:rPr lang="zh-CN" altLang="zh-CN" sz="1000" dirty="0">
                <a:latin typeface="system-ui"/>
              </a:rPr>
              <a:t>UDysRS</a:t>
            </a:r>
            <a:r>
              <a:rPr lang="en-US" altLang="zh-CN" sz="1000" dirty="0">
                <a:latin typeface="system-ui"/>
              </a:rPr>
              <a:t>:</a:t>
            </a:r>
            <a:r>
              <a:rPr lang="zh-CN" altLang="zh-CN" sz="1000" dirty="0">
                <a:latin typeface="system-ui"/>
              </a:rPr>
              <a:t> </a:t>
            </a:r>
            <a:r>
              <a:rPr lang="en-US" altLang="zh-CN" sz="1000" dirty="0">
                <a:latin typeface="system-ui"/>
              </a:rPr>
              <a:t>Significant reduction in involuntary movements, but with irregular spikes.    </a:t>
            </a:r>
          </a:p>
          <a:p>
            <a:pPr marL="0" marR="0" lvl="0" indent="0" algn="l" defTabSz="914400" rtl="0" eaLnBrk="0" fontAlgn="base" latinLnBrk="0" hangingPunct="0">
              <a:lnSpc>
                <a:spcPct val="100000"/>
              </a:lnSpc>
              <a:spcBef>
                <a:spcPct val="0"/>
              </a:spcBef>
              <a:spcAft>
                <a:spcPct val="0"/>
              </a:spcAft>
              <a:buClrTx/>
              <a:buSzTx/>
              <a:tabLst/>
            </a:pPr>
            <a:r>
              <a:rPr lang="en-US" altLang="zh-CN" sz="1000" dirty="0">
                <a:latin typeface="system-ui"/>
              </a:rPr>
              <a:t>    </a:t>
            </a:r>
            <a:r>
              <a:rPr lang="zh-CN" altLang="zh-CN" sz="1000" dirty="0">
                <a:latin typeface="system-ui"/>
              </a:rPr>
              <a:t>UPDRS</a:t>
            </a:r>
            <a:r>
              <a:rPr lang="en-US" altLang="zh-CN" sz="1000" dirty="0">
                <a:latin typeface="system-ui"/>
              </a:rPr>
              <a:t>:</a:t>
            </a:r>
            <a:r>
              <a:rPr lang="zh-CN" altLang="zh-CN" sz="1000" dirty="0">
                <a:latin typeface="system-ui"/>
              </a:rPr>
              <a:t> </a:t>
            </a:r>
            <a:r>
              <a:rPr lang="en-US" altLang="zh-CN" sz="1000" dirty="0">
                <a:latin typeface="system-ui"/>
              </a:rPr>
              <a:t>Worsening trend. Medication may not control overall symptoms effectively.</a:t>
            </a:r>
          </a:p>
          <a:p>
            <a:pPr marL="0" marR="0" lvl="0" indent="0" algn="l" defTabSz="914400" rtl="0" eaLnBrk="0" fontAlgn="base" latinLnBrk="0" hangingPunct="0">
              <a:lnSpc>
                <a:spcPct val="100000"/>
              </a:lnSpc>
              <a:spcBef>
                <a:spcPct val="0"/>
              </a:spcBef>
              <a:spcAft>
                <a:spcPct val="0"/>
              </a:spcAft>
              <a:buClrTx/>
              <a:buSzTx/>
              <a:tabLst/>
            </a:pPr>
            <a:r>
              <a:rPr lang="en-US" altLang="zh-CN" sz="1000" b="1" dirty="0">
                <a:latin typeface="system-ui"/>
              </a:rPr>
              <a:t>Conclusion:</a:t>
            </a:r>
          </a:p>
          <a:p>
            <a:pPr marL="0" marR="0" lvl="0" indent="0" algn="l" defTabSz="914400" rtl="0" eaLnBrk="0" fontAlgn="base" latinLnBrk="0" hangingPunct="0">
              <a:lnSpc>
                <a:spcPct val="100000"/>
              </a:lnSpc>
              <a:spcBef>
                <a:spcPct val="0"/>
              </a:spcBef>
              <a:spcAft>
                <a:spcPct val="0"/>
              </a:spcAft>
              <a:buClrTx/>
              <a:buSzTx/>
              <a:tabLst/>
            </a:pPr>
            <a:r>
              <a:rPr lang="en-US" altLang="zh-CN" sz="1000" dirty="0">
                <a:latin typeface="system-ui"/>
              </a:rPr>
              <a:t>    Treatment may require reassessment or stronger medication.</a:t>
            </a:r>
          </a:p>
        </p:txBody>
      </p:sp>
      <p:sp>
        <p:nvSpPr>
          <p:cNvPr id="15" name="文本框 14">
            <a:extLst>
              <a:ext uri="{FF2B5EF4-FFF2-40B4-BE49-F238E27FC236}">
                <a16:creationId xmlns:a16="http://schemas.microsoft.com/office/drawing/2014/main" id="{E3A90CAD-D786-AA92-87E4-3078DB2C4AFD}"/>
              </a:ext>
            </a:extLst>
          </p:cNvPr>
          <p:cNvSpPr txBox="1"/>
          <p:nvPr/>
        </p:nvSpPr>
        <p:spPr>
          <a:xfrm>
            <a:off x="4351320" y="3623913"/>
            <a:ext cx="4959887" cy="1338828"/>
          </a:xfrm>
          <a:prstGeom prst="rect">
            <a:avLst/>
          </a:prstGeom>
          <a:noFill/>
        </p:spPr>
        <p:txBody>
          <a:bodyPr wrap="square">
            <a:spAutoFit/>
          </a:bodyPr>
          <a:lstStyle/>
          <a:p>
            <a:pPr lvl="1" eaLnBrk="0" fontAlgn="base" hangingPunct="0"/>
            <a:r>
              <a:rPr lang="en-US" altLang="zh-CN" sz="1000" b="1" dirty="0">
                <a:latin typeface="system-ui"/>
              </a:rPr>
              <a:t>Symptom Analysis:</a:t>
            </a:r>
          </a:p>
          <a:p>
            <a:pPr lvl="1" eaLnBrk="0" fontAlgn="base" hangingPunct="0"/>
            <a:r>
              <a:rPr lang="en-US" altLang="zh-CN" sz="1000" dirty="0">
                <a:latin typeface="system-ui"/>
              </a:rPr>
              <a:t>    </a:t>
            </a:r>
            <a:r>
              <a:rPr lang="zh-CN" altLang="zh-CN" sz="1000" dirty="0">
                <a:latin typeface="system-ui"/>
              </a:rPr>
              <a:t>UDysRS</a:t>
            </a:r>
            <a:r>
              <a:rPr lang="en-US" altLang="zh-CN" sz="1000" dirty="0">
                <a:latin typeface="system-ui"/>
              </a:rPr>
              <a:t>:</a:t>
            </a:r>
            <a:r>
              <a:rPr lang="zh-CN" altLang="zh-CN" sz="1000" dirty="0">
                <a:latin typeface="system-ui"/>
              </a:rPr>
              <a:t> </a:t>
            </a:r>
            <a:r>
              <a:rPr lang="en-US" altLang="zh-CN" sz="1000" dirty="0">
                <a:latin typeface="system-ui"/>
              </a:rPr>
              <a:t>a clear downward trend, decreasing from 30 to below 20.    </a:t>
            </a:r>
          </a:p>
          <a:p>
            <a:pPr lvl="1" eaLnBrk="0" fontAlgn="base" hangingPunct="0"/>
            <a:r>
              <a:rPr lang="en-US" altLang="zh-CN" sz="1000" dirty="0">
                <a:latin typeface="system-ui"/>
              </a:rPr>
              <a:t>    </a:t>
            </a:r>
            <a:r>
              <a:rPr lang="zh-CN" altLang="zh-CN" sz="1000" dirty="0">
                <a:latin typeface="system-ui"/>
              </a:rPr>
              <a:t>UPDRS : </a:t>
            </a:r>
            <a:r>
              <a:rPr lang="en-US" altLang="zh-CN" sz="1000" dirty="0">
                <a:latin typeface="system-ui"/>
              </a:rPr>
              <a:t>Initially low but peaks before dropping again.</a:t>
            </a:r>
          </a:p>
          <a:p>
            <a:pPr lvl="1" eaLnBrk="0" fontAlgn="base" hangingPunct="0"/>
            <a:r>
              <a:rPr lang="en-US" altLang="zh-CN" sz="1000" b="1" dirty="0">
                <a:latin typeface="system-ui"/>
              </a:rPr>
              <a:t>Medication</a:t>
            </a:r>
            <a:r>
              <a:rPr lang="en-US" altLang="zh-CN" sz="1000" dirty="0">
                <a:latin typeface="system-ui"/>
              </a:rPr>
              <a:t> </a:t>
            </a:r>
            <a:r>
              <a:rPr lang="en-US" altLang="zh-CN" sz="1000" b="1" dirty="0">
                <a:latin typeface="system-ui"/>
              </a:rPr>
              <a:t>Response: </a:t>
            </a:r>
            <a:r>
              <a:rPr lang="zh-CN" altLang="zh-CN" sz="1000" b="1" dirty="0">
                <a:latin typeface="system-ui"/>
              </a:rPr>
              <a:t> </a:t>
            </a:r>
            <a:endParaRPr kumimoji="0" lang="zh-CN" altLang="zh-CN" sz="1000" b="1" i="0" u="none" strike="noStrike" cap="none" normalizeH="0" baseline="0" dirty="0">
              <a:ln>
                <a:noFill/>
              </a:ln>
              <a:solidFill>
                <a:schemeClr val="tx1"/>
              </a:solidFill>
              <a:effectLst/>
              <a:latin typeface="Arial" panose="020B0604020202020204" pitchFamily="34" charset="0"/>
            </a:endParaRPr>
          </a:p>
          <a:p>
            <a:pPr marL="0" lvl="1" indent="0" defTabSz="914400" eaLnBrk="0" fontAlgn="base" latinLnBrk="0" hangingPunct="0">
              <a:buSzTx/>
              <a:tabLst/>
            </a:pPr>
            <a:r>
              <a:rPr lang="en-US" altLang="zh-CN" sz="1000" dirty="0">
                <a:latin typeface="system-ui"/>
              </a:rPr>
              <a:t>    </a:t>
            </a:r>
            <a:r>
              <a:rPr lang="zh-CN" altLang="zh-CN" sz="1000" dirty="0">
                <a:latin typeface="system-ui"/>
              </a:rPr>
              <a:t>UDysRS</a:t>
            </a:r>
            <a:r>
              <a:rPr lang="en-US" altLang="zh-CN" sz="1000" dirty="0">
                <a:latin typeface="system-ui"/>
              </a:rPr>
              <a:t>:</a:t>
            </a:r>
            <a:r>
              <a:rPr lang="zh-CN" altLang="zh-CN" sz="1000" dirty="0">
                <a:latin typeface="system-ui"/>
              </a:rPr>
              <a:t> </a:t>
            </a:r>
            <a:r>
              <a:rPr lang="en-US" altLang="zh-CN" sz="1000" dirty="0">
                <a:latin typeface="system-ui"/>
              </a:rPr>
              <a:t>levodopa effects severe in some training sessions.    </a:t>
            </a:r>
          </a:p>
          <a:p>
            <a:pPr marL="0" lvl="1" indent="0" defTabSz="914400" eaLnBrk="0" fontAlgn="base" latinLnBrk="0" hangingPunct="0">
              <a:buSzTx/>
              <a:tabLst/>
            </a:pPr>
            <a:r>
              <a:rPr lang="en-US" altLang="zh-CN" sz="1000" dirty="0">
                <a:latin typeface="system-ui"/>
              </a:rPr>
              <a:t>    UPDRS: Improvement over trials, indicating a potential positive response to medication.  </a:t>
            </a:r>
          </a:p>
          <a:p>
            <a:pPr marL="0" marR="0" lvl="0" indent="0" algn="l" defTabSz="914400" rtl="0" eaLnBrk="0" fontAlgn="base" latinLnBrk="0" hangingPunct="0">
              <a:lnSpc>
                <a:spcPct val="100000"/>
              </a:lnSpc>
              <a:spcBef>
                <a:spcPct val="0"/>
              </a:spcBef>
              <a:spcAft>
                <a:spcPct val="0"/>
              </a:spcAft>
              <a:buClrTx/>
              <a:buSzTx/>
              <a:tabLst/>
            </a:pPr>
            <a:r>
              <a:rPr lang="en-US" altLang="zh-CN" sz="1000" b="1" dirty="0">
                <a:latin typeface="system-ui"/>
              </a:rPr>
              <a:t>Conclusion:</a:t>
            </a:r>
          </a:p>
          <a:p>
            <a:pPr marL="0" marR="0" lvl="0" indent="0" algn="l" defTabSz="914400" rtl="0" eaLnBrk="0" fontAlgn="base" latinLnBrk="0" hangingPunct="0">
              <a:lnSpc>
                <a:spcPct val="100000"/>
              </a:lnSpc>
              <a:spcBef>
                <a:spcPct val="0"/>
              </a:spcBef>
              <a:spcAft>
                <a:spcPct val="0"/>
              </a:spcAft>
              <a:buClrTx/>
              <a:buSzTx/>
              <a:tabLst/>
            </a:pPr>
            <a:r>
              <a:rPr lang="en-US" altLang="zh-CN" sz="1000" dirty="0">
                <a:latin typeface="system-ui"/>
              </a:rPr>
              <a:t>    The patient may have benefited significantly from the prescribed treatment.</a:t>
            </a:r>
          </a:p>
        </p:txBody>
      </p:sp>
    </p:spTree>
    <p:extLst>
      <p:ext uri="{BB962C8B-B14F-4D97-AF65-F5344CB8AC3E}">
        <p14:creationId xmlns:p14="http://schemas.microsoft.com/office/powerpoint/2010/main" val="4272357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E6916-B7B2-9CC9-FC25-DB6739510705}"/>
              </a:ext>
            </a:extLst>
          </p:cNvPr>
          <p:cNvSpPr>
            <a:spLocks noGrp="1"/>
          </p:cNvSpPr>
          <p:nvPr>
            <p:ph type="title"/>
          </p:nvPr>
        </p:nvSpPr>
        <p:spPr/>
        <p:txBody>
          <a:bodyPr/>
          <a:lstStyle/>
          <a:p>
            <a:endParaRPr lang="zh-CN" altLang="en-US"/>
          </a:p>
        </p:txBody>
      </p:sp>
      <p:sp>
        <p:nvSpPr>
          <p:cNvPr id="3" name="灯片编号占位符 2">
            <a:extLst>
              <a:ext uri="{FF2B5EF4-FFF2-40B4-BE49-F238E27FC236}">
                <a16:creationId xmlns:a16="http://schemas.microsoft.com/office/drawing/2014/main" id="{09308B9D-3639-919E-E586-6E04AB47FBB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15</a:t>
            </a:fld>
            <a:endParaRPr lang="en"/>
          </a:p>
        </p:txBody>
      </p:sp>
      <p:pic>
        <p:nvPicPr>
          <p:cNvPr id="5" name="图片 4">
            <a:extLst>
              <a:ext uri="{FF2B5EF4-FFF2-40B4-BE49-F238E27FC236}">
                <a16:creationId xmlns:a16="http://schemas.microsoft.com/office/drawing/2014/main" id="{8642C04C-DDBE-D3A6-7288-9E7ACF40ECF2}"/>
              </a:ext>
            </a:extLst>
          </p:cNvPr>
          <p:cNvPicPr>
            <a:picLocks noChangeAspect="1"/>
          </p:cNvPicPr>
          <p:nvPr/>
        </p:nvPicPr>
        <p:blipFill>
          <a:blip r:embed="rId2"/>
          <a:stretch>
            <a:fillRect/>
          </a:stretch>
        </p:blipFill>
        <p:spPr>
          <a:xfrm>
            <a:off x="258562" y="0"/>
            <a:ext cx="4138462" cy="1800000"/>
          </a:xfrm>
          <a:prstGeom prst="rect">
            <a:avLst/>
          </a:prstGeom>
        </p:spPr>
      </p:pic>
      <p:pic>
        <p:nvPicPr>
          <p:cNvPr id="7" name="图片 6">
            <a:extLst>
              <a:ext uri="{FF2B5EF4-FFF2-40B4-BE49-F238E27FC236}">
                <a16:creationId xmlns:a16="http://schemas.microsoft.com/office/drawing/2014/main" id="{6C332E0A-19F4-4622-E6A4-80DB551AEB2F}"/>
              </a:ext>
            </a:extLst>
          </p:cNvPr>
          <p:cNvPicPr>
            <a:picLocks noChangeAspect="1"/>
          </p:cNvPicPr>
          <p:nvPr/>
        </p:nvPicPr>
        <p:blipFill>
          <a:blip r:embed="rId3"/>
          <a:stretch>
            <a:fillRect/>
          </a:stretch>
        </p:blipFill>
        <p:spPr>
          <a:xfrm>
            <a:off x="308004" y="1773699"/>
            <a:ext cx="3986043" cy="1800000"/>
          </a:xfrm>
          <a:prstGeom prst="rect">
            <a:avLst/>
          </a:prstGeom>
        </p:spPr>
      </p:pic>
      <p:pic>
        <p:nvPicPr>
          <p:cNvPr id="9" name="图片 8">
            <a:extLst>
              <a:ext uri="{FF2B5EF4-FFF2-40B4-BE49-F238E27FC236}">
                <a16:creationId xmlns:a16="http://schemas.microsoft.com/office/drawing/2014/main" id="{C163816A-2586-8AC9-C416-34D5795CC0C7}"/>
              </a:ext>
            </a:extLst>
          </p:cNvPr>
          <p:cNvPicPr>
            <a:picLocks noChangeAspect="1"/>
          </p:cNvPicPr>
          <p:nvPr/>
        </p:nvPicPr>
        <p:blipFill>
          <a:blip r:embed="rId4"/>
          <a:stretch>
            <a:fillRect/>
          </a:stretch>
        </p:blipFill>
        <p:spPr>
          <a:xfrm>
            <a:off x="4500001" y="-22750"/>
            <a:ext cx="4008929" cy="1800000"/>
          </a:xfrm>
          <a:prstGeom prst="rect">
            <a:avLst/>
          </a:prstGeom>
        </p:spPr>
      </p:pic>
      <p:pic>
        <p:nvPicPr>
          <p:cNvPr id="11" name="图片 10">
            <a:extLst>
              <a:ext uri="{FF2B5EF4-FFF2-40B4-BE49-F238E27FC236}">
                <a16:creationId xmlns:a16="http://schemas.microsoft.com/office/drawing/2014/main" id="{D6F8B4E5-B26F-55C6-5C75-7A9C417AA4CD}"/>
              </a:ext>
            </a:extLst>
          </p:cNvPr>
          <p:cNvPicPr>
            <a:picLocks noChangeAspect="1"/>
          </p:cNvPicPr>
          <p:nvPr/>
        </p:nvPicPr>
        <p:blipFill>
          <a:blip r:embed="rId5"/>
          <a:stretch>
            <a:fillRect/>
          </a:stretch>
        </p:blipFill>
        <p:spPr>
          <a:xfrm>
            <a:off x="4572000" y="1805531"/>
            <a:ext cx="4023077" cy="1800000"/>
          </a:xfrm>
          <a:prstGeom prst="rect">
            <a:avLst/>
          </a:prstGeom>
        </p:spPr>
      </p:pic>
      <p:sp>
        <p:nvSpPr>
          <p:cNvPr id="13" name="文本框 12">
            <a:extLst>
              <a:ext uri="{FF2B5EF4-FFF2-40B4-BE49-F238E27FC236}">
                <a16:creationId xmlns:a16="http://schemas.microsoft.com/office/drawing/2014/main" id="{44A2D177-A951-0A60-C609-C4F32EBF6D68}"/>
              </a:ext>
            </a:extLst>
          </p:cNvPr>
          <p:cNvSpPr txBox="1"/>
          <p:nvPr/>
        </p:nvSpPr>
        <p:spPr>
          <a:xfrm>
            <a:off x="174048" y="3577250"/>
            <a:ext cx="4572000" cy="1631216"/>
          </a:xfrm>
          <a:prstGeom prst="rect">
            <a:avLst/>
          </a:prstGeom>
          <a:noFill/>
        </p:spPr>
        <p:txBody>
          <a:bodyPr wrap="square">
            <a:spAutoFit/>
          </a:bodyPr>
          <a:lstStyle/>
          <a:p>
            <a:pPr lvl="1" eaLnBrk="0" fontAlgn="base" hangingPunct="0"/>
            <a:r>
              <a:rPr lang="en-US" altLang="zh-CN" sz="1000" b="1" dirty="0">
                <a:latin typeface="system-ui"/>
              </a:rPr>
              <a:t>Symptom Analysis:</a:t>
            </a:r>
          </a:p>
          <a:p>
            <a:pPr lvl="1" eaLnBrk="0" fontAlgn="base" hangingPunct="0"/>
            <a:r>
              <a:rPr lang="en-US" altLang="zh-CN" sz="1000" dirty="0">
                <a:latin typeface="system-ui"/>
              </a:rPr>
              <a:t>    </a:t>
            </a:r>
            <a:r>
              <a:rPr lang="zh-CN" altLang="zh-CN" sz="1000" dirty="0">
                <a:latin typeface="system-ui"/>
              </a:rPr>
              <a:t>UDysRS</a:t>
            </a:r>
            <a:r>
              <a:rPr lang="en-US" altLang="zh-CN" sz="1000" dirty="0">
                <a:latin typeface="system-ui"/>
              </a:rPr>
              <a:t>:</a:t>
            </a:r>
            <a:r>
              <a:rPr lang="zh-CN" altLang="zh-CN" sz="1000" dirty="0">
                <a:latin typeface="system-ui"/>
              </a:rPr>
              <a:t> </a:t>
            </a:r>
            <a:r>
              <a:rPr lang="en-US" altLang="zh-CN" sz="1000" dirty="0">
                <a:latin typeface="system-ui"/>
              </a:rPr>
              <a:t>Highly fluctuating, with values ranging between 5 and 20.</a:t>
            </a:r>
          </a:p>
          <a:p>
            <a:pPr lvl="1" eaLnBrk="0" fontAlgn="base" hangingPunct="0"/>
            <a:r>
              <a:rPr lang="en-US" altLang="zh-CN" sz="1000" dirty="0">
                <a:latin typeface="system-ui"/>
              </a:rPr>
              <a:t>    </a:t>
            </a:r>
            <a:r>
              <a:rPr lang="zh-CN" altLang="zh-CN" sz="1000" dirty="0">
                <a:latin typeface="system-ui"/>
              </a:rPr>
              <a:t>UPDRS : </a:t>
            </a:r>
            <a:r>
              <a:rPr lang="en-US" altLang="zh-CN" sz="1000" dirty="0">
                <a:latin typeface="system-ui"/>
              </a:rPr>
              <a:t>Initial high, drops to zero then fluctuates</a:t>
            </a:r>
          </a:p>
          <a:p>
            <a:pPr lvl="1" eaLnBrk="0" fontAlgn="base" hangingPunct="0"/>
            <a:r>
              <a:rPr lang="en-US" altLang="zh-CN" sz="1000" b="1" dirty="0">
                <a:latin typeface="system-ui"/>
              </a:rPr>
              <a:t>Medication</a:t>
            </a:r>
            <a:r>
              <a:rPr lang="en-US" altLang="zh-CN" sz="1000" dirty="0">
                <a:latin typeface="system-ui"/>
              </a:rPr>
              <a:t> </a:t>
            </a:r>
            <a:r>
              <a:rPr lang="en-US" altLang="zh-CN" sz="1000" b="1" dirty="0">
                <a:latin typeface="system-ui"/>
              </a:rPr>
              <a:t>Response: </a:t>
            </a:r>
            <a:r>
              <a:rPr lang="zh-CN" altLang="zh-CN" sz="1000" b="1" dirty="0">
                <a:latin typeface="system-ui"/>
              </a:rPr>
              <a:t> </a:t>
            </a:r>
            <a:endParaRPr lang="zh-CN" altLang="zh-CN" sz="1000" dirty="0">
              <a:latin typeface="system-ui"/>
            </a:endParaRPr>
          </a:p>
          <a:p>
            <a:pPr marL="0" marR="0" lvl="0" indent="0" algn="l" defTabSz="914400" rtl="0" eaLnBrk="0" fontAlgn="base" latinLnBrk="0" hangingPunct="0">
              <a:lnSpc>
                <a:spcPct val="100000"/>
              </a:lnSpc>
              <a:spcBef>
                <a:spcPct val="0"/>
              </a:spcBef>
              <a:spcAft>
                <a:spcPct val="0"/>
              </a:spcAft>
              <a:buClrTx/>
              <a:buSzTx/>
              <a:tabLst/>
            </a:pPr>
            <a:r>
              <a:rPr lang="en-US" altLang="zh-CN" sz="1000" dirty="0">
                <a:latin typeface="system-ui"/>
              </a:rPr>
              <a:t>    </a:t>
            </a:r>
            <a:r>
              <a:rPr lang="zh-CN" altLang="zh-CN" sz="1000" dirty="0">
                <a:latin typeface="system-ui"/>
              </a:rPr>
              <a:t>UDysRS</a:t>
            </a:r>
            <a:r>
              <a:rPr lang="en-US" altLang="zh-CN" sz="1000" dirty="0">
                <a:latin typeface="system-ui"/>
              </a:rPr>
              <a:t>:</a:t>
            </a:r>
            <a:r>
              <a:rPr lang="zh-CN" altLang="zh-CN" sz="1000" dirty="0">
                <a:latin typeface="system-ui"/>
              </a:rPr>
              <a:t> </a:t>
            </a:r>
            <a:r>
              <a:rPr lang="en-US" altLang="zh-CN" sz="1000" dirty="0">
                <a:latin typeface="system-ui"/>
              </a:rPr>
              <a:t>Episodes of significant improvement, but also periods of worsening.</a:t>
            </a:r>
          </a:p>
          <a:p>
            <a:pPr marL="0" marR="0" lvl="0" indent="0" algn="l" defTabSz="914400" rtl="0" eaLnBrk="0" fontAlgn="base" latinLnBrk="0" hangingPunct="0">
              <a:lnSpc>
                <a:spcPct val="100000"/>
              </a:lnSpc>
              <a:spcBef>
                <a:spcPct val="0"/>
              </a:spcBef>
              <a:spcAft>
                <a:spcPct val="0"/>
              </a:spcAft>
              <a:buClrTx/>
              <a:buSzTx/>
              <a:tabLst/>
            </a:pPr>
            <a:r>
              <a:rPr lang="en-US" altLang="zh-CN" sz="1000" dirty="0">
                <a:latin typeface="system-ui"/>
              </a:rPr>
              <a:t>    </a:t>
            </a:r>
            <a:r>
              <a:rPr lang="zh-CN" altLang="zh-CN" sz="1000" dirty="0">
                <a:latin typeface="system-ui"/>
              </a:rPr>
              <a:t>UPDRS</a:t>
            </a:r>
            <a:r>
              <a:rPr lang="en-US" altLang="zh-CN" sz="1000" dirty="0">
                <a:latin typeface="system-ui"/>
              </a:rPr>
              <a:t>:</a:t>
            </a:r>
            <a:r>
              <a:rPr lang="zh-CN" altLang="zh-CN" sz="1000" dirty="0">
                <a:latin typeface="system-ui"/>
              </a:rPr>
              <a:t> </a:t>
            </a:r>
            <a:r>
              <a:rPr lang="en-US" altLang="zh-CN" sz="1000" dirty="0">
                <a:latin typeface="system-ui"/>
              </a:rPr>
              <a:t>Unstable trend, suggesting unpredictable symptom control.</a:t>
            </a:r>
          </a:p>
          <a:p>
            <a:pPr marL="0" marR="0" lvl="0" indent="0" algn="l" defTabSz="914400" rtl="0" eaLnBrk="0" fontAlgn="base" latinLnBrk="0" hangingPunct="0">
              <a:lnSpc>
                <a:spcPct val="100000"/>
              </a:lnSpc>
              <a:spcBef>
                <a:spcPct val="0"/>
              </a:spcBef>
              <a:spcAft>
                <a:spcPct val="0"/>
              </a:spcAft>
              <a:buClrTx/>
              <a:buSzTx/>
              <a:tabLst/>
            </a:pPr>
            <a:r>
              <a:rPr lang="en-US" altLang="zh-CN" sz="1000" b="1" dirty="0">
                <a:latin typeface="system-ui"/>
              </a:rPr>
              <a:t>Conclusion:</a:t>
            </a:r>
          </a:p>
          <a:p>
            <a:pPr marL="0" marR="0" lvl="0" indent="0" algn="l" defTabSz="914400" rtl="0" eaLnBrk="0" fontAlgn="base" latinLnBrk="0" hangingPunct="0">
              <a:lnSpc>
                <a:spcPct val="100000"/>
              </a:lnSpc>
              <a:spcBef>
                <a:spcPct val="0"/>
              </a:spcBef>
              <a:spcAft>
                <a:spcPct val="0"/>
              </a:spcAft>
              <a:buClrTx/>
              <a:buSzTx/>
              <a:tabLst/>
            </a:pPr>
            <a:r>
              <a:rPr kumimoji="0" lang="en-US" altLang="zh-CN" sz="1000" b="0" i="0" u="none" strike="noStrike" cap="none" normalizeH="0" baseline="0" dirty="0">
                <a:ln>
                  <a:noFill/>
                </a:ln>
                <a:solidFill>
                  <a:schemeClr val="tx1"/>
                </a:solidFill>
                <a:effectLst/>
                <a:latin typeface="Arial" panose="020B0604020202020204" pitchFamily="34" charset="0"/>
              </a:rPr>
              <a:t>    </a:t>
            </a:r>
            <a:r>
              <a:rPr lang="zh-CN" altLang="zh-CN" sz="1000" dirty="0">
                <a:latin typeface="system-ui"/>
              </a:rPr>
              <a:t>Medication effectiveness is inconsistent.</a:t>
            </a:r>
            <a:r>
              <a:rPr lang="en-US" altLang="zh-CN" sz="1000" dirty="0">
                <a:latin typeface="system-ui"/>
              </a:rPr>
              <a:t>F</a:t>
            </a:r>
            <a:r>
              <a:rPr lang="zh-CN" altLang="zh-CN" sz="1000" dirty="0">
                <a:latin typeface="system-ui"/>
              </a:rPr>
              <a:t>urther evaluation is needed to stabilize the treatment effects. </a:t>
            </a:r>
          </a:p>
          <a:p>
            <a:pPr marL="0" marR="0" lvl="0" indent="0" algn="l" defTabSz="914400" rtl="0" eaLnBrk="0" fontAlgn="base" latinLnBrk="0" hangingPunct="0">
              <a:lnSpc>
                <a:spcPct val="100000"/>
              </a:lnSpc>
              <a:spcBef>
                <a:spcPct val="0"/>
              </a:spcBef>
              <a:spcAft>
                <a:spcPct val="0"/>
              </a:spcAft>
              <a:buClrTx/>
              <a:buSzTx/>
              <a:tabLst/>
            </a:pPr>
            <a:endParaRPr lang="en-US" altLang="zh-CN" sz="1000" dirty="0">
              <a:latin typeface="system-ui"/>
            </a:endParaRPr>
          </a:p>
        </p:txBody>
      </p:sp>
      <p:sp>
        <p:nvSpPr>
          <p:cNvPr id="15" name="文本框 14">
            <a:extLst>
              <a:ext uri="{FF2B5EF4-FFF2-40B4-BE49-F238E27FC236}">
                <a16:creationId xmlns:a16="http://schemas.microsoft.com/office/drawing/2014/main" id="{1CF41270-B3E4-15E0-287E-59C9E8CF3C1A}"/>
              </a:ext>
            </a:extLst>
          </p:cNvPr>
          <p:cNvSpPr txBox="1"/>
          <p:nvPr/>
        </p:nvSpPr>
        <p:spPr>
          <a:xfrm>
            <a:off x="4588732" y="3580801"/>
            <a:ext cx="4572000" cy="1477328"/>
          </a:xfrm>
          <a:prstGeom prst="rect">
            <a:avLst/>
          </a:prstGeom>
          <a:noFill/>
        </p:spPr>
        <p:txBody>
          <a:bodyPr wrap="square">
            <a:spAutoFit/>
          </a:bodyPr>
          <a:lstStyle/>
          <a:p>
            <a:pPr lvl="1" eaLnBrk="0" fontAlgn="base" hangingPunct="0"/>
            <a:r>
              <a:rPr lang="en-US" altLang="zh-CN" sz="1000" b="1" dirty="0">
                <a:latin typeface="system-ui"/>
              </a:rPr>
              <a:t>Symptom Analysis:</a:t>
            </a:r>
          </a:p>
          <a:p>
            <a:pPr lvl="1" eaLnBrk="0" fontAlgn="base" hangingPunct="0"/>
            <a:r>
              <a:rPr lang="en-US" altLang="zh-CN" sz="1000" dirty="0">
                <a:latin typeface="system-ui"/>
              </a:rPr>
              <a:t>    </a:t>
            </a:r>
            <a:r>
              <a:rPr lang="zh-CN" altLang="zh-CN" sz="1000" dirty="0">
                <a:latin typeface="system-ui"/>
              </a:rPr>
              <a:t>UDysRS</a:t>
            </a:r>
            <a:r>
              <a:rPr lang="en-US" altLang="zh-CN" sz="1000" dirty="0">
                <a:latin typeface="system-ui"/>
              </a:rPr>
              <a:t>:</a:t>
            </a:r>
            <a:r>
              <a:rPr lang="zh-CN" altLang="zh-CN" sz="1000" dirty="0">
                <a:latin typeface="system-ui"/>
              </a:rPr>
              <a:t> </a:t>
            </a:r>
            <a:r>
              <a:rPr lang="en-US" altLang="zh-CN" sz="1000" dirty="0">
                <a:latin typeface="system-ui"/>
              </a:rPr>
              <a:t>Shows a rising trend, peaking at nearly 40 before dropping. </a:t>
            </a:r>
          </a:p>
          <a:p>
            <a:pPr lvl="1" eaLnBrk="0" fontAlgn="base" hangingPunct="0"/>
            <a:r>
              <a:rPr lang="en-US" altLang="zh-CN" sz="1000" dirty="0">
                <a:latin typeface="system-ui"/>
              </a:rPr>
              <a:t>    </a:t>
            </a:r>
            <a:r>
              <a:rPr lang="zh-CN" altLang="zh-CN" sz="1000" dirty="0">
                <a:latin typeface="system-ui"/>
              </a:rPr>
              <a:t>UPDRS : </a:t>
            </a:r>
            <a:r>
              <a:rPr lang="en-US" altLang="zh-CN" sz="1000" dirty="0">
                <a:latin typeface="system-ui"/>
              </a:rPr>
              <a:t>Generally low but spikes at later trials.</a:t>
            </a:r>
          </a:p>
          <a:p>
            <a:pPr lvl="1" eaLnBrk="0" fontAlgn="base" hangingPunct="0"/>
            <a:r>
              <a:rPr lang="en-US" altLang="zh-CN" sz="1000" b="1" dirty="0">
                <a:latin typeface="system-ui"/>
              </a:rPr>
              <a:t>Medication</a:t>
            </a:r>
            <a:r>
              <a:rPr lang="en-US" altLang="zh-CN" sz="1000" dirty="0">
                <a:latin typeface="system-ui"/>
              </a:rPr>
              <a:t> </a:t>
            </a:r>
            <a:r>
              <a:rPr lang="en-US" altLang="zh-CN" sz="1000" b="1" dirty="0">
                <a:latin typeface="system-ui"/>
              </a:rPr>
              <a:t>Response: </a:t>
            </a:r>
            <a:r>
              <a:rPr lang="zh-CN" altLang="zh-CN" sz="1000" b="1" dirty="0">
                <a:latin typeface="system-ui"/>
              </a:rPr>
              <a:t> </a:t>
            </a:r>
            <a:endParaRPr lang="zh-CN" altLang="zh-CN" sz="1000" dirty="0">
              <a:latin typeface="system-ui"/>
            </a:endParaRPr>
          </a:p>
          <a:p>
            <a:pPr marL="0" lvl="1" indent="0" defTabSz="914400" eaLnBrk="0" fontAlgn="base" latinLnBrk="0" hangingPunct="0">
              <a:buSzTx/>
              <a:tabLst/>
            </a:pPr>
            <a:r>
              <a:rPr lang="en-US" altLang="zh-CN" sz="1000" dirty="0">
                <a:latin typeface="system-ui"/>
              </a:rPr>
              <a:t>    </a:t>
            </a:r>
            <a:r>
              <a:rPr lang="zh-CN" altLang="zh-CN" sz="1000" dirty="0">
                <a:latin typeface="system-ui"/>
              </a:rPr>
              <a:t>UDysRS</a:t>
            </a:r>
            <a:r>
              <a:rPr lang="en-US" altLang="zh-CN" sz="1000" dirty="0">
                <a:latin typeface="system-ui"/>
              </a:rPr>
              <a:t>:</a:t>
            </a:r>
            <a:r>
              <a:rPr lang="zh-CN" altLang="zh-CN" sz="1000" dirty="0">
                <a:latin typeface="system-ui"/>
              </a:rPr>
              <a:t> </a:t>
            </a:r>
            <a:r>
              <a:rPr lang="en-US" altLang="zh-CN" sz="1000" dirty="0">
                <a:latin typeface="system-ui"/>
              </a:rPr>
              <a:t>Controlled at first, but later increases unexpectedly.</a:t>
            </a:r>
          </a:p>
          <a:p>
            <a:pPr marL="0" lvl="1" indent="0" defTabSz="914400" eaLnBrk="0" fontAlgn="base" latinLnBrk="0" hangingPunct="0">
              <a:buSzTx/>
              <a:tabLst/>
            </a:pPr>
            <a:r>
              <a:rPr lang="en-US" altLang="zh-CN" sz="1000" dirty="0">
                <a:latin typeface="system-ui"/>
              </a:rPr>
              <a:t>    </a:t>
            </a:r>
            <a:r>
              <a:rPr lang="zh-CN" altLang="zh-CN" sz="1000" dirty="0">
                <a:latin typeface="system-ui"/>
              </a:rPr>
              <a:t>UPDRS</a:t>
            </a:r>
            <a:r>
              <a:rPr lang="en-US" altLang="zh-CN" sz="1000" dirty="0">
                <a:latin typeface="system-ui"/>
              </a:rPr>
              <a:t>:</a:t>
            </a:r>
            <a:r>
              <a:rPr lang="zh-CN" altLang="zh-CN" sz="1000" dirty="0">
                <a:latin typeface="system-ui"/>
              </a:rPr>
              <a:t> </a:t>
            </a:r>
            <a:r>
              <a:rPr lang="en-US" altLang="zh-CN" sz="1000" dirty="0">
                <a:latin typeface="system-ui"/>
              </a:rPr>
              <a:t>Early increase, but later trials show a possible response.</a:t>
            </a:r>
          </a:p>
          <a:p>
            <a:pPr marL="0" marR="0" lvl="0" indent="0" algn="l" defTabSz="914400" rtl="0" eaLnBrk="0" fontAlgn="base" latinLnBrk="0" hangingPunct="0">
              <a:lnSpc>
                <a:spcPct val="100000"/>
              </a:lnSpc>
              <a:spcBef>
                <a:spcPct val="0"/>
              </a:spcBef>
              <a:spcAft>
                <a:spcPct val="0"/>
              </a:spcAft>
              <a:buClrTx/>
              <a:buSzTx/>
              <a:tabLst/>
            </a:pPr>
            <a:r>
              <a:rPr lang="en-US" altLang="zh-CN" sz="1000" b="1" dirty="0">
                <a:latin typeface="system-ui"/>
              </a:rPr>
              <a:t>Conclusion:</a:t>
            </a:r>
          </a:p>
          <a:p>
            <a:pPr lvl="1" eaLnBrk="0" fontAlgn="base" hangingPunct="0"/>
            <a:r>
              <a:rPr lang="zh-CN" altLang="zh-CN" sz="1000" dirty="0">
                <a:latin typeface="system-ui"/>
              </a:rPr>
              <a:t>Symptoms are not stable.The medication may have delayed effects, or adjustments are needed. </a:t>
            </a:r>
          </a:p>
        </p:txBody>
      </p:sp>
    </p:spTree>
    <p:extLst>
      <p:ext uri="{BB962C8B-B14F-4D97-AF65-F5344CB8AC3E}">
        <p14:creationId xmlns:p14="http://schemas.microsoft.com/office/powerpoint/2010/main" val="3738067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E12B2-7A80-4DF3-6368-271AD8D02762}"/>
              </a:ext>
            </a:extLst>
          </p:cNvPr>
          <p:cNvSpPr>
            <a:spLocks noGrp="1"/>
          </p:cNvSpPr>
          <p:nvPr>
            <p:ph type="title"/>
          </p:nvPr>
        </p:nvSpPr>
        <p:spPr/>
        <p:txBody>
          <a:bodyPr/>
          <a:lstStyle/>
          <a:p>
            <a:endParaRPr lang="zh-CN" altLang="en-US"/>
          </a:p>
        </p:txBody>
      </p:sp>
      <p:sp>
        <p:nvSpPr>
          <p:cNvPr id="3" name="灯片编号占位符 2">
            <a:extLst>
              <a:ext uri="{FF2B5EF4-FFF2-40B4-BE49-F238E27FC236}">
                <a16:creationId xmlns:a16="http://schemas.microsoft.com/office/drawing/2014/main" id="{3EF752D7-2C65-CCB7-8710-7AB34B6F9C20}"/>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16</a:t>
            </a:fld>
            <a:endParaRPr lang="en"/>
          </a:p>
        </p:txBody>
      </p:sp>
      <p:pic>
        <p:nvPicPr>
          <p:cNvPr id="5" name="图片 4">
            <a:extLst>
              <a:ext uri="{FF2B5EF4-FFF2-40B4-BE49-F238E27FC236}">
                <a16:creationId xmlns:a16="http://schemas.microsoft.com/office/drawing/2014/main" id="{EFB1AA17-54DB-3542-0630-D94BD5D3C839}"/>
              </a:ext>
            </a:extLst>
          </p:cNvPr>
          <p:cNvPicPr>
            <a:picLocks noChangeAspect="1"/>
          </p:cNvPicPr>
          <p:nvPr/>
        </p:nvPicPr>
        <p:blipFill>
          <a:blip r:embed="rId2"/>
          <a:stretch>
            <a:fillRect/>
          </a:stretch>
        </p:blipFill>
        <p:spPr>
          <a:xfrm>
            <a:off x="0" y="446484"/>
            <a:ext cx="9144000" cy="4250531"/>
          </a:xfrm>
          <a:prstGeom prst="rect">
            <a:avLst/>
          </a:prstGeom>
        </p:spPr>
      </p:pic>
    </p:spTree>
    <p:extLst>
      <p:ext uri="{BB962C8B-B14F-4D97-AF65-F5344CB8AC3E}">
        <p14:creationId xmlns:p14="http://schemas.microsoft.com/office/powerpoint/2010/main" val="76043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51DF5-4C78-863B-5004-3E44E5BCC78C}"/>
              </a:ext>
            </a:extLst>
          </p:cNvPr>
          <p:cNvSpPr>
            <a:spLocks noGrp="1"/>
          </p:cNvSpPr>
          <p:nvPr>
            <p:ph type="title"/>
          </p:nvPr>
        </p:nvSpPr>
        <p:spPr/>
        <p:txBody>
          <a:bodyPr/>
          <a:lstStyle/>
          <a:p>
            <a:endParaRPr lang="zh-CN" altLang="en-US"/>
          </a:p>
        </p:txBody>
      </p:sp>
      <p:sp>
        <p:nvSpPr>
          <p:cNvPr id="3" name="灯片编号占位符 2">
            <a:extLst>
              <a:ext uri="{FF2B5EF4-FFF2-40B4-BE49-F238E27FC236}">
                <a16:creationId xmlns:a16="http://schemas.microsoft.com/office/drawing/2014/main" id="{67BADDD3-F684-A616-F420-081260879DD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17</a:t>
            </a:fld>
            <a:endParaRPr lang="en"/>
          </a:p>
        </p:txBody>
      </p:sp>
      <p:pic>
        <p:nvPicPr>
          <p:cNvPr id="5" name="图片 4">
            <a:extLst>
              <a:ext uri="{FF2B5EF4-FFF2-40B4-BE49-F238E27FC236}">
                <a16:creationId xmlns:a16="http://schemas.microsoft.com/office/drawing/2014/main" id="{674D694B-199C-717A-6FE1-37583D4FE99E}"/>
              </a:ext>
            </a:extLst>
          </p:cNvPr>
          <p:cNvPicPr>
            <a:picLocks noChangeAspect="1"/>
          </p:cNvPicPr>
          <p:nvPr/>
        </p:nvPicPr>
        <p:blipFill>
          <a:blip r:embed="rId2"/>
          <a:stretch>
            <a:fillRect/>
          </a:stretch>
        </p:blipFill>
        <p:spPr>
          <a:xfrm>
            <a:off x="0" y="418945"/>
            <a:ext cx="9144000" cy="4305610"/>
          </a:xfrm>
          <a:prstGeom prst="rect">
            <a:avLst/>
          </a:prstGeom>
        </p:spPr>
      </p:pic>
    </p:spTree>
    <p:extLst>
      <p:ext uri="{BB962C8B-B14F-4D97-AF65-F5344CB8AC3E}">
        <p14:creationId xmlns:p14="http://schemas.microsoft.com/office/powerpoint/2010/main" val="3911971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
          <a:extLst>
            <a:ext uri="{FF2B5EF4-FFF2-40B4-BE49-F238E27FC236}">
              <a16:creationId xmlns:a16="http://schemas.microsoft.com/office/drawing/2014/main" id="{6FB7D714-5821-3174-ABA0-97658D7A18AD}"/>
            </a:ext>
          </a:extLst>
        </p:cNvPr>
        <p:cNvGrpSpPr/>
        <p:nvPr/>
      </p:nvGrpSpPr>
      <p:grpSpPr>
        <a:xfrm>
          <a:off x="0" y="0"/>
          <a:ext cx="0" cy="0"/>
          <a:chOff x="0" y="0"/>
          <a:chExt cx="0" cy="0"/>
        </a:xfrm>
      </p:grpSpPr>
      <p:sp>
        <p:nvSpPr>
          <p:cNvPr id="80" name="Google Shape;80;p16">
            <a:extLst>
              <a:ext uri="{FF2B5EF4-FFF2-40B4-BE49-F238E27FC236}">
                <a16:creationId xmlns:a16="http://schemas.microsoft.com/office/drawing/2014/main" id="{65D6D3E5-6B4A-4C94-B357-CBDDD388F06A}"/>
              </a:ext>
            </a:extLst>
          </p:cNvPr>
          <p:cNvSpPr txBox="1">
            <a:spLocks noGrp="1"/>
          </p:cNvSpPr>
          <p:nvPr>
            <p:ph type="sldNum" idx="12"/>
          </p:nvPr>
        </p:nvSpPr>
        <p:spPr>
          <a:xfrm>
            <a:off x="8084883"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sz="900">
                <a:solidFill>
                  <a:srgbClr val="562100"/>
                </a:solidFill>
                <a:latin typeface="Merriweather Light"/>
                <a:ea typeface="Merriweather Light"/>
                <a:cs typeface="Merriweather Light"/>
                <a:sym typeface="Merriweather Light"/>
              </a:rPr>
              <a:t>18</a:t>
            </a:fld>
            <a:endParaRPr sz="900">
              <a:solidFill>
                <a:srgbClr val="562100"/>
              </a:solidFill>
              <a:latin typeface="Merriweather Light"/>
              <a:ea typeface="Merriweather Light"/>
              <a:cs typeface="Merriweather Light"/>
              <a:sym typeface="Merriweather Light"/>
            </a:endParaRPr>
          </a:p>
        </p:txBody>
      </p:sp>
      <p:cxnSp>
        <p:nvCxnSpPr>
          <p:cNvPr id="82" name="Google Shape;82;p16">
            <a:extLst>
              <a:ext uri="{FF2B5EF4-FFF2-40B4-BE49-F238E27FC236}">
                <a16:creationId xmlns:a16="http://schemas.microsoft.com/office/drawing/2014/main" id="{AACBCBB4-4D06-6225-C75E-F8774EB062F7}"/>
              </a:ext>
            </a:extLst>
          </p:cNvPr>
          <p:cNvCxnSpPr/>
          <p:nvPr/>
        </p:nvCxnSpPr>
        <p:spPr>
          <a:xfrm>
            <a:off x="189794" y="700235"/>
            <a:ext cx="8640000" cy="15000"/>
          </a:xfrm>
          <a:prstGeom prst="straightConnector1">
            <a:avLst/>
          </a:prstGeom>
          <a:noFill/>
          <a:ln w="9525" cap="flat" cmpd="sng">
            <a:solidFill>
              <a:srgbClr val="562100"/>
            </a:solidFill>
            <a:prstDash val="solid"/>
            <a:round/>
            <a:headEnd type="none" w="med" len="med"/>
            <a:tailEnd type="none" w="med" len="med"/>
          </a:ln>
        </p:spPr>
      </p:cxnSp>
      <p:pic>
        <p:nvPicPr>
          <p:cNvPr id="83" name="Google Shape;83;p16">
            <a:extLst>
              <a:ext uri="{FF2B5EF4-FFF2-40B4-BE49-F238E27FC236}">
                <a16:creationId xmlns:a16="http://schemas.microsoft.com/office/drawing/2014/main" id="{1425DECB-B63E-C528-015F-2EA021D64F47}"/>
              </a:ext>
            </a:extLst>
          </p:cNvPr>
          <p:cNvPicPr preferRelativeResize="0"/>
          <p:nvPr/>
        </p:nvPicPr>
        <p:blipFill>
          <a:blip r:embed="rId3">
            <a:alphaModFix/>
          </a:blip>
          <a:stretch>
            <a:fillRect/>
          </a:stretch>
        </p:blipFill>
        <p:spPr>
          <a:xfrm>
            <a:off x="7060975" y="258650"/>
            <a:ext cx="1572601" cy="340700"/>
          </a:xfrm>
          <a:prstGeom prst="rect">
            <a:avLst/>
          </a:prstGeom>
          <a:noFill/>
          <a:ln>
            <a:noFill/>
          </a:ln>
        </p:spPr>
      </p:pic>
      <p:sp>
        <p:nvSpPr>
          <p:cNvPr id="4" name="Google Shape;70;p15">
            <a:extLst>
              <a:ext uri="{FF2B5EF4-FFF2-40B4-BE49-F238E27FC236}">
                <a16:creationId xmlns:a16="http://schemas.microsoft.com/office/drawing/2014/main" id="{44A40688-73B9-9EBE-C94E-68D7CA60941C}"/>
              </a:ext>
            </a:extLst>
          </p:cNvPr>
          <p:cNvSpPr txBox="1">
            <a:spLocks noGrp="1"/>
          </p:cNvSpPr>
          <p:nvPr>
            <p:ph type="ctrTitle"/>
          </p:nvPr>
        </p:nvSpPr>
        <p:spPr>
          <a:xfrm>
            <a:off x="400600" y="776715"/>
            <a:ext cx="8179520" cy="433044"/>
          </a:xfrm>
          <a:prstGeom prst="rect">
            <a:avLst/>
          </a:prstGeom>
        </p:spPr>
        <p:txBody>
          <a:bodyPr spcFirstLastPara="1" wrap="square" lIns="91425" tIns="91425" rIns="91425" bIns="91425" anchor="b" anchorCtr="0">
            <a:noAutofit/>
          </a:bodyPr>
          <a:lstStyle/>
          <a:p>
            <a:pPr algn="l"/>
            <a:r>
              <a:rPr lang="en-US" altLang="zh-CN" sz="1400" b="1" dirty="0">
                <a:solidFill>
                  <a:srgbClr val="404040"/>
                </a:solidFill>
                <a:latin typeface="+mn-lt"/>
              </a:rPr>
              <a:t>C.CAPSIT(the suitability of patients with Parkinson's disease for surgery):</a:t>
            </a:r>
          </a:p>
        </p:txBody>
      </p:sp>
      <p:sp>
        <p:nvSpPr>
          <p:cNvPr id="5" name="Google Shape;71;p15">
            <a:extLst>
              <a:ext uri="{FF2B5EF4-FFF2-40B4-BE49-F238E27FC236}">
                <a16:creationId xmlns:a16="http://schemas.microsoft.com/office/drawing/2014/main" id="{984C89B9-C5FE-D273-3FBB-3B241D7D568A}"/>
              </a:ext>
            </a:extLst>
          </p:cNvPr>
          <p:cNvSpPr txBox="1">
            <a:spLocks/>
          </p:cNvSpPr>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z="900" smtClean="0">
                <a:solidFill>
                  <a:srgbClr val="562100"/>
                </a:solidFill>
                <a:latin typeface="Merriweather Light"/>
                <a:ea typeface="Merriweather Light"/>
                <a:cs typeface="Merriweather Light"/>
                <a:sym typeface="Merriweather Light"/>
              </a:rPr>
              <a:pPr/>
              <a:t>18</a:t>
            </a:fld>
            <a:endParaRPr lang="en" sz="900">
              <a:solidFill>
                <a:srgbClr val="562100"/>
              </a:solidFill>
              <a:latin typeface="Merriweather Light"/>
              <a:ea typeface="Merriweather Light"/>
              <a:cs typeface="Merriweather Light"/>
              <a:sym typeface="Merriweather Light"/>
            </a:endParaRPr>
          </a:p>
        </p:txBody>
      </p:sp>
      <p:sp>
        <p:nvSpPr>
          <p:cNvPr id="6" name="Google Shape;72;p15">
            <a:extLst>
              <a:ext uri="{FF2B5EF4-FFF2-40B4-BE49-F238E27FC236}">
                <a16:creationId xmlns:a16="http://schemas.microsoft.com/office/drawing/2014/main" id="{9AC3B8CE-0F44-ABE1-BF85-E30383F949A8}"/>
              </a:ext>
            </a:extLst>
          </p:cNvPr>
          <p:cNvSpPr txBox="1">
            <a:spLocks/>
          </p:cNvSpPr>
          <p:nvPr/>
        </p:nvSpPr>
        <p:spPr>
          <a:xfrm>
            <a:off x="314206" y="420118"/>
            <a:ext cx="6116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algn="l"/>
            <a:r>
              <a:rPr lang="en-US" altLang="zh-CN" sz="1600" b="1" dirty="0">
                <a:solidFill>
                  <a:srgbClr val="404040"/>
                </a:solidFill>
                <a:latin typeface="+mn-lt"/>
              </a:rPr>
              <a:t>Ratings</a:t>
            </a:r>
            <a:r>
              <a:rPr lang="en-US" altLang="zh-CN" sz="1600" b="1" dirty="0">
                <a:solidFill>
                  <a:srgbClr val="404040"/>
                </a:solidFill>
                <a:latin typeface="Inter"/>
              </a:rPr>
              <a:t>:</a:t>
            </a:r>
            <a:br>
              <a:rPr lang="en-US" altLang="zh-CN" sz="1200" b="1" dirty="0">
                <a:solidFill>
                  <a:srgbClr val="404040"/>
                </a:solidFill>
                <a:latin typeface="+mn-lt"/>
              </a:rPr>
            </a:br>
            <a:endParaRPr lang="en-US" sz="1200" dirty="0">
              <a:solidFill>
                <a:srgbClr val="562100"/>
              </a:solidFill>
              <a:latin typeface="Merriweather Light"/>
              <a:ea typeface="Merriweather Light"/>
              <a:cs typeface="Merriweather Light"/>
              <a:sym typeface="Merriweather Light"/>
            </a:endParaRPr>
          </a:p>
        </p:txBody>
      </p:sp>
      <p:pic>
        <p:nvPicPr>
          <p:cNvPr id="8" name="Google Shape;74;p15">
            <a:extLst>
              <a:ext uri="{FF2B5EF4-FFF2-40B4-BE49-F238E27FC236}">
                <a16:creationId xmlns:a16="http://schemas.microsoft.com/office/drawing/2014/main" id="{E0188F42-3FCF-2F35-1750-A5BD81364A2C}"/>
              </a:ext>
            </a:extLst>
          </p:cNvPr>
          <p:cNvPicPr preferRelativeResize="0"/>
          <p:nvPr/>
        </p:nvPicPr>
        <p:blipFill>
          <a:blip r:embed="rId3">
            <a:alphaModFix/>
          </a:blip>
          <a:stretch>
            <a:fillRect/>
          </a:stretch>
        </p:blipFill>
        <p:spPr>
          <a:xfrm>
            <a:off x="7060975" y="258650"/>
            <a:ext cx="1572601" cy="340700"/>
          </a:xfrm>
          <a:prstGeom prst="rect">
            <a:avLst/>
          </a:prstGeom>
          <a:noFill/>
          <a:ln>
            <a:noFill/>
          </a:ln>
        </p:spPr>
      </p:pic>
      <p:sp>
        <p:nvSpPr>
          <p:cNvPr id="9" name="Rectangle 1">
            <a:extLst>
              <a:ext uri="{FF2B5EF4-FFF2-40B4-BE49-F238E27FC236}">
                <a16:creationId xmlns:a16="http://schemas.microsoft.com/office/drawing/2014/main" id="{640D0D20-B9EC-C3D9-86C3-354EB997C1F3}"/>
              </a:ext>
            </a:extLst>
          </p:cNvPr>
          <p:cNvSpPr txBox="1">
            <a:spLocks noChangeArrowheads="1"/>
          </p:cNvSpPr>
          <p:nvPr/>
        </p:nvSpPr>
        <p:spPr bwMode="auto">
          <a:xfrm>
            <a:off x="400600" y="3017596"/>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none" lIns="0" tIns="0" rIns="0" bIns="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eaLnBrk="0" fontAlgn="base" hangingPunct="0">
              <a:lnSpc>
                <a:spcPct val="100000"/>
              </a:lnSpc>
              <a:spcBef>
                <a:spcPct val="0"/>
              </a:spcBef>
              <a:spcAft>
                <a:spcPct val="0"/>
              </a:spcAft>
              <a:buClrTx/>
              <a:buSzTx/>
              <a:buFontTx/>
              <a:buNone/>
            </a:pPr>
            <a:endParaRPr lang="zh-CN" altLang="zh-CN" sz="1200" dirty="0">
              <a:solidFill>
                <a:srgbClr val="404040"/>
              </a:solidFill>
              <a:latin typeface="+mn-lt"/>
            </a:endParaRPr>
          </a:p>
        </p:txBody>
      </p:sp>
      <p:sp>
        <p:nvSpPr>
          <p:cNvPr id="11" name="文本框 10">
            <a:extLst>
              <a:ext uri="{FF2B5EF4-FFF2-40B4-BE49-F238E27FC236}">
                <a16:creationId xmlns:a16="http://schemas.microsoft.com/office/drawing/2014/main" id="{A90AB9E7-FB88-A475-1B6A-D001447515DC}"/>
              </a:ext>
            </a:extLst>
          </p:cNvPr>
          <p:cNvSpPr txBox="1"/>
          <p:nvPr/>
        </p:nvSpPr>
        <p:spPr>
          <a:xfrm>
            <a:off x="314206" y="1428459"/>
            <a:ext cx="4572000"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b="1" dirty="0">
                <a:solidFill>
                  <a:srgbClr val="404040"/>
                </a:solidFill>
                <a:latin typeface="+mn-lt"/>
              </a:rPr>
              <a:t>Rating keys</a:t>
            </a:r>
            <a:r>
              <a:rPr lang="zh-CN" altLang="en-US" sz="1200" b="1" dirty="0">
                <a:solidFill>
                  <a:srgbClr val="404040"/>
                </a:solidFill>
                <a:latin typeface="+mn-lt"/>
              </a:rPr>
              <a:t>：</a:t>
            </a:r>
            <a:endParaRPr lang="zh-CN" altLang="zh-CN" sz="1200" b="1" dirty="0">
              <a:solidFill>
                <a:srgbClr val="404040"/>
              </a:solidFill>
              <a:latin typeface="+mn-lt"/>
            </a:endParaRPr>
          </a:p>
        </p:txBody>
      </p:sp>
      <p:sp>
        <p:nvSpPr>
          <p:cNvPr id="24" name="文本框 23">
            <a:extLst>
              <a:ext uri="{FF2B5EF4-FFF2-40B4-BE49-F238E27FC236}">
                <a16:creationId xmlns:a16="http://schemas.microsoft.com/office/drawing/2014/main" id="{EAC6AAD5-7936-18D6-2CA8-91E5AF1D4B7B}"/>
              </a:ext>
            </a:extLst>
          </p:cNvPr>
          <p:cNvSpPr txBox="1"/>
          <p:nvPr/>
        </p:nvSpPr>
        <p:spPr>
          <a:xfrm>
            <a:off x="887251" y="1772797"/>
            <a:ext cx="7150157" cy="338554"/>
          </a:xfrm>
          <a:prstGeom prst="rect">
            <a:avLst/>
          </a:prstGeom>
          <a:noFill/>
        </p:spPr>
        <p:txBody>
          <a:bodyPr wrap="square">
            <a:spAutoFit/>
          </a:bodyPr>
          <a:lstStyle/>
          <a:p>
            <a:r>
              <a:rPr lang="en-US" altLang="zh-CN" sz="1600" b="0" i="0" dirty="0">
                <a:effectLst/>
                <a:latin typeface="system-ui"/>
              </a:rPr>
              <a:t>For the CAPSIT, rating keys also correspond to items from the </a:t>
            </a:r>
            <a:r>
              <a:rPr lang="en-US" altLang="zh-CN" sz="1600" b="0" i="0" dirty="0">
                <a:effectLst/>
                <a:latin typeface="system-ui"/>
                <a:hlinkClick r:id="rId4"/>
              </a:rPr>
              <a:t>MDS-UPSRS</a:t>
            </a:r>
            <a:endParaRPr lang="zh-CN" altLang="en-US" sz="1200" dirty="0"/>
          </a:p>
        </p:txBody>
      </p:sp>
      <p:pic>
        <p:nvPicPr>
          <p:cNvPr id="3" name="图片 2">
            <a:extLst>
              <a:ext uri="{FF2B5EF4-FFF2-40B4-BE49-F238E27FC236}">
                <a16:creationId xmlns:a16="http://schemas.microsoft.com/office/drawing/2014/main" id="{0C30FE52-A1A2-CBED-55AA-612FD3C32A21}"/>
              </a:ext>
            </a:extLst>
          </p:cNvPr>
          <p:cNvPicPr>
            <a:picLocks noChangeAspect="1"/>
          </p:cNvPicPr>
          <p:nvPr/>
        </p:nvPicPr>
        <p:blipFill>
          <a:blip r:embed="rId5"/>
          <a:stretch>
            <a:fillRect/>
          </a:stretch>
        </p:blipFill>
        <p:spPr>
          <a:xfrm>
            <a:off x="1459340" y="2201839"/>
            <a:ext cx="5506218" cy="390580"/>
          </a:xfrm>
          <a:prstGeom prst="rect">
            <a:avLst/>
          </a:prstGeom>
        </p:spPr>
      </p:pic>
      <p:pic>
        <p:nvPicPr>
          <p:cNvPr id="12" name="图片 11">
            <a:extLst>
              <a:ext uri="{FF2B5EF4-FFF2-40B4-BE49-F238E27FC236}">
                <a16:creationId xmlns:a16="http://schemas.microsoft.com/office/drawing/2014/main" id="{DE07CB09-DB7A-3B67-0606-69E4BF3DDF85}"/>
              </a:ext>
            </a:extLst>
          </p:cNvPr>
          <p:cNvPicPr>
            <a:picLocks noChangeAspect="1"/>
          </p:cNvPicPr>
          <p:nvPr/>
        </p:nvPicPr>
        <p:blipFill>
          <a:blip r:embed="rId6"/>
          <a:stretch>
            <a:fillRect/>
          </a:stretch>
        </p:blipFill>
        <p:spPr>
          <a:xfrm>
            <a:off x="2447934" y="2685330"/>
            <a:ext cx="3253569" cy="1602189"/>
          </a:xfrm>
          <a:prstGeom prst="rect">
            <a:avLst/>
          </a:prstGeom>
        </p:spPr>
      </p:pic>
      <p:sp>
        <p:nvSpPr>
          <p:cNvPr id="7" name="文本框 6">
            <a:extLst>
              <a:ext uri="{FF2B5EF4-FFF2-40B4-BE49-F238E27FC236}">
                <a16:creationId xmlns:a16="http://schemas.microsoft.com/office/drawing/2014/main" id="{74946C00-BEF5-7CAB-9A10-2B631B9EFF8C}"/>
              </a:ext>
            </a:extLst>
          </p:cNvPr>
          <p:cNvSpPr txBox="1"/>
          <p:nvPr/>
        </p:nvSpPr>
        <p:spPr>
          <a:xfrm>
            <a:off x="1926449" y="4366785"/>
            <a:ext cx="4572000" cy="584775"/>
          </a:xfrm>
          <a:prstGeom prst="rect">
            <a:avLst/>
          </a:prstGeom>
          <a:noFill/>
        </p:spPr>
        <p:txBody>
          <a:bodyPr wrap="square">
            <a:spAutoFit/>
          </a:bodyPr>
          <a:lstStyle/>
          <a:p>
            <a:r>
              <a:rPr lang="zh-CN" altLang="en-US" sz="1600" dirty="0">
                <a:latin typeface="system-ui"/>
              </a:rPr>
              <a:t>"3.10":{"1":[0,0,0,0,2,1.5,3.5]</a:t>
            </a:r>
            <a:r>
              <a:rPr lang="en-US" altLang="zh-CN" sz="1600" dirty="0">
                <a:latin typeface="system-ui"/>
              </a:rPr>
              <a:t>)</a:t>
            </a:r>
          </a:p>
          <a:p>
            <a:r>
              <a:rPr lang="en-US" altLang="zh-CN" sz="1600" dirty="0">
                <a:latin typeface="system-ui"/>
              </a:rPr>
              <a:t> ----     trail number: 6 sub score 1total score</a:t>
            </a:r>
            <a:endParaRPr lang="zh-CN" altLang="en-US" sz="1600" dirty="0">
              <a:latin typeface="system-ui"/>
            </a:endParaRPr>
          </a:p>
        </p:txBody>
      </p:sp>
    </p:spTree>
    <p:extLst>
      <p:ext uri="{BB962C8B-B14F-4D97-AF65-F5344CB8AC3E}">
        <p14:creationId xmlns:p14="http://schemas.microsoft.com/office/powerpoint/2010/main" val="4095215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26DEEF-92CE-36BA-A894-310DE33AC8B6}"/>
              </a:ext>
            </a:extLst>
          </p:cNvPr>
          <p:cNvSpPr>
            <a:spLocks noGrp="1"/>
          </p:cNvSpPr>
          <p:nvPr>
            <p:ph type="title"/>
          </p:nvPr>
        </p:nvSpPr>
        <p:spPr/>
        <p:txBody>
          <a:bodyPr/>
          <a:lstStyle/>
          <a:p>
            <a:endParaRPr lang="zh-CN" altLang="en-US"/>
          </a:p>
        </p:txBody>
      </p:sp>
      <p:sp>
        <p:nvSpPr>
          <p:cNvPr id="3" name="灯片编号占位符 2">
            <a:extLst>
              <a:ext uri="{FF2B5EF4-FFF2-40B4-BE49-F238E27FC236}">
                <a16:creationId xmlns:a16="http://schemas.microsoft.com/office/drawing/2014/main" id="{0FA82A91-EE6F-7BB1-2DBC-30FB7C04E3A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19</a:t>
            </a:fld>
            <a:endParaRPr lang="en"/>
          </a:p>
        </p:txBody>
      </p:sp>
      <p:pic>
        <p:nvPicPr>
          <p:cNvPr id="5" name="图片 4">
            <a:extLst>
              <a:ext uri="{FF2B5EF4-FFF2-40B4-BE49-F238E27FC236}">
                <a16:creationId xmlns:a16="http://schemas.microsoft.com/office/drawing/2014/main" id="{4E34651B-5089-C94E-273A-671390D01726}"/>
              </a:ext>
            </a:extLst>
          </p:cNvPr>
          <p:cNvPicPr>
            <a:picLocks noChangeAspect="1"/>
          </p:cNvPicPr>
          <p:nvPr/>
        </p:nvPicPr>
        <p:blipFill>
          <a:blip r:embed="rId2"/>
          <a:stretch>
            <a:fillRect/>
          </a:stretch>
        </p:blipFill>
        <p:spPr>
          <a:xfrm>
            <a:off x="0" y="1079104"/>
            <a:ext cx="9144000" cy="2985291"/>
          </a:xfrm>
          <a:prstGeom prst="rect">
            <a:avLst/>
          </a:prstGeom>
        </p:spPr>
      </p:pic>
    </p:spTree>
    <p:extLst>
      <p:ext uri="{BB962C8B-B14F-4D97-AF65-F5344CB8AC3E}">
        <p14:creationId xmlns:p14="http://schemas.microsoft.com/office/powerpoint/2010/main" val="1521302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ctrTitle"/>
          </p:nvPr>
        </p:nvSpPr>
        <p:spPr>
          <a:xfrm>
            <a:off x="955039" y="884100"/>
            <a:ext cx="6732693" cy="3258562"/>
          </a:xfrm>
          <a:prstGeom prst="rect">
            <a:avLst/>
          </a:prstGeom>
        </p:spPr>
        <p:txBody>
          <a:bodyPr spcFirstLastPara="1" wrap="square" lIns="91425" tIns="91425" rIns="91425" bIns="91425" anchor="b" anchorCtr="0">
            <a:noAutofit/>
          </a:bodyPr>
          <a:lstStyle/>
          <a:p>
            <a:pPr algn="l"/>
            <a:br>
              <a:rPr lang="en-US" sz="6000" b="1" dirty="0">
                <a:solidFill>
                  <a:srgbClr val="562100"/>
                </a:solidFill>
              </a:rPr>
            </a:br>
            <a:r>
              <a:rPr lang="en-US" sz="1600" b="1" dirty="0">
                <a:solidFill>
                  <a:srgbClr val="404040"/>
                </a:solidFill>
                <a:latin typeface="+mn-lt"/>
              </a:rPr>
              <a:t>Objective:   </a:t>
            </a:r>
            <a:br>
              <a:rPr lang="en-US" sz="1800" b="1" dirty="0">
                <a:solidFill>
                  <a:srgbClr val="562100"/>
                </a:solidFill>
              </a:rPr>
            </a:br>
            <a:r>
              <a:rPr lang="en-US" altLang="zh-CN" sz="1600" dirty="0"/>
              <a:t>Analyze Parkinson’s disease movement patterns and severity using deep learning.</a:t>
            </a:r>
            <a:br>
              <a:rPr lang="en-US" altLang="zh-CN" sz="1800" dirty="0"/>
            </a:br>
            <a:br>
              <a:rPr lang="en-US" altLang="zh-CN" sz="1800" dirty="0"/>
            </a:br>
            <a:r>
              <a:rPr lang="en-US" altLang="zh-CN" sz="1600" b="1" dirty="0">
                <a:solidFill>
                  <a:srgbClr val="404040"/>
                </a:solidFill>
                <a:latin typeface="+mn-lt"/>
              </a:rPr>
              <a:t>Data Source: </a:t>
            </a:r>
            <a:br>
              <a:rPr lang="en-US" altLang="zh-CN" sz="1800" dirty="0"/>
            </a:br>
            <a:r>
              <a:rPr lang="en-US" altLang="zh-CN" sz="1600" dirty="0"/>
              <a:t>From Parkinson’s assessment videos using Convolutional Pose Machines (CPM).</a:t>
            </a:r>
            <a:r>
              <a:rPr lang="en-US" altLang="zh-CN" sz="700" b="0" i="0" dirty="0">
                <a:effectLst/>
                <a:latin typeface="system-ui"/>
              </a:rPr>
              <a:t> </a:t>
            </a:r>
            <a:r>
              <a:rPr lang="en-US" altLang="zh-CN" sz="1600" b="0" i="0" dirty="0">
                <a:effectLst/>
                <a:latin typeface="system-ui"/>
              </a:rPr>
              <a:t>(</a:t>
            </a:r>
            <a:r>
              <a:rPr lang="en-US" altLang="zh-CN" sz="1600" b="0" i="0" u="none" strike="noStrike" dirty="0">
                <a:effectLst/>
                <a:latin typeface="system-ui"/>
                <a:hlinkClick r:id="rId3"/>
              </a:rPr>
              <a:t>https://arxiv.org/abs/1602.00134</a:t>
            </a:r>
            <a:r>
              <a:rPr lang="en-US" altLang="zh-CN" sz="1600" b="0" i="0" dirty="0">
                <a:effectLst/>
                <a:latin typeface="system-ui"/>
              </a:rPr>
              <a:t>)</a:t>
            </a:r>
            <a:br>
              <a:rPr lang="en-US" altLang="zh-CN" sz="1800" dirty="0"/>
            </a:br>
            <a:br>
              <a:rPr lang="en-US" altLang="zh-CN" sz="2000" dirty="0"/>
            </a:br>
            <a:r>
              <a:rPr lang="en-US" altLang="zh-CN" sz="1600" b="1" dirty="0">
                <a:solidFill>
                  <a:srgbClr val="404040"/>
                </a:solidFill>
                <a:latin typeface="+mn-lt"/>
              </a:rPr>
              <a:t>Key dataset: </a:t>
            </a:r>
            <a:br>
              <a:rPr lang="en-US" altLang="zh-CN" sz="1600" b="1" dirty="0">
                <a:solidFill>
                  <a:srgbClr val="404040"/>
                </a:solidFill>
                <a:latin typeface="+mn-lt"/>
              </a:rPr>
            </a:br>
            <a:r>
              <a:rPr lang="en-US" altLang="zh-CN" sz="1600" dirty="0"/>
              <a:t>Trajectories(communication/drinking),Ratings(</a:t>
            </a:r>
            <a:r>
              <a:rPr lang="en-US" altLang="zh-CN" sz="1600" dirty="0" err="1"/>
              <a:t>UDysRS,UPDRS,CAPSIT</a:t>
            </a:r>
            <a:r>
              <a:rPr lang="en-US" altLang="zh-CN" sz="1600" dirty="0"/>
              <a:t>),Subject numbers</a:t>
            </a:r>
            <a:endParaRPr sz="1600" dirty="0"/>
          </a:p>
        </p:txBody>
      </p:sp>
      <p:sp>
        <p:nvSpPr>
          <p:cNvPr id="62" name="Google Shape;62;p14"/>
          <p:cNvSpPr txBox="1">
            <a:spLocks noGrp="1"/>
          </p:cNvSpPr>
          <p:nvPr>
            <p:ph type="sldNum" idx="12"/>
          </p:nvPr>
        </p:nvSpPr>
        <p:spPr>
          <a:xfrm>
            <a:off x="8084883" y="4663217"/>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z="900">
                <a:solidFill>
                  <a:srgbClr val="562100"/>
                </a:solidFill>
                <a:latin typeface="Merriweather Light"/>
                <a:ea typeface="Merriweather Light"/>
                <a:cs typeface="Merriweather Light"/>
                <a:sym typeface="Merriweather Light"/>
              </a:rPr>
              <a:t>2</a:t>
            </a:fld>
            <a:endParaRPr sz="900">
              <a:solidFill>
                <a:srgbClr val="562100"/>
              </a:solidFill>
              <a:latin typeface="Merriweather Light"/>
              <a:ea typeface="Merriweather Light"/>
              <a:cs typeface="Merriweather Light"/>
              <a:sym typeface="Merriweather Light"/>
            </a:endParaRPr>
          </a:p>
        </p:txBody>
      </p:sp>
      <p:cxnSp>
        <p:nvCxnSpPr>
          <p:cNvPr id="63" name="Google Shape;63;p14"/>
          <p:cNvCxnSpPr/>
          <p:nvPr/>
        </p:nvCxnSpPr>
        <p:spPr>
          <a:xfrm>
            <a:off x="252000" y="734225"/>
            <a:ext cx="8640000" cy="15000"/>
          </a:xfrm>
          <a:prstGeom prst="straightConnector1">
            <a:avLst/>
          </a:prstGeom>
          <a:noFill/>
          <a:ln w="9525" cap="flat" cmpd="sng">
            <a:solidFill>
              <a:srgbClr val="562100"/>
            </a:solidFill>
            <a:prstDash val="solid"/>
            <a:round/>
            <a:headEnd type="none" w="med" len="med"/>
            <a:tailEnd type="none" w="med" len="med"/>
          </a:ln>
        </p:spPr>
      </p:cxnSp>
      <p:pic>
        <p:nvPicPr>
          <p:cNvPr id="64" name="Google Shape;64;p14"/>
          <p:cNvPicPr preferRelativeResize="0"/>
          <p:nvPr/>
        </p:nvPicPr>
        <p:blipFill>
          <a:blip r:embed="rId4">
            <a:alphaModFix/>
          </a:blip>
          <a:stretch>
            <a:fillRect/>
          </a:stretch>
        </p:blipFill>
        <p:spPr>
          <a:xfrm>
            <a:off x="7060975" y="258650"/>
            <a:ext cx="1572601" cy="340700"/>
          </a:xfrm>
          <a:prstGeom prst="rect">
            <a:avLst/>
          </a:prstGeom>
          <a:noFill/>
          <a:ln>
            <a:noFill/>
          </a:ln>
        </p:spPr>
      </p:pic>
      <p:sp>
        <p:nvSpPr>
          <p:cNvPr id="65" name="Google Shape;65;p14"/>
          <p:cNvSpPr txBox="1">
            <a:spLocks noGrp="1"/>
          </p:cNvSpPr>
          <p:nvPr>
            <p:ph type="sldNum" idx="12"/>
          </p:nvPr>
        </p:nvSpPr>
        <p:spPr>
          <a:xfrm>
            <a:off x="540175" y="340625"/>
            <a:ext cx="6116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1600" b="1" dirty="0">
                <a:solidFill>
                  <a:srgbClr val="404040"/>
                </a:solidFill>
                <a:latin typeface="+mn-lt"/>
              </a:rPr>
              <a:t>Introduction:</a:t>
            </a:r>
            <a:endParaRPr sz="1600" b="1" dirty="0">
              <a:solidFill>
                <a:srgbClr val="404040"/>
              </a:solidFill>
              <a:latin typeface="+mn-lt"/>
              <a:sym typeface="Merriweather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44402B6B-41CD-F9E5-E028-7AE20B434C8A}"/>
            </a:ext>
          </a:extLst>
        </p:cNvPr>
        <p:cNvGrpSpPr/>
        <p:nvPr/>
      </p:nvGrpSpPr>
      <p:grpSpPr>
        <a:xfrm>
          <a:off x="0" y="0"/>
          <a:ext cx="0" cy="0"/>
          <a:chOff x="0" y="0"/>
          <a:chExt cx="0" cy="0"/>
        </a:xfrm>
      </p:grpSpPr>
      <p:sp>
        <p:nvSpPr>
          <p:cNvPr id="70" name="Google Shape;70;p15">
            <a:extLst>
              <a:ext uri="{FF2B5EF4-FFF2-40B4-BE49-F238E27FC236}">
                <a16:creationId xmlns:a16="http://schemas.microsoft.com/office/drawing/2014/main" id="{60C3111C-2D89-7C8C-DD30-5C01F857C821}"/>
              </a:ext>
            </a:extLst>
          </p:cNvPr>
          <p:cNvSpPr txBox="1">
            <a:spLocks noGrp="1"/>
          </p:cNvSpPr>
          <p:nvPr>
            <p:ph type="ctrTitle"/>
          </p:nvPr>
        </p:nvSpPr>
        <p:spPr>
          <a:xfrm>
            <a:off x="143123" y="267446"/>
            <a:ext cx="7039291" cy="433044"/>
          </a:xfrm>
          <a:prstGeom prst="rect">
            <a:avLst/>
          </a:prstGeom>
        </p:spPr>
        <p:txBody>
          <a:bodyPr spcFirstLastPara="1" wrap="square" lIns="91425" tIns="91425" rIns="91425" bIns="91425" anchor="b" anchorCtr="0">
            <a:noAutofit/>
          </a:bodyPr>
          <a:lstStyle/>
          <a:p>
            <a:pPr algn="l"/>
            <a:endParaRPr lang="en-US" altLang="zh-CN" sz="1200" b="1" dirty="0">
              <a:solidFill>
                <a:srgbClr val="404040"/>
              </a:solidFill>
              <a:latin typeface="+mn-lt"/>
            </a:endParaRPr>
          </a:p>
        </p:txBody>
      </p:sp>
      <p:sp>
        <p:nvSpPr>
          <p:cNvPr id="71" name="Google Shape;71;p15">
            <a:extLst>
              <a:ext uri="{FF2B5EF4-FFF2-40B4-BE49-F238E27FC236}">
                <a16:creationId xmlns:a16="http://schemas.microsoft.com/office/drawing/2014/main" id="{631B1C39-22F5-D6D0-A159-CBFFB048F5EF}"/>
              </a:ext>
            </a:extLst>
          </p:cNvPr>
          <p:cNvSpPr txBox="1">
            <a:spLocks noGrp="1"/>
          </p:cNvSpPr>
          <p:nvPr>
            <p:ph type="sldNum" idx="12"/>
          </p:nvPr>
        </p:nvSpPr>
        <p:spPr>
          <a:xfrm>
            <a:off x="8084883"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sz="900">
                <a:solidFill>
                  <a:srgbClr val="562100"/>
                </a:solidFill>
                <a:latin typeface="Merriweather Light"/>
                <a:ea typeface="Merriweather Light"/>
                <a:cs typeface="Merriweather Light"/>
                <a:sym typeface="Merriweather Light"/>
              </a:rPr>
              <a:t>20</a:t>
            </a:fld>
            <a:endParaRPr sz="900">
              <a:solidFill>
                <a:srgbClr val="562100"/>
              </a:solidFill>
              <a:latin typeface="Merriweather Light"/>
              <a:ea typeface="Merriweather Light"/>
              <a:cs typeface="Merriweather Light"/>
              <a:sym typeface="Merriweather Light"/>
            </a:endParaRPr>
          </a:p>
        </p:txBody>
      </p:sp>
      <p:sp>
        <p:nvSpPr>
          <p:cNvPr id="72" name="Google Shape;72;p15">
            <a:extLst>
              <a:ext uri="{FF2B5EF4-FFF2-40B4-BE49-F238E27FC236}">
                <a16:creationId xmlns:a16="http://schemas.microsoft.com/office/drawing/2014/main" id="{D7C69CA1-80AE-4615-6BE2-0AF1558146D7}"/>
              </a:ext>
            </a:extLst>
          </p:cNvPr>
          <p:cNvSpPr txBox="1">
            <a:spLocks noGrp="1"/>
          </p:cNvSpPr>
          <p:nvPr>
            <p:ph type="sldNum" idx="12"/>
          </p:nvPr>
        </p:nvSpPr>
        <p:spPr>
          <a:xfrm>
            <a:off x="742121" y="1113809"/>
            <a:ext cx="7659757" cy="6630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1600" b="1" i="0" dirty="0">
                <a:solidFill>
                  <a:srgbClr val="404040"/>
                </a:solidFill>
                <a:effectLst/>
                <a:latin typeface="+mn-lt"/>
              </a:rPr>
              <a:t>Subject Numbers:  </a:t>
            </a:r>
          </a:p>
          <a:p>
            <a:pPr marL="0" lvl="0" indent="0" algn="l" rtl="0">
              <a:spcBef>
                <a:spcPts val="0"/>
              </a:spcBef>
              <a:spcAft>
                <a:spcPts val="0"/>
              </a:spcAft>
              <a:buNone/>
            </a:pPr>
            <a:endParaRPr lang="en-US" altLang="zh-CN" sz="1200" b="1" dirty="0">
              <a:solidFill>
                <a:srgbClr val="404040"/>
              </a:solidFill>
              <a:latin typeface="+mn-lt"/>
            </a:endParaRPr>
          </a:p>
          <a:p>
            <a:pPr marL="0" lvl="0" indent="0" algn="l" rtl="0">
              <a:spcBef>
                <a:spcPts val="0"/>
              </a:spcBef>
              <a:spcAft>
                <a:spcPts val="0"/>
              </a:spcAft>
              <a:buNone/>
            </a:pPr>
            <a:r>
              <a:rPr lang="en-US" altLang="zh-CN" sz="1200" b="1" dirty="0">
                <a:solidFill>
                  <a:srgbClr val="404040"/>
                </a:solidFill>
                <a:latin typeface="+mn-lt"/>
              </a:rPr>
              <a:t>     Subject numbers have been provided to ensure unbiased cross-validation. Dictionary keys are the  trial number and the value is the subject number</a:t>
            </a:r>
            <a:r>
              <a:rPr lang="en-US" altLang="zh-CN" sz="2000" b="0" i="0" dirty="0">
                <a:effectLst/>
                <a:latin typeface="system-ui"/>
              </a:rPr>
              <a:t>.</a:t>
            </a:r>
            <a:endParaRPr sz="1100" dirty="0">
              <a:solidFill>
                <a:srgbClr val="562100"/>
              </a:solidFill>
              <a:latin typeface="Merriweather Light"/>
              <a:ea typeface="Merriweather Light"/>
              <a:cs typeface="Merriweather Light"/>
              <a:sym typeface="Merriweather Light"/>
            </a:endParaRPr>
          </a:p>
        </p:txBody>
      </p:sp>
      <p:cxnSp>
        <p:nvCxnSpPr>
          <p:cNvPr id="73" name="Google Shape;73;p15">
            <a:extLst>
              <a:ext uri="{FF2B5EF4-FFF2-40B4-BE49-F238E27FC236}">
                <a16:creationId xmlns:a16="http://schemas.microsoft.com/office/drawing/2014/main" id="{F37218D5-BF6A-7A0D-4688-AAD210E6D44F}"/>
              </a:ext>
            </a:extLst>
          </p:cNvPr>
          <p:cNvCxnSpPr/>
          <p:nvPr/>
        </p:nvCxnSpPr>
        <p:spPr>
          <a:xfrm>
            <a:off x="-6424" y="685490"/>
            <a:ext cx="8640000" cy="15000"/>
          </a:xfrm>
          <a:prstGeom prst="straightConnector1">
            <a:avLst/>
          </a:prstGeom>
          <a:noFill/>
          <a:ln w="9525" cap="flat" cmpd="sng">
            <a:solidFill>
              <a:srgbClr val="562100"/>
            </a:solidFill>
            <a:prstDash val="solid"/>
            <a:round/>
            <a:headEnd type="none" w="med" len="med"/>
            <a:tailEnd type="none" w="med" len="med"/>
          </a:ln>
        </p:spPr>
      </p:cxnSp>
      <p:pic>
        <p:nvPicPr>
          <p:cNvPr id="74" name="Google Shape;74;p15">
            <a:extLst>
              <a:ext uri="{FF2B5EF4-FFF2-40B4-BE49-F238E27FC236}">
                <a16:creationId xmlns:a16="http://schemas.microsoft.com/office/drawing/2014/main" id="{5E03F36B-4166-7006-D13C-47DBD01C6228}"/>
              </a:ext>
            </a:extLst>
          </p:cNvPr>
          <p:cNvPicPr preferRelativeResize="0"/>
          <p:nvPr/>
        </p:nvPicPr>
        <p:blipFill>
          <a:blip r:embed="rId3">
            <a:alphaModFix/>
          </a:blip>
          <a:stretch>
            <a:fillRect/>
          </a:stretch>
        </p:blipFill>
        <p:spPr>
          <a:xfrm>
            <a:off x="7060975" y="258650"/>
            <a:ext cx="1572601" cy="340700"/>
          </a:xfrm>
          <a:prstGeom prst="rect">
            <a:avLst/>
          </a:prstGeom>
          <a:noFill/>
          <a:ln>
            <a:noFill/>
          </a:ln>
        </p:spPr>
      </p:pic>
      <p:sp>
        <p:nvSpPr>
          <p:cNvPr id="2" name="Rectangle 1">
            <a:extLst>
              <a:ext uri="{FF2B5EF4-FFF2-40B4-BE49-F238E27FC236}">
                <a16:creationId xmlns:a16="http://schemas.microsoft.com/office/drawing/2014/main" id="{32AE25A3-EDB9-4222-4884-FCA0CC0D20DD}"/>
              </a:ext>
            </a:extLst>
          </p:cNvPr>
          <p:cNvSpPr>
            <a:spLocks noGrp="1" noChangeArrowheads="1"/>
          </p:cNvSpPr>
          <p:nvPr>
            <p:ph type="body" idx="4294967295"/>
          </p:nvPr>
        </p:nvSpPr>
        <p:spPr bwMode="auto">
          <a:xfrm>
            <a:off x="699476" y="466321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zh-CN" altLang="zh-CN" sz="1200" dirty="0">
              <a:solidFill>
                <a:srgbClr val="404040"/>
              </a:solidFill>
              <a:latin typeface="+mn-lt"/>
            </a:endParaRPr>
          </a:p>
        </p:txBody>
      </p:sp>
      <p:sp>
        <p:nvSpPr>
          <p:cNvPr id="4" name="文本框 3">
            <a:extLst>
              <a:ext uri="{FF2B5EF4-FFF2-40B4-BE49-F238E27FC236}">
                <a16:creationId xmlns:a16="http://schemas.microsoft.com/office/drawing/2014/main" id="{045421DA-7772-3D54-89BD-0E3924A524EF}"/>
              </a:ext>
            </a:extLst>
          </p:cNvPr>
          <p:cNvSpPr txBox="1"/>
          <p:nvPr/>
        </p:nvSpPr>
        <p:spPr>
          <a:xfrm>
            <a:off x="2098364" y="2124344"/>
            <a:ext cx="4572000" cy="276999"/>
          </a:xfrm>
          <a:prstGeom prst="rect">
            <a:avLst/>
          </a:prstGeom>
          <a:noFill/>
        </p:spPr>
        <p:txBody>
          <a:bodyPr wrap="square">
            <a:spAutoFit/>
          </a:bodyPr>
          <a:lstStyle/>
          <a:p>
            <a:pPr eaLnBrk="0" fontAlgn="base" hangingPunct="0">
              <a:spcBef>
                <a:spcPct val="0"/>
              </a:spcBef>
              <a:spcAft>
                <a:spcPct val="0"/>
              </a:spcAft>
              <a:buClrTx/>
            </a:pPr>
            <a:r>
              <a:rPr lang="en-US" altLang="zh-CN" sz="1200" b="1" dirty="0">
                <a:solidFill>
                  <a:srgbClr val="404040"/>
                </a:solidFill>
                <a:latin typeface="+mn-lt"/>
              </a:rPr>
              <a:t>Key(Trial number)            Value(Subject number)</a:t>
            </a:r>
            <a:endParaRPr lang="zh-CN" altLang="zh-CN" sz="1200" b="1" dirty="0">
              <a:solidFill>
                <a:srgbClr val="404040"/>
              </a:solidFill>
              <a:latin typeface="+mn-lt"/>
            </a:endParaRPr>
          </a:p>
        </p:txBody>
      </p:sp>
      <p:pic>
        <p:nvPicPr>
          <p:cNvPr id="5" name="图片 4">
            <a:extLst>
              <a:ext uri="{FF2B5EF4-FFF2-40B4-BE49-F238E27FC236}">
                <a16:creationId xmlns:a16="http://schemas.microsoft.com/office/drawing/2014/main" id="{FC1EAD74-A358-963A-0365-096BBCBCAADB}"/>
              </a:ext>
            </a:extLst>
          </p:cNvPr>
          <p:cNvPicPr>
            <a:picLocks noChangeAspect="1"/>
          </p:cNvPicPr>
          <p:nvPr/>
        </p:nvPicPr>
        <p:blipFill>
          <a:blip r:embed="rId4"/>
          <a:stretch>
            <a:fillRect/>
          </a:stretch>
        </p:blipFill>
        <p:spPr>
          <a:xfrm>
            <a:off x="2098364" y="2748805"/>
            <a:ext cx="1657682" cy="663073"/>
          </a:xfrm>
          <a:prstGeom prst="rect">
            <a:avLst/>
          </a:prstGeom>
        </p:spPr>
      </p:pic>
      <p:pic>
        <p:nvPicPr>
          <p:cNvPr id="9" name="图片 8">
            <a:extLst>
              <a:ext uri="{FF2B5EF4-FFF2-40B4-BE49-F238E27FC236}">
                <a16:creationId xmlns:a16="http://schemas.microsoft.com/office/drawing/2014/main" id="{AE06EDEF-03D5-0858-921B-BCA2ED4029FF}"/>
              </a:ext>
            </a:extLst>
          </p:cNvPr>
          <p:cNvPicPr>
            <a:picLocks noChangeAspect="1"/>
          </p:cNvPicPr>
          <p:nvPr/>
        </p:nvPicPr>
        <p:blipFill>
          <a:blip r:embed="rId5"/>
          <a:stretch>
            <a:fillRect/>
          </a:stretch>
        </p:blipFill>
        <p:spPr>
          <a:xfrm>
            <a:off x="4045900" y="2742157"/>
            <a:ext cx="1133885" cy="669721"/>
          </a:xfrm>
          <a:prstGeom prst="rect">
            <a:avLst/>
          </a:prstGeom>
        </p:spPr>
      </p:pic>
      <p:sp>
        <p:nvSpPr>
          <p:cNvPr id="6" name="文本框 5">
            <a:extLst>
              <a:ext uri="{FF2B5EF4-FFF2-40B4-BE49-F238E27FC236}">
                <a16:creationId xmlns:a16="http://schemas.microsoft.com/office/drawing/2014/main" id="{B3024018-CFCB-DA53-6213-B3B701C3FA69}"/>
              </a:ext>
            </a:extLst>
          </p:cNvPr>
          <p:cNvSpPr txBox="1"/>
          <p:nvPr/>
        </p:nvSpPr>
        <p:spPr>
          <a:xfrm>
            <a:off x="2025219" y="3605451"/>
            <a:ext cx="4903481" cy="646331"/>
          </a:xfrm>
          <a:prstGeom prst="rect">
            <a:avLst/>
          </a:prstGeom>
          <a:noFill/>
        </p:spPr>
        <p:txBody>
          <a:bodyPr wrap="square">
            <a:spAutoFit/>
          </a:bodyPr>
          <a:lstStyle/>
          <a:p>
            <a:r>
              <a:rPr lang="zh-CN" altLang="en-US" sz="1200" b="1" dirty="0">
                <a:solidFill>
                  <a:srgbClr val="404040"/>
                </a:solidFill>
                <a:latin typeface="+mn-lt"/>
              </a:rPr>
              <a:t>"1":1,"2":2,"3":2,"4":2,"5":2,"6":2,"7":2,"8":2,"9":2,"10":4,</a:t>
            </a:r>
            <a:endParaRPr lang="en-US" altLang="zh-CN" sz="1200" b="1" dirty="0">
              <a:solidFill>
                <a:srgbClr val="404040"/>
              </a:solidFill>
              <a:latin typeface="+mn-lt"/>
            </a:endParaRPr>
          </a:p>
          <a:p>
            <a:r>
              <a:rPr lang="en-US" altLang="zh-CN" sz="1200" b="1" dirty="0">
                <a:solidFill>
                  <a:srgbClr val="404040"/>
                </a:solidFill>
                <a:latin typeface="+mn-lt"/>
              </a:rPr>
              <a:t>----“Trail number ”: subject number</a:t>
            </a:r>
          </a:p>
          <a:p>
            <a:r>
              <a:rPr lang="en-US" altLang="zh-CN" sz="1200" b="1" dirty="0">
                <a:solidFill>
                  <a:srgbClr val="404040"/>
                </a:solidFill>
                <a:latin typeface="+mn-lt"/>
              </a:rPr>
              <a:t>---- 241 trails,           11 subjects</a:t>
            </a:r>
            <a:endParaRPr lang="zh-CN" altLang="en-US" sz="1200" b="1" dirty="0">
              <a:solidFill>
                <a:srgbClr val="404040"/>
              </a:solidFill>
              <a:latin typeface="+mn-lt"/>
            </a:endParaRPr>
          </a:p>
        </p:txBody>
      </p:sp>
    </p:spTree>
    <p:extLst>
      <p:ext uri="{BB962C8B-B14F-4D97-AF65-F5344CB8AC3E}">
        <p14:creationId xmlns:p14="http://schemas.microsoft.com/office/powerpoint/2010/main" val="3702428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65925E23-1B46-58B6-8179-5564C2B261BD}"/>
            </a:ext>
          </a:extLst>
        </p:cNvPr>
        <p:cNvGrpSpPr/>
        <p:nvPr/>
      </p:nvGrpSpPr>
      <p:grpSpPr>
        <a:xfrm>
          <a:off x="0" y="0"/>
          <a:ext cx="0" cy="0"/>
          <a:chOff x="0" y="0"/>
          <a:chExt cx="0" cy="0"/>
        </a:xfrm>
      </p:grpSpPr>
      <p:sp>
        <p:nvSpPr>
          <p:cNvPr id="70" name="Google Shape;70;p15">
            <a:extLst>
              <a:ext uri="{FF2B5EF4-FFF2-40B4-BE49-F238E27FC236}">
                <a16:creationId xmlns:a16="http://schemas.microsoft.com/office/drawing/2014/main" id="{D5C1F809-E4E2-003F-9BC7-39AB77A64E2A}"/>
              </a:ext>
            </a:extLst>
          </p:cNvPr>
          <p:cNvSpPr txBox="1">
            <a:spLocks noGrp="1"/>
          </p:cNvSpPr>
          <p:nvPr>
            <p:ph type="ctrTitle"/>
          </p:nvPr>
        </p:nvSpPr>
        <p:spPr>
          <a:xfrm>
            <a:off x="143123" y="267446"/>
            <a:ext cx="7039291" cy="433044"/>
          </a:xfrm>
          <a:prstGeom prst="rect">
            <a:avLst/>
          </a:prstGeom>
        </p:spPr>
        <p:txBody>
          <a:bodyPr spcFirstLastPara="1" wrap="square" lIns="91425" tIns="91425" rIns="91425" bIns="91425" anchor="b" anchorCtr="0">
            <a:noAutofit/>
          </a:bodyPr>
          <a:lstStyle/>
          <a:p>
            <a:pPr algn="l"/>
            <a:endParaRPr lang="en-US" altLang="zh-CN" sz="1200" b="1" dirty="0">
              <a:solidFill>
                <a:srgbClr val="404040"/>
              </a:solidFill>
              <a:latin typeface="+mn-lt"/>
            </a:endParaRPr>
          </a:p>
        </p:txBody>
      </p:sp>
      <p:sp>
        <p:nvSpPr>
          <p:cNvPr id="71" name="Google Shape;71;p15">
            <a:extLst>
              <a:ext uri="{FF2B5EF4-FFF2-40B4-BE49-F238E27FC236}">
                <a16:creationId xmlns:a16="http://schemas.microsoft.com/office/drawing/2014/main" id="{64D2F084-AAFE-CBEC-EA15-F4C28A776A8E}"/>
              </a:ext>
            </a:extLst>
          </p:cNvPr>
          <p:cNvSpPr txBox="1">
            <a:spLocks noGrp="1"/>
          </p:cNvSpPr>
          <p:nvPr>
            <p:ph type="sldNum" idx="12"/>
          </p:nvPr>
        </p:nvSpPr>
        <p:spPr>
          <a:xfrm>
            <a:off x="8084883"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sz="900">
                <a:solidFill>
                  <a:srgbClr val="562100"/>
                </a:solidFill>
                <a:latin typeface="Merriweather Light"/>
                <a:ea typeface="Merriweather Light"/>
                <a:cs typeface="Merriweather Light"/>
                <a:sym typeface="Merriweather Light"/>
              </a:rPr>
              <a:t>21</a:t>
            </a:fld>
            <a:endParaRPr sz="900">
              <a:solidFill>
                <a:srgbClr val="562100"/>
              </a:solidFill>
              <a:latin typeface="Merriweather Light"/>
              <a:ea typeface="Merriweather Light"/>
              <a:cs typeface="Merriweather Light"/>
              <a:sym typeface="Merriweather Light"/>
            </a:endParaRPr>
          </a:p>
        </p:txBody>
      </p:sp>
      <p:sp>
        <p:nvSpPr>
          <p:cNvPr id="72" name="Google Shape;72;p15">
            <a:extLst>
              <a:ext uri="{FF2B5EF4-FFF2-40B4-BE49-F238E27FC236}">
                <a16:creationId xmlns:a16="http://schemas.microsoft.com/office/drawing/2014/main" id="{F087C985-11FF-6A26-3144-0E6674583DF3}"/>
              </a:ext>
            </a:extLst>
          </p:cNvPr>
          <p:cNvSpPr txBox="1">
            <a:spLocks noGrp="1"/>
          </p:cNvSpPr>
          <p:nvPr>
            <p:ph type="sldNum" idx="12"/>
          </p:nvPr>
        </p:nvSpPr>
        <p:spPr>
          <a:xfrm>
            <a:off x="248238" y="608146"/>
            <a:ext cx="7659757" cy="663073"/>
          </a:xfrm>
          <a:prstGeom prst="rect">
            <a:avLst/>
          </a:prstGeom>
        </p:spPr>
        <p:txBody>
          <a:bodyPr spcFirstLastPara="1" wrap="square" lIns="91425" tIns="91425" rIns="91425" bIns="91425" anchor="ctr"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400" b="1" dirty="0">
                <a:solidFill>
                  <a:srgbClr val="404040"/>
                </a:solidFill>
                <a:latin typeface="+mn-lt"/>
              </a:rPr>
              <a:t>Example:  </a:t>
            </a:r>
            <a:endParaRPr lang="zh-CN" altLang="zh-CN" sz="1200" b="1" dirty="0">
              <a:solidFill>
                <a:srgbClr val="404040"/>
              </a:solidFill>
              <a:latin typeface="+mn-lt"/>
            </a:endParaRPr>
          </a:p>
        </p:txBody>
      </p:sp>
      <p:cxnSp>
        <p:nvCxnSpPr>
          <p:cNvPr id="73" name="Google Shape;73;p15">
            <a:extLst>
              <a:ext uri="{FF2B5EF4-FFF2-40B4-BE49-F238E27FC236}">
                <a16:creationId xmlns:a16="http://schemas.microsoft.com/office/drawing/2014/main" id="{222D28AD-BEFA-38AE-B060-D0F6D4A8B5F4}"/>
              </a:ext>
            </a:extLst>
          </p:cNvPr>
          <p:cNvCxnSpPr/>
          <p:nvPr/>
        </p:nvCxnSpPr>
        <p:spPr>
          <a:xfrm>
            <a:off x="-6424" y="685490"/>
            <a:ext cx="8640000" cy="15000"/>
          </a:xfrm>
          <a:prstGeom prst="straightConnector1">
            <a:avLst/>
          </a:prstGeom>
          <a:noFill/>
          <a:ln w="9525" cap="flat" cmpd="sng">
            <a:solidFill>
              <a:srgbClr val="562100"/>
            </a:solidFill>
            <a:prstDash val="solid"/>
            <a:round/>
            <a:headEnd type="none" w="med" len="med"/>
            <a:tailEnd type="none" w="med" len="med"/>
          </a:ln>
        </p:spPr>
      </p:cxnSp>
      <p:pic>
        <p:nvPicPr>
          <p:cNvPr id="74" name="Google Shape;74;p15">
            <a:extLst>
              <a:ext uri="{FF2B5EF4-FFF2-40B4-BE49-F238E27FC236}">
                <a16:creationId xmlns:a16="http://schemas.microsoft.com/office/drawing/2014/main" id="{737640A6-26D0-FCD7-EC80-DC293C2876A8}"/>
              </a:ext>
            </a:extLst>
          </p:cNvPr>
          <p:cNvPicPr preferRelativeResize="0"/>
          <p:nvPr/>
        </p:nvPicPr>
        <p:blipFill>
          <a:blip r:embed="rId3">
            <a:alphaModFix/>
          </a:blip>
          <a:stretch>
            <a:fillRect/>
          </a:stretch>
        </p:blipFill>
        <p:spPr>
          <a:xfrm>
            <a:off x="7060975" y="258650"/>
            <a:ext cx="1572601" cy="340700"/>
          </a:xfrm>
          <a:prstGeom prst="rect">
            <a:avLst/>
          </a:prstGeom>
          <a:noFill/>
          <a:ln>
            <a:noFill/>
          </a:ln>
        </p:spPr>
      </p:pic>
      <p:sp>
        <p:nvSpPr>
          <p:cNvPr id="2" name="Rectangle 1">
            <a:extLst>
              <a:ext uri="{FF2B5EF4-FFF2-40B4-BE49-F238E27FC236}">
                <a16:creationId xmlns:a16="http://schemas.microsoft.com/office/drawing/2014/main" id="{08092E86-7599-3B74-9579-A2DC24F81ADA}"/>
              </a:ext>
            </a:extLst>
          </p:cNvPr>
          <p:cNvSpPr>
            <a:spLocks noGrp="1" noChangeArrowheads="1"/>
          </p:cNvSpPr>
          <p:nvPr>
            <p:ph type="body" idx="4294967295"/>
          </p:nvPr>
        </p:nvSpPr>
        <p:spPr bwMode="auto">
          <a:xfrm>
            <a:off x="393826" y="2895676"/>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zh-CN" altLang="zh-CN" sz="1200" dirty="0">
              <a:solidFill>
                <a:srgbClr val="404040"/>
              </a:solidFill>
              <a:latin typeface="+mn-lt"/>
            </a:endParaRPr>
          </a:p>
        </p:txBody>
      </p:sp>
      <p:pic>
        <p:nvPicPr>
          <p:cNvPr id="11" name="图片 10">
            <a:extLst>
              <a:ext uri="{FF2B5EF4-FFF2-40B4-BE49-F238E27FC236}">
                <a16:creationId xmlns:a16="http://schemas.microsoft.com/office/drawing/2014/main" id="{61360B8D-65E4-E3B3-648C-29E0D1050BDC}"/>
              </a:ext>
            </a:extLst>
          </p:cNvPr>
          <p:cNvPicPr>
            <a:picLocks noChangeAspect="1"/>
          </p:cNvPicPr>
          <p:nvPr/>
        </p:nvPicPr>
        <p:blipFill>
          <a:blip r:embed="rId4"/>
          <a:stretch>
            <a:fillRect/>
          </a:stretch>
        </p:blipFill>
        <p:spPr>
          <a:xfrm>
            <a:off x="1749995" y="928881"/>
            <a:ext cx="4637238" cy="1084861"/>
          </a:xfrm>
          <a:prstGeom prst="rect">
            <a:avLst/>
          </a:prstGeom>
        </p:spPr>
      </p:pic>
      <p:pic>
        <p:nvPicPr>
          <p:cNvPr id="6" name="图片 5">
            <a:extLst>
              <a:ext uri="{FF2B5EF4-FFF2-40B4-BE49-F238E27FC236}">
                <a16:creationId xmlns:a16="http://schemas.microsoft.com/office/drawing/2014/main" id="{EF9E37E4-0960-8EF9-A1B4-B19D8437EC42}"/>
              </a:ext>
            </a:extLst>
          </p:cNvPr>
          <p:cNvPicPr>
            <a:picLocks noChangeAspect="1"/>
          </p:cNvPicPr>
          <p:nvPr/>
        </p:nvPicPr>
        <p:blipFill>
          <a:blip r:embed="rId5"/>
          <a:stretch>
            <a:fillRect/>
          </a:stretch>
        </p:blipFill>
        <p:spPr>
          <a:xfrm>
            <a:off x="1749995" y="2113280"/>
            <a:ext cx="5452322" cy="2856995"/>
          </a:xfrm>
          <a:prstGeom prst="rect">
            <a:avLst/>
          </a:prstGeom>
        </p:spPr>
      </p:pic>
    </p:spTree>
    <p:extLst>
      <p:ext uri="{BB962C8B-B14F-4D97-AF65-F5344CB8AC3E}">
        <p14:creationId xmlns:p14="http://schemas.microsoft.com/office/powerpoint/2010/main" val="2283480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62100"/>
        </a:solidFill>
        <a:effectLst/>
      </p:bgPr>
    </p:bg>
    <p:spTree>
      <p:nvGrpSpPr>
        <p:cNvPr id="1" name="Shape 88"/>
        <p:cNvGrpSpPr/>
        <p:nvPr/>
      </p:nvGrpSpPr>
      <p:grpSpPr>
        <a:xfrm>
          <a:off x="0" y="0"/>
          <a:ext cx="0" cy="0"/>
          <a:chOff x="0" y="0"/>
          <a:chExt cx="0" cy="0"/>
        </a:xfrm>
      </p:grpSpPr>
      <p:sp>
        <p:nvSpPr>
          <p:cNvPr id="89" name="Google Shape;89;p17"/>
          <p:cNvSpPr txBox="1">
            <a:spLocks noGrp="1"/>
          </p:cNvSpPr>
          <p:nvPr>
            <p:ph type="ctrTitle"/>
          </p:nvPr>
        </p:nvSpPr>
        <p:spPr>
          <a:xfrm>
            <a:off x="540300" y="1049375"/>
            <a:ext cx="8093400" cy="129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solidFill>
                  <a:schemeClr val="lt1"/>
                </a:solidFill>
                <a:latin typeface="+mj-lt"/>
              </a:rPr>
              <a:t>Thank you</a:t>
            </a:r>
            <a:endParaRPr sz="6000" b="1" dirty="0">
              <a:solidFill>
                <a:schemeClr val="lt1"/>
              </a:solidFill>
              <a:latin typeface="+mj-lt"/>
            </a:endParaRPr>
          </a:p>
        </p:txBody>
      </p:sp>
      <p:pic>
        <p:nvPicPr>
          <p:cNvPr id="90" name="Google Shape;90;p17"/>
          <p:cNvPicPr preferRelativeResize="0"/>
          <p:nvPr/>
        </p:nvPicPr>
        <p:blipFill>
          <a:blip r:embed="rId3">
            <a:alphaModFix/>
          </a:blip>
          <a:stretch>
            <a:fillRect/>
          </a:stretch>
        </p:blipFill>
        <p:spPr>
          <a:xfrm>
            <a:off x="6305400" y="4153250"/>
            <a:ext cx="2328174" cy="48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B13FD5FA-FE82-F2B4-14CC-5E6B8B6ECB1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a:t>
            </a:fld>
            <a:endParaRPr lang="en"/>
          </a:p>
        </p:txBody>
      </p:sp>
      <p:sp>
        <p:nvSpPr>
          <p:cNvPr id="5" name="文本框 4">
            <a:extLst>
              <a:ext uri="{FF2B5EF4-FFF2-40B4-BE49-F238E27FC236}">
                <a16:creationId xmlns:a16="http://schemas.microsoft.com/office/drawing/2014/main" id="{A1E04A33-EED1-DF43-80A3-E1CC5ECFB491}"/>
              </a:ext>
            </a:extLst>
          </p:cNvPr>
          <p:cNvSpPr txBox="1"/>
          <p:nvPr/>
        </p:nvSpPr>
        <p:spPr>
          <a:xfrm>
            <a:off x="686047" y="778951"/>
            <a:ext cx="7786411" cy="3585597"/>
          </a:xfrm>
          <a:prstGeom prst="rect">
            <a:avLst/>
          </a:prstGeom>
          <a:noFill/>
        </p:spPr>
        <p:txBody>
          <a:bodyPr wrap="square">
            <a:spAutoFit/>
          </a:bodyPr>
          <a:lstStyle/>
          <a:p>
            <a:r>
              <a:rPr lang="zh-CN" altLang="en-US" sz="1100" b="1" dirty="0"/>
              <a:t>Subject 1</a:t>
            </a:r>
            <a:r>
              <a:rPr lang="en-US" altLang="zh-CN" sz="1100" b="1" dirty="0"/>
              <a:t> (severe-moderate) </a:t>
            </a:r>
            <a:r>
              <a:rPr lang="zh-CN" altLang="en-US" sz="1100" b="1" dirty="0"/>
              <a:t>: </a:t>
            </a:r>
            <a:r>
              <a:rPr lang="zh-CN" altLang="en-US" sz="1100" dirty="0"/>
              <a:t>['1', '15', '16', '17', '20', '21', '22', '23', '27', '29', '30', '62', '74', '78', '82', '86’]</a:t>
            </a:r>
            <a:endParaRPr lang="en-US" altLang="zh-CN" sz="1100" dirty="0"/>
          </a:p>
          <a:p>
            <a:endParaRPr lang="zh-CN" altLang="en-US" sz="1100" dirty="0"/>
          </a:p>
          <a:p>
            <a:r>
              <a:rPr lang="zh-CN" altLang="en-US" sz="1100" b="1" dirty="0"/>
              <a:t>Subject 2</a:t>
            </a:r>
            <a:r>
              <a:rPr lang="en-US" altLang="zh-CN" sz="1100" b="1" dirty="0"/>
              <a:t> (mild-mild) </a:t>
            </a:r>
            <a:r>
              <a:rPr lang="zh-CN" altLang="en-US" sz="1100" b="1" dirty="0"/>
              <a:t>: </a:t>
            </a:r>
            <a:r>
              <a:rPr lang="zh-CN" altLang="en-US" sz="1100" dirty="0"/>
              <a:t>['2', '3', '4', '5', '6', '7', '8', '9', '11', '18', '37', '40', '79', '81', '83', '85', '87', '88', '94', '96’]</a:t>
            </a:r>
            <a:endParaRPr lang="en-US" altLang="zh-CN" sz="1100" dirty="0"/>
          </a:p>
          <a:p>
            <a:endParaRPr lang="zh-CN" altLang="en-US" sz="1100" dirty="0"/>
          </a:p>
          <a:p>
            <a:r>
              <a:rPr lang="zh-CN" altLang="en-US" sz="1100" b="1" dirty="0"/>
              <a:t>Subject 4</a:t>
            </a:r>
            <a:r>
              <a:rPr lang="en-US" altLang="zh-CN" sz="1100" b="1" dirty="0"/>
              <a:t> (mild-severe) </a:t>
            </a:r>
            <a:r>
              <a:rPr lang="zh-CN" altLang="en-US" sz="1100" b="1" dirty="0"/>
              <a:t>: </a:t>
            </a:r>
            <a:r>
              <a:rPr lang="zh-CN" altLang="en-US" sz="1100" dirty="0"/>
              <a:t>['10', '12', '13', '14', '25', '28', '32', '33', '34', '36', '80', '84', '89', '90', '91', '92', '93', '95', '97’]</a:t>
            </a:r>
            <a:endParaRPr lang="en-US" altLang="zh-CN" sz="1100" dirty="0"/>
          </a:p>
          <a:p>
            <a:endParaRPr lang="zh-CN" altLang="en-US" sz="1100" dirty="0"/>
          </a:p>
          <a:p>
            <a:r>
              <a:rPr lang="zh-CN" altLang="en-US" sz="1100" b="1" dirty="0"/>
              <a:t>Subject 5</a:t>
            </a:r>
            <a:r>
              <a:rPr lang="en-US" altLang="zh-CN" sz="1100" b="1" dirty="0"/>
              <a:t> (severe-severe) </a:t>
            </a:r>
            <a:r>
              <a:rPr lang="zh-CN" altLang="en-US" sz="1100" b="1" dirty="0"/>
              <a:t>: </a:t>
            </a:r>
            <a:r>
              <a:rPr lang="zh-CN" altLang="en-US" sz="1100" dirty="0"/>
              <a:t>['19', '24', '26', '31', '35', '63', '67’]</a:t>
            </a:r>
            <a:endParaRPr lang="en-US" altLang="zh-CN" sz="1100" dirty="0"/>
          </a:p>
          <a:p>
            <a:endParaRPr lang="zh-CN" altLang="en-US" sz="1100" dirty="0"/>
          </a:p>
          <a:p>
            <a:r>
              <a:rPr lang="zh-CN" altLang="en-US" sz="1100" b="1" dirty="0"/>
              <a:t>Subject 6</a:t>
            </a:r>
            <a:r>
              <a:rPr lang="en-US" altLang="zh-CN" sz="1100" b="1" dirty="0"/>
              <a:t> (mild-moderate) </a:t>
            </a:r>
            <a:r>
              <a:rPr lang="zh-CN" altLang="en-US" sz="1100" b="1" dirty="0"/>
              <a:t>: </a:t>
            </a:r>
            <a:r>
              <a:rPr lang="zh-CN" altLang="en-US" sz="1100" dirty="0"/>
              <a:t>['38', '39', '41', '42', '43', '50', '51', '52', '53', '54', '55', '56', '57', '58', '59', '60’]</a:t>
            </a:r>
            <a:endParaRPr lang="en-US" altLang="zh-CN" sz="1100" dirty="0"/>
          </a:p>
          <a:p>
            <a:endParaRPr lang="zh-CN" altLang="en-US" sz="1100" dirty="0"/>
          </a:p>
          <a:p>
            <a:r>
              <a:rPr lang="zh-CN" altLang="en-US" sz="1100" b="1" dirty="0"/>
              <a:t>Subject 7</a:t>
            </a:r>
            <a:r>
              <a:rPr lang="en-US" altLang="zh-CN" sz="1100" b="1" dirty="0"/>
              <a:t> (mild-mild) </a:t>
            </a:r>
            <a:r>
              <a:rPr lang="zh-CN" altLang="en-US" sz="1100" b="1" dirty="0"/>
              <a:t>: </a:t>
            </a:r>
            <a:r>
              <a:rPr lang="zh-CN" altLang="en-US" sz="1100" dirty="0"/>
              <a:t>['203', '206', '256', '257', '259', '261', '264', '282’]</a:t>
            </a:r>
            <a:endParaRPr lang="en-US" altLang="zh-CN" sz="1100" dirty="0"/>
          </a:p>
          <a:p>
            <a:endParaRPr lang="zh-CN" altLang="en-US" sz="1100" dirty="0"/>
          </a:p>
          <a:p>
            <a:r>
              <a:rPr lang="zh-CN" altLang="en-US" sz="1100" b="1" dirty="0"/>
              <a:t>Subject 8</a:t>
            </a:r>
            <a:r>
              <a:rPr lang="en-US" altLang="zh-CN" sz="1100" b="1" dirty="0"/>
              <a:t> (moderate-moderate) </a:t>
            </a:r>
            <a:r>
              <a:rPr lang="zh-CN" altLang="en-US" sz="1100" b="1" dirty="0"/>
              <a:t>: </a:t>
            </a:r>
            <a:r>
              <a:rPr lang="zh-CN" altLang="en-US" sz="1100" dirty="0"/>
              <a:t>['212', '220', '223', '232', '233', '234', '236', '238', '240', '260', '265', '266', '273', '275', '276', '278', '280', '284', '285', '287’]</a:t>
            </a:r>
            <a:endParaRPr lang="en-US" altLang="zh-CN" sz="1100" dirty="0"/>
          </a:p>
          <a:p>
            <a:endParaRPr lang="zh-CN" altLang="en-US" sz="1100" dirty="0"/>
          </a:p>
          <a:p>
            <a:r>
              <a:rPr lang="zh-CN" altLang="en-US" sz="1100" b="1" dirty="0"/>
              <a:t>Subject</a:t>
            </a:r>
            <a:r>
              <a:rPr lang="zh-CN" altLang="en-US" sz="1100" dirty="0"/>
              <a:t> </a:t>
            </a:r>
            <a:r>
              <a:rPr lang="zh-CN" altLang="en-US" sz="1100" b="1" dirty="0"/>
              <a:t>10</a:t>
            </a:r>
            <a:r>
              <a:rPr lang="en-US" altLang="zh-CN" sz="1100" b="1" dirty="0"/>
              <a:t>(severe-moderate)</a:t>
            </a:r>
            <a:r>
              <a:rPr lang="zh-CN" altLang="en-US" sz="1100" b="1" dirty="0"/>
              <a:t>: </a:t>
            </a:r>
            <a:r>
              <a:rPr lang="zh-CN" altLang="en-US" sz="1100" dirty="0"/>
              <a:t>['248', '250', '263', '283', '288', '289', '290', '291’]</a:t>
            </a:r>
            <a:endParaRPr lang="en-US" altLang="zh-CN" sz="1100" dirty="0"/>
          </a:p>
          <a:p>
            <a:endParaRPr lang="en-US" altLang="zh-CN" sz="1100" dirty="0"/>
          </a:p>
          <a:p>
            <a:r>
              <a:rPr lang="zh-CN" altLang="en-US" sz="1100" b="1" dirty="0"/>
              <a:t>Subject 11</a:t>
            </a:r>
            <a:r>
              <a:rPr lang="en-US" altLang="zh-CN" sz="1100" b="1" dirty="0"/>
              <a:t> (moderate-mild) </a:t>
            </a:r>
            <a:r>
              <a:rPr lang="zh-CN" altLang="en-US" sz="1100" b="1" dirty="0"/>
              <a:t>: </a:t>
            </a:r>
            <a:r>
              <a:rPr lang="zh-CN" altLang="en-US" sz="1100" dirty="0"/>
              <a:t>['217', '225', '226', '228', '230', '239', '244', '247', '255', '258', '262', '267', '268', '269', '270', '272', '274', '277', '279', '281’]</a:t>
            </a:r>
            <a:endParaRPr lang="en-US" altLang="zh-CN" sz="1100" dirty="0"/>
          </a:p>
          <a:p>
            <a:endParaRPr lang="zh-CN" altLang="en-US" sz="1100" dirty="0"/>
          </a:p>
        </p:txBody>
      </p:sp>
      <p:sp>
        <p:nvSpPr>
          <p:cNvPr id="4" name="文本框 3">
            <a:extLst>
              <a:ext uri="{FF2B5EF4-FFF2-40B4-BE49-F238E27FC236}">
                <a16:creationId xmlns:a16="http://schemas.microsoft.com/office/drawing/2014/main" id="{0F5A21A5-1B62-F284-0F48-9BC4A9954267}"/>
              </a:ext>
            </a:extLst>
          </p:cNvPr>
          <p:cNvSpPr txBox="1"/>
          <p:nvPr/>
        </p:nvSpPr>
        <p:spPr>
          <a:xfrm>
            <a:off x="2733164" y="175396"/>
            <a:ext cx="4572000" cy="307777"/>
          </a:xfrm>
          <a:prstGeom prst="rect">
            <a:avLst/>
          </a:prstGeom>
          <a:noFill/>
        </p:spPr>
        <p:txBody>
          <a:bodyPr wrap="square">
            <a:spAutoFit/>
          </a:bodyPr>
          <a:lstStyle/>
          <a:p>
            <a:r>
              <a:rPr lang="zh-CN" altLang="en-US" b="1" dirty="0"/>
              <a:t>Subject </a:t>
            </a:r>
            <a:r>
              <a:rPr lang="en-US" altLang="zh-CN" b="1" dirty="0"/>
              <a:t>Correspond trail number</a:t>
            </a:r>
            <a:endParaRPr lang="zh-CN" altLang="en-US" dirty="0"/>
          </a:p>
        </p:txBody>
      </p:sp>
    </p:spTree>
    <p:extLst>
      <p:ext uri="{BB962C8B-B14F-4D97-AF65-F5344CB8AC3E}">
        <p14:creationId xmlns:p14="http://schemas.microsoft.com/office/powerpoint/2010/main" val="548942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400599" y="732079"/>
            <a:ext cx="7039291" cy="433044"/>
          </a:xfrm>
          <a:prstGeom prst="rect">
            <a:avLst/>
          </a:prstGeom>
        </p:spPr>
        <p:txBody>
          <a:bodyPr spcFirstLastPara="1" wrap="square" lIns="91425" tIns="91425" rIns="91425" bIns="91425" anchor="b" anchorCtr="0">
            <a:noAutofit/>
          </a:bodyPr>
          <a:lstStyle/>
          <a:p>
            <a:pPr algn="l"/>
            <a:r>
              <a:rPr lang="en-US" altLang="zh-CN" sz="1400" b="1" dirty="0">
                <a:solidFill>
                  <a:srgbClr val="404040"/>
                </a:solidFill>
                <a:latin typeface="+mn-lt"/>
              </a:rPr>
              <a:t>A. Communication/Drinking Tasks: </a:t>
            </a:r>
            <a:r>
              <a:rPr lang="en-US" altLang="zh-CN" sz="1200" b="1" i="0" dirty="0">
                <a:solidFill>
                  <a:srgbClr val="404040"/>
                </a:solidFill>
                <a:effectLst/>
                <a:latin typeface="+mn-lt"/>
              </a:rPr>
              <a:t>Communication_all_export.txt</a:t>
            </a:r>
            <a:endParaRPr lang="en-US" altLang="zh-CN" sz="1200" b="1" dirty="0">
              <a:solidFill>
                <a:srgbClr val="404040"/>
              </a:solidFill>
              <a:latin typeface="+mn-lt"/>
            </a:endParaRPr>
          </a:p>
        </p:txBody>
      </p:sp>
      <p:sp>
        <p:nvSpPr>
          <p:cNvPr id="71" name="Google Shape;71;p15"/>
          <p:cNvSpPr txBox="1">
            <a:spLocks noGrp="1"/>
          </p:cNvSpPr>
          <p:nvPr>
            <p:ph type="sldNum" idx="12"/>
          </p:nvPr>
        </p:nvSpPr>
        <p:spPr>
          <a:xfrm>
            <a:off x="8084883"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sz="900">
                <a:solidFill>
                  <a:srgbClr val="562100"/>
                </a:solidFill>
                <a:latin typeface="Merriweather Light"/>
                <a:ea typeface="Merriweather Light"/>
                <a:cs typeface="Merriweather Light"/>
                <a:sym typeface="Merriweather Light"/>
              </a:rPr>
              <a:t>4</a:t>
            </a:fld>
            <a:endParaRPr sz="900">
              <a:solidFill>
                <a:srgbClr val="562100"/>
              </a:solidFill>
              <a:latin typeface="Merriweather Light"/>
              <a:ea typeface="Merriweather Light"/>
              <a:cs typeface="Merriweather Light"/>
              <a:sym typeface="Merriweather Light"/>
            </a:endParaRPr>
          </a:p>
        </p:txBody>
      </p:sp>
      <p:sp>
        <p:nvSpPr>
          <p:cNvPr id="72" name="Google Shape;72;p15"/>
          <p:cNvSpPr txBox="1">
            <a:spLocks noGrp="1"/>
          </p:cNvSpPr>
          <p:nvPr>
            <p:ph type="sldNum" idx="12"/>
          </p:nvPr>
        </p:nvSpPr>
        <p:spPr>
          <a:xfrm>
            <a:off x="285363" y="383024"/>
            <a:ext cx="6116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sz="1600" b="1" i="0" dirty="0">
                <a:solidFill>
                  <a:srgbClr val="404040"/>
                </a:solidFill>
                <a:effectLst/>
                <a:latin typeface="+mn-lt"/>
              </a:rPr>
              <a:t>Trajectories</a:t>
            </a:r>
            <a:r>
              <a:rPr lang="en-US" altLang="zh-CN" sz="1600" b="1" i="0" dirty="0">
                <a:solidFill>
                  <a:srgbClr val="404040"/>
                </a:solidFill>
                <a:effectLst/>
                <a:latin typeface="Inter"/>
              </a:rPr>
              <a:t>: </a:t>
            </a:r>
            <a:br>
              <a:rPr lang="en-US" altLang="zh-CN" sz="1200" b="1" i="0" dirty="0">
                <a:solidFill>
                  <a:srgbClr val="404040"/>
                </a:solidFill>
                <a:effectLst/>
                <a:latin typeface="+mn-lt"/>
              </a:rPr>
            </a:br>
            <a:endParaRPr sz="1200" dirty="0">
              <a:solidFill>
                <a:srgbClr val="562100"/>
              </a:solidFill>
              <a:latin typeface="Merriweather Light"/>
              <a:ea typeface="Merriweather Light"/>
              <a:cs typeface="Merriweather Light"/>
              <a:sym typeface="Merriweather Light"/>
            </a:endParaRPr>
          </a:p>
        </p:txBody>
      </p:sp>
      <p:cxnSp>
        <p:nvCxnSpPr>
          <p:cNvPr id="73" name="Google Shape;73;p15"/>
          <p:cNvCxnSpPr/>
          <p:nvPr/>
        </p:nvCxnSpPr>
        <p:spPr>
          <a:xfrm>
            <a:off x="-6424" y="685490"/>
            <a:ext cx="8640000" cy="15000"/>
          </a:xfrm>
          <a:prstGeom prst="straightConnector1">
            <a:avLst/>
          </a:prstGeom>
          <a:noFill/>
          <a:ln w="9525" cap="flat" cmpd="sng">
            <a:solidFill>
              <a:srgbClr val="562100"/>
            </a:solidFill>
            <a:prstDash val="solid"/>
            <a:round/>
            <a:headEnd type="none" w="med" len="med"/>
            <a:tailEnd type="none" w="med" len="med"/>
          </a:ln>
        </p:spPr>
      </p:cxnSp>
      <p:pic>
        <p:nvPicPr>
          <p:cNvPr id="74" name="Google Shape;74;p15"/>
          <p:cNvPicPr preferRelativeResize="0"/>
          <p:nvPr/>
        </p:nvPicPr>
        <p:blipFill>
          <a:blip r:embed="rId3">
            <a:alphaModFix/>
          </a:blip>
          <a:stretch>
            <a:fillRect/>
          </a:stretch>
        </p:blipFill>
        <p:spPr>
          <a:xfrm>
            <a:off x="7060975" y="258650"/>
            <a:ext cx="1572601" cy="340700"/>
          </a:xfrm>
          <a:prstGeom prst="rect">
            <a:avLst/>
          </a:prstGeom>
          <a:noFill/>
          <a:ln>
            <a:noFill/>
          </a:ln>
        </p:spPr>
      </p:pic>
      <p:sp>
        <p:nvSpPr>
          <p:cNvPr id="2" name="Rectangle 1">
            <a:extLst>
              <a:ext uri="{FF2B5EF4-FFF2-40B4-BE49-F238E27FC236}">
                <a16:creationId xmlns:a16="http://schemas.microsoft.com/office/drawing/2014/main" id="{C510BD11-7FCE-6BCB-1F75-72E704992C49}"/>
              </a:ext>
            </a:extLst>
          </p:cNvPr>
          <p:cNvSpPr>
            <a:spLocks noGrp="1" noChangeArrowheads="1"/>
          </p:cNvSpPr>
          <p:nvPr>
            <p:ph type="body" idx="4294967295"/>
          </p:nvPr>
        </p:nvSpPr>
        <p:spPr bwMode="auto">
          <a:xfrm>
            <a:off x="400600" y="3017596"/>
            <a:ext cx="2943113"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solidFill>
                  <a:srgbClr val="404040"/>
                </a:solidFill>
                <a:latin typeface="+mn-lt"/>
              </a:rPr>
              <a:t>trial number - segment number (noise type)</a:t>
            </a:r>
            <a:endParaRPr lang="zh-CN" altLang="zh-CN" sz="1200" dirty="0">
              <a:solidFill>
                <a:srgbClr val="404040"/>
              </a:solidFill>
              <a:latin typeface="+mn-lt"/>
            </a:endParaRPr>
          </a:p>
        </p:txBody>
      </p:sp>
      <p:pic>
        <p:nvPicPr>
          <p:cNvPr id="6" name="图片 5">
            <a:extLst>
              <a:ext uri="{FF2B5EF4-FFF2-40B4-BE49-F238E27FC236}">
                <a16:creationId xmlns:a16="http://schemas.microsoft.com/office/drawing/2014/main" id="{76AFB985-9071-747D-180B-0D0881DE43E6}"/>
              </a:ext>
            </a:extLst>
          </p:cNvPr>
          <p:cNvPicPr>
            <a:picLocks noChangeAspect="1"/>
          </p:cNvPicPr>
          <p:nvPr/>
        </p:nvPicPr>
        <p:blipFill>
          <a:blip r:embed="rId4"/>
          <a:stretch>
            <a:fillRect/>
          </a:stretch>
        </p:blipFill>
        <p:spPr>
          <a:xfrm>
            <a:off x="1078652" y="1480104"/>
            <a:ext cx="1980258" cy="1488123"/>
          </a:xfrm>
          <a:prstGeom prst="rect">
            <a:avLst/>
          </a:prstGeom>
        </p:spPr>
      </p:pic>
      <p:sp>
        <p:nvSpPr>
          <p:cNvPr id="4" name="文本框 3">
            <a:extLst>
              <a:ext uri="{FF2B5EF4-FFF2-40B4-BE49-F238E27FC236}">
                <a16:creationId xmlns:a16="http://schemas.microsoft.com/office/drawing/2014/main" id="{488B3B58-868A-64DB-EA22-D54CD303BBAB}"/>
              </a:ext>
            </a:extLst>
          </p:cNvPr>
          <p:cNvSpPr txBox="1"/>
          <p:nvPr/>
        </p:nvSpPr>
        <p:spPr>
          <a:xfrm>
            <a:off x="314206" y="1469634"/>
            <a:ext cx="4572000"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b="1" dirty="0">
                <a:solidFill>
                  <a:srgbClr val="404040"/>
                </a:solidFill>
                <a:latin typeface="+mn-lt"/>
              </a:rPr>
              <a:t>Key</a:t>
            </a:r>
            <a:r>
              <a:rPr lang="zh-CN" altLang="en-US" sz="1200" b="1" dirty="0">
                <a:solidFill>
                  <a:srgbClr val="404040"/>
                </a:solidFill>
                <a:latin typeface="+mn-lt"/>
              </a:rPr>
              <a:t>：</a:t>
            </a:r>
            <a:endParaRPr lang="zh-CN" altLang="zh-CN" sz="1200" b="1" dirty="0">
              <a:solidFill>
                <a:srgbClr val="404040"/>
              </a:solidFill>
              <a:latin typeface="+mn-lt"/>
            </a:endParaRPr>
          </a:p>
        </p:txBody>
      </p:sp>
      <p:sp>
        <p:nvSpPr>
          <p:cNvPr id="7" name="文本框 6">
            <a:extLst>
              <a:ext uri="{FF2B5EF4-FFF2-40B4-BE49-F238E27FC236}">
                <a16:creationId xmlns:a16="http://schemas.microsoft.com/office/drawing/2014/main" id="{0C40FDEE-3B49-1353-2E54-4EC0456AB696}"/>
              </a:ext>
            </a:extLst>
          </p:cNvPr>
          <p:cNvSpPr txBox="1"/>
          <p:nvPr/>
        </p:nvSpPr>
        <p:spPr>
          <a:xfrm>
            <a:off x="4231300" y="1542148"/>
            <a:ext cx="4572000"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b="1" dirty="0">
                <a:solidFill>
                  <a:srgbClr val="404040"/>
                </a:solidFill>
                <a:latin typeface="+mn-lt"/>
              </a:rPr>
              <a:t>Value:</a:t>
            </a:r>
            <a:endParaRPr lang="zh-CN" altLang="zh-CN" sz="1200" b="1" dirty="0">
              <a:solidFill>
                <a:srgbClr val="404040"/>
              </a:solidFill>
              <a:latin typeface="+mn-lt"/>
            </a:endParaRPr>
          </a:p>
        </p:txBody>
      </p:sp>
      <p:sp>
        <p:nvSpPr>
          <p:cNvPr id="13" name="文本框 12">
            <a:extLst>
              <a:ext uri="{FF2B5EF4-FFF2-40B4-BE49-F238E27FC236}">
                <a16:creationId xmlns:a16="http://schemas.microsoft.com/office/drawing/2014/main" id="{A831EF17-A5C1-C3C6-243C-35E190C8C420}"/>
              </a:ext>
            </a:extLst>
          </p:cNvPr>
          <p:cNvSpPr txBox="1"/>
          <p:nvPr/>
        </p:nvSpPr>
        <p:spPr>
          <a:xfrm>
            <a:off x="4886206" y="1522903"/>
            <a:ext cx="4295778"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solidFill>
                  <a:srgbClr val="404040"/>
                </a:solidFill>
                <a:latin typeface="+mn-lt"/>
              </a:rPr>
              <a:t>position or  resp:</a:t>
            </a:r>
          </a:p>
        </p:txBody>
      </p:sp>
      <p:sp>
        <p:nvSpPr>
          <p:cNvPr id="18" name="文本框 17">
            <a:extLst>
              <a:ext uri="{FF2B5EF4-FFF2-40B4-BE49-F238E27FC236}">
                <a16:creationId xmlns:a16="http://schemas.microsoft.com/office/drawing/2014/main" id="{5548E467-80ED-DF6D-DACE-CD15C7FA0A60}"/>
              </a:ext>
            </a:extLst>
          </p:cNvPr>
          <p:cNvSpPr txBox="1"/>
          <p:nvPr/>
        </p:nvSpPr>
        <p:spPr>
          <a:xfrm>
            <a:off x="4800599" y="2278932"/>
            <a:ext cx="3832977"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200" dirty="0">
              <a:solidFill>
                <a:srgbClr val="40404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solidFill>
                  <a:srgbClr val="404040"/>
                </a:solidFill>
                <a:latin typeface="+mn-lt"/>
              </a:rPr>
              <a:t>'position' is the trajectory of each joint and 'resp' is the confidence from CPM. These are each provided for 15 joints (key point): </a:t>
            </a:r>
            <a:endParaRPr lang="zh-CN" altLang="zh-CN" sz="1200" dirty="0">
              <a:solidFill>
                <a:srgbClr val="404040"/>
              </a:solidFill>
              <a:latin typeface="+mn-lt"/>
            </a:endParaRPr>
          </a:p>
        </p:txBody>
      </p:sp>
      <p:pic>
        <p:nvPicPr>
          <p:cNvPr id="22" name="图片 21">
            <a:extLst>
              <a:ext uri="{FF2B5EF4-FFF2-40B4-BE49-F238E27FC236}">
                <a16:creationId xmlns:a16="http://schemas.microsoft.com/office/drawing/2014/main" id="{311C9325-FF19-65A4-ABE8-F8FEF787EF27}"/>
              </a:ext>
            </a:extLst>
          </p:cNvPr>
          <p:cNvPicPr>
            <a:picLocks noChangeAspect="1"/>
          </p:cNvPicPr>
          <p:nvPr/>
        </p:nvPicPr>
        <p:blipFill>
          <a:blip r:embed="rId5"/>
          <a:stretch>
            <a:fillRect/>
          </a:stretch>
        </p:blipFill>
        <p:spPr>
          <a:xfrm>
            <a:off x="6725358" y="3055571"/>
            <a:ext cx="898292" cy="1488598"/>
          </a:xfrm>
          <a:prstGeom prst="rect">
            <a:avLst/>
          </a:prstGeom>
        </p:spPr>
      </p:pic>
      <p:pic>
        <p:nvPicPr>
          <p:cNvPr id="24" name="图片 23">
            <a:extLst>
              <a:ext uri="{FF2B5EF4-FFF2-40B4-BE49-F238E27FC236}">
                <a16:creationId xmlns:a16="http://schemas.microsoft.com/office/drawing/2014/main" id="{14CDA949-6D98-FE76-AAEA-6ACDBB81227E}"/>
              </a:ext>
            </a:extLst>
          </p:cNvPr>
          <p:cNvPicPr>
            <a:picLocks noChangeAspect="1"/>
          </p:cNvPicPr>
          <p:nvPr/>
        </p:nvPicPr>
        <p:blipFill>
          <a:blip r:embed="rId6"/>
          <a:stretch>
            <a:fillRect/>
          </a:stretch>
        </p:blipFill>
        <p:spPr>
          <a:xfrm>
            <a:off x="5782823" y="3100544"/>
            <a:ext cx="830901" cy="1389267"/>
          </a:xfrm>
          <a:prstGeom prst="rect">
            <a:avLst/>
          </a:prstGeom>
        </p:spPr>
      </p:pic>
      <p:pic>
        <p:nvPicPr>
          <p:cNvPr id="26" name="图片 25">
            <a:extLst>
              <a:ext uri="{FF2B5EF4-FFF2-40B4-BE49-F238E27FC236}">
                <a16:creationId xmlns:a16="http://schemas.microsoft.com/office/drawing/2014/main" id="{D2B9ED8E-D417-8224-E095-8F7412506EF9}"/>
              </a:ext>
            </a:extLst>
          </p:cNvPr>
          <p:cNvPicPr>
            <a:picLocks noChangeAspect="1"/>
          </p:cNvPicPr>
          <p:nvPr/>
        </p:nvPicPr>
        <p:blipFill>
          <a:blip r:embed="rId7"/>
          <a:stretch>
            <a:fillRect/>
          </a:stretch>
        </p:blipFill>
        <p:spPr>
          <a:xfrm>
            <a:off x="4886206" y="1886693"/>
            <a:ext cx="3567843" cy="3583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62EC2-5FE6-D5DC-5F6F-EAC7EA5ED21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E67F6EB-9948-9011-5154-8364BC3A4152}"/>
              </a:ext>
            </a:extLst>
          </p:cNvPr>
          <p:cNvSpPr>
            <a:spLocks noGrp="1"/>
          </p:cNvSpPr>
          <p:nvPr>
            <p:ph type="title"/>
          </p:nvPr>
        </p:nvSpPr>
        <p:spPr>
          <a:xfrm>
            <a:off x="0" y="6517360"/>
            <a:ext cx="8520600" cy="841800"/>
          </a:xfrm>
        </p:spPr>
        <p:txBody>
          <a:bodyPr/>
          <a:lstStyle/>
          <a:p>
            <a:endParaRPr lang="zh-CN" altLang="en-US" dirty="0"/>
          </a:p>
        </p:txBody>
      </p:sp>
      <p:sp>
        <p:nvSpPr>
          <p:cNvPr id="3" name="灯片编号占位符 2">
            <a:extLst>
              <a:ext uri="{FF2B5EF4-FFF2-40B4-BE49-F238E27FC236}">
                <a16:creationId xmlns:a16="http://schemas.microsoft.com/office/drawing/2014/main" id="{B79428F5-2A4C-888F-54B1-D7811B80902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sp>
        <p:nvSpPr>
          <p:cNvPr id="11" name="文本框 10">
            <a:extLst>
              <a:ext uri="{FF2B5EF4-FFF2-40B4-BE49-F238E27FC236}">
                <a16:creationId xmlns:a16="http://schemas.microsoft.com/office/drawing/2014/main" id="{B4278FB8-880D-798F-D427-3C5729980F7F}"/>
              </a:ext>
            </a:extLst>
          </p:cNvPr>
          <p:cNvSpPr txBox="1"/>
          <p:nvPr/>
        </p:nvSpPr>
        <p:spPr>
          <a:xfrm>
            <a:off x="1117076" y="4410054"/>
            <a:ext cx="4572000" cy="307777"/>
          </a:xfrm>
          <a:prstGeom prst="rect">
            <a:avLst/>
          </a:prstGeom>
          <a:noFill/>
        </p:spPr>
        <p:txBody>
          <a:bodyPr wrap="square">
            <a:spAutoFit/>
          </a:bodyPr>
          <a:lstStyle/>
          <a:p>
            <a:r>
              <a:rPr lang="en-US" altLang="zh-CN" b="0" i="0" dirty="0">
                <a:effectLst/>
                <a:latin typeface="system-ui"/>
              </a:rPr>
              <a:t>Figure: 52-3 </a:t>
            </a:r>
            <a:r>
              <a:rPr lang="en-US" altLang="zh-CN" b="0" i="0" dirty="0" err="1">
                <a:effectLst/>
                <a:latin typeface="system-ui"/>
              </a:rPr>
              <a:t>Lsho</a:t>
            </a:r>
            <a:endParaRPr lang="zh-CN" altLang="en-US" dirty="0"/>
          </a:p>
        </p:txBody>
      </p:sp>
      <p:sp>
        <p:nvSpPr>
          <p:cNvPr id="13" name="文本框 12">
            <a:extLst>
              <a:ext uri="{FF2B5EF4-FFF2-40B4-BE49-F238E27FC236}">
                <a16:creationId xmlns:a16="http://schemas.microsoft.com/office/drawing/2014/main" id="{A220F2B0-1AC9-405F-233E-A51948E02030}"/>
              </a:ext>
            </a:extLst>
          </p:cNvPr>
          <p:cNvSpPr txBox="1"/>
          <p:nvPr/>
        </p:nvSpPr>
        <p:spPr>
          <a:xfrm>
            <a:off x="6400185" y="2297580"/>
            <a:ext cx="4572000" cy="307777"/>
          </a:xfrm>
          <a:prstGeom prst="rect">
            <a:avLst/>
          </a:prstGeom>
          <a:noFill/>
        </p:spPr>
        <p:txBody>
          <a:bodyPr wrap="square">
            <a:spAutoFit/>
          </a:bodyPr>
          <a:lstStyle/>
          <a:p>
            <a:r>
              <a:rPr lang="en-US" altLang="zh-CN" b="0" i="0" dirty="0">
                <a:effectLst/>
                <a:latin typeface="system-ui"/>
              </a:rPr>
              <a:t>Figure: </a:t>
            </a:r>
            <a:r>
              <a:rPr lang="en-US" altLang="zh-CN" dirty="0">
                <a:latin typeface="system-ui"/>
              </a:rPr>
              <a:t>51-1</a:t>
            </a:r>
            <a:r>
              <a:rPr lang="en-US" altLang="zh-CN" b="0" i="0" dirty="0">
                <a:effectLst/>
                <a:latin typeface="system-ui"/>
              </a:rPr>
              <a:t>  </a:t>
            </a:r>
            <a:r>
              <a:rPr lang="en-US" altLang="zh-CN" b="0" i="0" dirty="0" err="1">
                <a:effectLst/>
                <a:latin typeface="system-ui"/>
              </a:rPr>
              <a:t>Rsho</a:t>
            </a:r>
            <a:endParaRPr lang="zh-CN" altLang="en-US" dirty="0"/>
          </a:p>
        </p:txBody>
      </p:sp>
      <p:pic>
        <p:nvPicPr>
          <p:cNvPr id="5" name="图片 4">
            <a:extLst>
              <a:ext uri="{FF2B5EF4-FFF2-40B4-BE49-F238E27FC236}">
                <a16:creationId xmlns:a16="http://schemas.microsoft.com/office/drawing/2014/main" id="{5170ED9D-298C-7E2C-1E74-BB5A55BEEB9F}"/>
              </a:ext>
            </a:extLst>
          </p:cNvPr>
          <p:cNvPicPr>
            <a:picLocks noChangeAspect="1"/>
          </p:cNvPicPr>
          <p:nvPr/>
        </p:nvPicPr>
        <p:blipFill>
          <a:blip r:embed="rId3"/>
          <a:srcRect l="-1" t="11355" r="37058" b="261"/>
          <a:stretch/>
        </p:blipFill>
        <p:spPr>
          <a:xfrm>
            <a:off x="113738" y="562813"/>
            <a:ext cx="5099286" cy="3291735"/>
          </a:xfrm>
          <a:prstGeom prst="rect">
            <a:avLst/>
          </a:prstGeom>
        </p:spPr>
      </p:pic>
      <p:pic>
        <p:nvPicPr>
          <p:cNvPr id="15" name="图片 14">
            <a:extLst>
              <a:ext uri="{FF2B5EF4-FFF2-40B4-BE49-F238E27FC236}">
                <a16:creationId xmlns:a16="http://schemas.microsoft.com/office/drawing/2014/main" id="{BA7FAC22-4910-AE5F-4404-C261707EDAB6}"/>
              </a:ext>
            </a:extLst>
          </p:cNvPr>
          <p:cNvPicPr>
            <a:picLocks noChangeAspect="1"/>
          </p:cNvPicPr>
          <p:nvPr/>
        </p:nvPicPr>
        <p:blipFill>
          <a:blip r:embed="rId4"/>
          <a:stretch>
            <a:fillRect/>
          </a:stretch>
        </p:blipFill>
        <p:spPr>
          <a:xfrm>
            <a:off x="5505255" y="2655186"/>
            <a:ext cx="3034814" cy="2275043"/>
          </a:xfrm>
          <a:prstGeom prst="rect">
            <a:avLst/>
          </a:prstGeom>
        </p:spPr>
      </p:pic>
      <p:pic>
        <p:nvPicPr>
          <p:cNvPr id="17" name="图片 16">
            <a:extLst>
              <a:ext uri="{FF2B5EF4-FFF2-40B4-BE49-F238E27FC236}">
                <a16:creationId xmlns:a16="http://schemas.microsoft.com/office/drawing/2014/main" id="{4949A184-F9CB-8242-9B1C-BE112B280BBA}"/>
              </a:ext>
            </a:extLst>
          </p:cNvPr>
          <p:cNvPicPr>
            <a:picLocks noChangeAspect="1"/>
          </p:cNvPicPr>
          <p:nvPr/>
        </p:nvPicPr>
        <p:blipFill>
          <a:blip r:embed="rId5"/>
          <a:stretch>
            <a:fillRect/>
          </a:stretch>
        </p:blipFill>
        <p:spPr>
          <a:xfrm>
            <a:off x="5513928" y="148215"/>
            <a:ext cx="3026141" cy="2239959"/>
          </a:xfrm>
          <a:prstGeom prst="rect">
            <a:avLst/>
          </a:prstGeom>
        </p:spPr>
      </p:pic>
      <p:sp>
        <p:nvSpPr>
          <p:cNvPr id="19" name="文本框 18">
            <a:extLst>
              <a:ext uri="{FF2B5EF4-FFF2-40B4-BE49-F238E27FC236}">
                <a16:creationId xmlns:a16="http://schemas.microsoft.com/office/drawing/2014/main" id="{EF1C8EF9-3233-4DD9-0BC1-5CF7ABE83F6E}"/>
              </a:ext>
            </a:extLst>
          </p:cNvPr>
          <p:cNvSpPr txBox="1"/>
          <p:nvPr/>
        </p:nvSpPr>
        <p:spPr>
          <a:xfrm>
            <a:off x="6400185" y="4776340"/>
            <a:ext cx="5486400" cy="307777"/>
          </a:xfrm>
          <a:prstGeom prst="rect">
            <a:avLst/>
          </a:prstGeom>
          <a:noFill/>
        </p:spPr>
        <p:txBody>
          <a:bodyPr wrap="square">
            <a:spAutoFit/>
          </a:bodyPr>
          <a:lstStyle/>
          <a:p>
            <a:r>
              <a:rPr lang="en-US" altLang="zh-CN" b="0" i="0" dirty="0">
                <a:effectLst/>
                <a:latin typeface="system-ui"/>
              </a:rPr>
              <a:t>Figure: </a:t>
            </a:r>
            <a:r>
              <a:rPr lang="en-US" altLang="zh-CN" dirty="0">
                <a:latin typeface="system-ui"/>
              </a:rPr>
              <a:t>51-3</a:t>
            </a:r>
            <a:r>
              <a:rPr lang="en-US" altLang="zh-CN" b="0" i="0" dirty="0">
                <a:effectLst/>
                <a:latin typeface="system-ui"/>
              </a:rPr>
              <a:t>  </a:t>
            </a:r>
            <a:r>
              <a:rPr lang="en-US" altLang="zh-CN" b="0" i="0" dirty="0" err="1">
                <a:effectLst/>
                <a:latin typeface="system-ui"/>
              </a:rPr>
              <a:t>Rsho</a:t>
            </a:r>
            <a:endParaRPr lang="zh-CN" altLang="en-US" dirty="0"/>
          </a:p>
        </p:txBody>
      </p:sp>
    </p:spTree>
    <p:extLst>
      <p:ext uri="{BB962C8B-B14F-4D97-AF65-F5344CB8AC3E}">
        <p14:creationId xmlns:p14="http://schemas.microsoft.com/office/powerpoint/2010/main" val="1269289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sldNum" idx="12"/>
          </p:nvPr>
        </p:nvSpPr>
        <p:spPr>
          <a:xfrm>
            <a:off x="8084883"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sz="900">
                <a:solidFill>
                  <a:srgbClr val="562100"/>
                </a:solidFill>
                <a:latin typeface="Merriweather Light"/>
                <a:ea typeface="Merriweather Light"/>
                <a:cs typeface="Merriweather Light"/>
                <a:sym typeface="Merriweather Light"/>
              </a:rPr>
              <a:t>6</a:t>
            </a:fld>
            <a:endParaRPr sz="900">
              <a:solidFill>
                <a:srgbClr val="562100"/>
              </a:solidFill>
              <a:latin typeface="Merriweather Light"/>
              <a:ea typeface="Merriweather Light"/>
              <a:cs typeface="Merriweather Light"/>
              <a:sym typeface="Merriweather Light"/>
            </a:endParaRPr>
          </a:p>
        </p:txBody>
      </p:sp>
      <p:cxnSp>
        <p:nvCxnSpPr>
          <p:cNvPr id="82" name="Google Shape;82;p16"/>
          <p:cNvCxnSpPr/>
          <p:nvPr/>
        </p:nvCxnSpPr>
        <p:spPr>
          <a:xfrm>
            <a:off x="189794" y="700235"/>
            <a:ext cx="8640000" cy="15000"/>
          </a:xfrm>
          <a:prstGeom prst="straightConnector1">
            <a:avLst/>
          </a:prstGeom>
          <a:noFill/>
          <a:ln w="9525" cap="flat" cmpd="sng">
            <a:solidFill>
              <a:srgbClr val="562100"/>
            </a:solidFill>
            <a:prstDash val="solid"/>
            <a:round/>
            <a:headEnd type="none" w="med" len="med"/>
            <a:tailEnd type="none" w="med" len="med"/>
          </a:ln>
        </p:spPr>
      </p:cxnSp>
      <p:pic>
        <p:nvPicPr>
          <p:cNvPr id="83" name="Google Shape;83;p16"/>
          <p:cNvPicPr preferRelativeResize="0"/>
          <p:nvPr/>
        </p:nvPicPr>
        <p:blipFill>
          <a:blip r:embed="rId3">
            <a:alphaModFix/>
          </a:blip>
          <a:stretch>
            <a:fillRect/>
          </a:stretch>
        </p:blipFill>
        <p:spPr>
          <a:xfrm>
            <a:off x="7060975" y="258650"/>
            <a:ext cx="1572601" cy="340700"/>
          </a:xfrm>
          <a:prstGeom prst="rect">
            <a:avLst/>
          </a:prstGeom>
          <a:noFill/>
          <a:ln>
            <a:noFill/>
          </a:ln>
        </p:spPr>
      </p:pic>
      <p:sp>
        <p:nvSpPr>
          <p:cNvPr id="4" name="Google Shape;70;p15">
            <a:extLst>
              <a:ext uri="{FF2B5EF4-FFF2-40B4-BE49-F238E27FC236}">
                <a16:creationId xmlns:a16="http://schemas.microsoft.com/office/drawing/2014/main" id="{BFBFA5D8-06BD-DB51-7E60-616B10C42D62}"/>
              </a:ext>
            </a:extLst>
          </p:cNvPr>
          <p:cNvSpPr txBox="1">
            <a:spLocks noGrp="1"/>
          </p:cNvSpPr>
          <p:nvPr>
            <p:ph type="ctrTitle"/>
          </p:nvPr>
        </p:nvSpPr>
        <p:spPr>
          <a:xfrm>
            <a:off x="314206" y="917672"/>
            <a:ext cx="7039291" cy="433044"/>
          </a:xfrm>
          <a:prstGeom prst="rect">
            <a:avLst/>
          </a:prstGeom>
        </p:spPr>
        <p:txBody>
          <a:bodyPr spcFirstLastPara="1" wrap="square" lIns="91425" tIns="91425" rIns="91425" bIns="91425" anchor="b" anchorCtr="0">
            <a:noAutofit/>
          </a:bodyPr>
          <a:lstStyle/>
          <a:p>
            <a:pPr algn="l"/>
            <a:r>
              <a:rPr lang="en-US" altLang="zh-CN" sz="1400" b="1" dirty="0">
                <a:solidFill>
                  <a:srgbClr val="404040"/>
                </a:solidFill>
                <a:latin typeface="+mn-lt"/>
              </a:rPr>
              <a:t>B. Leg Agility Task: </a:t>
            </a:r>
            <a:r>
              <a:rPr lang="zh-CN" altLang="zh-CN" sz="1200" b="1" dirty="0">
                <a:solidFill>
                  <a:srgbClr val="404040"/>
                </a:solidFill>
                <a:latin typeface="+mn-lt"/>
              </a:rPr>
              <a:t>LA_split_all_export.txt</a:t>
            </a:r>
            <a:br>
              <a:rPr lang="zh-CN" altLang="zh-CN" sz="1400" b="1" dirty="0">
                <a:solidFill>
                  <a:srgbClr val="404040"/>
                </a:solidFill>
                <a:latin typeface="+mn-lt"/>
              </a:rPr>
            </a:br>
            <a:r>
              <a:rPr lang="en-US" altLang="zh-CN" sz="1400" b="1" dirty="0">
                <a:solidFill>
                  <a:srgbClr val="404040"/>
                </a:solidFill>
                <a:latin typeface="+mn-lt"/>
              </a:rPr>
              <a:t> </a:t>
            </a:r>
          </a:p>
        </p:txBody>
      </p:sp>
      <p:sp>
        <p:nvSpPr>
          <p:cNvPr id="5" name="Google Shape;71;p15">
            <a:extLst>
              <a:ext uri="{FF2B5EF4-FFF2-40B4-BE49-F238E27FC236}">
                <a16:creationId xmlns:a16="http://schemas.microsoft.com/office/drawing/2014/main" id="{864B0E0A-3442-333E-F2F3-977AB5AA3C25}"/>
              </a:ext>
            </a:extLst>
          </p:cNvPr>
          <p:cNvSpPr txBox="1">
            <a:spLocks/>
          </p:cNvSpPr>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z="900" smtClean="0">
                <a:solidFill>
                  <a:srgbClr val="562100"/>
                </a:solidFill>
                <a:latin typeface="Merriweather Light"/>
                <a:ea typeface="Merriweather Light"/>
                <a:cs typeface="Merriweather Light"/>
                <a:sym typeface="Merriweather Light"/>
              </a:rPr>
              <a:pPr/>
              <a:t>6</a:t>
            </a:fld>
            <a:endParaRPr lang="en" sz="900">
              <a:solidFill>
                <a:srgbClr val="562100"/>
              </a:solidFill>
              <a:latin typeface="Merriweather Light"/>
              <a:ea typeface="Merriweather Light"/>
              <a:cs typeface="Merriweather Light"/>
              <a:sym typeface="Merriweather Light"/>
            </a:endParaRPr>
          </a:p>
        </p:txBody>
      </p:sp>
      <p:sp>
        <p:nvSpPr>
          <p:cNvPr id="6" name="Google Shape;72;p15">
            <a:extLst>
              <a:ext uri="{FF2B5EF4-FFF2-40B4-BE49-F238E27FC236}">
                <a16:creationId xmlns:a16="http://schemas.microsoft.com/office/drawing/2014/main" id="{2F3D100F-441C-7590-F4FE-D9646E74F5A1}"/>
              </a:ext>
            </a:extLst>
          </p:cNvPr>
          <p:cNvSpPr txBox="1">
            <a:spLocks/>
          </p:cNvSpPr>
          <p:nvPr/>
        </p:nvSpPr>
        <p:spPr>
          <a:xfrm>
            <a:off x="314206" y="420118"/>
            <a:ext cx="6116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algn="l"/>
            <a:r>
              <a:rPr lang="en-US" altLang="zh-CN" sz="1600" b="1" dirty="0">
                <a:solidFill>
                  <a:srgbClr val="404040"/>
                </a:solidFill>
                <a:latin typeface="+mn-lt"/>
              </a:rPr>
              <a:t>Trajectories</a:t>
            </a:r>
            <a:r>
              <a:rPr lang="en-US" altLang="zh-CN" sz="1600" b="1" dirty="0">
                <a:solidFill>
                  <a:srgbClr val="404040"/>
                </a:solidFill>
                <a:latin typeface="Inter"/>
              </a:rPr>
              <a:t>:</a:t>
            </a:r>
            <a:br>
              <a:rPr lang="en-US" altLang="zh-CN" sz="1200" b="1" dirty="0">
                <a:solidFill>
                  <a:srgbClr val="404040"/>
                </a:solidFill>
                <a:latin typeface="+mn-lt"/>
              </a:rPr>
            </a:br>
            <a:endParaRPr lang="en-US" sz="1200" dirty="0">
              <a:solidFill>
                <a:srgbClr val="562100"/>
              </a:solidFill>
              <a:latin typeface="Merriweather Light"/>
              <a:ea typeface="Merriweather Light"/>
              <a:cs typeface="Merriweather Light"/>
              <a:sym typeface="Merriweather Light"/>
            </a:endParaRPr>
          </a:p>
        </p:txBody>
      </p:sp>
      <p:pic>
        <p:nvPicPr>
          <p:cNvPr id="8" name="Google Shape;74;p15">
            <a:extLst>
              <a:ext uri="{FF2B5EF4-FFF2-40B4-BE49-F238E27FC236}">
                <a16:creationId xmlns:a16="http://schemas.microsoft.com/office/drawing/2014/main" id="{A67EEB41-DBAF-14F9-0314-60824CB1F8C7}"/>
              </a:ext>
            </a:extLst>
          </p:cNvPr>
          <p:cNvPicPr preferRelativeResize="0"/>
          <p:nvPr/>
        </p:nvPicPr>
        <p:blipFill>
          <a:blip r:embed="rId3">
            <a:alphaModFix/>
          </a:blip>
          <a:stretch>
            <a:fillRect/>
          </a:stretch>
        </p:blipFill>
        <p:spPr>
          <a:xfrm>
            <a:off x="7060975" y="258650"/>
            <a:ext cx="1572601" cy="340700"/>
          </a:xfrm>
          <a:prstGeom prst="rect">
            <a:avLst/>
          </a:prstGeom>
          <a:noFill/>
          <a:ln>
            <a:noFill/>
          </a:ln>
        </p:spPr>
      </p:pic>
      <p:sp>
        <p:nvSpPr>
          <p:cNvPr id="9" name="Rectangle 1">
            <a:extLst>
              <a:ext uri="{FF2B5EF4-FFF2-40B4-BE49-F238E27FC236}">
                <a16:creationId xmlns:a16="http://schemas.microsoft.com/office/drawing/2014/main" id="{09A4BB84-94EC-32E2-DE65-01507BAD57E0}"/>
              </a:ext>
            </a:extLst>
          </p:cNvPr>
          <p:cNvSpPr txBox="1">
            <a:spLocks noChangeArrowheads="1"/>
          </p:cNvSpPr>
          <p:nvPr/>
        </p:nvSpPr>
        <p:spPr bwMode="auto">
          <a:xfrm>
            <a:off x="400600" y="3017596"/>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none" lIns="0" tIns="0" rIns="0" bIns="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eaLnBrk="0" fontAlgn="base" hangingPunct="0">
              <a:lnSpc>
                <a:spcPct val="100000"/>
              </a:lnSpc>
              <a:spcBef>
                <a:spcPct val="0"/>
              </a:spcBef>
              <a:spcAft>
                <a:spcPct val="0"/>
              </a:spcAft>
              <a:buClrTx/>
              <a:buSzTx/>
              <a:buFontTx/>
              <a:buNone/>
            </a:pPr>
            <a:endParaRPr lang="zh-CN" altLang="zh-CN" sz="1200" dirty="0">
              <a:solidFill>
                <a:srgbClr val="404040"/>
              </a:solidFill>
              <a:latin typeface="+mn-lt"/>
            </a:endParaRPr>
          </a:p>
        </p:txBody>
      </p:sp>
      <p:sp>
        <p:nvSpPr>
          <p:cNvPr id="11" name="文本框 10">
            <a:extLst>
              <a:ext uri="{FF2B5EF4-FFF2-40B4-BE49-F238E27FC236}">
                <a16:creationId xmlns:a16="http://schemas.microsoft.com/office/drawing/2014/main" id="{B073E722-594D-FE8B-C1F2-6725EB59BEBF}"/>
              </a:ext>
            </a:extLst>
          </p:cNvPr>
          <p:cNvSpPr txBox="1"/>
          <p:nvPr/>
        </p:nvSpPr>
        <p:spPr>
          <a:xfrm>
            <a:off x="314206" y="1428459"/>
            <a:ext cx="4572000"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b="1" dirty="0">
                <a:solidFill>
                  <a:srgbClr val="404040"/>
                </a:solidFill>
                <a:latin typeface="+mn-lt"/>
              </a:rPr>
              <a:t>Key</a:t>
            </a:r>
            <a:r>
              <a:rPr lang="zh-CN" altLang="en-US" sz="1200" b="1" dirty="0">
                <a:solidFill>
                  <a:srgbClr val="404040"/>
                </a:solidFill>
                <a:latin typeface="+mn-lt"/>
              </a:rPr>
              <a:t>：</a:t>
            </a:r>
            <a:endParaRPr lang="zh-CN" altLang="zh-CN" sz="1200" b="1" dirty="0">
              <a:solidFill>
                <a:srgbClr val="404040"/>
              </a:solidFill>
              <a:latin typeface="+mn-lt"/>
            </a:endParaRPr>
          </a:p>
        </p:txBody>
      </p:sp>
      <p:sp>
        <p:nvSpPr>
          <p:cNvPr id="12" name="文本框 11">
            <a:extLst>
              <a:ext uri="{FF2B5EF4-FFF2-40B4-BE49-F238E27FC236}">
                <a16:creationId xmlns:a16="http://schemas.microsoft.com/office/drawing/2014/main" id="{61E218A2-AE96-19E7-22AA-CA4E5A7DD70B}"/>
              </a:ext>
            </a:extLst>
          </p:cNvPr>
          <p:cNvSpPr txBox="1"/>
          <p:nvPr/>
        </p:nvSpPr>
        <p:spPr>
          <a:xfrm>
            <a:off x="4144906" y="1403044"/>
            <a:ext cx="4572000"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b="1" dirty="0">
                <a:solidFill>
                  <a:srgbClr val="404040"/>
                </a:solidFill>
                <a:latin typeface="+mn-lt"/>
              </a:rPr>
              <a:t>Value:</a:t>
            </a:r>
            <a:endParaRPr lang="zh-CN" altLang="zh-CN" sz="1200" b="1" dirty="0">
              <a:solidFill>
                <a:srgbClr val="404040"/>
              </a:solidFill>
              <a:latin typeface="+mn-lt"/>
            </a:endParaRPr>
          </a:p>
        </p:txBody>
      </p:sp>
      <p:sp>
        <p:nvSpPr>
          <p:cNvPr id="13" name="文本框 12">
            <a:extLst>
              <a:ext uri="{FF2B5EF4-FFF2-40B4-BE49-F238E27FC236}">
                <a16:creationId xmlns:a16="http://schemas.microsoft.com/office/drawing/2014/main" id="{7C8953BC-73F0-10CE-5B83-762BA168AE20}"/>
              </a:ext>
            </a:extLst>
          </p:cNvPr>
          <p:cNvSpPr txBox="1"/>
          <p:nvPr/>
        </p:nvSpPr>
        <p:spPr>
          <a:xfrm>
            <a:off x="4848222" y="1350716"/>
            <a:ext cx="4295778" cy="5847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b="0" i="0" dirty="0">
                <a:effectLst/>
                <a:latin typeface="system-ui"/>
              </a:rPr>
              <a:t>position and resp (as with communication task) and </a:t>
            </a:r>
            <a:r>
              <a:rPr lang="en-US" altLang="zh-CN" sz="1600" b="0" i="0" dirty="0" err="1">
                <a:effectLst/>
                <a:latin typeface="system-ui"/>
              </a:rPr>
              <a:t>idx</a:t>
            </a:r>
            <a:r>
              <a:rPr lang="en-US" altLang="zh-CN" sz="1600" b="0" i="0" dirty="0">
                <a:effectLst/>
                <a:latin typeface="system-ui"/>
              </a:rPr>
              <a:t>, an index of the frame number.</a:t>
            </a:r>
            <a:endParaRPr lang="en-US" altLang="zh-CN" sz="1200" dirty="0">
              <a:solidFill>
                <a:srgbClr val="404040"/>
              </a:solidFill>
              <a:latin typeface="+mn-lt"/>
            </a:endParaRPr>
          </a:p>
        </p:txBody>
      </p:sp>
      <p:sp>
        <p:nvSpPr>
          <p:cNvPr id="14" name="文本框 13">
            <a:extLst>
              <a:ext uri="{FF2B5EF4-FFF2-40B4-BE49-F238E27FC236}">
                <a16:creationId xmlns:a16="http://schemas.microsoft.com/office/drawing/2014/main" id="{B5C8DC4D-3BF9-6878-AD51-1475A97757DA}"/>
              </a:ext>
            </a:extLst>
          </p:cNvPr>
          <p:cNvSpPr txBox="1"/>
          <p:nvPr/>
        </p:nvSpPr>
        <p:spPr>
          <a:xfrm>
            <a:off x="5079622" y="2464605"/>
            <a:ext cx="3832977"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b="0" i="0" dirty="0">
                <a:effectLst/>
                <a:latin typeface="system-ui"/>
              </a:rPr>
              <a:t>For the lower limbs, trajectory are split into active ('_act') and rest ('_</a:t>
            </a:r>
            <a:r>
              <a:rPr lang="en-US" altLang="zh-CN" sz="1200" b="0" i="0" dirty="0" err="1">
                <a:effectLst/>
                <a:latin typeface="system-ui"/>
              </a:rPr>
              <a:t>rst</a:t>
            </a:r>
            <a:r>
              <a:rPr lang="en-US" altLang="zh-CN" sz="1200" b="0" i="0" dirty="0">
                <a:effectLst/>
                <a:latin typeface="system-ui"/>
              </a:rPr>
              <a:t>'), indicating whether the leg agility task is being performed by that leg. </a:t>
            </a:r>
            <a:endParaRPr lang="zh-CN" altLang="zh-CN" sz="1200" dirty="0">
              <a:solidFill>
                <a:srgbClr val="404040"/>
              </a:solidFill>
              <a:latin typeface="+mn-lt"/>
            </a:endParaRPr>
          </a:p>
        </p:txBody>
      </p:sp>
      <p:sp>
        <p:nvSpPr>
          <p:cNvPr id="24" name="文本框 23">
            <a:extLst>
              <a:ext uri="{FF2B5EF4-FFF2-40B4-BE49-F238E27FC236}">
                <a16:creationId xmlns:a16="http://schemas.microsoft.com/office/drawing/2014/main" id="{FA30F8A2-5C89-6CCC-3728-397BD8679719}"/>
              </a:ext>
            </a:extLst>
          </p:cNvPr>
          <p:cNvSpPr txBox="1"/>
          <p:nvPr/>
        </p:nvSpPr>
        <p:spPr>
          <a:xfrm>
            <a:off x="452596" y="2632875"/>
            <a:ext cx="3292598" cy="954107"/>
          </a:xfrm>
          <a:prstGeom prst="rect">
            <a:avLst/>
          </a:prstGeom>
          <a:noFill/>
        </p:spPr>
        <p:txBody>
          <a:bodyPr wrap="square">
            <a:spAutoFit/>
          </a:bodyPr>
          <a:lstStyle/>
          <a:p>
            <a:r>
              <a:rPr lang="en-US" altLang="zh-CN" b="0" i="0" dirty="0">
                <a:effectLst/>
                <a:latin typeface="system-ui"/>
              </a:rPr>
              <a:t>Trials are not separated into segments like for the communication task. However, noise type may need to be stripped from keys (use St. Split()).</a:t>
            </a:r>
            <a:endParaRPr lang="zh-CN" altLang="en-US" dirty="0"/>
          </a:p>
        </p:txBody>
      </p:sp>
      <p:pic>
        <p:nvPicPr>
          <p:cNvPr id="26" name="图片 25">
            <a:extLst>
              <a:ext uri="{FF2B5EF4-FFF2-40B4-BE49-F238E27FC236}">
                <a16:creationId xmlns:a16="http://schemas.microsoft.com/office/drawing/2014/main" id="{F88F05A5-A2E1-31DE-45A2-9364BCBA45B7}"/>
              </a:ext>
            </a:extLst>
          </p:cNvPr>
          <p:cNvPicPr>
            <a:picLocks noChangeAspect="1"/>
          </p:cNvPicPr>
          <p:nvPr/>
        </p:nvPicPr>
        <p:blipFill>
          <a:blip r:embed="rId4"/>
          <a:stretch>
            <a:fillRect/>
          </a:stretch>
        </p:blipFill>
        <p:spPr>
          <a:xfrm>
            <a:off x="5677152" y="3217651"/>
            <a:ext cx="954645" cy="1512840"/>
          </a:xfrm>
          <a:prstGeom prst="rect">
            <a:avLst/>
          </a:prstGeom>
        </p:spPr>
      </p:pic>
      <p:pic>
        <p:nvPicPr>
          <p:cNvPr id="28" name="图片 27">
            <a:extLst>
              <a:ext uri="{FF2B5EF4-FFF2-40B4-BE49-F238E27FC236}">
                <a16:creationId xmlns:a16="http://schemas.microsoft.com/office/drawing/2014/main" id="{F41F1E9D-1981-F6F7-9075-560B298049A1}"/>
              </a:ext>
            </a:extLst>
          </p:cNvPr>
          <p:cNvPicPr>
            <a:picLocks noChangeAspect="1"/>
          </p:cNvPicPr>
          <p:nvPr/>
        </p:nvPicPr>
        <p:blipFill>
          <a:blip r:embed="rId5"/>
          <a:stretch>
            <a:fillRect/>
          </a:stretch>
        </p:blipFill>
        <p:spPr>
          <a:xfrm>
            <a:off x="6847134" y="3217651"/>
            <a:ext cx="1022412" cy="1582846"/>
          </a:xfrm>
          <a:prstGeom prst="rect">
            <a:avLst/>
          </a:prstGeom>
        </p:spPr>
      </p:pic>
      <p:pic>
        <p:nvPicPr>
          <p:cNvPr id="32" name="图片 31">
            <a:extLst>
              <a:ext uri="{FF2B5EF4-FFF2-40B4-BE49-F238E27FC236}">
                <a16:creationId xmlns:a16="http://schemas.microsoft.com/office/drawing/2014/main" id="{F7AF1986-C70A-DB37-33D3-7981554FB7DD}"/>
              </a:ext>
            </a:extLst>
          </p:cNvPr>
          <p:cNvPicPr>
            <a:picLocks noChangeAspect="1"/>
          </p:cNvPicPr>
          <p:nvPr/>
        </p:nvPicPr>
        <p:blipFill>
          <a:blip r:embed="rId6"/>
          <a:stretch>
            <a:fillRect/>
          </a:stretch>
        </p:blipFill>
        <p:spPr>
          <a:xfrm>
            <a:off x="5092848" y="1969190"/>
            <a:ext cx="3248478" cy="485843"/>
          </a:xfrm>
          <a:prstGeom prst="rect">
            <a:avLst/>
          </a:prstGeom>
        </p:spPr>
      </p:pic>
      <p:pic>
        <p:nvPicPr>
          <p:cNvPr id="36" name="图片 35">
            <a:extLst>
              <a:ext uri="{FF2B5EF4-FFF2-40B4-BE49-F238E27FC236}">
                <a16:creationId xmlns:a16="http://schemas.microsoft.com/office/drawing/2014/main" id="{9F07EC10-341A-0192-8F9C-3992F6FB8879}"/>
              </a:ext>
            </a:extLst>
          </p:cNvPr>
          <p:cNvPicPr>
            <a:picLocks noChangeAspect="1"/>
          </p:cNvPicPr>
          <p:nvPr/>
        </p:nvPicPr>
        <p:blipFill>
          <a:blip r:embed="rId7"/>
          <a:stretch>
            <a:fillRect/>
          </a:stretch>
        </p:blipFill>
        <p:spPr>
          <a:xfrm>
            <a:off x="545631" y="1741135"/>
            <a:ext cx="3002536" cy="7716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99256-958A-8AAD-8ACF-47C8519D8242}"/>
              </a:ext>
            </a:extLst>
          </p:cNvPr>
          <p:cNvSpPr>
            <a:spLocks noGrp="1"/>
          </p:cNvSpPr>
          <p:nvPr>
            <p:ph type="title"/>
          </p:nvPr>
        </p:nvSpPr>
        <p:spPr/>
        <p:txBody>
          <a:bodyPr/>
          <a:lstStyle/>
          <a:p>
            <a:endParaRPr lang="zh-CN" altLang="en-US"/>
          </a:p>
        </p:txBody>
      </p:sp>
      <p:sp>
        <p:nvSpPr>
          <p:cNvPr id="3" name="灯片编号占位符 2">
            <a:extLst>
              <a:ext uri="{FF2B5EF4-FFF2-40B4-BE49-F238E27FC236}">
                <a16:creationId xmlns:a16="http://schemas.microsoft.com/office/drawing/2014/main" id="{2F5DADAE-E087-6328-868E-D44BDA855D6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pic>
        <p:nvPicPr>
          <p:cNvPr id="7" name="图片 6">
            <a:extLst>
              <a:ext uri="{FF2B5EF4-FFF2-40B4-BE49-F238E27FC236}">
                <a16:creationId xmlns:a16="http://schemas.microsoft.com/office/drawing/2014/main" id="{EAF8D0DA-E365-DE76-6B2B-77F8034FB7A7}"/>
              </a:ext>
            </a:extLst>
          </p:cNvPr>
          <p:cNvPicPr>
            <a:picLocks noChangeAspect="1"/>
          </p:cNvPicPr>
          <p:nvPr/>
        </p:nvPicPr>
        <p:blipFill>
          <a:blip r:embed="rId3"/>
          <a:stretch>
            <a:fillRect/>
          </a:stretch>
        </p:blipFill>
        <p:spPr>
          <a:xfrm>
            <a:off x="117601" y="467526"/>
            <a:ext cx="5458587" cy="4001058"/>
          </a:xfrm>
          <a:prstGeom prst="rect">
            <a:avLst/>
          </a:prstGeom>
        </p:spPr>
      </p:pic>
      <p:pic>
        <p:nvPicPr>
          <p:cNvPr id="9" name="图片 8">
            <a:extLst>
              <a:ext uri="{FF2B5EF4-FFF2-40B4-BE49-F238E27FC236}">
                <a16:creationId xmlns:a16="http://schemas.microsoft.com/office/drawing/2014/main" id="{DF5535F6-5FCC-B517-DFF9-5F69C8F49DE6}"/>
              </a:ext>
            </a:extLst>
          </p:cNvPr>
          <p:cNvPicPr>
            <a:picLocks noChangeAspect="1"/>
          </p:cNvPicPr>
          <p:nvPr/>
        </p:nvPicPr>
        <p:blipFill>
          <a:blip r:embed="rId4"/>
          <a:stretch>
            <a:fillRect/>
          </a:stretch>
        </p:blipFill>
        <p:spPr>
          <a:xfrm>
            <a:off x="4883085" y="1575133"/>
            <a:ext cx="3512926" cy="2670230"/>
          </a:xfrm>
          <a:prstGeom prst="rect">
            <a:avLst/>
          </a:prstGeom>
        </p:spPr>
      </p:pic>
      <p:sp>
        <p:nvSpPr>
          <p:cNvPr id="11" name="文本框 10">
            <a:extLst>
              <a:ext uri="{FF2B5EF4-FFF2-40B4-BE49-F238E27FC236}">
                <a16:creationId xmlns:a16="http://schemas.microsoft.com/office/drawing/2014/main" id="{4BBAD02B-9121-81F6-B610-DEBBF9B15869}"/>
              </a:ext>
            </a:extLst>
          </p:cNvPr>
          <p:cNvSpPr txBox="1"/>
          <p:nvPr/>
        </p:nvSpPr>
        <p:spPr>
          <a:xfrm>
            <a:off x="1117076" y="4410054"/>
            <a:ext cx="4572000" cy="307777"/>
          </a:xfrm>
          <a:prstGeom prst="rect">
            <a:avLst/>
          </a:prstGeom>
          <a:noFill/>
        </p:spPr>
        <p:txBody>
          <a:bodyPr wrap="square">
            <a:spAutoFit/>
          </a:bodyPr>
          <a:lstStyle/>
          <a:p>
            <a:r>
              <a:rPr lang="en-US" altLang="zh-CN" b="0" i="0" dirty="0">
                <a:effectLst/>
                <a:latin typeface="system-ui"/>
              </a:rPr>
              <a:t>Figure: 217 Lank rest</a:t>
            </a:r>
            <a:endParaRPr lang="zh-CN" altLang="en-US" dirty="0"/>
          </a:p>
        </p:txBody>
      </p:sp>
      <p:sp>
        <p:nvSpPr>
          <p:cNvPr id="13" name="文本框 12">
            <a:extLst>
              <a:ext uri="{FF2B5EF4-FFF2-40B4-BE49-F238E27FC236}">
                <a16:creationId xmlns:a16="http://schemas.microsoft.com/office/drawing/2014/main" id="{F435A964-4E43-84C1-E9B1-26A8E29E9FC1}"/>
              </a:ext>
            </a:extLst>
          </p:cNvPr>
          <p:cNvSpPr txBox="1"/>
          <p:nvPr/>
        </p:nvSpPr>
        <p:spPr>
          <a:xfrm>
            <a:off x="5740924" y="4355440"/>
            <a:ext cx="4572000" cy="307777"/>
          </a:xfrm>
          <a:prstGeom prst="rect">
            <a:avLst/>
          </a:prstGeom>
          <a:noFill/>
        </p:spPr>
        <p:txBody>
          <a:bodyPr wrap="square">
            <a:spAutoFit/>
          </a:bodyPr>
          <a:lstStyle/>
          <a:p>
            <a:r>
              <a:rPr lang="en-US" altLang="zh-CN" b="0" i="0" dirty="0">
                <a:effectLst/>
                <a:latin typeface="system-ui"/>
              </a:rPr>
              <a:t>Figure: 248 Lank rest</a:t>
            </a:r>
            <a:endParaRPr lang="zh-CN" altLang="en-US" dirty="0"/>
          </a:p>
        </p:txBody>
      </p:sp>
    </p:spTree>
    <p:extLst>
      <p:ext uri="{BB962C8B-B14F-4D97-AF65-F5344CB8AC3E}">
        <p14:creationId xmlns:p14="http://schemas.microsoft.com/office/powerpoint/2010/main" val="3867552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B71A0-D58D-2472-B210-430B30791A8F}"/>
              </a:ext>
            </a:extLst>
          </p:cNvPr>
          <p:cNvSpPr>
            <a:spLocks noGrp="1"/>
          </p:cNvSpPr>
          <p:nvPr>
            <p:ph type="title"/>
          </p:nvPr>
        </p:nvSpPr>
        <p:spPr/>
        <p:txBody>
          <a:bodyPr/>
          <a:lstStyle/>
          <a:p>
            <a:endParaRPr lang="zh-CN" altLang="en-US"/>
          </a:p>
        </p:txBody>
      </p:sp>
      <p:sp>
        <p:nvSpPr>
          <p:cNvPr id="3" name="灯片编号占位符 2">
            <a:extLst>
              <a:ext uri="{FF2B5EF4-FFF2-40B4-BE49-F238E27FC236}">
                <a16:creationId xmlns:a16="http://schemas.microsoft.com/office/drawing/2014/main" id="{BE1A3E8B-BA76-FF8F-CE18-88BA978ACD0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a:t>
            </a:fld>
            <a:endParaRPr lang="en"/>
          </a:p>
        </p:txBody>
      </p:sp>
      <p:pic>
        <p:nvPicPr>
          <p:cNvPr id="5" name="图片 4">
            <a:extLst>
              <a:ext uri="{FF2B5EF4-FFF2-40B4-BE49-F238E27FC236}">
                <a16:creationId xmlns:a16="http://schemas.microsoft.com/office/drawing/2014/main" id="{D01EA352-29D5-01FD-28FE-BB4C42D4266F}"/>
              </a:ext>
            </a:extLst>
          </p:cNvPr>
          <p:cNvPicPr>
            <a:picLocks noChangeAspect="1"/>
          </p:cNvPicPr>
          <p:nvPr/>
        </p:nvPicPr>
        <p:blipFill>
          <a:blip r:embed="rId2"/>
          <a:stretch>
            <a:fillRect/>
          </a:stretch>
        </p:blipFill>
        <p:spPr>
          <a:xfrm>
            <a:off x="366126" y="571221"/>
            <a:ext cx="7665512" cy="3646110"/>
          </a:xfrm>
          <a:prstGeom prst="rect">
            <a:avLst/>
          </a:prstGeom>
        </p:spPr>
      </p:pic>
      <p:pic>
        <p:nvPicPr>
          <p:cNvPr id="11" name="图片 10">
            <a:extLst>
              <a:ext uri="{FF2B5EF4-FFF2-40B4-BE49-F238E27FC236}">
                <a16:creationId xmlns:a16="http://schemas.microsoft.com/office/drawing/2014/main" id="{9B2C5054-B367-983A-B726-BECA74858484}"/>
              </a:ext>
            </a:extLst>
          </p:cNvPr>
          <p:cNvPicPr>
            <a:picLocks noChangeAspect="1"/>
          </p:cNvPicPr>
          <p:nvPr/>
        </p:nvPicPr>
        <p:blipFill>
          <a:blip r:embed="rId3"/>
          <a:stretch>
            <a:fillRect/>
          </a:stretch>
        </p:blipFill>
        <p:spPr>
          <a:xfrm>
            <a:off x="5008831" y="1686642"/>
            <a:ext cx="3769043" cy="2612015"/>
          </a:xfrm>
          <a:prstGeom prst="rect">
            <a:avLst/>
          </a:prstGeom>
        </p:spPr>
      </p:pic>
      <p:sp>
        <p:nvSpPr>
          <p:cNvPr id="13" name="文本框 12">
            <a:extLst>
              <a:ext uri="{FF2B5EF4-FFF2-40B4-BE49-F238E27FC236}">
                <a16:creationId xmlns:a16="http://schemas.microsoft.com/office/drawing/2014/main" id="{C5802782-D339-7A70-DE86-1413543D3EAB}"/>
              </a:ext>
            </a:extLst>
          </p:cNvPr>
          <p:cNvSpPr txBox="1"/>
          <p:nvPr/>
        </p:nvSpPr>
        <p:spPr>
          <a:xfrm>
            <a:off x="1249052" y="4264502"/>
            <a:ext cx="4572000" cy="307777"/>
          </a:xfrm>
          <a:prstGeom prst="rect">
            <a:avLst/>
          </a:prstGeom>
          <a:noFill/>
        </p:spPr>
        <p:txBody>
          <a:bodyPr wrap="square">
            <a:spAutoFit/>
          </a:bodyPr>
          <a:lstStyle/>
          <a:p>
            <a:r>
              <a:rPr lang="en-US" altLang="zh-CN" b="0" i="0" dirty="0">
                <a:effectLst/>
                <a:latin typeface="system-ui"/>
              </a:rPr>
              <a:t>Figure: 217 Lank </a:t>
            </a:r>
            <a:r>
              <a:rPr lang="en-US" altLang="zh-CN" dirty="0">
                <a:latin typeface="system-ui"/>
              </a:rPr>
              <a:t>act</a:t>
            </a:r>
            <a:endParaRPr lang="zh-CN" altLang="en-US" dirty="0"/>
          </a:p>
        </p:txBody>
      </p:sp>
      <p:sp>
        <p:nvSpPr>
          <p:cNvPr id="15" name="文本框 14">
            <a:extLst>
              <a:ext uri="{FF2B5EF4-FFF2-40B4-BE49-F238E27FC236}">
                <a16:creationId xmlns:a16="http://schemas.microsoft.com/office/drawing/2014/main" id="{90C788B3-BEDB-E4BD-4BEF-F2336E79DDE8}"/>
              </a:ext>
            </a:extLst>
          </p:cNvPr>
          <p:cNvSpPr txBox="1"/>
          <p:nvPr/>
        </p:nvSpPr>
        <p:spPr>
          <a:xfrm>
            <a:off x="6056721" y="4298657"/>
            <a:ext cx="4572000" cy="307777"/>
          </a:xfrm>
          <a:prstGeom prst="rect">
            <a:avLst/>
          </a:prstGeom>
          <a:noFill/>
        </p:spPr>
        <p:txBody>
          <a:bodyPr wrap="square">
            <a:spAutoFit/>
          </a:bodyPr>
          <a:lstStyle/>
          <a:p>
            <a:r>
              <a:rPr lang="en-US" altLang="zh-CN" b="0" i="0" dirty="0">
                <a:effectLst/>
                <a:latin typeface="system-ui"/>
              </a:rPr>
              <a:t>Figure: 248 Lank </a:t>
            </a:r>
            <a:r>
              <a:rPr lang="en-US" altLang="zh-CN" dirty="0">
                <a:latin typeface="system-ui"/>
              </a:rPr>
              <a:t>act</a:t>
            </a:r>
            <a:endParaRPr lang="zh-CN" altLang="en-US" dirty="0"/>
          </a:p>
        </p:txBody>
      </p:sp>
    </p:spTree>
    <p:extLst>
      <p:ext uri="{BB962C8B-B14F-4D97-AF65-F5344CB8AC3E}">
        <p14:creationId xmlns:p14="http://schemas.microsoft.com/office/powerpoint/2010/main" val="314097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
          <a:extLst>
            <a:ext uri="{FF2B5EF4-FFF2-40B4-BE49-F238E27FC236}">
              <a16:creationId xmlns:a16="http://schemas.microsoft.com/office/drawing/2014/main" id="{96C1F04B-67A7-BAF2-3866-0F818EB00726}"/>
            </a:ext>
          </a:extLst>
        </p:cNvPr>
        <p:cNvGrpSpPr/>
        <p:nvPr/>
      </p:nvGrpSpPr>
      <p:grpSpPr>
        <a:xfrm>
          <a:off x="0" y="0"/>
          <a:ext cx="0" cy="0"/>
          <a:chOff x="0" y="0"/>
          <a:chExt cx="0" cy="0"/>
        </a:xfrm>
      </p:grpSpPr>
      <p:sp>
        <p:nvSpPr>
          <p:cNvPr id="80" name="Google Shape;80;p16">
            <a:extLst>
              <a:ext uri="{FF2B5EF4-FFF2-40B4-BE49-F238E27FC236}">
                <a16:creationId xmlns:a16="http://schemas.microsoft.com/office/drawing/2014/main" id="{3F3F2F7B-6BB2-0FA0-D693-9DF22F2469CC}"/>
              </a:ext>
            </a:extLst>
          </p:cNvPr>
          <p:cNvSpPr txBox="1">
            <a:spLocks noGrp="1"/>
          </p:cNvSpPr>
          <p:nvPr>
            <p:ph type="sldNum" idx="12"/>
          </p:nvPr>
        </p:nvSpPr>
        <p:spPr>
          <a:xfrm>
            <a:off x="8084883" y="4663217"/>
            <a:ext cx="548700" cy="393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sz="900">
                <a:solidFill>
                  <a:srgbClr val="562100"/>
                </a:solidFill>
                <a:latin typeface="Merriweather Light"/>
                <a:ea typeface="Merriweather Light"/>
                <a:cs typeface="Merriweather Light"/>
                <a:sym typeface="Merriweather Light"/>
              </a:rPr>
              <a:t>9</a:t>
            </a:fld>
            <a:endParaRPr sz="900">
              <a:solidFill>
                <a:srgbClr val="562100"/>
              </a:solidFill>
              <a:latin typeface="Merriweather Light"/>
              <a:ea typeface="Merriweather Light"/>
              <a:cs typeface="Merriweather Light"/>
              <a:sym typeface="Merriweather Light"/>
            </a:endParaRPr>
          </a:p>
        </p:txBody>
      </p:sp>
      <p:cxnSp>
        <p:nvCxnSpPr>
          <p:cNvPr id="82" name="Google Shape;82;p16">
            <a:extLst>
              <a:ext uri="{FF2B5EF4-FFF2-40B4-BE49-F238E27FC236}">
                <a16:creationId xmlns:a16="http://schemas.microsoft.com/office/drawing/2014/main" id="{662248AE-FD2D-7052-F443-8DBDEA6B6619}"/>
              </a:ext>
            </a:extLst>
          </p:cNvPr>
          <p:cNvCxnSpPr/>
          <p:nvPr/>
        </p:nvCxnSpPr>
        <p:spPr>
          <a:xfrm>
            <a:off x="189794" y="700235"/>
            <a:ext cx="8640000" cy="15000"/>
          </a:xfrm>
          <a:prstGeom prst="straightConnector1">
            <a:avLst/>
          </a:prstGeom>
          <a:noFill/>
          <a:ln w="9525" cap="flat" cmpd="sng">
            <a:solidFill>
              <a:srgbClr val="562100"/>
            </a:solidFill>
            <a:prstDash val="solid"/>
            <a:round/>
            <a:headEnd type="none" w="med" len="med"/>
            <a:tailEnd type="none" w="med" len="med"/>
          </a:ln>
        </p:spPr>
      </p:cxnSp>
      <p:pic>
        <p:nvPicPr>
          <p:cNvPr id="83" name="Google Shape;83;p16">
            <a:extLst>
              <a:ext uri="{FF2B5EF4-FFF2-40B4-BE49-F238E27FC236}">
                <a16:creationId xmlns:a16="http://schemas.microsoft.com/office/drawing/2014/main" id="{CB2A857E-E5F2-CBCB-7B90-6E1A02265184}"/>
              </a:ext>
            </a:extLst>
          </p:cNvPr>
          <p:cNvPicPr preferRelativeResize="0"/>
          <p:nvPr/>
        </p:nvPicPr>
        <p:blipFill>
          <a:blip r:embed="rId3">
            <a:alphaModFix/>
          </a:blip>
          <a:stretch>
            <a:fillRect/>
          </a:stretch>
        </p:blipFill>
        <p:spPr>
          <a:xfrm>
            <a:off x="7060975" y="258650"/>
            <a:ext cx="1572601" cy="340700"/>
          </a:xfrm>
          <a:prstGeom prst="rect">
            <a:avLst/>
          </a:prstGeom>
          <a:noFill/>
          <a:ln>
            <a:noFill/>
          </a:ln>
        </p:spPr>
      </p:pic>
      <p:sp>
        <p:nvSpPr>
          <p:cNvPr id="4" name="Google Shape;70;p15">
            <a:extLst>
              <a:ext uri="{FF2B5EF4-FFF2-40B4-BE49-F238E27FC236}">
                <a16:creationId xmlns:a16="http://schemas.microsoft.com/office/drawing/2014/main" id="{D5A8F8C2-A38C-450D-245F-86C7EB944903}"/>
              </a:ext>
            </a:extLst>
          </p:cNvPr>
          <p:cNvSpPr txBox="1">
            <a:spLocks noGrp="1"/>
          </p:cNvSpPr>
          <p:nvPr>
            <p:ph type="ctrTitle"/>
          </p:nvPr>
        </p:nvSpPr>
        <p:spPr>
          <a:xfrm>
            <a:off x="387459" y="699718"/>
            <a:ext cx="7039291" cy="673216"/>
          </a:xfrm>
          <a:prstGeom prst="rect">
            <a:avLst/>
          </a:prstGeom>
        </p:spPr>
        <p:txBody>
          <a:bodyPr spcFirstLastPara="1" wrap="square" lIns="91425" tIns="91425" rIns="91425" bIns="91425" anchor="b" anchorCtr="0">
            <a:noAutofit/>
          </a:bodyPr>
          <a:lstStyle/>
          <a:p>
            <a:pPr algn="l"/>
            <a:r>
              <a:rPr lang="en-US" altLang="zh-CN" sz="1400" b="1" dirty="0">
                <a:solidFill>
                  <a:srgbClr val="404040"/>
                </a:solidFill>
                <a:latin typeface="+mn-lt"/>
              </a:rPr>
              <a:t>C. Toe Tapping Task: </a:t>
            </a:r>
            <a:r>
              <a:rPr lang="zh-CN" altLang="zh-CN" sz="1200" b="1" dirty="0">
                <a:solidFill>
                  <a:srgbClr val="404040"/>
                </a:solidFill>
                <a:latin typeface="+mn-lt"/>
              </a:rPr>
              <a:t>TT_opt_flow_export.txt </a:t>
            </a:r>
            <a:br>
              <a:rPr kumimoji="0" lang="zh-CN" altLang="zh-CN" sz="3600" b="0" i="0" u="none" strike="noStrike" cap="none" normalizeH="0" baseline="0" dirty="0">
                <a:ln>
                  <a:noFill/>
                </a:ln>
                <a:solidFill>
                  <a:schemeClr val="tx1"/>
                </a:solidFill>
                <a:effectLst/>
                <a:latin typeface="Arial" panose="020B0604020202020204" pitchFamily="34" charset="0"/>
              </a:rPr>
            </a:br>
            <a:r>
              <a:rPr lang="en-US" altLang="zh-CN" sz="1400" b="1" dirty="0">
                <a:solidFill>
                  <a:srgbClr val="404040"/>
                </a:solidFill>
                <a:latin typeface="+mn-lt"/>
              </a:rPr>
              <a:t> </a:t>
            </a:r>
          </a:p>
        </p:txBody>
      </p:sp>
      <p:sp>
        <p:nvSpPr>
          <p:cNvPr id="5" name="Google Shape;71;p15">
            <a:extLst>
              <a:ext uri="{FF2B5EF4-FFF2-40B4-BE49-F238E27FC236}">
                <a16:creationId xmlns:a16="http://schemas.microsoft.com/office/drawing/2014/main" id="{E94B0AE8-76B2-69CF-6427-ED09BBC14E7B}"/>
              </a:ext>
            </a:extLst>
          </p:cNvPr>
          <p:cNvSpPr txBox="1">
            <a:spLocks/>
          </p:cNvSpPr>
          <p:nvPr/>
        </p:nvSpPr>
        <p:spPr>
          <a:xfrm>
            <a:off x="8084883" y="466321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 sz="900" smtClean="0">
                <a:solidFill>
                  <a:srgbClr val="562100"/>
                </a:solidFill>
                <a:latin typeface="Merriweather Light"/>
                <a:ea typeface="Merriweather Light"/>
                <a:cs typeface="Merriweather Light"/>
                <a:sym typeface="Merriweather Light"/>
              </a:rPr>
              <a:pPr/>
              <a:t>9</a:t>
            </a:fld>
            <a:endParaRPr lang="en" sz="900">
              <a:solidFill>
                <a:srgbClr val="562100"/>
              </a:solidFill>
              <a:latin typeface="Merriweather Light"/>
              <a:ea typeface="Merriweather Light"/>
              <a:cs typeface="Merriweather Light"/>
              <a:sym typeface="Merriweather Light"/>
            </a:endParaRPr>
          </a:p>
        </p:txBody>
      </p:sp>
      <p:sp>
        <p:nvSpPr>
          <p:cNvPr id="6" name="Google Shape;72;p15">
            <a:extLst>
              <a:ext uri="{FF2B5EF4-FFF2-40B4-BE49-F238E27FC236}">
                <a16:creationId xmlns:a16="http://schemas.microsoft.com/office/drawing/2014/main" id="{DECCA0FE-500B-4272-4988-8F8BB1E999D3}"/>
              </a:ext>
            </a:extLst>
          </p:cNvPr>
          <p:cNvSpPr txBox="1">
            <a:spLocks/>
          </p:cNvSpPr>
          <p:nvPr/>
        </p:nvSpPr>
        <p:spPr>
          <a:xfrm>
            <a:off x="314206" y="420118"/>
            <a:ext cx="6116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algn="l"/>
            <a:r>
              <a:rPr lang="en-US" altLang="zh-CN" sz="1600" b="1" dirty="0">
                <a:solidFill>
                  <a:srgbClr val="404040"/>
                </a:solidFill>
                <a:latin typeface="+mn-lt"/>
              </a:rPr>
              <a:t>Trajectories</a:t>
            </a:r>
            <a:r>
              <a:rPr lang="en-US" altLang="zh-CN" sz="1600" b="1" dirty="0">
                <a:solidFill>
                  <a:srgbClr val="404040"/>
                </a:solidFill>
                <a:latin typeface="Inter"/>
              </a:rPr>
              <a:t>:</a:t>
            </a:r>
            <a:br>
              <a:rPr lang="en-US" altLang="zh-CN" sz="1200" b="1" dirty="0">
                <a:solidFill>
                  <a:srgbClr val="404040"/>
                </a:solidFill>
                <a:latin typeface="+mn-lt"/>
              </a:rPr>
            </a:br>
            <a:endParaRPr lang="en-US" sz="1200" dirty="0">
              <a:solidFill>
                <a:srgbClr val="562100"/>
              </a:solidFill>
              <a:latin typeface="Merriweather Light"/>
              <a:ea typeface="Merriweather Light"/>
              <a:cs typeface="Merriweather Light"/>
              <a:sym typeface="Merriweather Light"/>
            </a:endParaRPr>
          </a:p>
        </p:txBody>
      </p:sp>
      <p:pic>
        <p:nvPicPr>
          <p:cNvPr id="8" name="Google Shape;74;p15">
            <a:extLst>
              <a:ext uri="{FF2B5EF4-FFF2-40B4-BE49-F238E27FC236}">
                <a16:creationId xmlns:a16="http://schemas.microsoft.com/office/drawing/2014/main" id="{D55B9151-F2B4-71D1-5EBE-18092A43EFDE}"/>
              </a:ext>
            </a:extLst>
          </p:cNvPr>
          <p:cNvPicPr preferRelativeResize="0"/>
          <p:nvPr/>
        </p:nvPicPr>
        <p:blipFill>
          <a:blip r:embed="rId3">
            <a:alphaModFix/>
          </a:blip>
          <a:stretch>
            <a:fillRect/>
          </a:stretch>
        </p:blipFill>
        <p:spPr>
          <a:xfrm>
            <a:off x="7060975" y="258650"/>
            <a:ext cx="1572601" cy="340700"/>
          </a:xfrm>
          <a:prstGeom prst="rect">
            <a:avLst/>
          </a:prstGeom>
          <a:noFill/>
          <a:ln>
            <a:noFill/>
          </a:ln>
        </p:spPr>
      </p:pic>
      <p:sp>
        <p:nvSpPr>
          <p:cNvPr id="9" name="Rectangle 1">
            <a:extLst>
              <a:ext uri="{FF2B5EF4-FFF2-40B4-BE49-F238E27FC236}">
                <a16:creationId xmlns:a16="http://schemas.microsoft.com/office/drawing/2014/main" id="{BF869288-E3D9-5D49-E38C-A1682C19CE24}"/>
              </a:ext>
            </a:extLst>
          </p:cNvPr>
          <p:cNvSpPr txBox="1">
            <a:spLocks noChangeArrowheads="1"/>
          </p:cNvSpPr>
          <p:nvPr/>
        </p:nvSpPr>
        <p:spPr bwMode="auto">
          <a:xfrm>
            <a:off x="400600" y="3017596"/>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none" lIns="0" tIns="0" rIns="0" bIns="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eaLnBrk="1" hangingPunct="1">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eaLnBrk="1" hangingPunct="1">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eaLnBrk="0" fontAlgn="base" hangingPunct="0">
              <a:lnSpc>
                <a:spcPct val="100000"/>
              </a:lnSpc>
              <a:spcBef>
                <a:spcPct val="0"/>
              </a:spcBef>
              <a:spcAft>
                <a:spcPct val="0"/>
              </a:spcAft>
              <a:buClrTx/>
              <a:buSzTx/>
              <a:buFontTx/>
              <a:buNone/>
            </a:pPr>
            <a:endParaRPr lang="zh-CN" altLang="zh-CN" sz="1200" dirty="0">
              <a:solidFill>
                <a:srgbClr val="404040"/>
              </a:solidFill>
              <a:latin typeface="+mn-lt"/>
            </a:endParaRPr>
          </a:p>
        </p:txBody>
      </p:sp>
      <p:sp>
        <p:nvSpPr>
          <p:cNvPr id="11" name="文本框 10">
            <a:extLst>
              <a:ext uri="{FF2B5EF4-FFF2-40B4-BE49-F238E27FC236}">
                <a16:creationId xmlns:a16="http://schemas.microsoft.com/office/drawing/2014/main" id="{EF000678-ABDA-D6F5-643B-12393996A72E}"/>
              </a:ext>
            </a:extLst>
          </p:cNvPr>
          <p:cNvSpPr txBox="1"/>
          <p:nvPr/>
        </p:nvSpPr>
        <p:spPr>
          <a:xfrm>
            <a:off x="314206" y="1428459"/>
            <a:ext cx="4572000"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b="1" dirty="0">
                <a:solidFill>
                  <a:srgbClr val="404040"/>
                </a:solidFill>
                <a:latin typeface="+mn-lt"/>
              </a:rPr>
              <a:t>Key</a:t>
            </a:r>
            <a:r>
              <a:rPr lang="zh-CN" altLang="en-US" sz="1200" b="1" dirty="0">
                <a:solidFill>
                  <a:srgbClr val="404040"/>
                </a:solidFill>
                <a:latin typeface="+mn-lt"/>
              </a:rPr>
              <a:t>：</a:t>
            </a:r>
            <a:endParaRPr lang="zh-CN" altLang="zh-CN" sz="1200" b="1" dirty="0">
              <a:solidFill>
                <a:srgbClr val="404040"/>
              </a:solidFill>
              <a:latin typeface="+mn-lt"/>
            </a:endParaRPr>
          </a:p>
        </p:txBody>
      </p:sp>
      <p:sp>
        <p:nvSpPr>
          <p:cNvPr id="12" name="文本框 11">
            <a:extLst>
              <a:ext uri="{FF2B5EF4-FFF2-40B4-BE49-F238E27FC236}">
                <a16:creationId xmlns:a16="http://schemas.microsoft.com/office/drawing/2014/main" id="{DFC0D7D3-1B5A-6655-7CE0-02A5BBB9AEAA}"/>
              </a:ext>
            </a:extLst>
          </p:cNvPr>
          <p:cNvSpPr txBox="1"/>
          <p:nvPr/>
        </p:nvSpPr>
        <p:spPr>
          <a:xfrm>
            <a:off x="4144906" y="1403044"/>
            <a:ext cx="4572000"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b="1" dirty="0">
                <a:solidFill>
                  <a:srgbClr val="404040"/>
                </a:solidFill>
                <a:latin typeface="+mn-lt"/>
              </a:rPr>
              <a:t>Value:</a:t>
            </a:r>
            <a:endParaRPr lang="zh-CN" altLang="zh-CN" sz="1200" b="1" dirty="0">
              <a:solidFill>
                <a:srgbClr val="404040"/>
              </a:solidFill>
              <a:latin typeface="+mn-lt"/>
            </a:endParaRPr>
          </a:p>
        </p:txBody>
      </p:sp>
      <p:sp>
        <p:nvSpPr>
          <p:cNvPr id="13" name="文本框 12">
            <a:extLst>
              <a:ext uri="{FF2B5EF4-FFF2-40B4-BE49-F238E27FC236}">
                <a16:creationId xmlns:a16="http://schemas.microsoft.com/office/drawing/2014/main" id="{FF908A00-54D8-3152-76DE-C093D34227CC}"/>
              </a:ext>
            </a:extLst>
          </p:cNvPr>
          <p:cNvSpPr txBox="1"/>
          <p:nvPr/>
        </p:nvSpPr>
        <p:spPr>
          <a:xfrm>
            <a:off x="4848222" y="1350716"/>
            <a:ext cx="4295778" cy="73866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latin typeface="system-ui"/>
              </a:rPr>
              <a:t>There are two flows available, for the left foot and right foot. Flow bounding boxes were based on left and right ankle locations from CPM. </a:t>
            </a:r>
          </a:p>
        </p:txBody>
      </p:sp>
      <p:sp>
        <p:nvSpPr>
          <p:cNvPr id="14" name="文本框 13">
            <a:extLst>
              <a:ext uri="{FF2B5EF4-FFF2-40B4-BE49-F238E27FC236}">
                <a16:creationId xmlns:a16="http://schemas.microsoft.com/office/drawing/2014/main" id="{BE09C487-77A0-7226-9F52-1FCEE0383DED}"/>
              </a:ext>
            </a:extLst>
          </p:cNvPr>
          <p:cNvSpPr txBox="1"/>
          <p:nvPr/>
        </p:nvSpPr>
        <p:spPr>
          <a:xfrm>
            <a:off x="5079622" y="2309362"/>
            <a:ext cx="3832977"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b="0" i="0" dirty="0">
                <a:effectLst/>
                <a:latin typeface="system-ui"/>
              </a:rPr>
              <a:t>For the lower limbs, trajectory are split into active ('_act') and rest ('_</a:t>
            </a:r>
            <a:r>
              <a:rPr lang="en-US" altLang="zh-CN" sz="1200" b="0" i="0" dirty="0" err="1">
                <a:effectLst/>
                <a:latin typeface="system-ui"/>
              </a:rPr>
              <a:t>rst</a:t>
            </a:r>
            <a:r>
              <a:rPr lang="en-US" altLang="zh-CN" sz="1200" b="0" i="0" dirty="0">
                <a:effectLst/>
                <a:latin typeface="system-ui"/>
              </a:rPr>
              <a:t>'), indicating whether the leg agility task is being performed by that leg. There is difference between active and rest by plotting the trajectories.</a:t>
            </a:r>
            <a:endParaRPr lang="zh-CN" altLang="zh-CN" sz="1200" dirty="0">
              <a:solidFill>
                <a:srgbClr val="404040"/>
              </a:solidFill>
              <a:latin typeface="+mn-lt"/>
            </a:endParaRPr>
          </a:p>
        </p:txBody>
      </p:sp>
      <p:sp>
        <p:nvSpPr>
          <p:cNvPr id="24" name="文本框 23">
            <a:extLst>
              <a:ext uri="{FF2B5EF4-FFF2-40B4-BE49-F238E27FC236}">
                <a16:creationId xmlns:a16="http://schemas.microsoft.com/office/drawing/2014/main" id="{A77EECA3-4617-304C-1479-17D338603A4E}"/>
              </a:ext>
            </a:extLst>
          </p:cNvPr>
          <p:cNvSpPr txBox="1"/>
          <p:nvPr/>
        </p:nvSpPr>
        <p:spPr>
          <a:xfrm>
            <a:off x="452596" y="2597004"/>
            <a:ext cx="3292598" cy="523220"/>
          </a:xfrm>
          <a:prstGeom prst="rect">
            <a:avLst/>
          </a:prstGeom>
          <a:noFill/>
        </p:spPr>
        <p:txBody>
          <a:bodyPr wrap="square">
            <a:spAutoFit/>
          </a:bodyPr>
          <a:lstStyle/>
          <a:p>
            <a:r>
              <a:rPr lang="en-US" altLang="zh-CN" b="0" i="0" dirty="0">
                <a:effectLst/>
                <a:latin typeface="system-ui"/>
              </a:rPr>
              <a:t>Trials are not separated into segments like for the leg agility task.</a:t>
            </a:r>
            <a:endParaRPr lang="zh-CN" altLang="en-US" dirty="0"/>
          </a:p>
        </p:txBody>
      </p:sp>
      <p:pic>
        <p:nvPicPr>
          <p:cNvPr id="26" name="图片 25">
            <a:extLst>
              <a:ext uri="{FF2B5EF4-FFF2-40B4-BE49-F238E27FC236}">
                <a16:creationId xmlns:a16="http://schemas.microsoft.com/office/drawing/2014/main" id="{42144321-B051-3A2D-B881-78C3E90BAD62}"/>
              </a:ext>
            </a:extLst>
          </p:cNvPr>
          <p:cNvPicPr>
            <a:picLocks noChangeAspect="1"/>
          </p:cNvPicPr>
          <p:nvPr/>
        </p:nvPicPr>
        <p:blipFill>
          <a:blip r:embed="rId4"/>
          <a:stretch>
            <a:fillRect/>
          </a:stretch>
        </p:blipFill>
        <p:spPr>
          <a:xfrm>
            <a:off x="5677152" y="3217651"/>
            <a:ext cx="954645" cy="1512840"/>
          </a:xfrm>
          <a:prstGeom prst="rect">
            <a:avLst/>
          </a:prstGeom>
        </p:spPr>
      </p:pic>
      <p:pic>
        <p:nvPicPr>
          <p:cNvPr id="28" name="图片 27">
            <a:extLst>
              <a:ext uri="{FF2B5EF4-FFF2-40B4-BE49-F238E27FC236}">
                <a16:creationId xmlns:a16="http://schemas.microsoft.com/office/drawing/2014/main" id="{CCFA45F7-35F5-BEDE-7768-9E6A57D67E55}"/>
              </a:ext>
            </a:extLst>
          </p:cNvPr>
          <p:cNvPicPr>
            <a:picLocks noChangeAspect="1"/>
          </p:cNvPicPr>
          <p:nvPr/>
        </p:nvPicPr>
        <p:blipFill>
          <a:blip r:embed="rId5"/>
          <a:stretch>
            <a:fillRect/>
          </a:stretch>
        </p:blipFill>
        <p:spPr>
          <a:xfrm>
            <a:off x="6847134" y="3217651"/>
            <a:ext cx="1022412" cy="1582846"/>
          </a:xfrm>
          <a:prstGeom prst="rect">
            <a:avLst/>
          </a:prstGeom>
        </p:spPr>
      </p:pic>
      <p:pic>
        <p:nvPicPr>
          <p:cNvPr id="7" name="图片 6">
            <a:extLst>
              <a:ext uri="{FF2B5EF4-FFF2-40B4-BE49-F238E27FC236}">
                <a16:creationId xmlns:a16="http://schemas.microsoft.com/office/drawing/2014/main" id="{998B4A72-989F-5644-5E69-2B1F50AC97C9}"/>
              </a:ext>
            </a:extLst>
          </p:cNvPr>
          <p:cNvPicPr>
            <a:picLocks noChangeAspect="1"/>
          </p:cNvPicPr>
          <p:nvPr/>
        </p:nvPicPr>
        <p:blipFill>
          <a:blip r:embed="rId6"/>
          <a:stretch>
            <a:fillRect/>
          </a:stretch>
        </p:blipFill>
        <p:spPr>
          <a:xfrm>
            <a:off x="452596" y="1889936"/>
            <a:ext cx="3543921" cy="644349"/>
          </a:xfrm>
          <a:prstGeom prst="rect">
            <a:avLst/>
          </a:prstGeom>
        </p:spPr>
      </p:pic>
      <p:pic>
        <p:nvPicPr>
          <p:cNvPr id="15" name="图片 14">
            <a:extLst>
              <a:ext uri="{FF2B5EF4-FFF2-40B4-BE49-F238E27FC236}">
                <a16:creationId xmlns:a16="http://schemas.microsoft.com/office/drawing/2014/main" id="{D5FD0FA7-591F-AD40-CFFF-70E1299667AA}"/>
              </a:ext>
            </a:extLst>
          </p:cNvPr>
          <p:cNvPicPr>
            <a:picLocks noChangeAspect="1"/>
          </p:cNvPicPr>
          <p:nvPr/>
        </p:nvPicPr>
        <p:blipFill>
          <a:blip r:embed="rId7"/>
          <a:stretch>
            <a:fillRect/>
          </a:stretch>
        </p:blipFill>
        <p:spPr>
          <a:xfrm>
            <a:off x="5671009" y="2054404"/>
            <a:ext cx="2558591" cy="344425"/>
          </a:xfrm>
          <a:prstGeom prst="rect">
            <a:avLst/>
          </a:prstGeom>
        </p:spPr>
      </p:pic>
    </p:spTree>
    <p:extLst>
      <p:ext uri="{BB962C8B-B14F-4D97-AF65-F5344CB8AC3E}">
        <p14:creationId xmlns:p14="http://schemas.microsoft.com/office/powerpoint/2010/main" val="68708098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LehighPresentation-16x9template</Template>
  <TotalTime>2288</TotalTime>
  <Words>1882</Words>
  <Application>Microsoft Office PowerPoint</Application>
  <PresentationFormat>全屏显示(16:9)</PresentationFormat>
  <Paragraphs>166</Paragraphs>
  <Slides>22</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Inter</vt:lpstr>
      <vt:lpstr>system-ui</vt:lpstr>
      <vt:lpstr>Merriweather Light</vt:lpstr>
      <vt:lpstr>Arial</vt:lpstr>
      <vt:lpstr>Poppins-Medium</vt:lpstr>
      <vt:lpstr>Simple Light</vt:lpstr>
      <vt:lpstr>Parkinson’s Pose Estimation Dataset</vt:lpstr>
      <vt:lpstr> Objective:    Analyze Parkinson’s disease movement patterns and severity using deep learning.  Data Source:  From Parkinson’s assessment videos using Convolutional Pose Machines (CPM). (https://arxiv.org/abs/1602.00134)  Key dataset:  Trajectories(communication/drinking),Ratings(UDysRS,UPDRS,CAPSIT),Subject numbers</vt:lpstr>
      <vt:lpstr>PowerPoint 演示文稿</vt:lpstr>
      <vt:lpstr>A. Communication/Drinking Tasks: Communication_all_export.txt</vt:lpstr>
      <vt:lpstr>PowerPoint 演示文稿</vt:lpstr>
      <vt:lpstr>B. Leg Agility Task: LA_split_all_export.txt  </vt:lpstr>
      <vt:lpstr>PowerPoint 演示文稿</vt:lpstr>
      <vt:lpstr>PowerPoint 演示文稿</vt:lpstr>
      <vt:lpstr>C. Toe Tapping Task: TT_opt_flow_export.txt   </vt:lpstr>
      <vt:lpstr>A. UDysRS-Unified Dyskinesia Rating Scale: UDysRs.txt  </vt:lpstr>
      <vt:lpstr>B. UPDRS-Unified Parkinson's Disease Rating Scale: UPDRS.txt  </vt:lpstr>
      <vt:lpstr>PowerPoint 演示文稿</vt:lpstr>
      <vt:lpstr>PowerPoint 演示文稿</vt:lpstr>
      <vt:lpstr>PowerPoint 演示文稿</vt:lpstr>
      <vt:lpstr>PowerPoint 演示文稿</vt:lpstr>
      <vt:lpstr>PowerPoint 演示文稿</vt:lpstr>
      <vt:lpstr>PowerPoint 演示文稿</vt:lpstr>
      <vt:lpstr>C.CAPSIT(the suitability of patients with Parkinson's disease for surgery):</vt:lpstr>
      <vt:lpstr>PowerPoint 演示文稿</vt:lpstr>
      <vt:lpstr>PowerPoint 演示文稿</vt:lpstr>
      <vt:lpstr>PowerPoint 演示文稿</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延凯 赵</dc:creator>
  <cp:lastModifiedBy>延凯 赵</cp:lastModifiedBy>
  <cp:revision>95</cp:revision>
  <dcterms:created xsi:type="dcterms:W3CDTF">2025-01-30T01:38:28Z</dcterms:created>
  <dcterms:modified xsi:type="dcterms:W3CDTF">2025-02-13T21:39:41Z</dcterms:modified>
</cp:coreProperties>
</file>