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526" r:id="rId2"/>
    <p:sldId id="260" r:id="rId3"/>
    <p:sldId id="280" r:id="rId4"/>
    <p:sldId id="282" r:id="rId5"/>
    <p:sldId id="294" r:id="rId6"/>
    <p:sldId id="295" r:id="rId7"/>
    <p:sldId id="284" r:id="rId8"/>
    <p:sldId id="286" r:id="rId9"/>
    <p:sldId id="287" r:id="rId10"/>
    <p:sldId id="288" r:id="rId11"/>
    <p:sldId id="292" r:id="rId12"/>
    <p:sldId id="324" r:id="rId13"/>
    <p:sldId id="325" r:id="rId14"/>
    <p:sldId id="326" r:id="rId15"/>
    <p:sldId id="327" r:id="rId16"/>
    <p:sldId id="328" r:id="rId17"/>
    <p:sldId id="312" r:id="rId18"/>
    <p:sldId id="313" r:id="rId19"/>
    <p:sldId id="261" r:id="rId20"/>
    <p:sldId id="296" r:id="rId21"/>
    <p:sldId id="329" r:id="rId22"/>
    <p:sldId id="330" r:id="rId2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FF"/>
    <a:srgbClr val="00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5520" autoAdjust="0"/>
  </p:normalViewPr>
  <p:slideViewPr>
    <p:cSldViewPr>
      <p:cViewPr varScale="1">
        <p:scale>
          <a:sx n="78" d="100"/>
          <a:sy n="78" d="100"/>
        </p:scale>
        <p:origin x="1037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0E93A-6BA2-4446-8D2C-380A53E8C768}" type="datetimeFigureOut">
              <a:rPr lang="es-PE" smtClean="0"/>
              <a:pPr/>
              <a:t>28/08/2021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C50CF-11CF-4A03-AAC2-CEC2FB5D84C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957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DED42-D23F-4157-91AA-48234983760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80E04-DDCD-4670-B809-4FEDC3EF9EDF}" type="slidenum">
              <a:rPr lang="es-ES"/>
              <a:pPr/>
              <a:t>18</a:t>
            </a:fld>
            <a:endParaRPr lang="es-ES"/>
          </a:p>
        </p:txBody>
      </p:sp>
      <p:sp>
        <p:nvSpPr>
          <p:cNvPr id="93187" name="Rectangle 2"/>
          <p:cNvSpPr>
            <a:spLocks noChangeArrowheads="1"/>
          </p:cNvSpPr>
          <p:nvPr/>
        </p:nvSpPr>
        <p:spPr bwMode="auto">
          <a:xfrm>
            <a:off x="3884614" y="0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3884614" y="8682038"/>
            <a:ext cx="2973387" cy="461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62000" eaLnBrk="0" hangingPunct="0"/>
            <a:r>
              <a:rPr lang="en-US" sz="1000" i="1">
                <a:latin typeface="Times New Roman" pitchFamily="18" charset="0"/>
              </a:rPr>
              <a:t>39</a:t>
            </a:r>
          </a:p>
        </p:txBody>
      </p:sp>
      <p:sp>
        <p:nvSpPr>
          <p:cNvPr id="93189" name="Rectangle 4"/>
          <p:cNvSpPr>
            <a:spLocks noChangeArrowheads="1"/>
          </p:cNvSpPr>
          <p:nvPr/>
        </p:nvSpPr>
        <p:spPr bwMode="auto">
          <a:xfrm>
            <a:off x="1" y="8682038"/>
            <a:ext cx="2971800" cy="461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3190" name="Rectangle 5"/>
          <p:cNvSpPr>
            <a:spLocks noChangeArrowheads="1"/>
          </p:cNvSpPr>
          <p:nvPr/>
        </p:nvSpPr>
        <p:spPr bwMode="auto">
          <a:xfrm>
            <a:off x="1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319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7963" y="587375"/>
            <a:ext cx="6442075" cy="3624263"/>
          </a:xfrm>
          <a:ln w="12700" cap="flat">
            <a:solidFill>
              <a:schemeClr val="tx1"/>
            </a:solidFill>
          </a:ln>
        </p:spPr>
      </p:sp>
      <p:sp>
        <p:nvSpPr>
          <p:cNvPr id="931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28700" y="4343401"/>
            <a:ext cx="4973638" cy="3106738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014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800387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B19E-C260-4CFF-81AA-12C94CA4AC08}" type="datetime1">
              <a:rPr lang="es-PE" smtClean="0"/>
              <a:pPr/>
              <a:t>28/08/2021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Matemática Financiera - Sesión I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610B-52C8-4E79-8546-1C2E3FC4F1D6}" type="slidenum">
              <a:rPr lang="es-PE" smtClean="0"/>
              <a:pPr/>
              <a:t>‹Nº›</a:t>
            </a:fld>
            <a:endParaRPr lang="es-PE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-43" y="6286520"/>
            <a:ext cx="12192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>
          <a:xfrm>
            <a:off x="-43" y="6215082"/>
            <a:ext cx="12000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 userDrawn="1"/>
        </p:nvCxnSpPr>
        <p:spPr>
          <a:xfrm>
            <a:off x="-43" y="6143644"/>
            <a:ext cx="11808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10 Imagen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2" y="642918"/>
            <a:ext cx="4191029" cy="107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1 CuadroTexto"/>
          <p:cNvSpPr txBox="1"/>
          <p:nvPr userDrawn="1"/>
        </p:nvSpPr>
        <p:spPr>
          <a:xfrm>
            <a:off x="761963" y="142852"/>
            <a:ext cx="409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Centro de Especialización en Teoría Económica y Finanzas</a:t>
            </a:r>
            <a:endParaRPr lang="es-PE" sz="1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i="1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defRPr>
            </a:lvl1pPr>
          </a:lstStyle>
          <a:p>
            <a:r>
              <a:rPr lang="es-PE" dirty="0"/>
              <a:t>Fideicomisos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800523" y="6356351"/>
            <a:ext cx="781877" cy="365125"/>
          </a:xfrm>
        </p:spPr>
        <p:txBody>
          <a:bodyPr/>
          <a:lstStyle/>
          <a:p>
            <a:fld id="{7F16610B-52C8-4E79-8546-1C2E3FC4F1D6}" type="slidenum">
              <a:rPr lang="es-PE" smtClean="0"/>
              <a:pPr/>
              <a:t>‹Nº›</a:t>
            </a:fld>
            <a:endParaRPr lang="es-PE"/>
          </a:p>
        </p:txBody>
      </p:sp>
      <p:cxnSp>
        <p:nvCxnSpPr>
          <p:cNvPr id="6" name="5 Conector recto"/>
          <p:cNvCxnSpPr/>
          <p:nvPr userDrawn="1"/>
        </p:nvCxnSpPr>
        <p:spPr>
          <a:xfrm>
            <a:off x="0" y="6286520"/>
            <a:ext cx="12192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>
          <a:xfrm>
            <a:off x="-43" y="357166"/>
            <a:ext cx="12192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>
          <a:xfrm>
            <a:off x="-43" y="285728"/>
            <a:ext cx="12000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 userDrawn="1"/>
        </p:nvCxnSpPr>
        <p:spPr>
          <a:xfrm>
            <a:off x="-43" y="214290"/>
            <a:ext cx="11808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10 Imagen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" y="6353200"/>
            <a:ext cx="2489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11 Conector recto"/>
          <p:cNvCxnSpPr/>
          <p:nvPr userDrawn="1"/>
        </p:nvCxnSpPr>
        <p:spPr>
          <a:xfrm>
            <a:off x="0" y="1268760"/>
            <a:ext cx="12192000" cy="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 Título"/>
          <p:cNvSpPr>
            <a:spLocks noGrp="1"/>
          </p:cNvSpPr>
          <p:nvPr>
            <p:ph type="title"/>
          </p:nvPr>
        </p:nvSpPr>
        <p:spPr>
          <a:xfrm>
            <a:off x="96011" y="476672"/>
            <a:ext cx="11952651" cy="648072"/>
          </a:xfrm>
        </p:spPr>
        <p:txBody>
          <a:bodyPr>
            <a:noAutofit/>
          </a:bodyPr>
          <a:lstStyle>
            <a:lvl1pPr>
              <a:defRPr sz="3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22" name="2 Marcador de contenido"/>
          <p:cNvSpPr>
            <a:spLocks noGrp="1"/>
          </p:cNvSpPr>
          <p:nvPr>
            <p:ph idx="1"/>
          </p:nvPr>
        </p:nvSpPr>
        <p:spPr>
          <a:xfrm>
            <a:off x="335360" y="1556793"/>
            <a:ext cx="11521280" cy="4569371"/>
          </a:xfrm>
        </p:spPr>
        <p:txBody>
          <a:bodyPr/>
          <a:lstStyle>
            <a:lvl1pPr>
              <a:buFont typeface="Wingdings" pitchFamily="2" charset="2"/>
              <a:buChar char="§"/>
              <a:defRPr sz="2800"/>
            </a:lvl1pPr>
            <a:lvl2pPr>
              <a:buSzPct val="80000"/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i="1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defRPr>
            </a:lvl1pPr>
          </a:lstStyle>
          <a:p>
            <a:r>
              <a:rPr lang="es-PE" dirty="0"/>
              <a:t>Fideicomisos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800523" y="6356351"/>
            <a:ext cx="781877" cy="365125"/>
          </a:xfrm>
        </p:spPr>
        <p:txBody>
          <a:bodyPr/>
          <a:lstStyle/>
          <a:p>
            <a:fld id="{7F16610B-52C8-4E79-8546-1C2E3FC4F1D6}" type="slidenum">
              <a:rPr lang="es-PE" smtClean="0"/>
              <a:pPr/>
              <a:t>‹Nº›</a:t>
            </a:fld>
            <a:endParaRPr lang="es-PE"/>
          </a:p>
        </p:txBody>
      </p:sp>
      <p:cxnSp>
        <p:nvCxnSpPr>
          <p:cNvPr id="6" name="5 Conector recto"/>
          <p:cNvCxnSpPr/>
          <p:nvPr userDrawn="1"/>
        </p:nvCxnSpPr>
        <p:spPr>
          <a:xfrm>
            <a:off x="0" y="6286520"/>
            <a:ext cx="12192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>
          <a:xfrm>
            <a:off x="-43" y="357166"/>
            <a:ext cx="12192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>
          <a:xfrm>
            <a:off x="-43" y="285728"/>
            <a:ext cx="12000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 userDrawn="1"/>
        </p:nvCxnSpPr>
        <p:spPr>
          <a:xfrm>
            <a:off x="-43" y="214290"/>
            <a:ext cx="11808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10 Imagen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" y="6353200"/>
            <a:ext cx="2489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11 Conector recto"/>
          <p:cNvCxnSpPr/>
          <p:nvPr userDrawn="1"/>
        </p:nvCxnSpPr>
        <p:spPr>
          <a:xfrm>
            <a:off x="0" y="1268760"/>
            <a:ext cx="12192000" cy="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 Título"/>
          <p:cNvSpPr>
            <a:spLocks noGrp="1"/>
          </p:cNvSpPr>
          <p:nvPr>
            <p:ph type="title"/>
          </p:nvPr>
        </p:nvSpPr>
        <p:spPr>
          <a:xfrm>
            <a:off x="96011" y="476672"/>
            <a:ext cx="11952651" cy="648072"/>
          </a:xfrm>
        </p:spPr>
        <p:txBody>
          <a:bodyPr>
            <a:noAutofit/>
          </a:bodyPr>
          <a:lstStyle>
            <a:lvl1pPr>
              <a:defRPr sz="3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22" name="2 Marcador de contenido"/>
          <p:cNvSpPr>
            <a:spLocks noGrp="1"/>
          </p:cNvSpPr>
          <p:nvPr>
            <p:ph idx="1"/>
          </p:nvPr>
        </p:nvSpPr>
        <p:spPr>
          <a:xfrm>
            <a:off x="335360" y="1556793"/>
            <a:ext cx="11521280" cy="4569371"/>
          </a:xfrm>
        </p:spPr>
        <p:txBody>
          <a:bodyPr/>
          <a:lstStyle>
            <a:lvl1pPr>
              <a:buFont typeface="Wingdings" pitchFamily="2" charset="2"/>
              <a:buChar char="§"/>
              <a:defRPr sz="2800"/>
            </a:lvl1pPr>
            <a:lvl2pPr>
              <a:buSzPct val="80000"/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i="1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defRPr>
            </a:lvl1pPr>
          </a:lstStyle>
          <a:p>
            <a:r>
              <a:rPr lang="es-PE" dirty="0"/>
              <a:t>Fideicomisos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800523" y="6356351"/>
            <a:ext cx="781877" cy="365125"/>
          </a:xfrm>
        </p:spPr>
        <p:txBody>
          <a:bodyPr/>
          <a:lstStyle/>
          <a:p>
            <a:fld id="{7F16610B-52C8-4E79-8546-1C2E3FC4F1D6}" type="slidenum">
              <a:rPr lang="es-PE" smtClean="0"/>
              <a:pPr/>
              <a:t>‹Nº›</a:t>
            </a:fld>
            <a:endParaRPr lang="es-PE"/>
          </a:p>
        </p:txBody>
      </p:sp>
      <p:cxnSp>
        <p:nvCxnSpPr>
          <p:cNvPr id="6" name="5 Conector recto"/>
          <p:cNvCxnSpPr/>
          <p:nvPr userDrawn="1"/>
        </p:nvCxnSpPr>
        <p:spPr>
          <a:xfrm>
            <a:off x="0" y="6286520"/>
            <a:ext cx="12192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>
          <a:xfrm>
            <a:off x="-43" y="357166"/>
            <a:ext cx="12192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>
          <a:xfrm>
            <a:off x="-43" y="285728"/>
            <a:ext cx="12000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 userDrawn="1"/>
        </p:nvCxnSpPr>
        <p:spPr>
          <a:xfrm>
            <a:off x="-43" y="214290"/>
            <a:ext cx="11808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10 Imagen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" y="6353200"/>
            <a:ext cx="2489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11 Conector recto"/>
          <p:cNvCxnSpPr/>
          <p:nvPr userDrawn="1"/>
        </p:nvCxnSpPr>
        <p:spPr>
          <a:xfrm>
            <a:off x="0" y="1268760"/>
            <a:ext cx="12192000" cy="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 Título"/>
          <p:cNvSpPr>
            <a:spLocks noGrp="1"/>
          </p:cNvSpPr>
          <p:nvPr>
            <p:ph type="title"/>
          </p:nvPr>
        </p:nvSpPr>
        <p:spPr>
          <a:xfrm>
            <a:off x="96011" y="476672"/>
            <a:ext cx="11952651" cy="648072"/>
          </a:xfrm>
        </p:spPr>
        <p:txBody>
          <a:bodyPr>
            <a:noAutofit/>
          </a:bodyPr>
          <a:lstStyle>
            <a:lvl1pPr>
              <a:defRPr sz="3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22" name="2 Marcador de contenido"/>
          <p:cNvSpPr>
            <a:spLocks noGrp="1"/>
          </p:cNvSpPr>
          <p:nvPr>
            <p:ph idx="1"/>
          </p:nvPr>
        </p:nvSpPr>
        <p:spPr>
          <a:xfrm>
            <a:off x="335360" y="1556793"/>
            <a:ext cx="11521280" cy="4569371"/>
          </a:xfrm>
        </p:spPr>
        <p:txBody>
          <a:bodyPr/>
          <a:lstStyle>
            <a:lvl1pPr>
              <a:buFont typeface="Wingdings" pitchFamily="2" charset="2"/>
              <a:buChar char="§"/>
              <a:defRPr sz="2800"/>
            </a:lvl1pPr>
            <a:lvl2pPr>
              <a:buSzPct val="80000"/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Marcador de fecha">
            <a:extLst>
              <a:ext uri="{FF2B5EF4-FFF2-40B4-BE49-F238E27FC236}">
                <a16:creationId xmlns:a16="http://schemas.microsoft.com/office/drawing/2014/main" id="{ABB7F461-B488-4532-BCDC-53601977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93407A4E-4600-4455-B954-D2224948DCCC}" type="datetimeFigureOut">
              <a:rPr lang="es-ES" smtClean="0"/>
              <a:pPr/>
              <a:t>28/08/2021</a:t>
            </a:fld>
            <a:endParaRPr lang="es-ES"/>
          </a:p>
        </p:txBody>
      </p:sp>
      <p:sp>
        <p:nvSpPr>
          <p:cNvPr id="47" name="2 Marcador de pie de página">
            <a:extLst>
              <a:ext uri="{FF2B5EF4-FFF2-40B4-BE49-F238E27FC236}">
                <a16:creationId xmlns:a16="http://schemas.microsoft.com/office/drawing/2014/main" id="{76E7077C-A3CD-4DCB-89D5-04135078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48" name="3 Marcador de número de diapositiva">
            <a:extLst>
              <a:ext uri="{FF2B5EF4-FFF2-40B4-BE49-F238E27FC236}">
                <a16:creationId xmlns:a16="http://schemas.microsoft.com/office/drawing/2014/main" id="{B57473EC-3AF2-4333-A8F8-D2727A8C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8E414DBA-ECDA-4416-A4DD-E0E37DF2AC8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9" name="2 Marcador de contenido">
            <a:extLst>
              <a:ext uri="{FF2B5EF4-FFF2-40B4-BE49-F238E27FC236}">
                <a16:creationId xmlns:a16="http://schemas.microsoft.com/office/drawing/2014/main" id="{F2EE8298-9864-4FF6-B81A-844C9A5D8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556795"/>
            <a:ext cx="11521280" cy="4569371"/>
          </a:xfrm>
        </p:spPr>
        <p:txBody>
          <a:bodyPr/>
          <a:lstStyle>
            <a:lvl1pPr>
              <a:buFont typeface="Wingdings" pitchFamily="2" charset="2"/>
              <a:buChar char="§"/>
              <a:defRPr sz="2800"/>
            </a:lvl1pPr>
            <a:lvl2pPr>
              <a:buSzPct val="80000"/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BA34BF3A-EEDE-47BF-946C-A8C130A11D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185"/>
          <a:stretch/>
        </p:blipFill>
        <p:spPr>
          <a:xfrm>
            <a:off x="0" y="-4"/>
            <a:ext cx="12192000" cy="111152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8A4BFDC6-3098-4709-B795-BC108A7783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309" y="5623649"/>
            <a:ext cx="3430507" cy="1183525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5C872A63-B005-4CB8-B3AC-4F0A7B764AEF}"/>
              </a:ext>
            </a:extLst>
          </p:cNvPr>
          <p:cNvSpPr/>
          <p:nvPr userDrawn="1"/>
        </p:nvSpPr>
        <p:spPr>
          <a:xfrm>
            <a:off x="0" y="6381328"/>
            <a:ext cx="9285624" cy="36000"/>
          </a:xfrm>
          <a:prstGeom prst="rect">
            <a:avLst/>
          </a:prstGeom>
          <a:solidFill>
            <a:srgbClr val="D719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noFill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fecha">
            <a:extLst>
              <a:ext uri="{FF2B5EF4-FFF2-40B4-BE49-F238E27FC236}">
                <a16:creationId xmlns:a16="http://schemas.microsoft.com/office/drawing/2014/main" id="{CB67B3D2-C02C-448D-8508-1EF6004E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93407A4E-4600-4455-B954-D2224948DCCC}" type="datetimeFigureOut">
              <a:rPr lang="es-ES" smtClean="0"/>
              <a:pPr/>
              <a:t>28/08/2021</a:t>
            </a:fld>
            <a:endParaRPr lang="es-ES"/>
          </a:p>
        </p:txBody>
      </p:sp>
      <p:sp>
        <p:nvSpPr>
          <p:cNvPr id="8" name="2 Marcador de pie de página">
            <a:extLst>
              <a:ext uri="{FF2B5EF4-FFF2-40B4-BE49-F238E27FC236}">
                <a16:creationId xmlns:a16="http://schemas.microsoft.com/office/drawing/2014/main" id="{0DF482F2-69DA-4ED1-8CFE-2EB8B75B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9" name="3 Marcador de número de diapositiva">
            <a:extLst>
              <a:ext uri="{FF2B5EF4-FFF2-40B4-BE49-F238E27FC236}">
                <a16:creationId xmlns:a16="http://schemas.microsoft.com/office/drawing/2014/main" id="{F821BF1D-5819-4E0B-B1B2-186E38A3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8E414DBA-ECDA-4416-A4DD-E0E37DF2AC8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2 Marcador de contenido">
            <a:extLst>
              <a:ext uri="{FF2B5EF4-FFF2-40B4-BE49-F238E27FC236}">
                <a16:creationId xmlns:a16="http://schemas.microsoft.com/office/drawing/2014/main" id="{E9330371-7B00-48E7-970B-A4937A7F8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556795"/>
            <a:ext cx="11521280" cy="4569371"/>
          </a:xfrm>
        </p:spPr>
        <p:txBody>
          <a:bodyPr/>
          <a:lstStyle>
            <a:lvl1pPr>
              <a:buFont typeface="Wingdings" pitchFamily="2" charset="2"/>
              <a:buChar char="§"/>
              <a:defRPr sz="2800"/>
            </a:lvl1pPr>
            <a:lvl2pPr>
              <a:buSzPct val="80000"/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81BEFF1-EB4C-4788-9F05-70DF087489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185"/>
          <a:stretch/>
        </p:blipFill>
        <p:spPr>
          <a:xfrm>
            <a:off x="0" y="-4"/>
            <a:ext cx="12192000" cy="11115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483E04C-7D6C-4C65-9435-B7FE6DDF62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309" y="5623649"/>
            <a:ext cx="3430507" cy="1183525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A1568341-1352-4956-B88A-AE9B08887950}"/>
              </a:ext>
            </a:extLst>
          </p:cNvPr>
          <p:cNvSpPr/>
          <p:nvPr userDrawn="1"/>
        </p:nvSpPr>
        <p:spPr>
          <a:xfrm>
            <a:off x="0" y="6381328"/>
            <a:ext cx="9285624" cy="36000"/>
          </a:xfrm>
          <a:prstGeom prst="rect">
            <a:avLst/>
          </a:prstGeom>
          <a:solidFill>
            <a:srgbClr val="D719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noFill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712F-5370-4932-9C0B-4C3CE4241F99}" type="datetime1">
              <a:rPr lang="es-PE" smtClean="0"/>
              <a:pPr/>
              <a:t>28/08/2021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Matemática Financiera - Sesión I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610B-52C8-4E79-8546-1C2E3FC4F1D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F084-549A-42E5-A1D1-CAC4D73C5FAC}" type="datetime1">
              <a:rPr lang="es-PE" smtClean="0"/>
              <a:pPr/>
              <a:t>28/08/2021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Matemática Financiera - Sesión I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610B-52C8-4E79-8546-1C2E3FC4F1D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5A26-704D-4354-9FC8-326F4A756121}" type="datetime1">
              <a:rPr lang="es-PE" smtClean="0"/>
              <a:pPr/>
              <a:t>28/08/2021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Matemática Financiera - Sesión I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610B-52C8-4E79-8546-1C2E3FC4F1D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C1B7-F3FC-4145-BF6A-DBEFB0ABD991}" type="datetime1">
              <a:rPr lang="es-PE" smtClean="0"/>
              <a:pPr/>
              <a:t>28/08/2021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Matemática Financiera - Sesión I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610B-52C8-4E79-8546-1C2E3FC4F1D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B167-3E6D-4DF2-AE8B-36FD86943AAD}" type="datetime1">
              <a:rPr lang="es-PE" smtClean="0"/>
              <a:pPr/>
              <a:t>28/08/2021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Matemática Financiera - Sesión I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610B-52C8-4E79-8546-1C2E3FC4F1D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 Marcador de contenido"/>
          <p:cNvSpPr>
            <a:spLocks noGrp="1"/>
          </p:cNvSpPr>
          <p:nvPr>
            <p:ph idx="1"/>
          </p:nvPr>
        </p:nvSpPr>
        <p:spPr>
          <a:xfrm>
            <a:off x="335360" y="1556795"/>
            <a:ext cx="11521280" cy="4569371"/>
          </a:xfrm>
        </p:spPr>
        <p:txBody>
          <a:bodyPr/>
          <a:lstStyle>
            <a:lvl1pPr>
              <a:buFont typeface="Wingdings" pitchFamily="2" charset="2"/>
              <a:buChar char="§"/>
              <a:defRPr sz="2800"/>
            </a:lvl1pPr>
            <a:lvl2pPr>
              <a:buSzPct val="80000"/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F8DEAF9-1F48-4F69-98DF-C3536958C6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185"/>
          <a:stretch/>
        </p:blipFill>
        <p:spPr>
          <a:xfrm>
            <a:off x="0" y="-4"/>
            <a:ext cx="12192000" cy="111152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A398342-34BD-4BE0-97F4-995DBD4F36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309" y="5623649"/>
            <a:ext cx="3430507" cy="1183525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C5F43E5A-2CED-405B-9E34-64ABD978E71D}"/>
              </a:ext>
            </a:extLst>
          </p:cNvPr>
          <p:cNvSpPr/>
          <p:nvPr userDrawn="1"/>
        </p:nvSpPr>
        <p:spPr>
          <a:xfrm>
            <a:off x="0" y="6381328"/>
            <a:ext cx="9285624" cy="36000"/>
          </a:xfrm>
          <a:prstGeom prst="rect">
            <a:avLst/>
          </a:prstGeom>
          <a:solidFill>
            <a:srgbClr val="D719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1160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FFDE-D84A-4367-BAB5-1A87282BE99C}" type="datetime1">
              <a:rPr lang="es-PE" smtClean="0"/>
              <a:pPr/>
              <a:t>28/08/2021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Matemática Financiera - Sesión I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610B-52C8-4E79-8546-1C2E3FC4F1D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86FC-D1FF-441B-A702-E22BDAC26EA3}" type="datetime1">
              <a:rPr lang="es-PE" smtClean="0"/>
              <a:pPr/>
              <a:t>28/08/2021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Matemática Financiera - Sesión I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610B-52C8-4E79-8546-1C2E3FC4F1D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A4E-4600-4455-B954-D2224948DCCC}" type="datetimeFigureOut">
              <a:rPr lang="es-ES" smtClean="0"/>
              <a:pPr/>
              <a:t>28/08/2021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DBA-ECDA-4416-A4DD-E0E37DF2AC8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C256F0E6-102B-44E0-8353-E5ACC59C2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556795"/>
            <a:ext cx="11521280" cy="4569371"/>
          </a:xfrm>
        </p:spPr>
        <p:txBody>
          <a:bodyPr/>
          <a:lstStyle>
            <a:lvl1pPr>
              <a:buFont typeface="Wingdings" pitchFamily="2" charset="2"/>
              <a:buChar char="§"/>
              <a:defRPr sz="2800"/>
            </a:lvl1pPr>
            <a:lvl2pPr>
              <a:buSzPct val="80000"/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29A9748-BD05-41C4-A27D-E3B7719C16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185"/>
          <a:stretch/>
        </p:blipFill>
        <p:spPr>
          <a:xfrm>
            <a:off x="0" y="-4"/>
            <a:ext cx="12192000" cy="1111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3069444-8D54-441A-8EDD-E7FB67913B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309" y="5623649"/>
            <a:ext cx="3430507" cy="118352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C09757F-3163-4428-82F1-847703438BE6}"/>
              </a:ext>
            </a:extLst>
          </p:cNvPr>
          <p:cNvSpPr/>
          <p:nvPr userDrawn="1"/>
        </p:nvSpPr>
        <p:spPr>
          <a:xfrm>
            <a:off x="0" y="6381328"/>
            <a:ext cx="9285624" cy="36000"/>
          </a:xfrm>
          <a:prstGeom prst="rect">
            <a:avLst/>
          </a:prstGeom>
          <a:solidFill>
            <a:srgbClr val="D719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noFill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38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F4251D88-7296-4A09-BD55-008F086B3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556795"/>
            <a:ext cx="11521280" cy="4569371"/>
          </a:xfrm>
        </p:spPr>
        <p:txBody>
          <a:bodyPr/>
          <a:lstStyle>
            <a:lvl1pPr>
              <a:buFont typeface="Wingdings" pitchFamily="2" charset="2"/>
              <a:buChar char="§"/>
              <a:defRPr sz="2800"/>
            </a:lvl1pPr>
            <a:lvl2pPr>
              <a:buSzPct val="80000"/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9E89111-EC83-49F7-98B4-82EA069F2A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185"/>
          <a:stretch/>
        </p:blipFill>
        <p:spPr>
          <a:xfrm>
            <a:off x="0" y="-4"/>
            <a:ext cx="12192000" cy="111152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E334F67-DB5A-4415-99C2-C68C77223D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309" y="5623649"/>
            <a:ext cx="3430507" cy="1183525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1D5D041F-FBFE-4B35-896E-E4F81D2B5026}"/>
              </a:ext>
            </a:extLst>
          </p:cNvPr>
          <p:cNvSpPr/>
          <p:nvPr userDrawn="1"/>
        </p:nvSpPr>
        <p:spPr>
          <a:xfrm>
            <a:off x="0" y="6381328"/>
            <a:ext cx="9285624" cy="36000"/>
          </a:xfrm>
          <a:prstGeom prst="rect">
            <a:avLst/>
          </a:prstGeom>
          <a:solidFill>
            <a:srgbClr val="D719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noFill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i="1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defRPr>
            </a:lvl1pPr>
          </a:lstStyle>
          <a:p>
            <a:r>
              <a:rPr lang="es-PE" dirty="0"/>
              <a:t>Fideicomisos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800523" y="6356351"/>
            <a:ext cx="781877" cy="365125"/>
          </a:xfrm>
        </p:spPr>
        <p:txBody>
          <a:bodyPr/>
          <a:lstStyle/>
          <a:p>
            <a:fld id="{7F16610B-52C8-4E79-8546-1C2E3FC4F1D6}" type="slidenum">
              <a:rPr lang="es-PE" smtClean="0"/>
              <a:pPr/>
              <a:t>‹Nº›</a:t>
            </a:fld>
            <a:endParaRPr lang="es-PE"/>
          </a:p>
        </p:txBody>
      </p:sp>
      <p:cxnSp>
        <p:nvCxnSpPr>
          <p:cNvPr id="6" name="5 Conector recto"/>
          <p:cNvCxnSpPr/>
          <p:nvPr userDrawn="1"/>
        </p:nvCxnSpPr>
        <p:spPr>
          <a:xfrm>
            <a:off x="0" y="6286520"/>
            <a:ext cx="12192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>
          <a:xfrm>
            <a:off x="-43" y="357166"/>
            <a:ext cx="12192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>
          <a:xfrm>
            <a:off x="-43" y="285728"/>
            <a:ext cx="12000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 userDrawn="1"/>
        </p:nvCxnSpPr>
        <p:spPr>
          <a:xfrm>
            <a:off x="-43" y="214290"/>
            <a:ext cx="11808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10 Imagen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" y="6353200"/>
            <a:ext cx="2489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11 Conector recto"/>
          <p:cNvCxnSpPr/>
          <p:nvPr userDrawn="1"/>
        </p:nvCxnSpPr>
        <p:spPr>
          <a:xfrm>
            <a:off x="0" y="1268760"/>
            <a:ext cx="12192000" cy="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 Título"/>
          <p:cNvSpPr>
            <a:spLocks noGrp="1"/>
          </p:cNvSpPr>
          <p:nvPr>
            <p:ph type="title"/>
          </p:nvPr>
        </p:nvSpPr>
        <p:spPr>
          <a:xfrm>
            <a:off x="96011" y="476672"/>
            <a:ext cx="11952651" cy="648072"/>
          </a:xfrm>
        </p:spPr>
        <p:txBody>
          <a:bodyPr>
            <a:noAutofit/>
          </a:bodyPr>
          <a:lstStyle>
            <a:lvl1pPr>
              <a:defRPr sz="3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22" name="2 Marcador de contenido"/>
          <p:cNvSpPr>
            <a:spLocks noGrp="1"/>
          </p:cNvSpPr>
          <p:nvPr>
            <p:ph idx="1"/>
          </p:nvPr>
        </p:nvSpPr>
        <p:spPr>
          <a:xfrm>
            <a:off x="335360" y="1556793"/>
            <a:ext cx="11521280" cy="4569371"/>
          </a:xfrm>
        </p:spPr>
        <p:txBody>
          <a:bodyPr/>
          <a:lstStyle>
            <a:lvl1pPr>
              <a:buFont typeface="Wingdings" pitchFamily="2" charset="2"/>
              <a:buChar char="§"/>
              <a:defRPr sz="2800"/>
            </a:lvl1pPr>
            <a:lvl2pPr>
              <a:buSzPct val="80000"/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i="1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defRPr>
            </a:lvl1pPr>
          </a:lstStyle>
          <a:p>
            <a:r>
              <a:rPr lang="es-PE" dirty="0"/>
              <a:t>Fideicomisos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800523" y="6356351"/>
            <a:ext cx="781877" cy="365125"/>
          </a:xfrm>
        </p:spPr>
        <p:txBody>
          <a:bodyPr/>
          <a:lstStyle/>
          <a:p>
            <a:fld id="{7F16610B-52C8-4E79-8546-1C2E3FC4F1D6}" type="slidenum">
              <a:rPr lang="es-PE" smtClean="0"/>
              <a:pPr/>
              <a:t>‹Nº›</a:t>
            </a:fld>
            <a:endParaRPr lang="es-PE"/>
          </a:p>
        </p:txBody>
      </p:sp>
      <p:cxnSp>
        <p:nvCxnSpPr>
          <p:cNvPr id="6" name="5 Conector recto"/>
          <p:cNvCxnSpPr/>
          <p:nvPr userDrawn="1"/>
        </p:nvCxnSpPr>
        <p:spPr>
          <a:xfrm>
            <a:off x="0" y="6286520"/>
            <a:ext cx="12192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>
          <a:xfrm>
            <a:off x="-43" y="357166"/>
            <a:ext cx="12192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>
          <a:xfrm>
            <a:off x="-43" y="285728"/>
            <a:ext cx="12000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 userDrawn="1"/>
        </p:nvCxnSpPr>
        <p:spPr>
          <a:xfrm>
            <a:off x="-43" y="214290"/>
            <a:ext cx="11808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10 Imagen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" y="6353200"/>
            <a:ext cx="2489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11 Conector recto"/>
          <p:cNvCxnSpPr/>
          <p:nvPr userDrawn="1"/>
        </p:nvCxnSpPr>
        <p:spPr>
          <a:xfrm>
            <a:off x="0" y="1268760"/>
            <a:ext cx="12192000" cy="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 Título"/>
          <p:cNvSpPr>
            <a:spLocks noGrp="1"/>
          </p:cNvSpPr>
          <p:nvPr>
            <p:ph type="title"/>
          </p:nvPr>
        </p:nvSpPr>
        <p:spPr>
          <a:xfrm>
            <a:off x="96011" y="476672"/>
            <a:ext cx="11952651" cy="648072"/>
          </a:xfrm>
        </p:spPr>
        <p:txBody>
          <a:bodyPr>
            <a:noAutofit/>
          </a:bodyPr>
          <a:lstStyle>
            <a:lvl1pPr>
              <a:defRPr sz="3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22" name="2 Marcador de contenido"/>
          <p:cNvSpPr>
            <a:spLocks noGrp="1"/>
          </p:cNvSpPr>
          <p:nvPr>
            <p:ph idx="1"/>
          </p:nvPr>
        </p:nvSpPr>
        <p:spPr>
          <a:xfrm>
            <a:off x="335360" y="1556793"/>
            <a:ext cx="11521280" cy="4569371"/>
          </a:xfrm>
        </p:spPr>
        <p:txBody>
          <a:bodyPr/>
          <a:lstStyle>
            <a:lvl1pPr>
              <a:buFont typeface="Wingdings" pitchFamily="2" charset="2"/>
              <a:buChar char="§"/>
              <a:defRPr sz="2800"/>
            </a:lvl1pPr>
            <a:lvl2pPr>
              <a:buSzPct val="80000"/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i="1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defRPr>
            </a:lvl1pPr>
          </a:lstStyle>
          <a:p>
            <a:r>
              <a:rPr lang="es-PE" dirty="0"/>
              <a:t>Fideicomisos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800523" y="6356351"/>
            <a:ext cx="781877" cy="365125"/>
          </a:xfrm>
        </p:spPr>
        <p:txBody>
          <a:bodyPr/>
          <a:lstStyle/>
          <a:p>
            <a:fld id="{7F16610B-52C8-4E79-8546-1C2E3FC4F1D6}" type="slidenum">
              <a:rPr lang="es-PE" smtClean="0"/>
              <a:pPr/>
              <a:t>‹Nº›</a:t>
            </a:fld>
            <a:endParaRPr lang="es-PE"/>
          </a:p>
        </p:txBody>
      </p:sp>
      <p:cxnSp>
        <p:nvCxnSpPr>
          <p:cNvPr id="6" name="5 Conector recto"/>
          <p:cNvCxnSpPr/>
          <p:nvPr userDrawn="1"/>
        </p:nvCxnSpPr>
        <p:spPr>
          <a:xfrm>
            <a:off x="0" y="6286520"/>
            <a:ext cx="12192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>
          <a:xfrm>
            <a:off x="-43" y="357166"/>
            <a:ext cx="12192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>
          <a:xfrm>
            <a:off x="-43" y="285728"/>
            <a:ext cx="12000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 userDrawn="1"/>
        </p:nvCxnSpPr>
        <p:spPr>
          <a:xfrm>
            <a:off x="-43" y="214290"/>
            <a:ext cx="11808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10 Imagen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" y="6353200"/>
            <a:ext cx="2489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11 Conector recto"/>
          <p:cNvCxnSpPr/>
          <p:nvPr userDrawn="1"/>
        </p:nvCxnSpPr>
        <p:spPr>
          <a:xfrm>
            <a:off x="0" y="1268760"/>
            <a:ext cx="12192000" cy="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 Título"/>
          <p:cNvSpPr>
            <a:spLocks noGrp="1"/>
          </p:cNvSpPr>
          <p:nvPr>
            <p:ph type="title"/>
          </p:nvPr>
        </p:nvSpPr>
        <p:spPr>
          <a:xfrm>
            <a:off x="96011" y="476672"/>
            <a:ext cx="11952651" cy="648072"/>
          </a:xfrm>
        </p:spPr>
        <p:txBody>
          <a:bodyPr>
            <a:noAutofit/>
          </a:bodyPr>
          <a:lstStyle>
            <a:lvl1pPr>
              <a:defRPr sz="3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22" name="2 Marcador de contenido"/>
          <p:cNvSpPr>
            <a:spLocks noGrp="1"/>
          </p:cNvSpPr>
          <p:nvPr>
            <p:ph idx="1"/>
          </p:nvPr>
        </p:nvSpPr>
        <p:spPr>
          <a:xfrm>
            <a:off x="335360" y="1556793"/>
            <a:ext cx="11521280" cy="4569371"/>
          </a:xfrm>
        </p:spPr>
        <p:txBody>
          <a:bodyPr/>
          <a:lstStyle>
            <a:lvl1pPr>
              <a:buFont typeface="Wingdings" pitchFamily="2" charset="2"/>
              <a:buChar char="§"/>
              <a:defRPr sz="2800"/>
            </a:lvl1pPr>
            <a:lvl2pPr>
              <a:buSzPct val="80000"/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i="1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defRPr>
            </a:lvl1pPr>
          </a:lstStyle>
          <a:p>
            <a:r>
              <a:rPr lang="es-PE" dirty="0"/>
              <a:t>Fideicomisos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800523" y="6356351"/>
            <a:ext cx="781877" cy="365125"/>
          </a:xfrm>
        </p:spPr>
        <p:txBody>
          <a:bodyPr/>
          <a:lstStyle/>
          <a:p>
            <a:fld id="{7F16610B-52C8-4E79-8546-1C2E3FC4F1D6}" type="slidenum">
              <a:rPr lang="es-PE" smtClean="0"/>
              <a:pPr/>
              <a:t>‹Nº›</a:t>
            </a:fld>
            <a:endParaRPr lang="es-PE"/>
          </a:p>
        </p:txBody>
      </p:sp>
      <p:cxnSp>
        <p:nvCxnSpPr>
          <p:cNvPr id="6" name="5 Conector recto"/>
          <p:cNvCxnSpPr/>
          <p:nvPr userDrawn="1"/>
        </p:nvCxnSpPr>
        <p:spPr>
          <a:xfrm>
            <a:off x="0" y="6286520"/>
            <a:ext cx="12192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>
          <a:xfrm>
            <a:off x="-43" y="357166"/>
            <a:ext cx="12192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>
          <a:xfrm>
            <a:off x="-43" y="285728"/>
            <a:ext cx="12000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 userDrawn="1"/>
        </p:nvCxnSpPr>
        <p:spPr>
          <a:xfrm>
            <a:off x="-43" y="214290"/>
            <a:ext cx="11808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10 Imagen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" y="6353200"/>
            <a:ext cx="2489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11 Conector recto"/>
          <p:cNvCxnSpPr/>
          <p:nvPr userDrawn="1"/>
        </p:nvCxnSpPr>
        <p:spPr>
          <a:xfrm>
            <a:off x="0" y="1268760"/>
            <a:ext cx="12192000" cy="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 Título"/>
          <p:cNvSpPr>
            <a:spLocks noGrp="1"/>
          </p:cNvSpPr>
          <p:nvPr>
            <p:ph type="title"/>
          </p:nvPr>
        </p:nvSpPr>
        <p:spPr>
          <a:xfrm>
            <a:off x="96011" y="476672"/>
            <a:ext cx="11952651" cy="648072"/>
          </a:xfrm>
        </p:spPr>
        <p:txBody>
          <a:bodyPr>
            <a:noAutofit/>
          </a:bodyPr>
          <a:lstStyle>
            <a:lvl1pPr>
              <a:defRPr sz="3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22" name="2 Marcador de contenido"/>
          <p:cNvSpPr>
            <a:spLocks noGrp="1"/>
          </p:cNvSpPr>
          <p:nvPr>
            <p:ph idx="1"/>
          </p:nvPr>
        </p:nvSpPr>
        <p:spPr>
          <a:xfrm>
            <a:off x="335360" y="1556793"/>
            <a:ext cx="11521280" cy="4569371"/>
          </a:xfrm>
        </p:spPr>
        <p:txBody>
          <a:bodyPr/>
          <a:lstStyle>
            <a:lvl1pPr>
              <a:buFont typeface="Wingdings" pitchFamily="2" charset="2"/>
              <a:buChar char="§"/>
              <a:defRPr sz="2800"/>
            </a:lvl1pPr>
            <a:lvl2pPr>
              <a:buSzPct val="80000"/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i="1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defRPr>
            </a:lvl1pPr>
          </a:lstStyle>
          <a:p>
            <a:r>
              <a:rPr lang="es-PE" dirty="0"/>
              <a:t>Fideicomisos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800523" y="6356351"/>
            <a:ext cx="781877" cy="365125"/>
          </a:xfrm>
        </p:spPr>
        <p:txBody>
          <a:bodyPr/>
          <a:lstStyle/>
          <a:p>
            <a:fld id="{7F16610B-52C8-4E79-8546-1C2E3FC4F1D6}" type="slidenum">
              <a:rPr lang="es-PE" smtClean="0"/>
              <a:pPr/>
              <a:t>‹Nº›</a:t>
            </a:fld>
            <a:endParaRPr lang="es-PE"/>
          </a:p>
        </p:txBody>
      </p:sp>
      <p:cxnSp>
        <p:nvCxnSpPr>
          <p:cNvPr id="6" name="5 Conector recto"/>
          <p:cNvCxnSpPr/>
          <p:nvPr userDrawn="1"/>
        </p:nvCxnSpPr>
        <p:spPr>
          <a:xfrm>
            <a:off x="0" y="6286520"/>
            <a:ext cx="12192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>
          <a:xfrm>
            <a:off x="-43" y="357166"/>
            <a:ext cx="12192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>
          <a:xfrm>
            <a:off x="-43" y="285728"/>
            <a:ext cx="12000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 userDrawn="1"/>
        </p:nvCxnSpPr>
        <p:spPr>
          <a:xfrm>
            <a:off x="-43" y="214290"/>
            <a:ext cx="11808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10 Imagen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" y="6353200"/>
            <a:ext cx="2489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11 Conector recto"/>
          <p:cNvCxnSpPr/>
          <p:nvPr userDrawn="1"/>
        </p:nvCxnSpPr>
        <p:spPr>
          <a:xfrm>
            <a:off x="0" y="1268760"/>
            <a:ext cx="12192000" cy="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 Título"/>
          <p:cNvSpPr>
            <a:spLocks noGrp="1"/>
          </p:cNvSpPr>
          <p:nvPr>
            <p:ph type="title"/>
          </p:nvPr>
        </p:nvSpPr>
        <p:spPr>
          <a:xfrm>
            <a:off x="96011" y="476672"/>
            <a:ext cx="11952651" cy="648072"/>
          </a:xfrm>
        </p:spPr>
        <p:txBody>
          <a:bodyPr>
            <a:noAutofit/>
          </a:bodyPr>
          <a:lstStyle>
            <a:lvl1pPr>
              <a:defRPr sz="3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22" name="2 Marcador de contenido"/>
          <p:cNvSpPr>
            <a:spLocks noGrp="1"/>
          </p:cNvSpPr>
          <p:nvPr>
            <p:ph idx="1"/>
          </p:nvPr>
        </p:nvSpPr>
        <p:spPr>
          <a:xfrm>
            <a:off x="335360" y="1556793"/>
            <a:ext cx="11521280" cy="4569371"/>
          </a:xfrm>
        </p:spPr>
        <p:txBody>
          <a:bodyPr/>
          <a:lstStyle>
            <a:lvl1pPr>
              <a:buFont typeface="Wingdings" pitchFamily="2" charset="2"/>
              <a:buChar char="§"/>
              <a:defRPr sz="2800"/>
            </a:lvl1pPr>
            <a:lvl2pPr>
              <a:buSzPct val="80000"/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i="1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defRPr>
            </a:lvl1pPr>
          </a:lstStyle>
          <a:p>
            <a:r>
              <a:rPr lang="es-PE" dirty="0"/>
              <a:t>Fideicomisos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800523" y="6356351"/>
            <a:ext cx="781877" cy="365125"/>
          </a:xfrm>
        </p:spPr>
        <p:txBody>
          <a:bodyPr/>
          <a:lstStyle/>
          <a:p>
            <a:fld id="{7F16610B-52C8-4E79-8546-1C2E3FC4F1D6}" type="slidenum">
              <a:rPr lang="es-PE" smtClean="0"/>
              <a:pPr/>
              <a:t>‹Nº›</a:t>
            </a:fld>
            <a:endParaRPr lang="es-PE"/>
          </a:p>
        </p:txBody>
      </p:sp>
      <p:cxnSp>
        <p:nvCxnSpPr>
          <p:cNvPr id="6" name="5 Conector recto"/>
          <p:cNvCxnSpPr/>
          <p:nvPr userDrawn="1"/>
        </p:nvCxnSpPr>
        <p:spPr>
          <a:xfrm>
            <a:off x="0" y="6286520"/>
            <a:ext cx="12192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>
          <a:xfrm>
            <a:off x="-43" y="357166"/>
            <a:ext cx="12192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>
          <a:xfrm>
            <a:off x="-43" y="285728"/>
            <a:ext cx="12000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 userDrawn="1"/>
        </p:nvCxnSpPr>
        <p:spPr>
          <a:xfrm>
            <a:off x="-43" y="214290"/>
            <a:ext cx="118080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10 Imagen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" y="6353200"/>
            <a:ext cx="2489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11 Conector recto"/>
          <p:cNvCxnSpPr/>
          <p:nvPr userDrawn="1"/>
        </p:nvCxnSpPr>
        <p:spPr>
          <a:xfrm>
            <a:off x="0" y="1268760"/>
            <a:ext cx="12192000" cy="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 Título"/>
          <p:cNvSpPr>
            <a:spLocks noGrp="1"/>
          </p:cNvSpPr>
          <p:nvPr>
            <p:ph type="title"/>
          </p:nvPr>
        </p:nvSpPr>
        <p:spPr>
          <a:xfrm>
            <a:off x="96011" y="476672"/>
            <a:ext cx="11952651" cy="648072"/>
          </a:xfrm>
        </p:spPr>
        <p:txBody>
          <a:bodyPr>
            <a:noAutofit/>
          </a:bodyPr>
          <a:lstStyle>
            <a:lvl1pPr>
              <a:defRPr sz="3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22" name="2 Marcador de contenido"/>
          <p:cNvSpPr>
            <a:spLocks noGrp="1"/>
          </p:cNvSpPr>
          <p:nvPr>
            <p:ph idx="1"/>
          </p:nvPr>
        </p:nvSpPr>
        <p:spPr>
          <a:xfrm>
            <a:off x="335360" y="1556793"/>
            <a:ext cx="11521280" cy="4569371"/>
          </a:xfrm>
        </p:spPr>
        <p:txBody>
          <a:bodyPr/>
          <a:lstStyle>
            <a:lvl1pPr>
              <a:buFont typeface="Wingdings" pitchFamily="2" charset="2"/>
              <a:buChar char="§"/>
              <a:defRPr sz="2800"/>
            </a:lvl1pPr>
            <a:lvl2pPr>
              <a:buSzPct val="80000"/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0C445-BEAB-43C9-8EC5-A6A7A0AA9762}" type="datetime1">
              <a:rPr lang="es-PE" smtClean="0"/>
              <a:pPr/>
              <a:t>28/08/2021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Matemática Financiera - Sesión I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6610B-52C8-4E79-8546-1C2E3FC4F1D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55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3" r:id="rId11"/>
    <p:sldLayoutId id="2147483676" r:id="rId12"/>
    <p:sldLayoutId id="2147483674" r:id="rId13"/>
    <p:sldLayoutId id="2147483650" r:id="rId14"/>
    <p:sldLayoutId id="2147483652" r:id="rId15"/>
    <p:sldLayoutId id="2147483653" r:id="rId16"/>
    <p:sldLayoutId id="2147483654" r:id="rId17"/>
    <p:sldLayoutId id="2147483656" r:id="rId18"/>
    <p:sldLayoutId id="2147483657" r:id="rId19"/>
    <p:sldLayoutId id="2147483658" r:id="rId20"/>
    <p:sldLayoutId id="2147483659" r:id="rId21"/>
    <p:sldLayoutId id="2147483677" r:id="rId22"/>
    <p:sldLayoutId id="2147483678" r:id="rId2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seño-Presentación-Títul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" y="-1"/>
            <a:ext cx="12178208" cy="68775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2400" y="2613075"/>
            <a:ext cx="680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  <a:latin typeface="DIN Alternate Bold"/>
                <a:cs typeface="DIN Alternate Bold"/>
              </a:rPr>
              <a:t>El Fideicomiso: Herramienta Clave Para Una Estructuración Financiera</a:t>
            </a:r>
            <a:endParaRPr lang="es-PE" sz="2400" dirty="0">
              <a:solidFill>
                <a:schemeClr val="bg1"/>
              </a:solidFill>
              <a:latin typeface="DIN Alternate Bold"/>
              <a:cs typeface="DIN Alternate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631504" y="56612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Mg. M</a:t>
            </a:r>
            <a:r>
              <a:rPr lang="es-PE" sz="2400" b="1" dirty="0"/>
              <a:t>ARTÍN ROJASCAPURRO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39816" y="6381328"/>
            <a:ext cx="319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28/08/2021 </a:t>
            </a:r>
          </a:p>
        </p:txBody>
      </p:sp>
    </p:spTree>
    <p:extLst>
      <p:ext uri="{BB962C8B-B14F-4D97-AF65-F5344CB8AC3E}">
        <p14:creationId xmlns:p14="http://schemas.microsoft.com/office/powerpoint/2010/main" val="256479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s-PE"/>
              <a:t>Fideicomisos</a:t>
            </a:r>
            <a:endParaRPr lang="es-PE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624392" y="6356351"/>
            <a:ext cx="586408" cy="365125"/>
          </a:xfrm>
        </p:spPr>
        <p:txBody>
          <a:bodyPr/>
          <a:lstStyle/>
          <a:p>
            <a:fld id="{7F16610B-52C8-4E79-8546-1C2E3FC4F1D6}" type="slidenum">
              <a:rPr lang="es-PE" smtClean="0"/>
              <a:pPr/>
              <a:t>10</a:t>
            </a:fld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>
          <a:xfrm>
            <a:off x="1613756" y="672568"/>
            <a:ext cx="8964488" cy="648072"/>
          </a:xfrm>
        </p:spPr>
        <p:txBody>
          <a:bodyPr>
            <a:normAutofit fontScale="90000"/>
          </a:bodyPr>
          <a:lstStyle/>
          <a:p>
            <a:r>
              <a:rPr lang="es-PE" dirty="0"/>
              <a:t>Obligaciones y derechos del Fiduciario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4294967295"/>
          </p:nvPr>
        </p:nvSpPr>
        <p:spPr>
          <a:xfrm>
            <a:off x="551384" y="1556793"/>
            <a:ext cx="10873208" cy="456937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s-PE" dirty="0"/>
              <a:t>Administrar los bienes  del patrimonio del fideicomiso. (OBLIGACIÓN)</a:t>
            </a:r>
          </a:p>
          <a:p>
            <a:pPr>
              <a:lnSpc>
                <a:spcPct val="120000"/>
              </a:lnSpc>
            </a:pPr>
            <a:r>
              <a:rPr lang="es-PE" dirty="0"/>
              <a:t>Defensa del patrimonio. (OBLIGACIÓN)</a:t>
            </a:r>
          </a:p>
          <a:p>
            <a:pPr>
              <a:lnSpc>
                <a:spcPct val="120000"/>
              </a:lnSpc>
            </a:pPr>
            <a:r>
              <a:rPr lang="es-PE" dirty="0"/>
              <a:t>Contabilidad de cada Fideicomiso. (OBLIGACIÓN)</a:t>
            </a:r>
          </a:p>
          <a:p>
            <a:pPr>
              <a:lnSpc>
                <a:spcPct val="120000"/>
              </a:lnSpc>
            </a:pPr>
            <a:r>
              <a:rPr lang="es-PE" dirty="0"/>
              <a:t>Devolver al Fideicomitente remanentes del patrimonio al término del fideicomiso. (OBLIGACIÓN)</a:t>
            </a:r>
          </a:p>
          <a:p>
            <a:pPr>
              <a:lnSpc>
                <a:spcPct val="120000"/>
              </a:lnSpc>
            </a:pPr>
            <a:r>
              <a:rPr lang="es-PE" dirty="0"/>
              <a:t>Informar de la gestión a los fideicomitentes y a la SBS. (OBLIGACIÓN)</a:t>
            </a:r>
          </a:p>
          <a:p>
            <a:pPr>
              <a:lnSpc>
                <a:spcPct val="120000"/>
              </a:lnSpc>
            </a:pPr>
            <a:r>
              <a:rPr lang="es-PE" dirty="0"/>
              <a:t>No delegar su obligación (OBLIGACIÓN)</a:t>
            </a:r>
          </a:p>
          <a:p>
            <a:pPr>
              <a:lnSpc>
                <a:spcPct val="120000"/>
              </a:lnSpc>
            </a:pPr>
            <a:r>
              <a:rPr lang="es-PE" dirty="0"/>
              <a:t>Realizar acciones para conseguir el objetivo del fideicomiso. (OBLIGACIÓN)</a:t>
            </a:r>
          </a:p>
          <a:p>
            <a:pPr>
              <a:lnSpc>
                <a:spcPct val="120000"/>
              </a:lnSpc>
            </a:pPr>
            <a:r>
              <a:rPr lang="es-PE" dirty="0"/>
              <a:t>Mantener el debido secreto o confidencialidad. (OBLIGACIÓN)</a:t>
            </a:r>
          </a:p>
          <a:p>
            <a:pPr>
              <a:lnSpc>
                <a:spcPct val="120000"/>
              </a:lnSpc>
            </a:pPr>
            <a:r>
              <a:rPr lang="es-PE" dirty="0"/>
              <a:t>Debitar del </a:t>
            </a:r>
            <a:r>
              <a:rPr lang="es-PE" dirty="0" err="1"/>
              <a:t>Parimonio</a:t>
            </a:r>
            <a:r>
              <a:rPr lang="es-PE" dirty="0"/>
              <a:t> </a:t>
            </a:r>
            <a:r>
              <a:rPr lang="es-PE" dirty="0" err="1"/>
              <a:t>Fideicometido</a:t>
            </a:r>
            <a:r>
              <a:rPr lang="es-PE" dirty="0"/>
              <a:t> sus honorarios (DERECHO)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_s1035"/>
          <p:cNvSpPr>
            <a:spLocks noChangeArrowheads="1"/>
          </p:cNvSpPr>
          <p:nvPr/>
        </p:nvSpPr>
        <p:spPr bwMode="auto">
          <a:xfrm>
            <a:off x="1993900" y="4400327"/>
            <a:ext cx="2159000" cy="900113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/>
            <a:r>
              <a:rPr lang="es-PE" sz="1700" b="1"/>
              <a:t>Fideicomitente</a:t>
            </a:r>
          </a:p>
        </p:txBody>
      </p:sp>
      <p:sp>
        <p:nvSpPr>
          <p:cNvPr id="9219" name="_s1035"/>
          <p:cNvSpPr>
            <a:spLocks noChangeArrowheads="1"/>
          </p:cNvSpPr>
          <p:nvPr/>
        </p:nvSpPr>
        <p:spPr bwMode="auto">
          <a:xfrm>
            <a:off x="5233988" y="1915889"/>
            <a:ext cx="1943100" cy="1439862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3399FF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/>
            <a:r>
              <a:rPr lang="es-PE" sz="1700" b="1"/>
              <a:t>Fiduciario</a:t>
            </a:r>
          </a:p>
        </p:txBody>
      </p:sp>
      <p:sp>
        <p:nvSpPr>
          <p:cNvPr id="9220" name="_s1035"/>
          <p:cNvSpPr>
            <a:spLocks noChangeArrowheads="1"/>
          </p:cNvSpPr>
          <p:nvPr/>
        </p:nvSpPr>
        <p:spPr bwMode="auto">
          <a:xfrm>
            <a:off x="8113713" y="4400327"/>
            <a:ext cx="2159000" cy="900113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/>
            <a:r>
              <a:rPr lang="es-PE" sz="1700" b="1"/>
              <a:t>Fideicomisario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4154488" y="4868639"/>
            <a:ext cx="1079500" cy="0"/>
          </a:xfrm>
          <a:prstGeom prst="line">
            <a:avLst/>
          </a:prstGeom>
          <a:noFill/>
          <a:ln w="38100">
            <a:solidFill>
              <a:srgbClr val="3399FF"/>
            </a:solidFill>
            <a:prstDash val="sysDot"/>
            <a:round/>
            <a:headEnd/>
            <a:tailEnd type="stealth" w="med" len="lg"/>
          </a:ln>
        </p:spPr>
        <p:txBody>
          <a:bodyPr/>
          <a:lstStyle/>
          <a:p>
            <a:endParaRPr lang="es-E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6167439" y="3357339"/>
            <a:ext cx="1587" cy="647700"/>
          </a:xfrm>
          <a:prstGeom prst="line">
            <a:avLst/>
          </a:prstGeom>
          <a:noFill/>
          <a:ln w="38100">
            <a:solidFill>
              <a:srgbClr val="3399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3" name="_s1035"/>
          <p:cNvSpPr>
            <a:spLocks noChangeArrowheads="1"/>
          </p:cNvSpPr>
          <p:nvPr/>
        </p:nvSpPr>
        <p:spPr bwMode="auto">
          <a:xfrm>
            <a:off x="7753350" y="3212877"/>
            <a:ext cx="1798638" cy="720725"/>
          </a:xfrm>
          <a:prstGeom prst="roundRect">
            <a:avLst>
              <a:gd name="adj" fmla="val 26472"/>
            </a:avLst>
          </a:prstGeom>
          <a:noFill/>
          <a:ln w="508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/>
            <a:r>
              <a:rPr lang="es-PE" sz="1500" b="1"/>
              <a:t>Comisión </a:t>
            </a:r>
          </a:p>
          <a:p>
            <a:pPr algn="ctr" eaLnBrk="0" hangingPunct="0"/>
            <a:r>
              <a:rPr lang="es-PE" sz="1500" b="1"/>
              <a:t>Administradora</a:t>
            </a:r>
            <a:endParaRPr lang="es-ES" sz="1100" b="1"/>
          </a:p>
        </p:txBody>
      </p:sp>
      <p:sp>
        <p:nvSpPr>
          <p:cNvPr id="9224" name="_s1035"/>
          <p:cNvSpPr>
            <a:spLocks noChangeArrowheads="1"/>
          </p:cNvSpPr>
          <p:nvPr/>
        </p:nvSpPr>
        <p:spPr bwMode="auto">
          <a:xfrm>
            <a:off x="3071814" y="2420715"/>
            <a:ext cx="1728787" cy="503237"/>
          </a:xfrm>
          <a:prstGeom prst="roundRect">
            <a:avLst>
              <a:gd name="adj" fmla="val 13009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/>
            <a:r>
              <a:rPr lang="es-PE" sz="1500" b="1"/>
              <a:t>Factor Fiduciario</a:t>
            </a:r>
            <a:endParaRPr lang="es-ES" sz="1000">
              <a:latin typeface="Times New Roman" pitchFamily="18" charset="0"/>
            </a:endParaRP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5410200" y="4698777"/>
            <a:ext cx="1530350" cy="31432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92075" indent="-92075" algn="ctr" defTabSz="762000" eaLnBrk="0" hangingPunct="0">
              <a:spcBef>
                <a:spcPct val="50000"/>
              </a:spcBef>
              <a:buClr>
                <a:srgbClr val="FF6600"/>
              </a:buClr>
              <a:buSzPct val="85000"/>
            </a:pPr>
            <a:r>
              <a:rPr lang="es-ES_tradnl" sz="1400" b="1">
                <a:solidFill>
                  <a:srgbClr val="000066"/>
                </a:solidFill>
              </a:rPr>
              <a:t>ACTIVOS</a:t>
            </a:r>
            <a:endParaRPr lang="es-ES_tradnl" sz="1400">
              <a:solidFill>
                <a:srgbClr val="000066"/>
              </a:solidFill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5410200" y="5084540"/>
            <a:ext cx="1530350" cy="62547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184150" indent="-184150" algn="ctr" defTabSz="762000" eaLnBrk="0" hangingPunct="0">
              <a:lnSpc>
                <a:spcPct val="80000"/>
              </a:lnSpc>
              <a:spcBef>
                <a:spcPct val="50000"/>
              </a:spcBef>
              <a:buClr>
                <a:srgbClr val="FF6600"/>
              </a:buClr>
              <a:buSzPct val="85000"/>
            </a:pPr>
            <a:r>
              <a:rPr lang="es-ES_tradnl" sz="1400" b="1">
                <a:solidFill>
                  <a:srgbClr val="000066"/>
                </a:solidFill>
              </a:rPr>
              <a:t>PASIVOS</a:t>
            </a:r>
            <a:endParaRPr lang="es-ES_tradnl" sz="1400">
              <a:solidFill>
                <a:srgbClr val="000066"/>
              </a:solidFill>
            </a:endParaRPr>
          </a:p>
          <a:p>
            <a:pPr marL="184150" indent="-184150" defTabSz="762000" eaLnBrk="0" hangingPunct="0">
              <a:lnSpc>
                <a:spcPct val="80000"/>
              </a:lnSpc>
              <a:spcBef>
                <a:spcPct val="50000"/>
              </a:spcBef>
              <a:buClr>
                <a:srgbClr val="FF6600"/>
              </a:buClr>
              <a:buSzPct val="85000"/>
              <a:buFont typeface="Webdings" pitchFamily="18" charset="2"/>
              <a:buChar char="4"/>
            </a:pPr>
            <a:r>
              <a:rPr lang="es-ES_tradnl" sz="1100">
                <a:solidFill>
                  <a:srgbClr val="000066"/>
                </a:solidFill>
              </a:rPr>
              <a:t>Certificados de participación</a:t>
            </a:r>
          </a:p>
        </p:txBody>
      </p:sp>
      <p:sp>
        <p:nvSpPr>
          <p:cNvPr id="9227" name="Line 17"/>
          <p:cNvSpPr>
            <a:spLocks noChangeShapeType="1"/>
          </p:cNvSpPr>
          <p:nvPr/>
        </p:nvSpPr>
        <p:spPr bwMode="auto">
          <a:xfrm>
            <a:off x="7034213" y="4868639"/>
            <a:ext cx="1079500" cy="0"/>
          </a:xfrm>
          <a:prstGeom prst="line">
            <a:avLst/>
          </a:prstGeom>
          <a:noFill/>
          <a:ln w="38100">
            <a:solidFill>
              <a:srgbClr val="3399FF"/>
            </a:solidFill>
            <a:prstDash val="sysDot"/>
            <a:round/>
            <a:headEnd/>
            <a:tailEnd type="stealth" w="med" len="lg"/>
          </a:ln>
        </p:spPr>
        <p:txBody>
          <a:bodyPr/>
          <a:lstStyle/>
          <a:p>
            <a:endParaRPr lang="es-ES"/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5305425" y="4076476"/>
            <a:ext cx="1727200" cy="1728788"/>
          </a:xfrm>
          <a:prstGeom prst="rect">
            <a:avLst/>
          </a:prstGeom>
          <a:noFill/>
          <a:ln w="63500">
            <a:solidFill>
              <a:srgbClr val="FF6600"/>
            </a:solidFill>
            <a:miter lim="800000"/>
            <a:headEnd/>
            <a:tailEnd/>
          </a:ln>
        </p:spPr>
        <p:txBody>
          <a:bodyPr lIns="43280" tIns="41787" rIns="43280" bIns="41787"/>
          <a:lstStyle/>
          <a:p>
            <a:pPr algn="ctr" defTabSz="858838" eaLnBrk="0" hangingPunct="0"/>
            <a:r>
              <a:rPr lang="es-ES_tradnl" sz="1700" b="1">
                <a:solidFill>
                  <a:srgbClr val="000066"/>
                </a:solidFill>
              </a:rPr>
              <a:t>Patrimonio </a:t>
            </a:r>
          </a:p>
          <a:p>
            <a:pPr algn="ctr" defTabSz="858838" eaLnBrk="0" hangingPunct="0"/>
            <a:r>
              <a:rPr lang="es-ES_tradnl" sz="1700" b="1">
                <a:solidFill>
                  <a:srgbClr val="000066"/>
                </a:solidFill>
              </a:rPr>
              <a:t>Autónomo</a:t>
            </a:r>
          </a:p>
        </p:txBody>
      </p:sp>
      <p:sp>
        <p:nvSpPr>
          <p:cNvPr id="9229" name="Text Box 18"/>
          <p:cNvSpPr txBox="1">
            <a:spLocks noChangeArrowheads="1"/>
          </p:cNvSpPr>
          <p:nvPr/>
        </p:nvSpPr>
        <p:spPr bwMode="auto">
          <a:xfrm>
            <a:off x="4081463" y="4927376"/>
            <a:ext cx="107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1400">
                <a:latin typeface="Arial Narrow" pitchFamily="34" charset="0"/>
              </a:rPr>
              <a:t>Activos y/o derechos</a:t>
            </a:r>
          </a:p>
        </p:txBody>
      </p:sp>
      <p:sp>
        <p:nvSpPr>
          <p:cNvPr id="9230" name="Text Box 19"/>
          <p:cNvSpPr txBox="1">
            <a:spLocks noChangeArrowheads="1"/>
          </p:cNvSpPr>
          <p:nvPr/>
        </p:nvSpPr>
        <p:spPr bwMode="auto">
          <a:xfrm>
            <a:off x="7034213" y="4927376"/>
            <a:ext cx="107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1400">
                <a:latin typeface="Arial Narrow" pitchFamily="34" charset="0"/>
              </a:rPr>
              <a:t>Derechos adquiridos</a:t>
            </a:r>
          </a:p>
        </p:txBody>
      </p:sp>
      <p:sp>
        <p:nvSpPr>
          <p:cNvPr id="9231" name="Line 21"/>
          <p:cNvSpPr>
            <a:spLocks noChangeShapeType="1"/>
          </p:cNvSpPr>
          <p:nvPr/>
        </p:nvSpPr>
        <p:spPr bwMode="auto">
          <a:xfrm flipH="1">
            <a:off x="6313488" y="3573239"/>
            <a:ext cx="1439862" cy="431800"/>
          </a:xfrm>
          <a:prstGeom prst="line">
            <a:avLst/>
          </a:prstGeom>
          <a:noFill/>
          <a:ln w="57150">
            <a:solidFill>
              <a:schemeClr val="folHlink"/>
            </a:solidFill>
            <a:prstDash val="sysDot"/>
            <a:round/>
            <a:headEnd/>
            <a:tailEnd type="stealth" w="med" len="lg"/>
          </a:ln>
        </p:spPr>
        <p:txBody>
          <a:bodyPr/>
          <a:lstStyle/>
          <a:p>
            <a:endParaRPr lang="es-ES"/>
          </a:p>
        </p:txBody>
      </p:sp>
      <p:sp>
        <p:nvSpPr>
          <p:cNvPr id="9232" name="Line 22"/>
          <p:cNvSpPr>
            <a:spLocks noChangeShapeType="1"/>
          </p:cNvSpPr>
          <p:nvPr/>
        </p:nvSpPr>
        <p:spPr bwMode="auto">
          <a:xfrm flipH="1" flipV="1">
            <a:off x="4787900" y="2669951"/>
            <a:ext cx="433388" cy="0"/>
          </a:xfrm>
          <a:prstGeom prst="line">
            <a:avLst/>
          </a:prstGeom>
          <a:noFill/>
          <a:ln w="38100">
            <a:solidFill>
              <a:srgbClr val="3399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2007486" y="646837"/>
            <a:ext cx="8229600" cy="6699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defRPr/>
            </a:pPr>
            <a:r>
              <a:rPr lang="es-PE" sz="36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Esquema Simple</a:t>
            </a:r>
            <a:endParaRPr lang="es-ES" sz="36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2" grpId="0" animBg="1" autoUpdateAnimBg="0"/>
      <p:bldP spid="40973" grpId="0" animBg="1" autoUpdateAnimBg="0"/>
      <p:bldP spid="4097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s-PE"/>
              <a:t>Fideicomisos</a:t>
            </a:r>
            <a:endParaRPr lang="es-PE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624392" y="6356351"/>
            <a:ext cx="586408" cy="365125"/>
          </a:xfrm>
        </p:spPr>
        <p:txBody>
          <a:bodyPr/>
          <a:lstStyle/>
          <a:p>
            <a:fld id="{7F16610B-52C8-4E79-8546-1C2E3FC4F1D6}" type="slidenum">
              <a:rPr lang="es-PE" smtClean="0"/>
              <a:pPr/>
              <a:t>12</a:t>
            </a:fld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>
          <a:xfrm>
            <a:off x="1524000" y="476672"/>
            <a:ext cx="9036496" cy="720080"/>
          </a:xfrm>
        </p:spPr>
        <p:txBody>
          <a:bodyPr>
            <a:normAutofit fontScale="90000"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dirty="0" err="1"/>
              <a:t>Clases</a:t>
            </a:r>
            <a:r>
              <a:rPr lang="en-US" dirty="0"/>
              <a:t> de </a:t>
            </a:r>
            <a:r>
              <a:rPr lang="en-US" dirty="0" err="1"/>
              <a:t>Fideicomiso</a:t>
            </a:r>
            <a:endParaRPr lang="es-PE" dirty="0"/>
          </a:p>
        </p:txBody>
      </p:sp>
      <p:sp>
        <p:nvSpPr>
          <p:cNvPr id="15" name="14 Marcador de contenido"/>
          <p:cNvSpPr>
            <a:spLocks noGrp="1"/>
          </p:cNvSpPr>
          <p:nvPr>
            <p:ph idx="4294967295"/>
          </p:nvPr>
        </p:nvSpPr>
        <p:spPr>
          <a:xfrm>
            <a:off x="1847528" y="1556793"/>
            <a:ext cx="8640960" cy="4569371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2"/>
              </a:buClr>
              <a:buNone/>
              <a:defRPr/>
            </a:pPr>
            <a:r>
              <a:rPr lang="es-PE" dirty="0">
                <a:solidFill>
                  <a:schemeClr val="tx2"/>
                </a:solidFill>
              </a:rPr>
              <a:t>No financieros:</a:t>
            </a:r>
          </a:p>
          <a:p>
            <a:pPr marL="457200" indent="-457200"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lang="es-PE" dirty="0"/>
              <a:t>De garantía</a:t>
            </a:r>
          </a:p>
          <a:p>
            <a:pPr marL="457200" indent="-457200"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lang="es-PE" dirty="0"/>
              <a:t>De administración</a:t>
            </a:r>
          </a:p>
          <a:p>
            <a:pPr marL="457200" indent="-457200">
              <a:buClr>
                <a:schemeClr val="accent2"/>
              </a:buClr>
              <a:buFont typeface="Wingdings" pitchFamily="2" charset="2"/>
              <a:buChar char="ü"/>
              <a:defRPr/>
            </a:pPr>
            <a:endParaRPr lang="es-PE" dirty="0"/>
          </a:p>
          <a:p>
            <a:pPr marL="457200" indent="-457200">
              <a:buClr>
                <a:schemeClr val="accent2"/>
              </a:buClr>
              <a:buNone/>
              <a:defRPr/>
            </a:pPr>
            <a:r>
              <a:rPr lang="es-PE" dirty="0">
                <a:solidFill>
                  <a:schemeClr val="tx2"/>
                </a:solidFill>
              </a:rPr>
              <a:t>Financieros:</a:t>
            </a:r>
          </a:p>
          <a:p>
            <a:pPr marL="457200" indent="-457200"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lang="es-PE" dirty="0" err="1"/>
              <a:t>Titulizaciones</a:t>
            </a:r>
            <a:r>
              <a:rPr lang="es-PE" dirty="0"/>
              <a:t> / </a:t>
            </a:r>
            <a:r>
              <a:rPr lang="es-PE" dirty="0" err="1"/>
              <a:t>securitizaciones</a:t>
            </a:r>
            <a:endParaRPr lang="es-PE" dirty="0"/>
          </a:p>
          <a:p>
            <a:pPr marL="457200" indent="-457200">
              <a:buClr>
                <a:schemeClr val="accent2"/>
              </a:buClr>
              <a:buFont typeface="Wingdings" pitchFamily="2" charset="2"/>
              <a:buChar char="ü"/>
              <a:defRPr/>
            </a:pPr>
            <a:r>
              <a:rPr lang="es-PE" dirty="0"/>
              <a:t>Fondos de inversión directa (FID)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639616" y="620688"/>
            <a:ext cx="7067550" cy="817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s-ES_tradnl" sz="3600" b="1" dirty="0">
                <a:solidFill>
                  <a:srgbClr val="C00000"/>
                </a:solidFill>
              </a:rPr>
              <a:t>Fideicomiso de Garantía</a:t>
            </a:r>
            <a:endParaRPr lang="es-ES" sz="3600" b="1" dirty="0">
              <a:solidFill>
                <a:srgbClr val="C00000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609600" y="1600201"/>
            <a:ext cx="109728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s-ES" sz="2400" dirty="0">
                <a:latin typeface="Arial" pitchFamily="34" charset="0"/>
                <a:cs typeface="Arial" pitchFamily="34" charset="0"/>
              </a:rPr>
              <a:t>Los bienes en el patrimonio </a:t>
            </a:r>
            <a:r>
              <a:rPr lang="es-ES" sz="2400" dirty="0" err="1">
                <a:latin typeface="Arial" pitchFamily="34" charset="0"/>
                <a:cs typeface="Arial" pitchFamily="34" charset="0"/>
              </a:rPr>
              <a:t>fideicometido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 aseguran  el cumplimiento de determinadas obligaciones, concertadas o por concertarse, a cargo del fideicomitente o de un tercero. </a:t>
            </a:r>
          </a:p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s-ES" sz="2400" dirty="0">
                <a:latin typeface="Arial" pitchFamily="34" charset="0"/>
                <a:cs typeface="Arial" pitchFamily="34" charset="0"/>
              </a:rPr>
              <a:t>El fideicomisario puede requerir la ejecución o enajenación de los bienes de acuerdo al acto constitutivo.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35560" y="692696"/>
            <a:ext cx="8229600" cy="72008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s-ES" sz="3600" b="1" dirty="0">
                <a:solidFill>
                  <a:srgbClr val="C00000"/>
                </a:solidFill>
              </a:rPr>
              <a:t>Fideicomiso de Administración</a:t>
            </a:r>
            <a:endParaRPr lang="es-PE" sz="3600" b="1" dirty="0">
              <a:solidFill>
                <a:srgbClr val="C00000"/>
              </a:solidFill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983432" y="1772816"/>
            <a:ext cx="9721080" cy="287977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/>
            <a:r>
              <a:rPr lang="es-ES" dirty="0"/>
              <a:t>Son aquellos en los cuales se transfiere la propiedad fiduciaria de los bienes a un fiduciario, para que éste lo administre según lo establecido por el constituyente, destinando el producido, si lo hay, al cumplimiento de la finalidad señalada en el contrato</a:t>
            </a:r>
            <a:r>
              <a:rPr lang="es-ES" sz="2800" dirty="0"/>
              <a:t>. </a:t>
            </a:r>
            <a:endParaRPr lang="es-PE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95600" y="731836"/>
            <a:ext cx="7353300" cy="7032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s-ES_tradnl" sz="3600" b="1" dirty="0">
                <a:solidFill>
                  <a:srgbClr val="C00000"/>
                </a:solidFill>
              </a:rPr>
              <a:t>Fideicomiso Inmobiliario</a:t>
            </a:r>
            <a:endParaRPr lang="es-ES" sz="3600" b="1" dirty="0">
              <a:solidFill>
                <a:srgbClr val="C00000"/>
              </a:solidFill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609600" y="1600201"/>
            <a:ext cx="109728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s-ES" sz="2400" dirty="0"/>
              <a:t>El Fideicomiso Inmobiliario es una Estructura de Garantía.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s-ES" sz="2400" dirty="0"/>
              <a:t>Esta estructura permite mitigar el riesgo de financiar proyectos inmobiliarios. 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s-ES" sz="2400" dirty="0"/>
              <a:t>El fideicomiso provee a los financiadores del proyecto (bancos</a:t>
            </a:r>
            <a:r>
              <a:rPr lang="es-PE" sz="2400" dirty="0"/>
              <a:t> e inversionistas</a:t>
            </a:r>
            <a:r>
              <a:rPr lang="es-ES" sz="2400" dirty="0"/>
              <a:t>)</a:t>
            </a:r>
            <a:r>
              <a:rPr lang="es-PE" sz="2400" dirty="0"/>
              <a:t> y a los compradores</a:t>
            </a:r>
            <a:r>
              <a:rPr lang="es-ES" sz="2400" dirty="0"/>
              <a:t>, un mecanismo ejecutivo, extrajudicial y transparente para administrar el riesgo.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992314" y="1268414"/>
            <a:ext cx="8675687" cy="558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2133600" y="3416300"/>
            <a:ext cx="1828800" cy="10175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s-ES" b="1">
                <a:effectLst>
                  <a:outerShdw blurRad="38100" dist="38100" dir="2700000" algn="tl">
                    <a:srgbClr val="C0C0C0"/>
                  </a:outerShdw>
                </a:effectLst>
              </a:rPr>
              <a:t>Fideicomitente</a:t>
            </a:r>
          </a:p>
          <a:p>
            <a:pPr marL="381000" lvl="1" indent="-190500" eaLnBrk="0" hangingPunct="0">
              <a:buFontTx/>
              <a:buChar char="•"/>
              <a:defRPr/>
            </a:pPr>
            <a:r>
              <a:rPr lang="es-ES" sz="1400"/>
              <a:t>Promotor</a:t>
            </a:r>
          </a:p>
          <a:p>
            <a:pPr marL="381000" lvl="1" indent="-190500" eaLnBrk="0" hangingPunct="0">
              <a:buFontTx/>
              <a:buChar char="•"/>
              <a:defRPr/>
            </a:pPr>
            <a:r>
              <a:rPr lang="es-ES" sz="1400"/>
              <a:t>Inversionistas</a:t>
            </a:r>
          </a:p>
          <a:p>
            <a:pPr marL="381000" lvl="1" indent="-190500" eaLnBrk="0" hangingPunct="0">
              <a:buFontTx/>
              <a:buChar char="•"/>
              <a:defRPr/>
            </a:pPr>
            <a:r>
              <a:rPr lang="es-ES" sz="1400" i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Comprador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8001000" y="3340101"/>
            <a:ext cx="2057400" cy="16557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s-ES" b="1">
                <a:effectLst>
                  <a:outerShdw blurRad="38100" dist="38100" dir="2700000" algn="tl">
                    <a:srgbClr val="C0C0C0"/>
                  </a:outerShdw>
                </a:effectLst>
              </a:rPr>
              <a:t>Fideicomisario</a:t>
            </a:r>
          </a:p>
          <a:p>
            <a:pPr eaLnBrk="0" hangingPunct="0">
              <a:defRPr/>
            </a:pPr>
            <a:r>
              <a:rPr lang="es-ES" sz="1400" i="1"/>
              <a:t>Senior:</a:t>
            </a:r>
          </a:p>
          <a:p>
            <a:pPr lvl="1" indent="-266700" eaLnBrk="0" hangingPunct="0">
              <a:buFontTx/>
              <a:buChar char="•"/>
              <a:defRPr/>
            </a:pPr>
            <a:r>
              <a:rPr lang="es-ES" sz="1400"/>
              <a:t>Banco</a:t>
            </a:r>
          </a:p>
          <a:p>
            <a:pPr eaLnBrk="0" hangingPunct="0">
              <a:defRPr/>
            </a:pPr>
            <a:r>
              <a:rPr lang="es-ES" sz="1400" i="1"/>
              <a:t>Subordinado</a:t>
            </a:r>
          </a:p>
          <a:p>
            <a:pPr lvl="1" indent="-266700" eaLnBrk="0" hangingPunct="0">
              <a:buFontTx/>
              <a:buChar char="•"/>
              <a:defRPr/>
            </a:pPr>
            <a:r>
              <a:rPr lang="es-ES" sz="1400"/>
              <a:t>Comprador</a:t>
            </a:r>
          </a:p>
          <a:p>
            <a:pPr lvl="1" indent="-266700" eaLnBrk="0" hangingPunct="0">
              <a:buFontTx/>
              <a:buChar char="•"/>
              <a:defRPr/>
            </a:pPr>
            <a:r>
              <a:rPr lang="es-ES" sz="1400"/>
              <a:t>Inversionistas</a:t>
            </a:r>
          </a:p>
          <a:p>
            <a:pPr lvl="1" indent="-266700" eaLnBrk="0" hangingPunct="0">
              <a:buFontTx/>
              <a:buChar char="•"/>
              <a:defRPr/>
            </a:pPr>
            <a:r>
              <a:rPr lang="es-ES" sz="1400"/>
              <a:t>Promotor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5029200" y="2693988"/>
            <a:ext cx="1981200" cy="679450"/>
          </a:xfrm>
          <a:prstGeom prst="rect">
            <a:avLst/>
          </a:prstGeom>
          <a:solidFill>
            <a:schemeClr val="fol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s-E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Patrimonio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s-E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Autónomo</a:t>
            </a:r>
          </a:p>
        </p:txBody>
      </p:sp>
      <p:cxnSp>
        <p:nvCxnSpPr>
          <p:cNvPr id="63494" name="AutoShape 6"/>
          <p:cNvCxnSpPr>
            <a:cxnSpLocks noChangeShapeType="1"/>
            <a:stCxn id="166915" idx="0"/>
            <a:endCxn id="166917" idx="1"/>
          </p:cNvCxnSpPr>
          <p:nvPr/>
        </p:nvCxnSpPr>
        <p:spPr bwMode="auto">
          <a:xfrm rot="-5400000">
            <a:off x="3847307" y="2234407"/>
            <a:ext cx="382587" cy="1981200"/>
          </a:xfrm>
          <a:prstGeom prst="bentConnector2">
            <a:avLst/>
          </a:prstGeom>
          <a:noFill/>
          <a:ln w="50800" cap="sq">
            <a:solidFill>
              <a:srgbClr val="3366FF"/>
            </a:solidFill>
            <a:miter lim="800000"/>
            <a:headEnd type="none" w="sm" len="sm"/>
            <a:tailEnd type="triangle" w="med" len="med"/>
          </a:ln>
        </p:spPr>
      </p:cxnSp>
      <p:cxnSp>
        <p:nvCxnSpPr>
          <p:cNvPr id="63495" name="AutoShape 7"/>
          <p:cNvCxnSpPr>
            <a:cxnSpLocks noChangeShapeType="1"/>
            <a:stCxn id="166917" idx="3"/>
            <a:endCxn id="166916" idx="0"/>
          </p:cNvCxnSpPr>
          <p:nvPr/>
        </p:nvCxnSpPr>
        <p:spPr bwMode="auto">
          <a:xfrm>
            <a:off x="7010400" y="3033714"/>
            <a:ext cx="2019300" cy="306387"/>
          </a:xfrm>
          <a:prstGeom prst="bentConnector2">
            <a:avLst/>
          </a:prstGeom>
          <a:noFill/>
          <a:ln w="50800" cap="sq">
            <a:solidFill>
              <a:srgbClr val="3366FF"/>
            </a:solidFill>
            <a:miter lim="800000"/>
            <a:headEnd type="none" w="sm" len="sm"/>
            <a:tailEnd type="triangle" w="med" len="med"/>
          </a:ln>
        </p:spPr>
      </p:cxn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4648200" y="2465388"/>
            <a:ext cx="2819400" cy="36941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166921" name="Rectangle 9"/>
          <p:cNvSpPr>
            <a:spLocks noChangeArrowheads="1"/>
          </p:cNvSpPr>
          <p:nvPr/>
        </p:nvSpPr>
        <p:spPr bwMode="auto">
          <a:xfrm>
            <a:off x="5029200" y="1979613"/>
            <a:ext cx="1981200" cy="679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s-E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Fiduciario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s-ES" sz="2000" i="1"/>
              <a:t>Administra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4724400" y="3416301"/>
            <a:ext cx="2743200" cy="231050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marL="190500" indent="-190500"/>
            <a:r>
              <a:rPr lang="es-ES" sz="1600" b="1"/>
              <a:t>ACTIVOS</a:t>
            </a:r>
          </a:p>
          <a:p>
            <a:pPr marL="190500" indent="-190500">
              <a:buFontTx/>
              <a:buChar char="•"/>
            </a:pPr>
            <a:r>
              <a:rPr lang="es-ES" sz="1600"/>
              <a:t>Proyecto</a:t>
            </a:r>
          </a:p>
          <a:p>
            <a:pPr marL="190500" indent="-190500">
              <a:buFontTx/>
              <a:buChar char="•"/>
            </a:pPr>
            <a:r>
              <a:rPr lang="es-ES" sz="1600"/>
              <a:t>Terreno</a:t>
            </a:r>
          </a:p>
          <a:p>
            <a:pPr marL="190500" indent="-190500">
              <a:buFontTx/>
              <a:buChar char="•"/>
            </a:pPr>
            <a:r>
              <a:rPr lang="es-ES" sz="1600"/>
              <a:t>Pre-ventas</a:t>
            </a:r>
          </a:p>
          <a:p>
            <a:pPr marL="190500" indent="-190500">
              <a:buFontTx/>
              <a:buChar char="•"/>
            </a:pPr>
            <a:r>
              <a:rPr lang="es-ES" sz="1600"/>
              <a:t>Cuotas Iniciales</a:t>
            </a:r>
          </a:p>
          <a:p>
            <a:pPr marL="190500" indent="-190500">
              <a:buFontTx/>
              <a:buChar char="•"/>
            </a:pPr>
            <a:r>
              <a:rPr lang="es-ES" sz="1600"/>
              <a:t>Desembolsos Prestamos</a:t>
            </a:r>
          </a:p>
          <a:p>
            <a:pPr marL="190500" indent="-190500">
              <a:buFontTx/>
              <a:buChar char="•"/>
            </a:pPr>
            <a:r>
              <a:rPr lang="es-ES" sz="1600"/>
              <a:t>Flujo de Ventas</a:t>
            </a:r>
          </a:p>
          <a:p>
            <a:pPr marL="190500" indent="-190500"/>
            <a:r>
              <a:rPr lang="es-ES" sz="1600" b="1"/>
              <a:t>PASIVOS</a:t>
            </a:r>
          </a:p>
          <a:p>
            <a:pPr marL="190500" indent="-190500">
              <a:buFontTx/>
              <a:buChar char="•"/>
            </a:pPr>
            <a:r>
              <a:rPr lang="es-ES" sz="1600" u="sng"/>
              <a:t>Certificados de Participación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1981200" y="1816100"/>
            <a:ext cx="1981200" cy="83317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/>
            <a:r>
              <a:rPr lang="es-ES" sz="1200" i="1"/>
              <a:t>El </a:t>
            </a:r>
            <a:r>
              <a:rPr lang="es-ES" sz="1200" b="1" i="1"/>
              <a:t>Fideicomitente</a:t>
            </a:r>
            <a:r>
              <a:rPr lang="es-ES" sz="1200" i="1"/>
              <a:t> transfiere los activos al Fideicomiso. A cambio recibe certificados de participación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7696200" y="5168900"/>
            <a:ext cx="2286000" cy="101784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/>
            <a:r>
              <a:rPr lang="es-ES" sz="1200" b="1" i="1"/>
              <a:t>El Fiduciario</a:t>
            </a:r>
            <a:r>
              <a:rPr lang="es-ES" sz="1200" i="1"/>
              <a:t> al término, adjudica los inmuebles y reparte las ganancias, según contrato a cambio de los certificados de participación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7772400" y="1816100"/>
            <a:ext cx="2286000" cy="101784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/>
            <a:r>
              <a:rPr lang="es-ES" sz="1200" i="1"/>
              <a:t>El </a:t>
            </a:r>
            <a:r>
              <a:rPr lang="es-ES" sz="1200" b="1" i="1"/>
              <a:t>Fiduciario</a:t>
            </a:r>
            <a:r>
              <a:rPr lang="es-ES" sz="1200" i="1"/>
              <a:t> administra los flujos del proyecto, paga los contratistas, cobra las ventas y paga el financiamiento del proyecto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2028032" y="712919"/>
            <a:ext cx="8604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" sz="4000" dirty="0">
                <a:solidFill>
                  <a:srgbClr val="C00000"/>
                </a:solidFill>
              </a:rPr>
              <a:t>Fideicomiso Inmobiliario - Estructura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1876896" y="661986"/>
            <a:ext cx="8207375" cy="641350"/>
          </a:xfrm>
          <a:prstGeom prst="rect">
            <a:avLst/>
          </a:prstGeom>
          <a:noFill/>
          <a:ln w="14288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3600" dirty="0">
                <a:solidFill>
                  <a:srgbClr val="C00000"/>
                </a:solidFill>
              </a:rPr>
              <a:t>Fideicomiso de </a:t>
            </a:r>
            <a:r>
              <a:rPr lang="es-ES" sz="3600" dirty="0" err="1">
                <a:solidFill>
                  <a:srgbClr val="C00000"/>
                </a:solidFill>
              </a:rPr>
              <a:t>Titulización</a:t>
            </a:r>
            <a:endParaRPr lang="es-ES" sz="3600" dirty="0">
              <a:solidFill>
                <a:srgbClr val="C00000"/>
              </a:solidFill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316832" y="1468436"/>
            <a:ext cx="9937104" cy="2054409"/>
          </a:xfrm>
          <a:prstGeom prst="rect">
            <a:avLst/>
          </a:prstGeom>
          <a:noFill/>
          <a:ln w="14288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chemeClr val="accent2"/>
              </a:buClr>
              <a:buSzPct val="150000"/>
              <a:buFont typeface="Wingdings" pitchFamily="2" charset="2"/>
              <a:buNone/>
            </a:pPr>
            <a:r>
              <a:rPr lang="es-PE" sz="1700" dirty="0"/>
              <a:t>Es una alternativa de financiamiento.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buSzPct val="150000"/>
              <a:buFont typeface="Wingdings" pitchFamily="2" charset="2"/>
              <a:buNone/>
            </a:pPr>
            <a:r>
              <a:rPr lang="es-PE" sz="1700" dirty="0"/>
              <a:t>Proceso mediante el cual la empresa (originador) transfiere parte de sus activos a una sociedad </a:t>
            </a:r>
            <a:r>
              <a:rPr lang="es-PE" sz="1700" dirty="0" err="1"/>
              <a:t>titulizadora</a:t>
            </a:r>
            <a:r>
              <a:rPr lang="es-PE" sz="1700" dirty="0"/>
              <a:t> (fiduciario) para constituir un patrimonio autónomo (patrimonio </a:t>
            </a:r>
            <a:r>
              <a:rPr lang="es-PE" sz="1700" dirty="0" err="1"/>
              <a:t>fideicometido</a:t>
            </a:r>
            <a:r>
              <a:rPr lang="es-PE" sz="1700" dirty="0"/>
              <a:t>).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buSzPct val="150000"/>
              <a:buFont typeface="Wingdings" pitchFamily="2" charset="2"/>
              <a:buNone/>
            </a:pPr>
            <a:r>
              <a:rPr lang="es-PE" sz="1700" dirty="0"/>
              <a:t>Con cargo a dicho patrimonio se realiza la emisión de valores mediante OPP.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buSzPct val="150000"/>
              <a:buFont typeface="Wingdings" pitchFamily="2" charset="2"/>
              <a:buNone/>
            </a:pPr>
            <a:r>
              <a:rPr lang="es-PE" sz="1700" dirty="0"/>
              <a:t>La sociedad </a:t>
            </a:r>
            <a:r>
              <a:rPr lang="es-PE" sz="1700" dirty="0" err="1"/>
              <a:t>titulizadora</a:t>
            </a:r>
            <a:r>
              <a:rPr lang="es-PE" sz="1700" dirty="0"/>
              <a:t> se encarga de estructurar la emisión, efectuar la OPP y administrar los activos que integran el patrimonio </a:t>
            </a:r>
            <a:r>
              <a:rPr lang="es-PE" sz="1700" dirty="0" err="1"/>
              <a:t>fideicometido</a:t>
            </a:r>
            <a:r>
              <a:rPr lang="es-PE" sz="1700" dirty="0"/>
              <a:t>.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304184" y="4270558"/>
            <a:ext cx="17526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E" sz="1200" b="1">
                <a:solidFill>
                  <a:schemeClr val="tx2"/>
                </a:solidFill>
              </a:rPr>
              <a:t>FIDUCIARIO</a:t>
            </a:r>
            <a:endParaRPr lang="es-ES" sz="1200" b="1">
              <a:solidFill>
                <a:schemeClr val="tx2"/>
              </a:solidFill>
            </a:endParaRPr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3138960" y="5070659"/>
            <a:ext cx="898525" cy="328613"/>
          </a:xfrm>
          <a:prstGeom prst="notchedRightArrow">
            <a:avLst>
              <a:gd name="adj1" fmla="val 50000"/>
              <a:gd name="adj2" fmla="val 68357"/>
            </a:avLst>
          </a:prstGeom>
          <a:solidFill>
            <a:schemeClr val="hlink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3161184" y="5426259"/>
            <a:ext cx="876300" cy="314325"/>
          </a:xfrm>
          <a:prstGeom prst="leftArrow">
            <a:avLst>
              <a:gd name="adj1" fmla="val 50000"/>
              <a:gd name="adj2" fmla="val 69697"/>
            </a:avLst>
          </a:prstGeom>
          <a:solidFill>
            <a:schemeClr val="hlink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2780184" y="4380097"/>
            <a:ext cx="152400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E" sz="1200">
                <a:latin typeface="Verdana" pitchFamily="34" charset="0"/>
              </a:rPr>
              <a:t>Transferencia fiduciaria de activos</a:t>
            </a:r>
            <a:endParaRPr lang="es-ES" sz="1200">
              <a:latin typeface="Verdana" pitchFamily="34" charset="0"/>
            </a:endParaRPr>
          </a:p>
        </p:txBody>
      </p:sp>
      <p:sp>
        <p:nvSpPr>
          <p:cNvPr id="73736" name="AutoShape 8"/>
          <p:cNvSpPr>
            <a:spLocks noChangeArrowheads="1"/>
          </p:cNvSpPr>
          <p:nvPr/>
        </p:nvSpPr>
        <p:spPr bwMode="auto">
          <a:xfrm>
            <a:off x="6285384" y="5019858"/>
            <a:ext cx="1143000" cy="285750"/>
          </a:xfrm>
          <a:prstGeom prst="notchedRightArrow">
            <a:avLst>
              <a:gd name="adj1" fmla="val 50000"/>
              <a:gd name="adj2" fmla="val 100000"/>
            </a:avLst>
          </a:prstGeom>
          <a:solidFill>
            <a:schemeClr val="hlink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6132984" y="4483283"/>
            <a:ext cx="152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E" sz="1200">
                <a:latin typeface="Verdana" pitchFamily="34" charset="0"/>
              </a:rPr>
              <a:t>Emisión de valores</a:t>
            </a:r>
            <a:endParaRPr lang="es-ES" sz="1200">
              <a:latin typeface="Verdana" pitchFamily="34" charset="0"/>
            </a:endParaRPr>
          </a:p>
        </p:txBody>
      </p:sp>
      <p:sp>
        <p:nvSpPr>
          <p:cNvPr id="73738" name="AutoShape 10"/>
          <p:cNvSpPr>
            <a:spLocks noChangeArrowheads="1"/>
          </p:cNvSpPr>
          <p:nvPr/>
        </p:nvSpPr>
        <p:spPr bwMode="auto">
          <a:xfrm>
            <a:off x="6666384" y="5413559"/>
            <a:ext cx="1219200" cy="284163"/>
          </a:xfrm>
          <a:prstGeom prst="leftArrow">
            <a:avLst>
              <a:gd name="adj1" fmla="val 50000"/>
              <a:gd name="adj2" fmla="val 107262"/>
            </a:avLst>
          </a:prstGeom>
          <a:solidFill>
            <a:schemeClr val="hlink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1410172" y="4894447"/>
            <a:ext cx="19050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E" sz="1200" b="1">
                <a:solidFill>
                  <a:schemeClr val="tx2"/>
                </a:solidFill>
                <a:latin typeface="Verdana" pitchFamily="34" charset="0"/>
              </a:rPr>
              <a:t>ORIGINADOR</a:t>
            </a:r>
          </a:p>
          <a:p>
            <a:pPr algn="ctr">
              <a:spcBef>
                <a:spcPct val="50000"/>
              </a:spcBef>
            </a:pPr>
            <a:r>
              <a:rPr lang="es-PE" sz="1200">
                <a:solidFill>
                  <a:schemeClr val="tx2"/>
                </a:solidFill>
                <a:latin typeface="Verdana" pitchFamily="34" charset="0"/>
              </a:rPr>
              <a:t>(FIDEICOMITENTE)</a:t>
            </a:r>
            <a:endParaRPr lang="es-ES" sz="120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4380384" y="3868921"/>
            <a:ext cx="1600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E" sz="1200" b="1">
                <a:latin typeface="Verdana" pitchFamily="34" charset="0"/>
              </a:rPr>
              <a:t>Sociedad Titulizadora</a:t>
            </a:r>
            <a:endParaRPr lang="es-ES" sz="1200" b="1">
              <a:latin typeface="Verdana" pitchFamily="34" charset="0"/>
            </a:endParaRPr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4380384" y="4902383"/>
            <a:ext cx="1600200" cy="609600"/>
          </a:xfrm>
          <a:prstGeom prst="rect">
            <a:avLst/>
          </a:prstGeom>
          <a:solidFill>
            <a:srgbClr val="DDDDDD"/>
          </a:solidFill>
          <a:ln w="381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4650259" y="4976997"/>
            <a:ext cx="1277938" cy="458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E" sz="1200" b="1"/>
              <a:t>Patrimonio Fideicometido</a:t>
            </a:r>
            <a:endParaRPr lang="es-ES" sz="1200" b="1"/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8037984" y="4749984"/>
            <a:ext cx="19050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E" sz="1200" b="1">
                <a:solidFill>
                  <a:schemeClr val="tx2"/>
                </a:solidFill>
                <a:latin typeface="Verdana" pitchFamily="34" charset="0"/>
              </a:rPr>
              <a:t>INVERSIONISTAS</a:t>
            </a:r>
          </a:p>
          <a:p>
            <a:pPr algn="ctr">
              <a:spcBef>
                <a:spcPct val="50000"/>
              </a:spcBef>
            </a:pPr>
            <a:r>
              <a:rPr lang="es-PE" sz="1200">
                <a:solidFill>
                  <a:schemeClr val="tx2"/>
                </a:solidFill>
                <a:latin typeface="Verdana" pitchFamily="34" charset="0"/>
              </a:rPr>
              <a:t>(FIDEICOMISARIOS)</a:t>
            </a:r>
            <a:endParaRPr lang="es-ES" sz="120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73744" name="Rectangle 16"/>
          <p:cNvSpPr>
            <a:spLocks noChangeArrowheads="1"/>
          </p:cNvSpPr>
          <p:nvPr/>
        </p:nvSpPr>
        <p:spPr bwMode="auto">
          <a:xfrm>
            <a:off x="4151784" y="3759383"/>
            <a:ext cx="2057400" cy="2362200"/>
          </a:xfrm>
          <a:prstGeom prst="rect">
            <a:avLst/>
          </a:prstGeom>
          <a:noFill/>
          <a:ln w="28575">
            <a:solidFill>
              <a:srgbClr val="DDDDDD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5980584" y="5435783"/>
            <a:ext cx="990600" cy="304800"/>
          </a:xfrm>
          <a:prstGeom prst="rect">
            <a:avLst/>
          </a:prstGeom>
          <a:noFill/>
          <a:ln w="14288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E" sz="1400" b="1">
                <a:latin typeface="Verdana" pitchFamily="34" charset="0"/>
              </a:rPr>
              <a:t>S/.</a:t>
            </a:r>
            <a:endParaRPr lang="es-ES_tradnl" sz="1400" b="1">
              <a:latin typeface="Verdana" pitchFamily="34" charset="0"/>
            </a:endParaRPr>
          </a:p>
        </p:txBody>
      </p:sp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2494434" y="5435783"/>
            <a:ext cx="990600" cy="304800"/>
          </a:xfrm>
          <a:prstGeom prst="rect">
            <a:avLst/>
          </a:prstGeom>
          <a:noFill/>
          <a:ln w="14288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E" sz="1400" b="1">
                <a:latin typeface="Verdana" pitchFamily="34" charset="0"/>
              </a:rPr>
              <a:t>S/.</a:t>
            </a:r>
            <a:endParaRPr lang="es-ES_tradnl" sz="1400" b="1">
              <a:latin typeface="Verdana" pitchFamily="34" charset="0"/>
            </a:endParaRPr>
          </a:p>
        </p:txBody>
      </p:sp>
      <p:pic>
        <p:nvPicPr>
          <p:cNvPr id="73747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4584" y="4902383"/>
            <a:ext cx="407988" cy="407988"/>
          </a:xfrm>
          <a:prstGeom prst="rect">
            <a:avLst/>
          </a:prstGeom>
          <a:noFill/>
          <a:ln w="14288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5941640" y="2153566"/>
            <a:ext cx="1828800" cy="2425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1763340" y="3677566"/>
            <a:ext cx="9017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176" tIns="44163" rIns="91176" bIns="44163" anchor="ctr"/>
          <a:lstStyle/>
          <a:p>
            <a:pPr algn="ctr" eaLnBrk="0" hangingPunct="0"/>
            <a:r>
              <a:rPr lang="es-ES" sz="1600">
                <a:latin typeface="Comic Sans MS" pitchFamily="66" charset="0"/>
              </a:rPr>
              <a:t>Clientes</a:t>
            </a:r>
            <a:r>
              <a:rPr lang="es-ES">
                <a:latin typeface="Comic Sans MS" pitchFamily="66" charset="0"/>
              </a:rPr>
              <a:t> 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3655640" y="3683916"/>
            <a:ext cx="12954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176" tIns="44163" rIns="91176" bIns="44163" anchor="ctr"/>
          <a:lstStyle/>
          <a:p>
            <a:pPr algn="ctr" eaLnBrk="0" hangingPunct="0"/>
            <a:r>
              <a:rPr lang="en-US" sz="1600">
                <a:latin typeface="Comic Sans MS" pitchFamily="66" charset="0"/>
              </a:rPr>
              <a:t> Originador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8913440" y="3683916"/>
            <a:ext cx="11430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176" tIns="44163" rIns="91176" bIns="44163" anchor="ctr"/>
          <a:lstStyle/>
          <a:p>
            <a:pPr algn="ctr" eaLnBrk="0" hangingPunct="0"/>
            <a:r>
              <a:rPr lang="en-US" sz="1600">
                <a:latin typeface="Comic Sans MS" pitchFamily="66" charset="0"/>
              </a:rPr>
              <a:t>Inversores</a:t>
            </a:r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2741240" y="3829966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2817440" y="4058566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2741240" y="3420392"/>
            <a:ext cx="7620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176" tIns="44163" rIns="91176" bIns="44163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latin typeface="Impact" pitchFamily="34" charset="0"/>
              </a:rPr>
              <a:t>Ventas</a:t>
            </a:r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8003804" y="4182392"/>
            <a:ext cx="8334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176" tIns="44163" rIns="91176" bIns="44163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latin typeface="Impact" pitchFamily="34" charset="0"/>
              </a:rPr>
              <a:t>Valores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5103440" y="4182392"/>
            <a:ext cx="8382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176" tIns="44163" rIns="91176" bIns="44163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latin typeface="Impact" pitchFamily="34" charset="0"/>
              </a:rPr>
              <a:t>Cartera</a:t>
            </a: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2588840" y="4182392"/>
            <a:ext cx="9906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176" tIns="44163" rIns="91176" bIns="44163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latin typeface="Impact" pitchFamily="34" charset="0"/>
              </a:rPr>
              <a:t>Cartera</a:t>
            </a: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3744540" y="4820567"/>
            <a:ext cx="1130300" cy="519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176" tIns="44163" rIns="91176" bIns="44163" anchor="ctr"/>
          <a:lstStyle/>
          <a:p>
            <a:pPr algn="ctr" eaLnBrk="0" hangingPunct="0"/>
            <a:r>
              <a:rPr lang="en-US" sz="1600">
                <a:latin typeface="Comic Sans MS" pitchFamily="66" charset="0"/>
              </a:rPr>
              <a:t>Servidor</a:t>
            </a:r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6703640" y="4210966"/>
            <a:ext cx="1588" cy="8509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 flipH="1">
            <a:off x="4951040" y="5049166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1055440" y="950226"/>
            <a:ext cx="101718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 err="1"/>
              <a:t>Patrimonio</a:t>
            </a:r>
            <a:r>
              <a:rPr lang="en-US" sz="2800" b="1" dirty="0"/>
              <a:t> de </a:t>
            </a:r>
            <a:r>
              <a:rPr lang="en-US" sz="2800" b="1" dirty="0" err="1"/>
              <a:t>Sociedad</a:t>
            </a:r>
            <a:r>
              <a:rPr lang="en-US" sz="2800" b="1" dirty="0"/>
              <a:t> de </a:t>
            </a:r>
            <a:r>
              <a:rPr lang="en-US" sz="2800" b="1" dirty="0" err="1"/>
              <a:t>Propósito</a:t>
            </a:r>
            <a:r>
              <a:rPr lang="en-US" sz="2800" b="1" dirty="0"/>
              <a:t> Especial: </a:t>
            </a:r>
            <a:r>
              <a:rPr lang="en-US" sz="2800" b="1" dirty="0" err="1"/>
              <a:t>Cuentas</a:t>
            </a:r>
            <a:r>
              <a:rPr lang="en-US" sz="2800" b="1" dirty="0"/>
              <a:t> </a:t>
            </a:r>
            <a:r>
              <a:rPr lang="en-US" sz="2800" b="1" dirty="0" err="1"/>
              <a:t>por</a:t>
            </a:r>
            <a:r>
              <a:rPr lang="en-US" sz="2800" b="1" dirty="0"/>
              <a:t> </a:t>
            </a:r>
            <a:r>
              <a:rPr lang="en-US" sz="2800" b="1" dirty="0" err="1"/>
              <a:t>Cobrar</a:t>
            </a:r>
            <a:endParaRPr lang="en-US" sz="2800" b="1" dirty="0"/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5103440" y="3448967"/>
            <a:ext cx="7620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176" tIns="44163" rIns="91176" bIns="44163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latin typeface="Impact" pitchFamily="34" charset="0"/>
              </a:rPr>
              <a:t>Dinero</a:t>
            </a:r>
          </a:p>
        </p:txBody>
      </p:sp>
      <p:sp>
        <p:nvSpPr>
          <p:cNvPr id="74771" name="Rectangle 19"/>
          <p:cNvSpPr>
            <a:spLocks noChangeArrowheads="1"/>
          </p:cNvSpPr>
          <p:nvPr/>
        </p:nvSpPr>
        <p:spPr bwMode="auto">
          <a:xfrm>
            <a:off x="7927604" y="3448967"/>
            <a:ext cx="8334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176" tIns="44163" rIns="91176" bIns="44163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latin typeface="Impact" pitchFamily="34" charset="0"/>
              </a:rPr>
              <a:t>Dinero</a:t>
            </a:r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7008440" y="4210966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6411540" y="5430167"/>
            <a:ext cx="1130300" cy="519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176" tIns="44163" rIns="91176" bIns="44163" anchor="ctr"/>
          <a:lstStyle/>
          <a:p>
            <a:pPr algn="ctr" eaLnBrk="0" hangingPunct="0"/>
            <a:r>
              <a:rPr lang="en-US" sz="1600">
                <a:latin typeface="Comic Sans MS" pitchFamily="66" charset="0"/>
              </a:rPr>
              <a:t>Mejorador</a:t>
            </a:r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5027240" y="3829966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5027240" y="4058566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7999040" y="4058566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7999040" y="3829966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6094040" y="2394866"/>
            <a:ext cx="1524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latin typeface="Comic Sans MS" pitchFamily="66" charset="0"/>
              </a:rPr>
              <a:t>Sociedad de Propósito Especial</a:t>
            </a:r>
            <a:endParaRPr lang="en-US" sz="2000">
              <a:latin typeface="Times New Roman" pitchFamily="18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094040" y="3372766"/>
            <a:ext cx="1524000" cy="762000"/>
            <a:chOff x="4464" y="3264"/>
            <a:chExt cx="960" cy="480"/>
          </a:xfrm>
        </p:grpSpPr>
        <p:sp>
          <p:nvSpPr>
            <p:cNvPr id="74781" name="Rectangle 28"/>
            <p:cNvSpPr>
              <a:spLocks noChangeArrowheads="1"/>
            </p:cNvSpPr>
            <p:nvPr/>
          </p:nvSpPr>
          <p:spPr bwMode="auto">
            <a:xfrm>
              <a:off x="4464" y="3264"/>
              <a:ext cx="960" cy="48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2" name="Text Box 29"/>
            <p:cNvSpPr txBox="1">
              <a:spLocks noChangeArrowheads="1"/>
            </p:cNvSpPr>
            <p:nvPr/>
          </p:nvSpPr>
          <p:spPr bwMode="auto">
            <a:xfrm>
              <a:off x="4560" y="3388"/>
              <a:ext cx="768" cy="212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omic Sans MS" pitchFamily="66" charset="0"/>
                </a:rPr>
                <a:t>Patrimonio</a:t>
              </a:r>
              <a:endParaRPr lang="en-US" sz="2000">
                <a:latin typeface="Times New Roman" pitchFamily="18" charset="0"/>
              </a:endParaRPr>
            </a:p>
          </p:txBody>
        </p:sp>
      </p:grpSp>
      <p:sp>
        <p:nvSpPr>
          <p:cNvPr id="74780" name="Text Box 30"/>
          <p:cNvSpPr txBox="1">
            <a:spLocks noChangeArrowheads="1"/>
          </p:cNvSpPr>
          <p:nvPr/>
        </p:nvSpPr>
        <p:spPr bwMode="auto">
          <a:xfrm>
            <a:off x="6094040" y="2382166"/>
            <a:ext cx="1524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latin typeface="Comic Sans MS" pitchFamily="66" charset="0"/>
              </a:rPr>
              <a:t>Sociedad de Propósito Especial</a:t>
            </a: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s-PE"/>
              <a:t>Fideicomisos</a:t>
            </a:r>
            <a:endParaRPr lang="es-PE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624392" y="6356351"/>
            <a:ext cx="586408" cy="365125"/>
          </a:xfrm>
        </p:spPr>
        <p:txBody>
          <a:bodyPr/>
          <a:lstStyle/>
          <a:p>
            <a:fld id="{7F16610B-52C8-4E79-8546-1C2E3FC4F1D6}" type="slidenum">
              <a:rPr lang="es-PE" smtClean="0"/>
              <a:pPr/>
              <a:t>19</a:t>
            </a:fld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>
          <a:xfrm>
            <a:off x="479376" y="792230"/>
            <a:ext cx="11521280" cy="648072"/>
          </a:xfrm>
        </p:spPr>
        <p:txBody>
          <a:bodyPr>
            <a:noAutofit/>
          </a:bodyPr>
          <a:lstStyle/>
          <a:p>
            <a:r>
              <a:rPr lang="es-PE" sz="3600" dirty="0"/>
              <a:t>Fideicomiso Endeudamiento Gobiernos </a:t>
            </a:r>
            <a:r>
              <a:rPr lang="es-PE" sz="3600" dirty="0" err="1"/>
              <a:t>Subnacional</a:t>
            </a:r>
            <a:endParaRPr lang="es-PE" sz="3600" dirty="0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8040216" y="5229200"/>
            <a:ext cx="1042988" cy="576263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MEF</a:t>
            </a:r>
          </a:p>
          <a:p>
            <a:pPr algn="ctr"/>
            <a:r>
              <a:rPr lang="es-ES"/>
              <a:t>DGETP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960466" y="2800324"/>
            <a:ext cx="1936750" cy="314325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5325592" y="3252762"/>
            <a:ext cx="1071563" cy="52322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sz="1400" b="1" dirty="0"/>
              <a:t>Cta. Especial</a:t>
            </a: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5244629" y="5086324"/>
            <a:ext cx="1223962" cy="52322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sz="1400" b="1" dirty="0"/>
              <a:t>Cta. Operativa</a:t>
            </a:r>
          </a:p>
        </p:txBody>
      </p:sp>
      <p:sp>
        <p:nvSpPr>
          <p:cNvPr id="10" name="Text Box 52"/>
          <p:cNvSpPr txBox="1">
            <a:spLocks noChangeArrowheads="1"/>
          </p:cNvSpPr>
          <p:nvPr/>
        </p:nvSpPr>
        <p:spPr bwMode="auto">
          <a:xfrm>
            <a:off x="5254155" y="2514574"/>
            <a:ext cx="1571625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b="1" dirty="0">
                <a:solidFill>
                  <a:srgbClr val="C00000"/>
                </a:solidFill>
              </a:rPr>
              <a:t>FIDEICOMISO</a:t>
            </a: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flipH="1" flipV="1">
            <a:off x="5463902" y="3783334"/>
            <a:ext cx="4564" cy="1244253"/>
          </a:xfrm>
          <a:prstGeom prst="line">
            <a:avLst/>
          </a:prstGeom>
          <a:noFill/>
          <a:ln w="22225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 sz="2400"/>
          </a:p>
        </p:txBody>
      </p:sp>
      <p:sp>
        <p:nvSpPr>
          <p:cNvPr id="12" name="AutoShape 421"/>
          <p:cNvSpPr>
            <a:spLocks noChangeArrowheads="1"/>
          </p:cNvSpPr>
          <p:nvPr/>
        </p:nvSpPr>
        <p:spPr bwMode="auto">
          <a:xfrm>
            <a:off x="2007519" y="2863824"/>
            <a:ext cx="1562299" cy="207163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s-ES" sz="1600" b="1" dirty="0"/>
              <a:t>Cta. De Origen</a:t>
            </a:r>
          </a:p>
          <a:p>
            <a:r>
              <a:rPr lang="es-ES" sz="1600" b="1" dirty="0"/>
              <a:t>(Gob. Reg.)</a:t>
            </a:r>
          </a:p>
          <a:p>
            <a:r>
              <a:rPr lang="es-ES" sz="1600" dirty="0"/>
              <a:t>- Canon</a:t>
            </a:r>
          </a:p>
          <a:p>
            <a:r>
              <a:rPr lang="es-ES" sz="1600" dirty="0"/>
              <a:t>- </a:t>
            </a:r>
            <a:r>
              <a:rPr lang="es-ES" sz="1600" dirty="0" err="1"/>
              <a:t>Sobrecanon</a:t>
            </a:r>
            <a:endParaRPr lang="es-ES" sz="1600" dirty="0"/>
          </a:p>
          <a:p>
            <a:r>
              <a:rPr lang="es-ES" sz="1600" dirty="0"/>
              <a:t>- Regalías </a:t>
            </a:r>
          </a:p>
          <a:p>
            <a:r>
              <a:rPr lang="es-ES" sz="1600" dirty="0"/>
              <a:t>  Mineras</a:t>
            </a:r>
          </a:p>
          <a:p>
            <a:r>
              <a:rPr lang="es-ES" sz="1600" dirty="0"/>
              <a:t>- FONCOR</a:t>
            </a:r>
          </a:p>
          <a:p>
            <a:r>
              <a:rPr lang="es-ES" sz="1600" dirty="0"/>
              <a:t>- FOCAM</a:t>
            </a:r>
          </a:p>
        </p:txBody>
      </p:sp>
      <p:sp>
        <p:nvSpPr>
          <p:cNvPr id="13" name="Text Box 424"/>
          <p:cNvSpPr txBox="1">
            <a:spLocks noChangeArrowheads="1"/>
          </p:cNvSpPr>
          <p:nvPr/>
        </p:nvSpPr>
        <p:spPr bwMode="auto">
          <a:xfrm>
            <a:off x="5535910" y="3927351"/>
            <a:ext cx="10715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 dirty="0"/>
              <a:t>Detrae Cuota para el Servicio de Deuda</a:t>
            </a:r>
          </a:p>
        </p:txBody>
      </p:sp>
      <p:cxnSp>
        <p:nvCxnSpPr>
          <p:cNvPr id="14" name="AutoShape 425"/>
          <p:cNvCxnSpPr>
            <a:cxnSpLocks noChangeShapeType="1"/>
          </p:cNvCxnSpPr>
          <p:nvPr/>
        </p:nvCxnSpPr>
        <p:spPr bwMode="auto">
          <a:xfrm rot="16200000" flipH="1">
            <a:off x="3849763" y="3957315"/>
            <a:ext cx="293737" cy="2394048"/>
          </a:xfrm>
          <a:prstGeom prst="bentConnector2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</p:spPr>
      </p:cxnSp>
      <p:sp>
        <p:nvSpPr>
          <p:cNvPr id="15" name="Text Box 437"/>
          <p:cNvSpPr txBox="1">
            <a:spLocks noChangeArrowheads="1"/>
          </p:cNvSpPr>
          <p:nvPr/>
        </p:nvSpPr>
        <p:spPr bwMode="auto">
          <a:xfrm>
            <a:off x="3611092" y="4998178"/>
            <a:ext cx="9167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 dirty="0"/>
              <a:t>Aporte</a:t>
            </a:r>
          </a:p>
        </p:txBody>
      </p:sp>
      <p:cxnSp>
        <p:nvCxnSpPr>
          <p:cNvPr id="16" name="AutoShape 441"/>
          <p:cNvCxnSpPr>
            <a:cxnSpLocks noChangeShapeType="1"/>
          </p:cNvCxnSpPr>
          <p:nvPr/>
        </p:nvCxnSpPr>
        <p:spPr bwMode="auto">
          <a:xfrm>
            <a:off x="6397154" y="3428975"/>
            <a:ext cx="1643062" cy="2157413"/>
          </a:xfrm>
          <a:prstGeom prst="bentConnector3">
            <a:avLst>
              <a:gd name="adj1" fmla="val 37634"/>
            </a:avLst>
          </a:prstGeom>
          <a:noFill/>
          <a:ln w="22225">
            <a:solidFill>
              <a:srgbClr val="3366FF"/>
            </a:solidFill>
            <a:miter lim="800000"/>
            <a:headEnd/>
            <a:tailEnd type="triangle" w="med" len="med"/>
          </a:ln>
        </p:spPr>
      </p:cxnSp>
      <p:sp>
        <p:nvSpPr>
          <p:cNvPr id="17" name="Line 445"/>
          <p:cNvSpPr>
            <a:spLocks noChangeShapeType="1"/>
          </p:cNvSpPr>
          <p:nvPr/>
        </p:nvSpPr>
        <p:spPr bwMode="auto">
          <a:xfrm flipV="1">
            <a:off x="8254529" y="3657574"/>
            <a:ext cx="0" cy="1500188"/>
          </a:xfrm>
          <a:prstGeom prst="line">
            <a:avLst/>
          </a:prstGeom>
          <a:noFill/>
          <a:ln w="22225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 sz="2400"/>
          </a:p>
        </p:txBody>
      </p:sp>
      <p:sp>
        <p:nvSpPr>
          <p:cNvPr id="18" name="Text Box 448"/>
          <p:cNvSpPr txBox="1">
            <a:spLocks noChangeArrowheads="1"/>
          </p:cNvSpPr>
          <p:nvPr/>
        </p:nvSpPr>
        <p:spPr bwMode="auto">
          <a:xfrm>
            <a:off x="6754341" y="2800324"/>
            <a:ext cx="1155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400" b="1">
                <a:solidFill>
                  <a:srgbClr val="C00000"/>
                </a:solidFill>
              </a:rPr>
              <a:t>Paga Servicio de Deuda</a:t>
            </a:r>
          </a:p>
        </p:txBody>
      </p:sp>
      <p:sp>
        <p:nvSpPr>
          <p:cNvPr id="19" name="Text Box 449"/>
          <p:cNvSpPr txBox="1">
            <a:spLocks noChangeArrowheads="1"/>
          </p:cNvSpPr>
          <p:nvPr/>
        </p:nvSpPr>
        <p:spPr bwMode="auto">
          <a:xfrm>
            <a:off x="7182967" y="4729138"/>
            <a:ext cx="9763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sz="1200" b="1" dirty="0"/>
              <a:t>Reembolsa lo que pagó MEF</a:t>
            </a:r>
          </a:p>
        </p:txBody>
      </p:sp>
      <p:sp>
        <p:nvSpPr>
          <p:cNvPr id="20" name="Text Box 450"/>
          <p:cNvSpPr txBox="1">
            <a:spLocks noChangeArrowheads="1"/>
          </p:cNvSpPr>
          <p:nvPr/>
        </p:nvSpPr>
        <p:spPr bwMode="auto">
          <a:xfrm>
            <a:off x="8183091" y="4014762"/>
            <a:ext cx="1322388" cy="77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100" b="1"/>
              <a:t>Paga parte o el total de la cuota </a:t>
            </a:r>
          </a:p>
          <a:p>
            <a:pPr>
              <a:spcBef>
                <a:spcPct val="50000"/>
              </a:spcBef>
            </a:pPr>
            <a:r>
              <a:rPr lang="es-ES" sz="900" b="1"/>
              <a:t>(sólo si falta recursos en la Cta. Especial)</a:t>
            </a:r>
          </a:p>
        </p:txBody>
      </p:sp>
      <p:cxnSp>
        <p:nvCxnSpPr>
          <p:cNvPr id="21" name="AutoShape 451"/>
          <p:cNvCxnSpPr>
            <a:cxnSpLocks noChangeShapeType="1"/>
            <a:stCxn id="10" idx="0"/>
            <a:endCxn id="6" idx="3"/>
          </p:cNvCxnSpPr>
          <p:nvPr/>
        </p:nvCxnSpPr>
        <p:spPr bwMode="auto">
          <a:xfrm rot="16200000" flipH="1">
            <a:off x="6060207" y="2494335"/>
            <a:ext cx="3002757" cy="3043237"/>
          </a:xfrm>
          <a:prstGeom prst="bentConnector4">
            <a:avLst>
              <a:gd name="adj1" fmla="val -7613"/>
              <a:gd name="adj2" fmla="val 107512"/>
            </a:avLst>
          </a:prstGeom>
          <a:noFill/>
          <a:ln w="22225">
            <a:solidFill>
              <a:srgbClr val="3366FF"/>
            </a:solidFill>
            <a:miter lim="800000"/>
            <a:headEnd/>
            <a:tailEnd type="triangle" w="med" len="med"/>
          </a:ln>
        </p:spPr>
      </p:cxnSp>
      <p:sp>
        <p:nvSpPr>
          <p:cNvPr id="22" name="Text Box 452"/>
          <p:cNvSpPr txBox="1">
            <a:spLocks noChangeArrowheads="1"/>
          </p:cNvSpPr>
          <p:nvPr/>
        </p:nvSpPr>
        <p:spPr bwMode="auto">
          <a:xfrm>
            <a:off x="6397154" y="1943075"/>
            <a:ext cx="2951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sz="1200" b="1" dirty="0"/>
              <a:t>Informa si falta recursos en Cta. Especial</a:t>
            </a:r>
          </a:p>
        </p:txBody>
      </p:sp>
      <p:sp>
        <p:nvSpPr>
          <p:cNvPr id="23" name="Oval 457"/>
          <p:cNvSpPr>
            <a:spLocks noChangeArrowheads="1"/>
          </p:cNvSpPr>
          <p:nvPr/>
        </p:nvSpPr>
        <p:spPr bwMode="auto">
          <a:xfrm>
            <a:off x="3375670" y="5079602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24" name="Oval 471"/>
          <p:cNvSpPr>
            <a:spLocks noChangeArrowheads="1"/>
          </p:cNvSpPr>
          <p:nvPr/>
        </p:nvSpPr>
        <p:spPr bwMode="auto">
          <a:xfrm>
            <a:off x="5325591" y="4157637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2</a:t>
            </a:r>
          </a:p>
        </p:txBody>
      </p:sp>
      <p:sp>
        <p:nvSpPr>
          <p:cNvPr id="25" name="Oval 472"/>
          <p:cNvSpPr>
            <a:spLocks noChangeArrowheads="1"/>
          </p:cNvSpPr>
          <p:nvPr/>
        </p:nvSpPr>
        <p:spPr bwMode="auto">
          <a:xfrm>
            <a:off x="7468716" y="2228824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5</a:t>
            </a:r>
          </a:p>
        </p:txBody>
      </p:sp>
      <p:sp>
        <p:nvSpPr>
          <p:cNvPr id="26" name="Oval 474"/>
          <p:cNvSpPr>
            <a:spLocks noChangeArrowheads="1"/>
          </p:cNvSpPr>
          <p:nvPr/>
        </p:nvSpPr>
        <p:spPr bwMode="auto">
          <a:xfrm>
            <a:off x="8040217" y="4157637"/>
            <a:ext cx="176213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6</a:t>
            </a:r>
          </a:p>
        </p:txBody>
      </p:sp>
      <p:sp>
        <p:nvSpPr>
          <p:cNvPr id="27" name="Line 490"/>
          <p:cNvSpPr>
            <a:spLocks noChangeShapeType="1"/>
          </p:cNvSpPr>
          <p:nvPr/>
        </p:nvSpPr>
        <p:spPr bwMode="auto">
          <a:xfrm>
            <a:off x="3539654" y="3443262"/>
            <a:ext cx="1643062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 sz="2400"/>
          </a:p>
        </p:txBody>
      </p:sp>
      <p:sp>
        <p:nvSpPr>
          <p:cNvPr id="28" name="Text Box 491"/>
          <p:cNvSpPr txBox="1">
            <a:spLocks noChangeArrowheads="1"/>
          </p:cNvSpPr>
          <p:nvPr/>
        </p:nvSpPr>
        <p:spPr bwMode="auto">
          <a:xfrm>
            <a:off x="2896716" y="1974825"/>
            <a:ext cx="28067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200" b="1" dirty="0"/>
              <a:t>Informa si falta recursos en Cta. Especial</a:t>
            </a:r>
          </a:p>
        </p:txBody>
      </p:sp>
      <p:sp>
        <p:nvSpPr>
          <p:cNvPr id="29" name="Text Box 492"/>
          <p:cNvSpPr txBox="1">
            <a:spLocks noChangeArrowheads="1"/>
          </p:cNvSpPr>
          <p:nvPr/>
        </p:nvSpPr>
        <p:spPr bwMode="auto">
          <a:xfrm>
            <a:off x="3539654" y="2843188"/>
            <a:ext cx="1714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200" b="1" dirty="0"/>
              <a:t>Transfiere fondos para completar la cuota y/o Reembolsar</a:t>
            </a:r>
          </a:p>
        </p:txBody>
      </p:sp>
      <p:sp>
        <p:nvSpPr>
          <p:cNvPr id="30" name="AutoShape 2"/>
          <p:cNvSpPr>
            <a:spLocks noChangeArrowheads="1"/>
          </p:cNvSpPr>
          <p:nvPr/>
        </p:nvSpPr>
        <p:spPr bwMode="auto">
          <a:xfrm>
            <a:off x="7968780" y="2943200"/>
            <a:ext cx="1167531" cy="714375"/>
          </a:xfrm>
          <a:prstGeom prst="roundRect">
            <a:avLst>
              <a:gd name="adj" fmla="val 16667"/>
            </a:avLst>
          </a:prstGeom>
          <a:solidFill>
            <a:srgbClr val="83FBF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dirty="0"/>
              <a:t>Entidad </a:t>
            </a:r>
          </a:p>
          <a:p>
            <a:pPr algn="ctr"/>
            <a:r>
              <a:rPr lang="es-ES" sz="2000" dirty="0"/>
              <a:t>Financiera</a:t>
            </a:r>
          </a:p>
        </p:txBody>
      </p:sp>
      <p:cxnSp>
        <p:nvCxnSpPr>
          <p:cNvPr id="31" name="AutoShape 451"/>
          <p:cNvCxnSpPr>
            <a:cxnSpLocks noChangeShapeType="1"/>
          </p:cNvCxnSpPr>
          <p:nvPr/>
        </p:nvCxnSpPr>
        <p:spPr bwMode="auto">
          <a:xfrm rot="-5400000" flipH="1" flipV="1">
            <a:off x="4159573" y="1205681"/>
            <a:ext cx="300038" cy="3032125"/>
          </a:xfrm>
          <a:prstGeom prst="bentConnector3">
            <a:avLst>
              <a:gd name="adj1" fmla="val -90995"/>
            </a:avLst>
          </a:prstGeom>
          <a:noFill/>
          <a:ln w="22225">
            <a:solidFill>
              <a:srgbClr val="C00000"/>
            </a:solidFill>
            <a:miter lim="800000"/>
            <a:headEnd/>
            <a:tailEnd type="triangle" w="med" len="med"/>
          </a:ln>
        </p:spPr>
      </p:cxnSp>
      <p:sp>
        <p:nvSpPr>
          <p:cNvPr id="32" name="Line 445"/>
          <p:cNvSpPr>
            <a:spLocks noChangeShapeType="1"/>
          </p:cNvSpPr>
          <p:nvPr/>
        </p:nvSpPr>
        <p:spPr bwMode="auto">
          <a:xfrm rot="5400000" flipV="1">
            <a:off x="7176617" y="2508225"/>
            <a:ext cx="0" cy="1584325"/>
          </a:xfrm>
          <a:prstGeom prst="line">
            <a:avLst/>
          </a:prstGeom>
          <a:noFill/>
          <a:ln w="22225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 sz="2400"/>
          </a:p>
        </p:txBody>
      </p:sp>
      <p:sp>
        <p:nvSpPr>
          <p:cNvPr id="33" name="Oval 484"/>
          <p:cNvSpPr>
            <a:spLocks noChangeArrowheads="1"/>
          </p:cNvSpPr>
          <p:nvPr/>
        </p:nvSpPr>
        <p:spPr bwMode="auto">
          <a:xfrm>
            <a:off x="7325841" y="3228949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5</a:t>
            </a:r>
          </a:p>
        </p:txBody>
      </p:sp>
      <p:sp>
        <p:nvSpPr>
          <p:cNvPr id="34" name="Oval 484"/>
          <p:cNvSpPr>
            <a:spLocks noChangeArrowheads="1"/>
          </p:cNvSpPr>
          <p:nvPr/>
        </p:nvSpPr>
        <p:spPr bwMode="auto">
          <a:xfrm>
            <a:off x="3895254" y="2227237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3</a:t>
            </a:r>
          </a:p>
        </p:txBody>
      </p:sp>
      <p:sp>
        <p:nvSpPr>
          <p:cNvPr id="35" name="Oval 484"/>
          <p:cNvSpPr>
            <a:spLocks noChangeArrowheads="1"/>
          </p:cNvSpPr>
          <p:nvPr/>
        </p:nvSpPr>
        <p:spPr bwMode="auto">
          <a:xfrm>
            <a:off x="4611216" y="3300387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4</a:t>
            </a:r>
          </a:p>
        </p:txBody>
      </p:sp>
      <p:sp>
        <p:nvSpPr>
          <p:cNvPr id="36" name="Oval 484"/>
          <p:cNvSpPr>
            <a:spLocks noChangeArrowheads="1"/>
          </p:cNvSpPr>
          <p:nvPr/>
        </p:nvSpPr>
        <p:spPr bwMode="auto">
          <a:xfrm>
            <a:off x="6968654" y="4229074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4294967295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s-PE"/>
              <a:t>Fideicomisos</a:t>
            </a:r>
            <a:endParaRPr lang="es-P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294967295"/>
          </p:nvPr>
        </p:nvSpPr>
        <p:spPr>
          <a:xfrm>
            <a:off x="9624392" y="6356351"/>
            <a:ext cx="586408" cy="365125"/>
          </a:xfrm>
        </p:spPr>
        <p:txBody>
          <a:bodyPr/>
          <a:lstStyle/>
          <a:p>
            <a:fld id="{7F16610B-52C8-4E79-8546-1C2E3FC4F1D6}" type="slidenum">
              <a:rPr lang="es-PE" smtClean="0"/>
              <a:pPr/>
              <a:t>2</a:t>
            </a:fld>
            <a:endParaRPr lang="es-PE"/>
          </a:p>
        </p:txBody>
      </p:sp>
      <p:sp>
        <p:nvSpPr>
          <p:cNvPr id="4" name="Título 3"/>
          <p:cNvSpPr>
            <a:spLocks noGrp="1"/>
          </p:cNvSpPr>
          <p:nvPr>
            <p:ph type="title" idx="4294967295"/>
          </p:nvPr>
        </p:nvSpPr>
        <p:spPr>
          <a:xfrm>
            <a:off x="1703513" y="509400"/>
            <a:ext cx="8964488" cy="648072"/>
          </a:xfrm>
        </p:spPr>
        <p:txBody>
          <a:bodyPr>
            <a:noAutofit/>
          </a:bodyPr>
          <a:lstStyle/>
          <a:p>
            <a:r>
              <a:rPr lang="es-ES" sz="3600" dirty="0"/>
              <a:t>BENEFICIOS DEL FIDEICOMISO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32917" y="1430339"/>
            <a:ext cx="5314950" cy="82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s-PE" sz="3600" b="1" dirty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</a:rPr>
              <a:t>GENERA CONFIANZA </a:t>
            </a:r>
            <a:endParaRPr lang="es-ES" sz="3600" b="1" dirty="0">
              <a:solidFill>
                <a:schemeClr val="accent4">
                  <a:lumMod val="1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7546976" y="1804989"/>
          <a:ext cx="3121025" cy="42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1914286" imgH="2371429" progId="PBrush">
                  <p:embed/>
                </p:oleObj>
              </mc:Choice>
              <mc:Fallback>
                <p:oleObj name="Imagen de mapa de bits" r:id="rId2" imgW="1914286" imgH="2371429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7546976" y="1804989"/>
                        <a:ext cx="3121025" cy="421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60000"/>
                                </a:gs>
                                <a:gs pos="100000">
                                  <a:srgbClr val="FE0000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ltGray">
          <a:xfrm>
            <a:off x="732904" y="2301875"/>
            <a:ext cx="6299200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1938" indent="-261938" eaLnBrk="0" hangingPunct="0">
              <a:spcBef>
                <a:spcPct val="50000"/>
              </a:spcBef>
              <a:spcAft>
                <a:spcPct val="50000"/>
              </a:spcAft>
              <a:buClr>
                <a:srgbClr val="FFFF00"/>
              </a:buClr>
              <a:buFont typeface="Wingdings" pitchFamily="2" charset="2"/>
              <a:buChar char="§"/>
              <a:defRPr/>
            </a:pPr>
            <a:r>
              <a:rPr lang="es-PE" sz="2400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 </a:t>
            </a:r>
            <a:r>
              <a:rPr lang="es-PE" sz="2000" dirty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</a:rPr>
              <a:t>Con </a:t>
            </a:r>
            <a:r>
              <a:rPr lang="es-PE" sz="2000" b="1" u="sng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PROVEEDORES.</a:t>
            </a:r>
          </a:p>
          <a:p>
            <a:pPr marL="261938" indent="-261938" eaLnBrk="0" hangingPunct="0">
              <a:spcBef>
                <a:spcPct val="50000"/>
              </a:spcBef>
              <a:spcAft>
                <a:spcPct val="50000"/>
              </a:spcAft>
              <a:buClr>
                <a:srgbClr val="FFFF00"/>
              </a:buClr>
              <a:buFont typeface="Wingdings" pitchFamily="2" charset="2"/>
              <a:buChar char="§"/>
              <a:defRPr/>
            </a:pPr>
            <a:r>
              <a:rPr lang="es-PE" sz="2000" dirty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</a:rPr>
              <a:t> Con </a:t>
            </a:r>
            <a:r>
              <a:rPr lang="es-PE" sz="2000" b="1" u="sng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ACREEDORES</a:t>
            </a:r>
            <a:r>
              <a:rPr lang="es-PE" sz="2000" dirty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</a:rPr>
              <a:t> bancarios.</a:t>
            </a:r>
          </a:p>
          <a:p>
            <a:pPr marL="261938" indent="-261938" eaLnBrk="0" hangingPunct="0">
              <a:spcBef>
                <a:spcPct val="50000"/>
              </a:spcBef>
              <a:spcAft>
                <a:spcPct val="50000"/>
              </a:spcAft>
              <a:buClr>
                <a:srgbClr val="FFFF00"/>
              </a:buClr>
              <a:buFont typeface="Wingdings" pitchFamily="2" charset="2"/>
              <a:buChar char="§"/>
              <a:defRPr/>
            </a:pPr>
            <a:r>
              <a:rPr lang="es-PE" sz="2000" dirty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</a:rPr>
              <a:t> Con la </a:t>
            </a:r>
            <a:r>
              <a:rPr lang="es-PE" sz="2000" b="1" u="sng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COMUNIDAD</a:t>
            </a:r>
            <a:r>
              <a:rPr lang="es-PE" sz="2000" dirty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</a:rPr>
              <a:t>.</a:t>
            </a:r>
          </a:p>
          <a:p>
            <a:pPr marL="261938" indent="-261938" eaLnBrk="0" hangingPunct="0">
              <a:spcBef>
                <a:spcPct val="50000"/>
              </a:spcBef>
              <a:spcAft>
                <a:spcPct val="50000"/>
              </a:spcAft>
              <a:buClr>
                <a:srgbClr val="FFFF00"/>
              </a:buClr>
              <a:buFont typeface="Wingdings" pitchFamily="2" charset="2"/>
              <a:buChar char="§"/>
              <a:defRPr/>
            </a:pPr>
            <a:r>
              <a:rPr lang="es-PE" sz="2000" dirty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</a:rPr>
              <a:t> Mayor seguridad ya que los </a:t>
            </a:r>
            <a:r>
              <a:rPr lang="es-PE" sz="2000" b="1" u="sng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bienes son inembargables</a:t>
            </a:r>
            <a:r>
              <a:rPr lang="es-PE" sz="2000" dirty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</a:rPr>
              <a:t>.</a:t>
            </a:r>
          </a:p>
          <a:p>
            <a:pPr marL="261938" indent="-261938" eaLnBrk="0" hangingPunct="0">
              <a:spcBef>
                <a:spcPct val="50000"/>
              </a:spcBef>
              <a:spcAft>
                <a:spcPct val="50000"/>
              </a:spcAft>
              <a:buClr>
                <a:srgbClr val="FFFF00"/>
              </a:buClr>
              <a:buFont typeface="Wingdings" pitchFamily="2" charset="2"/>
              <a:buChar char="§"/>
              <a:defRPr/>
            </a:pPr>
            <a:r>
              <a:rPr lang="es-ES" sz="2000" dirty="0">
                <a:solidFill>
                  <a:schemeClr val="accent4">
                    <a:lumMod val="10000"/>
                  </a:schemeClr>
                </a:solidFill>
                <a:latin typeface="Arial Narrow" pitchFamily="34" charset="0"/>
              </a:rPr>
              <a:t> M</a:t>
            </a:r>
            <a:r>
              <a:rPr lang="es-ES" sz="2000" b="1" u="sng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ejor manejo de fondos públicos.</a:t>
            </a:r>
          </a:p>
        </p:txBody>
      </p:sp>
    </p:spTree>
    <p:extLst>
      <p:ext uri="{BB962C8B-B14F-4D97-AF65-F5344CB8AC3E}">
        <p14:creationId xmlns:p14="http://schemas.microsoft.com/office/powerpoint/2010/main" val="3711754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624392" y="6448252"/>
            <a:ext cx="586408" cy="365125"/>
          </a:xfrm>
        </p:spPr>
        <p:txBody>
          <a:bodyPr/>
          <a:lstStyle/>
          <a:p>
            <a:fld id="{7F16610B-52C8-4E79-8546-1C2E3FC4F1D6}" type="slidenum">
              <a:rPr lang="es-PE" smtClean="0"/>
              <a:pPr/>
              <a:t>20</a:t>
            </a:fld>
            <a:endParaRPr lang="es-PE" dirty="0"/>
          </a:p>
        </p:txBody>
      </p:sp>
      <p:sp>
        <p:nvSpPr>
          <p:cNvPr id="59" name="58 Título"/>
          <p:cNvSpPr>
            <a:spLocks noGrp="1"/>
          </p:cNvSpPr>
          <p:nvPr>
            <p:ph type="title" idx="4294967295"/>
          </p:nvPr>
        </p:nvSpPr>
        <p:spPr>
          <a:xfrm>
            <a:off x="263690" y="-50589"/>
            <a:ext cx="11952651" cy="648072"/>
          </a:xfrm>
        </p:spPr>
        <p:txBody>
          <a:bodyPr>
            <a:noAutofit/>
          </a:bodyPr>
          <a:lstStyle/>
          <a:p>
            <a:r>
              <a:rPr lang="es-PE" sz="3600" dirty="0">
                <a:solidFill>
                  <a:schemeClr val="bg1"/>
                </a:solidFill>
              </a:rPr>
              <a:t>Fideicomiso de APP (Proyecto Majes II)</a:t>
            </a: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8315515" y="5833412"/>
            <a:ext cx="936104" cy="576263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 b="1" dirty="0">
                <a:latin typeface="Arial Narrow" pitchFamily="34" charset="0"/>
              </a:rPr>
              <a:t>MEF</a:t>
            </a:r>
          </a:p>
          <a:p>
            <a:pPr algn="ctr"/>
            <a:r>
              <a:rPr lang="es-ES" sz="1600" b="1" dirty="0">
                <a:latin typeface="Arial Narrow" pitchFamily="34" charset="0"/>
              </a:rPr>
              <a:t>DGETP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589465" y="1912587"/>
            <a:ext cx="4060689" cy="3528392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0" name="Text Box 54"/>
          <p:cNvSpPr txBox="1">
            <a:spLocks noChangeArrowheads="1"/>
          </p:cNvSpPr>
          <p:nvPr/>
        </p:nvSpPr>
        <p:spPr bwMode="auto">
          <a:xfrm>
            <a:off x="7392144" y="1118245"/>
            <a:ext cx="2880320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400" b="1" dirty="0"/>
              <a:t>Fideicomitente= </a:t>
            </a:r>
            <a:r>
              <a:rPr lang="es-ES" sz="1400" b="1" dirty="0" err="1"/>
              <a:t>Gob</a:t>
            </a:r>
            <a:r>
              <a:rPr lang="es-ES" sz="1400" b="1" dirty="0"/>
              <a:t> </a:t>
            </a:r>
            <a:r>
              <a:rPr lang="es-ES" sz="1400" b="1" dirty="0" err="1"/>
              <a:t>Reg</a:t>
            </a:r>
            <a:r>
              <a:rPr lang="es-ES" sz="1400" b="1" dirty="0"/>
              <a:t> Arequipa</a:t>
            </a:r>
          </a:p>
          <a:p>
            <a:pPr>
              <a:spcAft>
                <a:spcPts val="600"/>
              </a:spcAft>
            </a:pPr>
            <a:r>
              <a:rPr lang="es-ES" sz="1400" b="1" dirty="0"/>
              <a:t>Fiduciario = Banco de la Nación</a:t>
            </a:r>
          </a:p>
          <a:p>
            <a:pPr>
              <a:spcAft>
                <a:spcPts val="600"/>
              </a:spcAft>
            </a:pPr>
            <a:r>
              <a:rPr lang="es-ES" sz="1400" b="1" dirty="0"/>
              <a:t>Fideicomisario = Concesionario/MEF</a:t>
            </a:r>
          </a:p>
        </p:txBody>
      </p:sp>
      <p:sp>
        <p:nvSpPr>
          <p:cNvPr id="11" name="AutoShape 420"/>
          <p:cNvSpPr>
            <a:spLocks noChangeArrowheads="1"/>
          </p:cNvSpPr>
          <p:nvPr/>
        </p:nvSpPr>
        <p:spPr bwMode="auto">
          <a:xfrm>
            <a:off x="2135560" y="2650306"/>
            <a:ext cx="1223962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b="1" dirty="0">
                <a:latin typeface="Arial Narrow" pitchFamily="34" charset="0"/>
              </a:rPr>
              <a:t>GRA</a:t>
            </a:r>
          </a:p>
        </p:txBody>
      </p:sp>
      <p:sp>
        <p:nvSpPr>
          <p:cNvPr id="12" name="Text Box 435"/>
          <p:cNvSpPr txBox="1">
            <a:spLocks noChangeArrowheads="1"/>
          </p:cNvSpPr>
          <p:nvPr/>
        </p:nvSpPr>
        <p:spPr bwMode="auto">
          <a:xfrm>
            <a:off x="1703264" y="974900"/>
            <a:ext cx="424872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5725" indent="-85725">
              <a:buFontTx/>
              <a:buChar char="•"/>
            </a:pPr>
            <a:r>
              <a:rPr lang="es-ES" sz="1400" dirty="0"/>
              <a:t>Canon Regional </a:t>
            </a:r>
            <a:r>
              <a:rPr lang="es-ES" sz="1400" b="1" dirty="0"/>
              <a:t>(a)</a:t>
            </a:r>
          </a:p>
          <a:p>
            <a:pPr marL="85725" indent="-85725">
              <a:buFontTx/>
              <a:buChar char="•"/>
            </a:pPr>
            <a:r>
              <a:rPr lang="es-ES" sz="1400" dirty="0"/>
              <a:t>Ingresos concesión por agua </a:t>
            </a:r>
            <a:r>
              <a:rPr lang="es-ES" sz="1400" b="1" dirty="0"/>
              <a:t>(b)</a:t>
            </a:r>
          </a:p>
          <a:p>
            <a:pPr marL="85725" indent="-85725">
              <a:buFontTx/>
              <a:buChar char="•"/>
            </a:pPr>
            <a:r>
              <a:rPr lang="es-ES" sz="1400" dirty="0"/>
              <a:t>Ingresos central </a:t>
            </a:r>
            <a:r>
              <a:rPr lang="es-ES" sz="1400" dirty="0" err="1"/>
              <a:t>hidroelectrica</a:t>
            </a:r>
            <a:r>
              <a:rPr lang="es-ES" sz="1400" b="1" dirty="0"/>
              <a:t>(c)</a:t>
            </a:r>
          </a:p>
          <a:p>
            <a:pPr marL="85725" indent="-85725">
              <a:buFontTx/>
              <a:buChar char="•"/>
            </a:pPr>
            <a:r>
              <a:rPr lang="es-MX" sz="1400" dirty="0"/>
              <a:t>Ingresos por venta de tierras (38,500 Has)  </a:t>
            </a:r>
            <a:r>
              <a:rPr lang="es-MX" sz="1400" b="1" dirty="0"/>
              <a:t>(d)</a:t>
            </a:r>
          </a:p>
          <a:p>
            <a:pPr marL="85725" indent="-85725">
              <a:buFontTx/>
              <a:buChar char="•"/>
            </a:pPr>
            <a:r>
              <a:rPr lang="es-MX" sz="1400" dirty="0"/>
              <a:t>Ingresos de Agua valle viejo </a:t>
            </a:r>
            <a:r>
              <a:rPr lang="es-MX" sz="1400" b="1" dirty="0"/>
              <a:t>(e)</a:t>
            </a:r>
          </a:p>
        </p:txBody>
      </p:sp>
      <p:sp>
        <p:nvSpPr>
          <p:cNvPr id="13" name="Text Box 448"/>
          <p:cNvSpPr txBox="1">
            <a:spLocks noChangeArrowheads="1"/>
          </p:cNvSpPr>
          <p:nvPr/>
        </p:nvSpPr>
        <p:spPr bwMode="auto">
          <a:xfrm>
            <a:off x="8055851" y="3119667"/>
            <a:ext cx="1079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 b="1" dirty="0"/>
              <a:t>Pago RPI</a:t>
            </a:r>
          </a:p>
        </p:txBody>
      </p:sp>
      <p:sp>
        <p:nvSpPr>
          <p:cNvPr id="14" name="Text Box 449"/>
          <p:cNvSpPr txBox="1">
            <a:spLocks noChangeArrowheads="1"/>
          </p:cNvSpPr>
          <p:nvPr/>
        </p:nvSpPr>
        <p:spPr bwMode="auto">
          <a:xfrm>
            <a:off x="6239921" y="5430042"/>
            <a:ext cx="20161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/>
              <a:t>Devolución de Aporte del GN (CAF),  Garantía Soberana y Aportes Adicionales)</a:t>
            </a:r>
          </a:p>
        </p:txBody>
      </p:sp>
      <p:sp>
        <p:nvSpPr>
          <p:cNvPr id="15" name="Oval 457"/>
          <p:cNvSpPr>
            <a:spLocks noChangeArrowheads="1"/>
          </p:cNvSpPr>
          <p:nvPr/>
        </p:nvSpPr>
        <p:spPr bwMode="auto">
          <a:xfrm>
            <a:off x="2472358" y="331293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200" b="1" dirty="0"/>
              <a:t>1</a:t>
            </a:r>
          </a:p>
        </p:txBody>
      </p:sp>
      <p:sp>
        <p:nvSpPr>
          <p:cNvPr id="16" name="Text Box 464"/>
          <p:cNvSpPr txBox="1">
            <a:spLocks noChangeArrowheads="1"/>
          </p:cNvSpPr>
          <p:nvPr/>
        </p:nvSpPr>
        <p:spPr bwMode="auto">
          <a:xfrm>
            <a:off x="7472412" y="2404518"/>
            <a:ext cx="1800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200" b="1" dirty="0"/>
              <a:t>Aporte del GRA</a:t>
            </a:r>
          </a:p>
        </p:txBody>
      </p:sp>
      <p:sp>
        <p:nvSpPr>
          <p:cNvPr id="17" name="Oval 470"/>
          <p:cNvSpPr>
            <a:spLocks noChangeArrowheads="1"/>
          </p:cNvSpPr>
          <p:nvPr/>
        </p:nvSpPr>
        <p:spPr bwMode="auto">
          <a:xfrm>
            <a:off x="5016004" y="6028634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200" b="1" dirty="0"/>
              <a:t>2</a:t>
            </a:r>
          </a:p>
        </p:txBody>
      </p:sp>
      <p:sp>
        <p:nvSpPr>
          <p:cNvPr id="18" name="Oval 471"/>
          <p:cNvSpPr>
            <a:spLocks noChangeArrowheads="1"/>
          </p:cNvSpPr>
          <p:nvPr/>
        </p:nvSpPr>
        <p:spPr bwMode="auto">
          <a:xfrm>
            <a:off x="4007768" y="3514402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200" b="1" dirty="0"/>
              <a:t>3</a:t>
            </a:r>
          </a:p>
        </p:txBody>
      </p:sp>
      <p:sp>
        <p:nvSpPr>
          <p:cNvPr id="19" name="Oval 472"/>
          <p:cNvSpPr>
            <a:spLocks noChangeArrowheads="1"/>
          </p:cNvSpPr>
          <p:nvPr/>
        </p:nvSpPr>
        <p:spPr bwMode="auto">
          <a:xfrm>
            <a:off x="7535739" y="2434977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200" b="1"/>
              <a:t>5</a:t>
            </a:r>
          </a:p>
        </p:txBody>
      </p:sp>
      <p:sp>
        <p:nvSpPr>
          <p:cNvPr id="20" name="Oval 473"/>
          <p:cNvSpPr>
            <a:spLocks noChangeArrowheads="1"/>
          </p:cNvSpPr>
          <p:nvPr/>
        </p:nvSpPr>
        <p:spPr bwMode="auto">
          <a:xfrm>
            <a:off x="6429705" y="4835551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200" b="1" dirty="0"/>
              <a:t>4</a:t>
            </a:r>
          </a:p>
        </p:txBody>
      </p:sp>
      <p:sp>
        <p:nvSpPr>
          <p:cNvPr id="21" name="Oval 475"/>
          <p:cNvSpPr>
            <a:spLocks noChangeArrowheads="1"/>
          </p:cNvSpPr>
          <p:nvPr/>
        </p:nvSpPr>
        <p:spPr bwMode="auto">
          <a:xfrm>
            <a:off x="5447928" y="3730426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MX" sz="1200" b="1" dirty="0"/>
              <a:t>6</a:t>
            </a:r>
            <a:endParaRPr lang="es-ES" sz="1200" b="1" dirty="0"/>
          </a:p>
        </p:txBody>
      </p:sp>
      <p:sp>
        <p:nvSpPr>
          <p:cNvPr id="22" name="AutoShape 484"/>
          <p:cNvSpPr>
            <a:spLocks noChangeArrowheads="1"/>
          </p:cNvSpPr>
          <p:nvPr/>
        </p:nvSpPr>
        <p:spPr bwMode="auto">
          <a:xfrm>
            <a:off x="1624043" y="5651087"/>
            <a:ext cx="1511300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b="1" dirty="0" err="1">
                <a:latin typeface="Arial Narrow" pitchFamily="34" charset="0"/>
              </a:rPr>
              <a:t>Gbno</a:t>
            </a:r>
            <a:r>
              <a:rPr lang="es-ES" b="1" dirty="0">
                <a:latin typeface="Arial Narrow" pitchFamily="34" charset="0"/>
              </a:rPr>
              <a:t>. Nacional</a:t>
            </a:r>
          </a:p>
        </p:txBody>
      </p:sp>
      <p:sp>
        <p:nvSpPr>
          <p:cNvPr id="23" name="Text Box 486"/>
          <p:cNvSpPr txBox="1">
            <a:spLocks noChangeArrowheads="1"/>
          </p:cNvSpPr>
          <p:nvPr/>
        </p:nvSpPr>
        <p:spPr bwMode="auto">
          <a:xfrm>
            <a:off x="3431406" y="5860090"/>
            <a:ext cx="17287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200" b="1" dirty="0"/>
              <a:t>Aporte US$ 150,0 MM (CAF) </a:t>
            </a:r>
          </a:p>
        </p:txBody>
      </p:sp>
      <p:sp>
        <p:nvSpPr>
          <p:cNvPr id="24" name="Text Box 488"/>
          <p:cNvSpPr txBox="1">
            <a:spLocks noChangeArrowheads="1"/>
          </p:cNvSpPr>
          <p:nvPr/>
        </p:nvSpPr>
        <p:spPr bwMode="auto">
          <a:xfrm>
            <a:off x="2530072" y="3966654"/>
            <a:ext cx="1368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200" b="1" dirty="0"/>
              <a:t>Pago del RPI y RPMO</a:t>
            </a:r>
          </a:p>
        </p:txBody>
      </p:sp>
      <p:sp>
        <p:nvSpPr>
          <p:cNvPr id="25" name="AutoShape 489"/>
          <p:cNvSpPr>
            <a:spLocks/>
          </p:cNvSpPr>
          <p:nvPr/>
        </p:nvSpPr>
        <p:spPr bwMode="auto">
          <a:xfrm>
            <a:off x="1631826" y="1046337"/>
            <a:ext cx="215702" cy="1008013"/>
          </a:xfrm>
          <a:prstGeom prst="leftBrace">
            <a:avLst>
              <a:gd name="adj1" fmla="val 69485"/>
              <a:gd name="adj2" fmla="val 50000"/>
            </a:avLst>
          </a:prstGeom>
          <a:noFill/>
          <a:ln w="28575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26" name="AutoShape 490"/>
          <p:cNvCxnSpPr>
            <a:cxnSpLocks noChangeShapeType="1"/>
            <a:endCxn id="11" idx="1"/>
          </p:cNvCxnSpPr>
          <p:nvPr/>
        </p:nvCxnSpPr>
        <p:spPr bwMode="auto">
          <a:xfrm rot="10800000" flipH="1" flipV="1">
            <a:off x="1631826" y="1606302"/>
            <a:ext cx="503734" cy="1259904"/>
          </a:xfrm>
          <a:prstGeom prst="bentConnector3">
            <a:avLst>
              <a:gd name="adj1" fmla="val -28093"/>
            </a:avLst>
          </a:prstGeom>
          <a:noFill/>
          <a:ln w="28575">
            <a:solidFill>
              <a:srgbClr val="FF0066"/>
            </a:solidFill>
            <a:miter lim="800000"/>
            <a:headEnd/>
            <a:tailEnd type="triangle" w="med" len="med"/>
          </a:ln>
        </p:spPr>
      </p:cxnSp>
      <p:sp>
        <p:nvSpPr>
          <p:cNvPr id="27" name="Rectangle 491"/>
          <p:cNvSpPr>
            <a:spLocks noChangeArrowheads="1"/>
          </p:cNvSpPr>
          <p:nvPr/>
        </p:nvSpPr>
        <p:spPr bwMode="auto">
          <a:xfrm>
            <a:off x="4727848" y="4162474"/>
            <a:ext cx="1373652" cy="53338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 sz="1600" b="1" dirty="0"/>
              <a:t>CUENTA</a:t>
            </a:r>
          </a:p>
          <a:p>
            <a:pPr algn="ctr"/>
            <a:r>
              <a:rPr lang="es-MX" sz="1600" b="1" dirty="0"/>
              <a:t>ESPECIAL</a:t>
            </a:r>
            <a:endParaRPr lang="es-ES" b="1" dirty="0"/>
          </a:p>
        </p:txBody>
      </p:sp>
      <p:cxnSp>
        <p:nvCxnSpPr>
          <p:cNvPr id="28" name="AutoShape 493"/>
          <p:cNvCxnSpPr>
            <a:cxnSpLocks noChangeShapeType="1"/>
          </p:cNvCxnSpPr>
          <p:nvPr/>
        </p:nvCxnSpPr>
        <p:spPr bwMode="auto">
          <a:xfrm rot="16200000" flipH="1">
            <a:off x="3045746" y="2753963"/>
            <a:ext cx="1368402" cy="1980309"/>
          </a:xfrm>
          <a:prstGeom prst="bentConnector2">
            <a:avLst/>
          </a:prstGeom>
          <a:noFill/>
          <a:ln w="28575">
            <a:solidFill>
              <a:srgbClr val="A50021"/>
            </a:solidFill>
            <a:miter lim="800000"/>
            <a:headEnd/>
            <a:tailEnd type="triangle" w="med" len="med"/>
          </a:ln>
        </p:spPr>
      </p:cxnSp>
      <p:cxnSp>
        <p:nvCxnSpPr>
          <p:cNvPr id="29" name="AutoShape 494"/>
          <p:cNvCxnSpPr>
            <a:cxnSpLocks noChangeShapeType="1"/>
            <a:stCxn id="22" idx="3"/>
            <a:endCxn id="27" idx="2"/>
          </p:cNvCxnSpPr>
          <p:nvPr/>
        </p:nvCxnSpPr>
        <p:spPr bwMode="auto">
          <a:xfrm flipV="1">
            <a:off x="3135343" y="4695856"/>
            <a:ext cx="2279331" cy="1171131"/>
          </a:xfrm>
          <a:prstGeom prst="bentConnector2">
            <a:avLst/>
          </a:prstGeom>
          <a:ln w="31750">
            <a:solidFill>
              <a:srgbClr val="C00000"/>
            </a:solidFill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495"/>
          <p:cNvSpPr>
            <a:spLocks noChangeArrowheads="1"/>
          </p:cNvSpPr>
          <p:nvPr/>
        </p:nvSpPr>
        <p:spPr bwMode="auto">
          <a:xfrm>
            <a:off x="4007768" y="2578298"/>
            <a:ext cx="1295400" cy="431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 sz="1200" b="1" dirty="0"/>
              <a:t>APORTE DEL </a:t>
            </a:r>
          </a:p>
          <a:p>
            <a:pPr algn="ctr"/>
            <a:r>
              <a:rPr lang="es-MX" sz="1200" b="1" dirty="0"/>
              <a:t>GRA (US$ 50,0 mm)</a:t>
            </a:r>
          </a:p>
        </p:txBody>
      </p:sp>
      <p:sp>
        <p:nvSpPr>
          <p:cNvPr id="31" name="Line 496"/>
          <p:cNvSpPr>
            <a:spLocks noChangeShapeType="1"/>
          </p:cNvSpPr>
          <p:nvPr/>
        </p:nvSpPr>
        <p:spPr bwMode="auto">
          <a:xfrm flipH="1" flipV="1">
            <a:off x="4223793" y="4306490"/>
            <a:ext cx="503659" cy="596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2" name="Line 497"/>
          <p:cNvSpPr>
            <a:spLocks noChangeShapeType="1"/>
          </p:cNvSpPr>
          <p:nvPr/>
        </p:nvSpPr>
        <p:spPr bwMode="auto">
          <a:xfrm flipV="1">
            <a:off x="4223792" y="3009652"/>
            <a:ext cx="0" cy="1296838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3" name="Text Box 498"/>
          <p:cNvSpPr txBox="1">
            <a:spLocks noChangeArrowheads="1"/>
          </p:cNvSpPr>
          <p:nvPr/>
        </p:nvSpPr>
        <p:spPr bwMode="auto">
          <a:xfrm>
            <a:off x="4439816" y="3730427"/>
            <a:ext cx="6482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 b="1" dirty="0"/>
              <a:t>(a y b)</a:t>
            </a:r>
          </a:p>
        </p:txBody>
      </p:sp>
      <p:sp>
        <p:nvSpPr>
          <p:cNvPr id="36" name="Text Box 501"/>
          <p:cNvSpPr txBox="1">
            <a:spLocks noChangeArrowheads="1"/>
          </p:cNvSpPr>
          <p:nvPr/>
        </p:nvSpPr>
        <p:spPr bwMode="auto">
          <a:xfrm>
            <a:off x="6707522" y="6065932"/>
            <a:ext cx="14414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 b="1" dirty="0"/>
              <a:t>(a, d y c)</a:t>
            </a:r>
          </a:p>
        </p:txBody>
      </p:sp>
      <p:sp>
        <p:nvSpPr>
          <p:cNvPr id="37" name="Line 502"/>
          <p:cNvSpPr>
            <a:spLocks noChangeShapeType="1"/>
          </p:cNvSpPr>
          <p:nvPr/>
        </p:nvSpPr>
        <p:spPr bwMode="auto">
          <a:xfrm flipV="1">
            <a:off x="2301119" y="5076851"/>
            <a:ext cx="3718" cy="657034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8" name="Line 503"/>
          <p:cNvSpPr>
            <a:spLocks noChangeShapeType="1"/>
          </p:cNvSpPr>
          <p:nvPr/>
        </p:nvSpPr>
        <p:spPr bwMode="auto">
          <a:xfrm flipV="1">
            <a:off x="2277885" y="5038087"/>
            <a:ext cx="2325821" cy="1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s-ES" dirty="0"/>
          </a:p>
        </p:txBody>
      </p:sp>
      <p:sp>
        <p:nvSpPr>
          <p:cNvPr id="39" name="Text Box 504"/>
          <p:cNvSpPr txBox="1">
            <a:spLocks noChangeArrowheads="1"/>
          </p:cNvSpPr>
          <p:nvPr/>
        </p:nvSpPr>
        <p:spPr bwMode="auto">
          <a:xfrm>
            <a:off x="2660572" y="5106592"/>
            <a:ext cx="2016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b="1" dirty="0"/>
              <a:t>GARANTIA SOBERANA y </a:t>
            </a:r>
          </a:p>
          <a:p>
            <a:pPr algn="ctr"/>
            <a:r>
              <a:rPr lang="es-ES" sz="1200" b="1" dirty="0"/>
              <a:t>Aportes Adicionales</a:t>
            </a:r>
          </a:p>
        </p:txBody>
      </p:sp>
      <p:sp>
        <p:nvSpPr>
          <p:cNvPr id="40" name="Rectangle 505"/>
          <p:cNvSpPr>
            <a:spLocks noChangeArrowheads="1"/>
          </p:cNvSpPr>
          <p:nvPr/>
        </p:nvSpPr>
        <p:spPr bwMode="auto">
          <a:xfrm>
            <a:off x="4295800" y="3154362"/>
            <a:ext cx="936104" cy="431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 sz="1200" b="1" dirty="0"/>
              <a:t>FONDO DE </a:t>
            </a:r>
          </a:p>
          <a:p>
            <a:pPr algn="ctr"/>
            <a:r>
              <a:rPr lang="es-MX" sz="1200" b="1" dirty="0"/>
              <a:t>RESERVA</a:t>
            </a:r>
          </a:p>
        </p:txBody>
      </p:sp>
      <p:sp>
        <p:nvSpPr>
          <p:cNvPr id="41" name="Line 506"/>
          <p:cNvSpPr>
            <a:spLocks noChangeShapeType="1"/>
          </p:cNvSpPr>
          <p:nvPr/>
        </p:nvSpPr>
        <p:spPr bwMode="auto">
          <a:xfrm flipH="1" flipV="1">
            <a:off x="4943104" y="3586410"/>
            <a:ext cx="769" cy="504552"/>
          </a:xfrm>
          <a:prstGeom prst="line">
            <a:avLst/>
          </a:prstGeom>
          <a:noFill/>
          <a:ln w="28575">
            <a:solidFill>
              <a:srgbClr val="000066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43" name="AutoShape 508"/>
          <p:cNvSpPr>
            <a:spLocks noChangeArrowheads="1"/>
          </p:cNvSpPr>
          <p:nvPr/>
        </p:nvSpPr>
        <p:spPr bwMode="auto">
          <a:xfrm>
            <a:off x="8833526" y="3842997"/>
            <a:ext cx="1800225" cy="576263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 b="1" dirty="0">
                <a:latin typeface="Arial Narrow" pitchFamily="34" charset="0"/>
              </a:rPr>
              <a:t>CONCESIONARIO</a:t>
            </a:r>
          </a:p>
        </p:txBody>
      </p:sp>
      <p:cxnSp>
        <p:nvCxnSpPr>
          <p:cNvPr id="44" name="AutoShape 509"/>
          <p:cNvCxnSpPr>
            <a:cxnSpLocks noChangeShapeType="1"/>
            <a:stCxn id="77" idx="3"/>
            <a:endCxn id="43" idx="0"/>
          </p:cNvCxnSpPr>
          <p:nvPr/>
        </p:nvCxnSpPr>
        <p:spPr bwMode="auto">
          <a:xfrm>
            <a:off x="7104112" y="3442270"/>
            <a:ext cx="2629527" cy="400727"/>
          </a:xfrm>
          <a:prstGeom prst="bentConnector2">
            <a:avLst/>
          </a:prstGeom>
          <a:noFill/>
          <a:ln w="28575">
            <a:solidFill>
              <a:srgbClr val="A50021"/>
            </a:solidFill>
            <a:miter lim="800000"/>
            <a:headEnd/>
            <a:tailEnd type="triangle" w="med" len="med"/>
          </a:ln>
        </p:spPr>
      </p:cxnSp>
      <p:cxnSp>
        <p:nvCxnSpPr>
          <p:cNvPr id="45" name="AutoShape 510"/>
          <p:cNvCxnSpPr>
            <a:cxnSpLocks noChangeShapeType="1"/>
            <a:endCxn id="43" idx="2"/>
          </p:cNvCxnSpPr>
          <p:nvPr/>
        </p:nvCxnSpPr>
        <p:spPr bwMode="auto">
          <a:xfrm flipV="1">
            <a:off x="6096000" y="4419260"/>
            <a:ext cx="3637639" cy="233005"/>
          </a:xfrm>
          <a:prstGeom prst="bentConnector2">
            <a:avLst/>
          </a:prstGeom>
          <a:noFill/>
          <a:ln w="28575">
            <a:solidFill>
              <a:srgbClr val="A50021"/>
            </a:solidFill>
            <a:miter lim="800000"/>
            <a:headEnd/>
            <a:tailEnd type="triangle" w="med" len="med"/>
          </a:ln>
        </p:spPr>
      </p:cxnSp>
      <p:sp>
        <p:nvSpPr>
          <p:cNvPr id="46" name="Text Box 511"/>
          <p:cNvSpPr txBox="1">
            <a:spLocks noChangeArrowheads="1"/>
          </p:cNvSpPr>
          <p:nvPr/>
        </p:nvSpPr>
        <p:spPr bwMode="auto">
          <a:xfrm>
            <a:off x="6491968" y="4830131"/>
            <a:ext cx="165618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200" b="1" dirty="0"/>
              <a:t>Aporte del G.N.</a:t>
            </a:r>
          </a:p>
        </p:txBody>
      </p:sp>
      <p:sp>
        <p:nvSpPr>
          <p:cNvPr id="47" name="Line 512"/>
          <p:cNvSpPr>
            <a:spLocks noChangeShapeType="1"/>
          </p:cNvSpPr>
          <p:nvPr/>
        </p:nvSpPr>
        <p:spPr bwMode="auto">
          <a:xfrm>
            <a:off x="5303913" y="2722314"/>
            <a:ext cx="4320977" cy="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8" name="Line 513"/>
          <p:cNvSpPr>
            <a:spLocks noChangeShapeType="1"/>
          </p:cNvSpPr>
          <p:nvPr/>
        </p:nvSpPr>
        <p:spPr bwMode="auto">
          <a:xfrm>
            <a:off x="9624889" y="2722314"/>
            <a:ext cx="0" cy="10795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54" name="Text Box 519"/>
          <p:cNvSpPr txBox="1">
            <a:spLocks noChangeArrowheads="1"/>
          </p:cNvSpPr>
          <p:nvPr/>
        </p:nvSpPr>
        <p:spPr bwMode="auto">
          <a:xfrm>
            <a:off x="7614039" y="3453303"/>
            <a:ext cx="1079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 b="1" dirty="0"/>
              <a:t>Pago RPMO</a:t>
            </a:r>
          </a:p>
        </p:txBody>
      </p:sp>
      <p:sp>
        <p:nvSpPr>
          <p:cNvPr id="55" name="Oval 520"/>
          <p:cNvSpPr>
            <a:spLocks noChangeArrowheads="1"/>
          </p:cNvSpPr>
          <p:nvPr/>
        </p:nvSpPr>
        <p:spPr bwMode="auto">
          <a:xfrm>
            <a:off x="8724202" y="31136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MX" sz="1200" b="1"/>
              <a:t>7</a:t>
            </a:r>
            <a:endParaRPr lang="es-ES" sz="1200" b="1"/>
          </a:p>
        </p:txBody>
      </p:sp>
      <p:sp>
        <p:nvSpPr>
          <p:cNvPr id="56" name="Oval 521"/>
          <p:cNvSpPr>
            <a:spLocks noChangeArrowheads="1"/>
          </p:cNvSpPr>
          <p:nvPr/>
        </p:nvSpPr>
        <p:spPr bwMode="auto">
          <a:xfrm>
            <a:off x="6517207" y="612154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MX" sz="1200" b="1" dirty="0"/>
              <a:t>11</a:t>
            </a:r>
            <a:endParaRPr lang="es-ES" sz="1200" b="1" dirty="0"/>
          </a:p>
        </p:txBody>
      </p:sp>
      <p:sp>
        <p:nvSpPr>
          <p:cNvPr id="57" name="Oval 522"/>
          <p:cNvSpPr>
            <a:spLocks noChangeArrowheads="1"/>
          </p:cNvSpPr>
          <p:nvPr/>
        </p:nvSpPr>
        <p:spPr bwMode="auto">
          <a:xfrm>
            <a:off x="8515246" y="3514402"/>
            <a:ext cx="216124" cy="20327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MX" sz="1200" b="1" dirty="0"/>
              <a:t>10</a:t>
            </a:r>
            <a:endParaRPr lang="es-ES" sz="1200" b="1" dirty="0"/>
          </a:p>
        </p:txBody>
      </p:sp>
      <p:sp>
        <p:nvSpPr>
          <p:cNvPr id="68" name="AutoShape 2"/>
          <p:cNvSpPr>
            <a:spLocks noChangeArrowheads="1"/>
          </p:cNvSpPr>
          <p:nvPr/>
        </p:nvSpPr>
        <p:spPr bwMode="auto">
          <a:xfrm>
            <a:off x="9408368" y="4738539"/>
            <a:ext cx="936104" cy="576263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 b="1" dirty="0">
                <a:latin typeface="Arial Narrow" pitchFamily="34" charset="0"/>
              </a:rPr>
              <a:t>CAF</a:t>
            </a:r>
          </a:p>
        </p:txBody>
      </p:sp>
      <p:cxnSp>
        <p:nvCxnSpPr>
          <p:cNvPr id="70" name="69 Forma"/>
          <p:cNvCxnSpPr>
            <a:stCxn id="6" idx="0"/>
            <a:endCxn id="68" idx="1"/>
          </p:cNvCxnSpPr>
          <p:nvPr/>
        </p:nvCxnSpPr>
        <p:spPr>
          <a:xfrm rot="5400000" flipH="1" flipV="1">
            <a:off x="8692597" y="5117642"/>
            <a:ext cx="806741" cy="624801"/>
          </a:xfrm>
          <a:prstGeom prst="bentConnector2">
            <a:avLst/>
          </a:prstGeom>
          <a:ln w="31750">
            <a:solidFill>
              <a:srgbClr val="00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505"/>
          <p:cNvSpPr>
            <a:spLocks noChangeArrowheads="1"/>
          </p:cNvSpPr>
          <p:nvPr/>
        </p:nvSpPr>
        <p:spPr bwMode="auto">
          <a:xfrm>
            <a:off x="6023992" y="3226370"/>
            <a:ext cx="1080120" cy="431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 sz="1200" b="1" dirty="0"/>
              <a:t>SUB CUENTA</a:t>
            </a:r>
          </a:p>
          <a:p>
            <a:pPr algn="ctr"/>
            <a:r>
              <a:rPr lang="es-MX" sz="1200" b="1" dirty="0"/>
              <a:t>RPI</a:t>
            </a:r>
          </a:p>
        </p:txBody>
      </p:sp>
      <p:sp>
        <p:nvSpPr>
          <p:cNvPr id="78" name="Rectangle 505"/>
          <p:cNvSpPr>
            <a:spLocks noChangeArrowheads="1"/>
          </p:cNvSpPr>
          <p:nvPr/>
        </p:nvSpPr>
        <p:spPr bwMode="auto">
          <a:xfrm>
            <a:off x="6384032" y="4018458"/>
            <a:ext cx="1080120" cy="431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 sz="1200" b="1" dirty="0"/>
              <a:t>SUB CUENTA</a:t>
            </a:r>
          </a:p>
          <a:p>
            <a:pPr algn="ctr"/>
            <a:r>
              <a:rPr lang="es-MX" sz="1200" b="1" dirty="0"/>
              <a:t>RPMO</a:t>
            </a:r>
          </a:p>
        </p:txBody>
      </p:sp>
      <p:cxnSp>
        <p:nvCxnSpPr>
          <p:cNvPr id="80" name="AutoShape 509"/>
          <p:cNvCxnSpPr>
            <a:cxnSpLocks noChangeShapeType="1"/>
            <a:stCxn id="27" idx="0"/>
            <a:endCxn id="77" idx="1"/>
          </p:cNvCxnSpPr>
          <p:nvPr/>
        </p:nvCxnSpPr>
        <p:spPr bwMode="auto">
          <a:xfrm rot="5400000" flipH="1" flipV="1">
            <a:off x="5359231" y="3497713"/>
            <a:ext cx="720204" cy="609318"/>
          </a:xfrm>
          <a:prstGeom prst="bentConnector2">
            <a:avLst/>
          </a:prstGeom>
          <a:noFill/>
          <a:ln w="28575">
            <a:solidFill>
              <a:srgbClr val="A50021"/>
            </a:solidFill>
            <a:miter lim="800000"/>
            <a:headEnd/>
            <a:tailEnd type="triangle" w="med" len="med"/>
          </a:ln>
        </p:spPr>
      </p:cxnSp>
      <p:sp>
        <p:nvSpPr>
          <p:cNvPr id="85" name="Line 506"/>
          <p:cNvSpPr>
            <a:spLocks noChangeShapeType="1"/>
          </p:cNvSpPr>
          <p:nvPr/>
        </p:nvSpPr>
        <p:spPr bwMode="auto">
          <a:xfrm flipV="1">
            <a:off x="5231904" y="3298378"/>
            <a:ext cx="720079" cy="0"/>
          </a:xfrm>
          <a:prstGeom prst="line">
            <a:avLst/>
          </a:prstGeom>
          <a:noFill/>
          <a:ln w="28575">
            <a:solidFill>
              <a:srgbClr val="000066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cxnSp>
        <p:nvCxnSpPr>
          <p:cNvPr id="90" name="AutoShape 493"/>
          <p:cNvCxnSpPr>
            <a:cxnSpLocks noChangeShapeType="1"/>
            <a:stCxn id="92" idx="2"/>
          </p:cNvCxnSpPr>
          <p:nvPr/>
        </p:nvCxnSpPr>
        <p:spPr bwMode="auto">
          <a:xfrm rot="16200000" flipH="1">
            <a:off x="2745672" y="2653662"/>
            <a:ext cx="520587" cy="3351425"/>
          </a:xfrm>
          <a:prstGeom prst="bentConnector2">
            <a:avLst/>
          </a:prstGeom>
          <a:noFill/>
          <a:ln w="28575">
            <a:solidFill>
              <a:srgbClr val="A50021"/>
            </a:solidFill>
            <a:miter lim="800000"/>
            <a:headEnd/>
            <a:tailEnd type="triangle" w="med" len="med"/>
          </a:ln>
        </p:spPr>
      </p:cxnSp>
      <p:sp>
        <p:nvSpPr>
          <p:cNvPr id="92" name="AutoShape 420"/>
          <p:cNvSpPr>
            <a:spLocks noChangeArrowheads="1"/>
          </p:cNvSpPr>
          <p:nvPr/>
        </p:nvSpPr>
        <p:spPr bwMode="auto">
          <a:xfrm>
            <a:off x="898205" y="3493018"/>
            <a:ext cx="864096" cy="576064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b="1" dirty="0">
                <a:latin typeface="Arial Narrow" pitchFamily="34" charset="0"/>
              </a:rPr>
              <a:t>Tarifa </a:t>
            </a:r>
          </a:p>
          <a:p>
            <a:pPr algn="ctr"/>
            <a:r>
              <a:rPr lang="es-ES" b="1" dirty="0">
                <a:latin typeface="Arial Narrow" pitchFamily="34" charset="0"/>
              </a:rPr>
              <a:t>Agua</a:t>
            </a:r>
          </a:p>
        </p:txBody>
      </p:sp>
      <p:sp>
        <p:nvSpPr>
          <p:cNvPr id="95" name="Oval 475"/>
          <p:cNvSpPr>
            <a:spLocks noChangeArrowheads="1"/>
          </p:cNvSpPr>
          <p:nvPr/>
        </p:nvSpPr>
        <p:spPr bwMode="auto">
          <a:xfrm>
            <a:off x="1631504" y="4450506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MX" sz="1200" b="1" dirty="0"/>
              <a:t>6</a:t>
            </a:r>
            <a:endParaRPr lang="es-ES" sz="1200" b="1" dirty="0"/>
          </a:p>
        </p:txBody>
      </p:sp>
      <p:sp>
        <p:nvSpPr>
          <p:cNvPr id="96" name="Oval 475"/>
          <p:cNvSpPr>
            <a:spLocks noChangeArrowheads="1"/>
          </p:cNvSpPr>
          <p:nvPr/>
        </p:nvSpPr>
        <p:spPr bwMode="auto">
          <a:xfrm>
            <a:off x="2407711" y="408568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MX" sz="1200" b="1" dirty="0"/>
              <a:t>8</a:t>
            </a:r>
            <a:endParaRPr lang="es-ES" sz="1200" b="1" dirty="0"/>
          </a:p>
        </p:txBody>
      </p:sp>
      <p:sp>
        <p:nvSpPr>
          <p:cNvPr id="97" name="Oval 475"/>
          <p:cNvSpPr>
            <a:spLocks noChangeArrowheads="1"/>
          </p:cNvSpPr>
          <p:nvPr/>
        </p:nvSpPr>
        <p:spPr bwMode="auto">
          <a:xfrm>
            <a:off x="5375920" y="3010346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MX" sz="1200" b="1" dirty="0"/>
              <a:t>7</a:t>
            </a:r>
            <a:endParaRPr lang="es-ES" sz="1200" b="1" dirty="0"/>
          </a:p>
        </p:txBody>
      </p:sp>
      <p:sp>
        <p:nvSpPr>
          <p:cNvPr id="98" name="Oval 522"/>
          <p:cNvSpPr>
            <a:spLocks noChangeArrowheads="1"/>
          </p:cNvSpPr>
          <p:nvPr/>
        </p:nvSpPr>
        <p:spPr bwMode="auto">
          <a:xfrm>
            <a:off x="2040649" y="5079131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MX" sz="1200" b="1" dirty="0"/>
              <a:t>9</a:t>
            </a:r>
            <a:endParaRPr lang="es-ES" sz="1200" b="1" dirty="0"/>
          </a:p>
        </p:txBody>
      </p:sp>
      <p:sp>
        <p:nvSpPr>
          <p:cNvPr id="99" name="Text Box 511"/>
          <p:cNvSpPr txBox="1">
            <a:spLocks noChangeArrowheads="1"/>
          </p:cNvSpPr>
          <p:nvPr/>
        </p:nvSpPr>
        <p:spPr bwMode="auto">
          <a:xfrm>
            <a:off x="8184232" y="4764960"/>
            <a:ext cx="129614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100" b="1" dirty="0"/>
              <a:t>Servicio de Deuda</a:t>
            </a:r>
          </a:p>
        </p:txBody>
      </p:sp>
      <p:sp>
        <p:nvSpPr>
          <p:cNvPr id="100" name="Oval 521"/>
          <p:cNvSpPr>
            <a:spLocks noChangeArrowheads="1"/>
          </p:cNvSpPr>
          <p:nvPr/>
        </p:nvSpPr>
        <p:spPr bwMode="auto">
          <a:xfrm>
            <a:off x="8515246" y="499544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MX" sz="1200" b="1" dirty="0"/>
              <a:t>12</a:t>
            </a:r>
            <a:endParaRPr lang="es-ES" sz="1200" b="1" dirty="0"/>
          </a:p>
        </p:txBody>
      </p:sp>
      <p:sp>
        <p:nvSpPr>
          <p:cNvPr id="101" name="Text Box 518"/>
          <p:cNvSpPr txBox="1">
            <a:spLocks noChangeArrowheads="1"/>
          </p:cNvSpPr>
          <p:nvPr/>
        </p:nvSpPr>
        <p:spPr bwMode="auto">
          <a:xfrm>
            <a:off x="6096000" y="4090466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 b="1" dirty="0"/>
              <a:t>(e)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619A4AC5-B8FD-4728-94D6-B01DD2C46425}"/>
              </a:ext>
            </a:extLst>
          </p:cNvPr>
          <p:cNvCxnSpPr>
            <a:stCxn id="78" idx="3"/>
            <a:endCxn id="43" idx="1"/>
          </p:cNvCxnSpPr>
          <p:nvPr/>
        </p:nvCxnSpPr>
        <p:spPr>
          <a:xfrm flipV="1">
            <a:off x="7464152" y="4131129"/>
            <a:ext cx="1368000" cy="103229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614A94C0-C5A3-4EA0-869B-AF215BB24C30}"/>
              </a:ext>
            </a:extLst>
          </p:cNvPr>
          <p:cNvCxnSpPr>
            <a:cxnSpLocks/>
            <a:stCxn id="27" idx="2"/>
            <a:endCxn id="6" idx="1"/>
          </p:cNvCxnSpPr>
          <p:nvPr/>
        </p:nvCxnSpPr>
        <p:spPr>
          <a:xfrm rot="16200000" flipH="1">
            <a:off x="6152250" y="3958279"/>
            <a:ext cx="1425688" cy="2900841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108220EB-1632-44BE-91F1-ECC321A0C12D}"/>
              </a:ext>
            </a:extLst>
          </p:cNvPr>
          <p:cNvSpPr/>
          <p:nvPr/>
        </p:nvSpPr>
        <p:spPr>
          <a:xfrm>
            <a:off x="2546938" y="3261319"/>
            <a:ext cx="11003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200" b="1" dirty="0"/>
              <a:t>Aporte del GRA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23E142F-A622-4DCB-A0AB-A04AEAA7A869}"/>
              </a:ext>
            </a:extLst>
          </p:cNvPr>
          <p:cNvSpPr txBox="1"/>
          <p:nvPr/>
        </p:nvSpPr>
        <p:spPr>
          <a:xfrm>
            <a:off x="4753905" y="4992299"/>
            <a:ext cx="1050623" cy="3077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Aporte G.N.</a:t>
            </a:r>
            <a:endParaRPr lang="es-PE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5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12" grpId="1"/>
      <p:bldP spid="13" grpId="0"/>
      <p:bldP spid="14" grpId="0"/>
      <p:bldP spid="20" grpId="0" animBg="1"/>
      <p:bldP spid="22" grpId="0" animBg="1"/>
      <p:bldP spid="25" grpId="0" animBg="1"/>
      <p:bldP spid="31" grpId="0" animBg="1"/>
      <p:bldP spid="33" grpId="0"/>
      <p:bldP spid="36" grpId="0"/>
      <p:bldP spid="37" grpId="0" animBg="1"/>
      <p:bldP spid="38" grpId="0" animBg="1"/>
      <p:bldP spid="39" grpId="0"/>
      <p:bldP spid="40" grpId="0" animBg="1"/>
      <p:bldP spid="41" grpId="0" animBg="1"/>
      <p:bldP spid="54" grpId="0"/>
      <p:bldP spid="55" grpId="0"/>
      <p:bldP spid="56" grpId="0" animBg="1"/>
      <p:bldP spid="57" grpId="0" animBg="1"/>
      <p:bldP spid="68" grpId="0" animBg="1"/>
      <p:bldP spid="78" grpId="0" animBg="1"/>
      <p:bldP spid="85" grpId="0" animBg="1"/>
      <p:bldP spid="92" grpId="0" animBg="1"/>
      <p:bldP spid="96" grpId="0" animBg="1"/>
      <p:bldP spid="97" grpId="0" animBg="1"/>
      <p:bldP spid="97" grpId="1" animBg="1"/>
      <p:bldP spid="98" grpId="0" animBg="1"/>
      <p:bldP spid="99" grpId="0"/>
      <p:bldP spid="100" grpId="0" animBg="1"/>
      <p:bldP spid="1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350" y="1412777"/>
            <a:ext cx="520065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s-PE" sz="36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TITULIZACION CRPAO - APP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r>
              <a:rPr lang="es-PE"/>
              <a:t>Matemática Financiera - Sesión I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7F16610B-52C8-4E79-8546-1C2E3FC4F1D6}" type="slidenum">
              <a:rPr lang="es-PE" smtClean="0"/>
              <a:pPr/>
              <a:t>21</a:t>
            </a:fld>
            <a:endParaRPr lang="es-PE"/>
          </a:p>
        </p:txBody>
      </p:sp>
      <p:sp>
        <p:nvSpPr>
          <p:cNvPr id="7" name="6 CuadroTexto"/>
          <p:cNvSpPr txBox="1"/>
          <p:nvPr/>
        </p:nvSpPr>
        <p:spPr>
          <a:xfrm>
            <a:off x="7248128" y="3140968"/>
            <a:ext cx="302433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rgbClr val="FF0000"/>
                </a:solidFill>
              </a:rPr>
              <a:t>FIDEICOMISO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3513" y="1484785"/>
            <a:ext cx="36861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6384032" y="2276873"/>
            <a:ext cx="100811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E" dirty="0"/>
              <a:t>Venta BONOS</a:t>
            </a:r>
          </a:p>
        </p:txBody>
      </p:sp>
      <p:sp>
        <p:nvSpPr>
          <p:cNvPr id="14" name="13 CuadroTexto"/>
          <p:cNvSpPr txBox="1"/>
          <p:nvPr/>
        </p:nvSpPr>
        <p:spPr>
          <a:xfrm rot="16200000">
            <a:off x="9674170" y="2371110"/>
            <a:ext cx="99972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400" dirty="0"/>
              <a:t>Pago de cupones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TITULIZACION CR RPI- APP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r>
              <a:rPr lang="es-PE"/>
              <a:t>Matemática Financiera - Sesión I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7F16610B-52C8-4E79-8546-1C2E3FC4F1D6}" type="slidenum">
              <a:rPr lang="es-PE" smtClean="0"/>
              <a:pPr/>
              <a:t>22</a:t>
            </a:fld>
            <a:endParaRPr lang="es-P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 l="18536" t="21282" r="21140" b="11782"/>
          <a:stretch>
            <a:fillRect/>
          </a:stretch>
        </p:blipFill>
        <p:spPr bwMode="auto">
          <a:xfrm>
            <a:off x="2135560" y="1412776"/>
            <a:ext cx="784887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s-PE"/>
              <a:t>Fideicomisos</a:t>
            </a:r>
            <a:endParaRPr lang="es-PE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624392" y="6356351"/>
            <a:ext cx="586408" cy="365125"/>
          </a:xfrm>
        </p:spPr>
        <p:txBody>
          <a:bodyPr/>
          <a:lstStyle/>
          <a:p>
            <a:fld id="{7F16610B-52C8-4E79-8546-1C2E3FC4F1D6}" type="slidenum">
              <a:rPr lang="es-PE" smtClean="0"/>
              <a:pPr/>
              <a:t>3</a:t>
            </a:fld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>
          <a:xfrm>
            <a:off x="1613756" y="26713"/>
            <a:ext cx="8964488" cy="648072"/>
          </a:xfrm>
        </p:spPr>
        <p:txBody>
          <a:bodyPr>
            <a:noAutofit/>
          </a:bodyPr>
          <a:lstStyle/>
          <a:p>
            <a:r>
              <a:rPr lang="es-PE" sz="3600" dirty="0">
                <a:solidFill>
                  <a:schemeClr val="bg1"/>
                </a:solidFill>
              </a:rPr>
              <a:t>MARCO LEGAL DEL FIDEICOMISO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4294967295"/>
          </p:nvPr>
        </p:nvSpPr>
        <p:spPr>
          <a:xfrm>
            <a:off x="1775520" y="1556793"/>
            <a:ext cx="8640960" cy="4569371"/>
          </a:xfrm>
        </p:spPr>
        <p:txBody>
          <a:bodyPr/>
          <a:lstStyle/>
          <a:p>
            <a:r>
              <a:rPr lang="es-PE" dirty="0"/>
              <a:t>Ley N° 26702,  Ley de Banca.</a:t>
            </a:r>
          </a:p>
          <a:p>
            <a:r>
              <a:rPr lang="es-PE" dirty="0"/>
              <a:t>Ley del Mercado de Valores.</a:t>
            </a:r>
          </a:p>
          <a:p>
            <a:r>
              <a:rPr lang="es-PE" dirty="0"/>
              <a:t>Res. SBS. N° 1010-99 (13.11.99) Reglamento del Fideicomiso y de las Empresas Fiduciarias.</a:t>
            </a:r>
          </a:p>
          <a:p>
            <a:r>
              <a:rPr lang="es-PE" dirty="0"/>
              <a:t>Res. SBS N° 0084-2000 (18.02.2000) Normas de tratamiento contable del fideicomiso y de las comisiones de confianza.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s-PE"/>
              <a:t>Fideicomisos</a:t>
            </a:r>
            <a:endParaRPr lang="es-PE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624392" y="6356351"/>
            <a:ext cx="586408" cy="365125"/>
          </a:xfrm>
        </p:spPr>
        <p:txBody>
          <a:bodyPr/>
          <a:lstStyle/>
          <a:p>
            <a:fld id="{7F16610B-52C8-4E79-8546-1C2E3FC4F1D6}" type="slidenum">
              <a:rPr lang="es-PE" smtClean="0"/>
              <a:pPr/>
              <a:t>4</a:t>
            </a:fld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>
          <a:xfrm>
            <a:off x="1673404" y="0"/>
            <a:ext cx="8964488" cy="648072"/>
          </a:xfrm>
        </p:spPr>
        <p:txBody>
          <a:bodyPr>
            <a:noAutofit/>
          </a:bodyPr>
          <a:lstStyle/>
          <a:p>
            <a:r>
              <a:rPr lang="es-PE" sz="3600" dirty="0">
                <a:solidFill>
                  <a:schemeClr val="bg1"/>
                </a:solidFill>
              </a:rPr>
              <a:t>Que es un Fideicomiso??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4294967295"/>
          </p:nvPr>
        </p:nvSpPr>
        <p:spPr>
          <a:xfrm>
            <a:off x="1127448" y="1217526"/>
            <a:ext cx="9937104" cy="4569371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10000"/>
              </a:lnSpc>
              <a:buNone/>
              <a:defRPr/>
            </a:pPr>
            <a:r>
              <a:rPr lang="es-MX" dirty="0">
                <a:solidFill>
                  <a:srgbClr val="000000"/>
                </a:solidFill>
              </a:rPr>
              <a:t>Es una operación bancaria, formalizada con un contrato, mediante el cual, el </a:t>
            </a:r>
            <a:r>
              <a:rPr lang="es-MX" b="1" dirty="0">
                <a:solidFill>
                  <a:srgbClr val="000000"/>
                </a:solidFill>
              </a:rPr>
              <a:t>FIDEICOMITENTE</a:t>
            </a:r>
            <a:r>
              <a:rPr lang="es-MX" dirty="0">
                <a:solidFill>
                  <a:srgbClr val="000000"/>
                </a:solidFill>
              </a:rPr>
              <a:t> encarga la administración transitoria de su patrimonio (bienes, fondos, </a:t>
            </a:r>
            <a:r>
              <a:rPr lang="es-MX" dirty="0" err="1">
                <a:solidFill>
                  <a:srgbClr val="000000"/>
                </a:solidFill>
              </a:rPr>
              <a:t>etc</a:t>
            </a:r>
            <a:r>
              <a:rPr lang="es-MX" dirty="0">
                <a:solidFill>
                  <a:srgbClr val="000000"/>
                </a:solidFill>
              </a:rPr>
              <a:t>) o una parte de él al </a:t>
            </a:r>
            <a:r>
              <a:rPr lang="es-MX" b="1" dirty="0">
                <a:solidFill>
                  <a:srgbClr val="000000"/>
                </a:solidFill>
              </a:rPr>
              <a:t>FIDUCIARIO</a:t>
            </a:r>
            <a:r>
              <a:rPr lang="es-MX" dirty="0">
                <a:solidFill>
                  <a:srgbClr val="000000"/>
                </a:solidFill>
              </a:rPr>
              <a:t>, para que lo administre con una finalidad en favor de un beneficiario (contratista, concesionario, u otros) llamado </a:t>
            </a:r>
            <a:r>
              <a:rPr lang="es-MX" b="1" dirty="0">
                <a:solidFill>
                  <a:srgbClr val="000000"/>
                </a:solidFill>
              </a:rPr>
              <a:t>FIDEICOMISARIO</a:t>
            </a:r>
            <a:r>
              <a:rPr lang="es-MX" dirty="0">
                <a:solidFill>
                  <a:srgbClr val="000000"/>
                </a:solidFill>
              </a:rPr>
              <a:t>.</a:t>
            </a:r>
          </a:p>
          <a:p>
            <a:pPr marL="0" indent="0" algn="just">
              <a:lnSpc>
                <a:spcPct val="110000"/>
              </a:lnSpc>
              <a:buNone/>
              <a:defRPr/>
            </a:pPr>
            <a:endParaRPr lang="es-MX" sz="1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10000"/>
              </a:lnSpc>
              <a:buNone/>
              <a:defRPr/>
            </a:pPr>
            <a:r>
              <a:rPr lang="es-PE" b="1" dirty="0">
                <a:solidFill>
                  <a:srgbClr val="000000"/>
                </a:solidFill>
              </a:rPr>
              <a:t>No existe Fideicomiso </a:t>
            </a:r>
            <a:r>
              <a:rPr lang="es-PE" i="1" u="sng" dirty="0">
                <a:solidFill>
                  <a:srgbClr val="000000"/>
                </a:solidFill>
              </a:rPr>
              <a:t>sin Patrimonio Autónomo</a:t>
            </a:r>
            <a:r>
              <a:rPr lang="es-PE" b="1" dirty="0">
                <a:solidFill>
                  <a:srgbClr val="000000"/>
                </a:solidFill>
              </a:rPr>
              <a:t> y no existe Patrimonio Autónomo </a:t>
            </a:r>
            <a:r>
              <a:rPr lang="es-PE" i="1" u="sng" dirty="0">
                <a:solidFill>
                  <a:srgbClr val="000000"/>
                </a:solidFill>
              </a:rPr>
              <a:t>sin Finalidad</a:t>
            </a:r>
            <a:r>
              <a:rPr lang="es-PE" b="1" dirty="0">
                <a:solidFill>
                  <a:srgbClr val="000000"/>
                </a:solidFill>
              </a:rPr>
              <a:t>.</a:t>
            </a:r>
            <a:endParaRPr lang="es-MX" b="1" dirty="0">
              <a:solidFill>
                <a:srgbClr val="000000"/>
              </a:solidFill>
            </a:endParaRPr>
          </a:p>
          <a:p>
            <a:endParaRPr lang="es-P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s-PE"/>
              <a:t>Fideicomisos</a:t>
            </a:r>
            <a:endParaRPr lang="es-PE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624392" y="6356351"/>
            <a:ext cx="586408" cy="365125"/>
          </a:xfrm>
        </p:spPr>
        <p:txBody>
          <a:bodyPr/>
          <a:lstStyle/>
          <a:p>
            <a:fld id="{7F16610B-52C8-4E79-8546-1C2E3FC4F1D6}" type="slidenum">
              <a:rPr lang="es-PE" smtClean="0"/>
              <a:pPr/>
              <a:t>5</a:t>
            </a:fld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>
          <a:xfrm>
            <a:off x="1672833" y="0"/>
            <a:ext cx="8964488" cy="648072"/>
          </a:xfrm>
        </p:spPr>
        <p:txBody>
          <a:bodyPr>
            <a:noAutofit/>
          </a:bodyPr>
          <a:lstStyle/>
          <a:p>
            <a:r>
              <a:rPr lang="es-PE" sz="3600" dirty="0">
                <a:solidFill>
                  <a:schemeClr val="bg1"/>
                </a:solidFill>
              </a:rPr>
              <a:t>INTEGRANTES DE UN FIDEICOMISO</a:t>
            </a:r>
          </a:p>
        </p:txBody>
      </p:sp>
      <p:pic>
        <p:nvPicPr>
          <p:cNvPr id="8" name="Picture 2" descr="http://www.finanzasblog.com.ar/wp-content/fideicomis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560" y="1340769"/>
            <a:ext cx="7632848" cy="451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5159897" y="5733256"/>
            <a:ext cx="2108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MX" b="1" dirty="0">
                <a:latin typeface="Arial" charset="0"/>
              </a:rPr>
              <a:t>FIDEICOMISARIO</a:t>
            </a:r>
            <a:endParaRPr lang="es-P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s-PE"/>
              <a:t>Fideicomisos</a:t>
            </a:r>
            <a:endParaRPr lang="es-PE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624392" y="6356351"/>
            <a:ext cx="586408" cy="365125"/>
          </a:xfrm>
        </p:spPr>
        <p:txBody>
          <a:bodyPr/>
          <a:lstStyle/>
          <a:p>
            <a:fld id="{7F16610B-52C8-4E79-8546-1C2E3FC4F1D6}" type="slidenum">
              <a:rPr lang="es-PE" smtClean="0"/>
              <a:pPr/>
              <a:t>6</a:t>
            </a:fld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>
          <a:xfrm>
            <a:off x="1745126" y="0"/>
            <a:ext cx="8964488" cy="648072"/>
          </a:xfrm>
        </p:spPr>
        <p:txBody>
          <a:bodyPr>
            <a:noAutofit/>
          </a:bodyPr>
          <a:lstStyle/>
          <a:p>
            <a:r>
              <a:rPr lang="es-PE" sz="3600" dirty="0">
                <a:solidFill>
                  <a:schemeClr val="bg1"/>
                </a:solidFill>
              </a:rPr>
              <a:t>INTEGRANTES DE UN FIDEICOMISO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4294967295"/>
          </p:nvPr>
        </p:nvSpPr>
        <p:spPr>
          <a:xfrm>
            <a:off x="1775520" y="1052737"/>
            <a:ext cx="8640960" cy="4569371"/>
          </a:xfrm>
        </p:spPr>
        <p:txBody>
          <a:bodyPr>
            <a:normAutofit/>
          </a:bodyPr>
          <a:lstStyle/>
          <a:p>
            <a:pPr indent="-324000" algn="just">
              <a:lnSpc>
                <a:spcPct val="90000"/>
              </a:lnSpc>
              <a:spcAft>
                <a:spcPts val="600"/>
              </a:spcAft>
            </a:pPr>
            <a:r>
              <a:rPr lang="es-PE" sz="2400" b="1" dirty="0">
                <a:solidFill>
                  <a:schemeClr val="tx2"/>
                </a:solidFill>
              </a:rPr>
              <a:t>Fiduciante o fideicomitente:</a:t>
            </a:r>
            <a:r>
              <a:rPr lang="es-PE" sz="2400" dirty="0">
                <a:solidFill>
                  <a:schemeClr val="tx2"/>
                </a:solidFill>
              </a:rPr>
              <a:t> P</a:t>
            </a:r>
            <a:r>
              <a:rPr lang="es-PE" sz="2400" dirty="0"/>
              <a:t>ersona que constituye un fideicomiso, mediante un contrato o disposición testamentaria establece sus fines y designa al fiduciario, beneficiarios y fideicomisario. </a:t>
            </a:r>
          </a:p>
          <a:p>
            <a:pPr indent="-324000" algn="just">
              <a:lnSpc>
                <a:spcPct val="90000"/>
              </a:lnSpc>
              <a:spcAft>
                <a:spcPts val="600"/>
              </a:spcAft>
            </a:pPr>
            <a:r>
              <a:rPr lang="es-PE" sz="2400" b="1" dirty="0">
                <a:solidFill>
                  <a:schemeClr val="tx2"/>
                </a:solidFill>
              </a:rPr>
              <a:t>Fiduciario:</a:t>
            </a:r>
            <a:r>
              <a:rPr lang="es-PE" sz="2400" dirty="0"/>
              <a:t> Es el obligado a ejercer la propiedad fiduciaria en beneficio de quien sea designado en calidad de beneficiario en el acto constitutivo. Es quien recibe y administra los créditos que respaldan la emisión de los títulos a favor del beneficiario conforme a la finalidad del fideicomiso.</a:t>
            </a:r>
          </a:p>
          <a:p>
            <a:pPr indent="-324000" algn="just">
              <a:lnSpc>
                <a:spcPct val="90000"/>
              </a:lnSpc>
              <a:spcAft>
                <a:spcPts val="600"/>
              </a:spcAft>
            </a:pPr>
            <a:r>
              <a:rPr lang="es-PE" sz="2400" b="1" dirty="0">
                <a:solidFill>
                  <a:schemeClr val="tx2"/>
                </a:solidFill>
              </a:rPr>
              <a:t>Beneficiario:</a:t>
            </a:r>
            <a:r>
              <a:rPr lang="es-PE" sz="2400" dirty="0">
                <a:solidFill>
                  <a:schemeClr val="tx2"/>
                </a:solidFill>
              </a:rPr>
              <a:t> </a:t>
            </a:r>
            <a:r>
              <a:rPr lang="es-PE" sz="2400" dirty="0"/>
              <a:t>Es la persona a favor de la cual el fiduciario ejerce la propiedad fiduciaria de los bienes </a:t>
            </a:r>
            <a:r>
              <a:rPr lang="es-PE" sz="2400" dirty="0" err="1"/>
              <a:t>fideicometidos</a:t>
            </a:r>
            <a:endParaRPr lang="es-PE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s-PE"/>
              <a:t>Fideicomisos</a:t>
            </a:r>
            <a:endParaRPr lang="es-PE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624392" y="6356351"/>
            <a:ext cx="586408" cy="365125"/>
          </a:xfrm>
        </p:spPr>
        <p:txBody>
          <a:bodyPr/>
          <a:lstStyle/>
          <a:p>
            <a:fld id="{7F16610B-52C8-4E79-8546-1C2E3FC4F1D6}" type="slidenum">
              <a:rPr lang="es-PE" smtClean="0"/>
              <a:pPr/>
              <a:t>7</a:t>
            </a:fld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>
          <a:xfrm>
            <a:off x="1733733" y="0"/>
            <a:ext cx="8964488" cy="648072"/>
          </a:xfrm>
        </p:spPr>
        <p:txBody>
          <a:bodyPr>
            <a:noAutofit/>
          </a:bodyPr>
          <a:lstStyle/>
          <a:p>
            <a:r>
              <a:rPr lang="es-PE" sz="3600" dirty="0">
                <a:solidFill>
                  <a:schemeClr val="bg1"/>
                </a:solidFill>
              </a:rPr>
              <a:t>Que es la propiedad fiduciaria?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4294967295"/>
          </p:nvPr>
        </p:nvSpPr>
        <p:spPr>
          <a:xfrm>
            <a:off x="1775520" y="1144315"/>
            <a:ext cx="8640960" cy="4569371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s-MX" b="1" dirty="0">
                <a:solidFill>
                  <a:srgbClr val="000000"/>
                </a:solidFill>
                <a:latin typeface="Arial" charset="0"/>
              </a:rPr>
              <a:t>El </a:t>
            </a:r>
            <a:r>
              <a:rPr lang="es-MX" i="1" u="sng" dirty="0">
                <a:solidFill>
                  <a:srgbClr val="000000"/>
                </a:solidFill>
                <a:latin typeface="Arial" charset="0"/>
              </a:rPr>
              <a:t>Patrimonio </a:t>
            </a:r>
            <a:r>
              <a:rPr lang="es-MX" i="1" u="sng" dirty="0" err="1">
                <a:solidFill>
                  <a:srgbClr val="000000"/>
                </a:solidFill>
                <a:latin typeface="Arial" charset="0"/>
              </a:rPr>
              <a:t>Fideicometido</a:t>
            </a:r>
            <a:r>
              <a:rPr lang="es-MX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MX" i="1" u="sng" dirty="0">
                <a:solidFill>
                  <a:srgbClr val="000000"/>
                </a:solidFill>
                <a:latin typeface="Arial" charset="0"/>
              </a:rPr>
              <a:t>es distinto del patrimonio</a:t>
            </a:r>
            <a:r>
              <a:rPr lang="es-MX" b="1" dirty="0">
                <a:solidFill>
                  <a:srgbClr val="000000"/>
                </a:solidFill>
                <a:latin typeface="Arial" charset="0"/>
              </a:rPr>
              <a:t> del </a:t>
            </a:r>
            <a:r>
              <a:rPr lang="es-MX" dirty="0">
                <a:solidFill>
                  <a:srgbClr val="000000"/>
                </a:solidFill>
                <a:latin typeface="Arial" charset="0"/>
              </a:rPr>
              <a:t>Fiduciario</a:t>
            </a:r>
            <a:r>
              <a:rPr lang="es-MX" b="1" dirty="0">
                <a:solidFill>
                  <a:srgbClr val="000000"/>
                </a:solidFill>
                <a:latin typeface="Arial" charset="0"/>
              </a:rPr>
              <a:t>, del </a:t>
            </a:r>
            <a:r>
              <a:rPr lang="es-MX" dirty="0">
                <a:solidFill>
                  <a:srgbClr val="000000"/>
                </a:solidFill>
                <a:latin typeface="Arial" charset="0"/>
              </a:rPr>
              <a:t>Fideicomitente</a:t>
            </a:r>
            <a:r>
              <a:rPr lang="es-MX" b="1" dirty="0">
                <a:solidFill>
                  <a:srgbClr val="000000"/>
                </a:solidFill>
                <a:latin typeface="Arial" charset="0"/>
              </a:rPr>
              <a:t> y del </a:t>
            </a:r>
            <a:r>
              <a:rPr lang="es-MX" dirty="0">
                <a:solidFill>
                  <a:srgbClr val="000000"/>
                </a:solidFill>
                <a:latin typeface="Arial" charset="0"/>
              </a:rPr>
              <a:t>Fideicomisario</a:t>
            </a:r>
            <a:r>
              <a:rPr lang="es-MX" b="1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s-MX" b="1" dirty="0">
              <a:solidFill>
                <a:srgbClr val="000000"/>
              </a:solidFill>
              <a:latin typeface="Arial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s-MX" b="1" dirty="0">
                <a:solidFill>
                  <a:srgbClr val="000000"/>
                </a:solidFill>
                <a:latin typeface="Arial" charset="0"/>
              </a:rPr>
              <a:t>El </a:t>
            </a:r>
            <a:r>
              <a:rPr lang="es-MX" i="1" u="sng" dirty="0">
                <a:solidFill>
                  <a:srgbClr val="000000"/>
                </a:solidFill>
                <a:latin typeface="Arial" charset="0"/>
              </a:rPr>
              <a:t>Patrimonio </a:t>
            </a:r>
            <a:r>
              <a:rPr lang="es-MX" i="1" u="sng" dirty="0" err="1">
                <a:solidFill>
                  <a:srgbClr val="000000"/>
                </a:solidFill>
                <a:latin typeface="Arial" charset="0"/>
              </a:rPr>
              <a:t>Fideicometido</a:t>
            </a:r>
            <a:r>
              <a:rPr lang="es-MX" i="1" u="sng" dirty="0">
                <a:solidFill>
                  <a:srgbClr val="000000"/>
                </a:solidFill>
                <a:latin typeface="Arial" charset="0"/>
              </a:rPr>
              <a:t> no responde por las obligaciones</a:t>
            </a:r>
            <a:r>
              <a:rPr lang="es-MX" b="1" dirty="0">
                <a:solidFill>
                  <a:srgbClr val="000000"/>
                </a:solidFill>
                <a:latin typeface="Arial" charset="0"/>
              </a:rPr>
              <a:t> del </a:t>
            </a:r>
            <a:r>
              <a:rPr lang="es-MX" dirty="0">
                <a:solidFill>
                  <a:srgbClr val="000000"/>
                </a:solidFill>
                <a:latin typeface="Arial" charset="0"/>
              </a:rPr>
              <a:t>Fiduciario</a:t>
            </a:r>
            <a:r>
              <a:rPr lang="es-MX" b="1" dirty="0">
                <a:solidFill>
                  <a:srgbClr val="000000"/>
                </a:solidFill>
                <a:latin typeface="Arial" charset="0"/>
              </a:rPr>
              <a:t>, del </a:t>
            </a:r>
            <a:r>
              <a:rPr lang="es-MX" dirty="0">
                <a:solidFill>
                  <a:srgbClr val="000000"/>
                </a:solidFill>
                <a:latin typeface="Arial" charset="0"/>
              </a:rPr>
              <a:t>Fideicomitente</a:t>
            </a:r>
            <a:r>
              <a:rPr lang="es-MX" b="1" dirty="0">
                <a:solidFill>
                  <a:srgbClr val="000000"/>
                </a:solidFill>
                <a:latin typeface="Arial" charset="0"/>
              </a:rPr>
              <a:t>, ni de los </a:t>
            </a:r>
            <a:r>
              <a:rPr lang="es-MX" dirty="0">
                <a:solidFill>
                  <a:srgbClr val="000000"/>
                </a:solidFill>
                <a:latin typeface="Arial" charset="0"/>
              </a:rPr>
              <a:t>Fideicomisarios</a:t>
            </a:r>
            <a:r>
              <a:rPr lang="es-MX" b="1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s-MX" b="1" dirty="0">
              <a:solidFill>
                <a:srgbClr val="000000"/>
              </a:solidFill>
              <a:latin typeface="Arial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s-MX" b="1" dirty="0">
                <a:solidFill>
                  <a:srgbClr val="000000"/>
                </a:solidFill>
                <a:latin typeface="Arial" charset="0"/>
              </a:rPr>
              <a:t>El Fiduciario, en el marco del contrato, ejerce sobre el Patrimonio </a:t>
            </a:r>
            <a:r>
              <a:rPr lang="es-MX" b="1" dirty="0" err="1">
                <a:solidFill>
                  <a:srgbClr val="000000"/>
                </a:solidFill>
                <a:latin typeface="Arial" charset="0"/>
              </a:rPr>
              <a:t>Fideicometido</a:t>
            </a:r>
            <a:r>
              <a:rPr lang="es-MX" b="1" dirty="0">
                <a:solidFill>
                  <a:srgbClr val="000000"/>
                </a:solidFill>
                <a:latin typeface="Arial" charset="0"/>
              </a:rPr>
              <a:t>, Dominio Fiduciario.</a:t>
            </a:r>
            <a:endParaRPr lang="es-MX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s-PE"/>
              <a:t>Fideicomisos</a:t>
            </a:r>
            <a:endParaRPr lang="es-PE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624392" y="6356351"/>
            <a:ext cx="586408" cy="365125"/>
          </a:xfrm>
        </p:spPr>
        <p:txBody>
          <a:bodyPr/>
          <a:lstStyle/>
          <a:p>
            <a:fld id="{7F16610B-52C8-4E79-8546-1C2E3FC4F1D6}" type="slidenum">
              <a:rPr lang="es-PE" smtClean="0"/>
              <a:pPr/>
              <a:t>8</a:t>
            </a:fld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>
          <a:xfrm>
            <a:off x="1824038" y="-27713"/>
            <a:ext cx="8964488" cy="648072"/>
          </a:xfrm>
        </p:spPr>
        <p:txBody>
          <a:bodyPr>
            <a:noAutofit/>
          </a:bodyPr>
          <a:lstStyle/>
          <a:p>
            <a:r>
              <a:rPr lang="es-PE" sz="3600" dirty="0">
                <a:solidFill>
                  <a:schemeClr val="bg1"/>
                </a:solidFill>
              </a:rPr>
              <a:t>Formalización de un Fideicomiso</a:t>
            </a:r>
          </a:p>
        </p:txBody>
      </p:sp>
      <p:sp>
        <p:nvSpPr>
          <p:cNvPr id="6" name="3 Marcador de número de diapositiva"/>
          <p:cNvSpPr txBox="1">
            <a:spLocks/>
          </p:cNvSpPr>
          <p:nvPr/>
        </p:nvSpPr>
        <p:spPr bwMode="auto">
          <a:xfrm>
            <a:off x="9113839" y="6208277"/>
            <a:ext cx="503237" cy="301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fld id="{4C6C0109-5FA8-4C5D-B3E0-6DADBB7CD696}" type="slidenum">
              <a:rPr lang="es-PE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8</a:t>
            </a:fld>
            <a:endParaRPr lang="es-PE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ltGray">
          <a:xfrm>
            <a:off x="6985001" y="1930400"/>
            <a:ext cx="1712913" cy="8191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s-PE" sz="1400" b="1" dirty="0">
                <a:solidFill>
                  <a:srgbClr val="000000"/>
                </a:solidFill>
                <a:latin typeface="Arial" charset="0"/>
              </a:rPr>
              <a:t>Inscripción en los Registros Públicos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ltGray">
          <a:xfrm>
            <a:off x="4302126" y="1911350"/>
            <a:ext cx="1712913" cy="838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s-PE" sz="1400" b="1">
                <a:solidFill>
                  <a:srgbClr val="000000"/>
                </a:solidFill>
                <a:latin typeface="Arial" charset="0"/>
              </a:rPr>
              <a:t>Suscripción</a:t>
            </a:r>
          </a:p>
          <a:p>
            <a:pPr algn="ctr" eaLnBrk="0" hangingPunct="0">
              <a:spcBef>
                <a:spcPct val="50000"/>
              </a:spcBef>
            </a:pPr>
            <a:r>
              <a:rPr lang="es-PE" sz="1400" b="1">
                <a:solidFill>
                  <a:srgbClr val="000000"/>
                </a:solidFill>
                <a:latin typeface="Arial" charset="0"/>
              </a:rPr>
              <a:t>de</a:t>
            </a:r>
            <a:r>
              <a:rPr lang="es-PE" sz="1400" b="1">
                <a:latin typeface="Arial" charset="0"/>
              </a:rPr>
              <a:t> </a:t>
            </a:r>
            <a:r>
              <a:rPr lang="es-PE" sz="1400" b="1">
                <a:solidFill>
                  <a:srgbClr val="000000"/>
                </a:solidFill>
                <a:latin typeface="Arial" charset="0"/>
              </a:rPr>
              <a:t>contrato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ltGray">
          <a:xfrm>
            <a:off x="8151814" y="4202466"/>
            <a:ext cx="2105025" cy="8953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s-PE" sz="1400" b="1">
                <a:solidFill>
                  <a:srgbClr val="000000"/>
                </a:solidFill>
                <a:latin typeface="Arial" charset="0"/>
              </a:rPr>
              <a:t>Inscripción en</a:t>
            </a:r>
          </a:p>
          <a:p>
            <a:pPr algn="ctr" eaLnBrk="0" hangingPunct="0">
              <a:spcBef>
                <a:spcPct val="50000"/>
              </a:spcBef>
            </a:pPr>
            <a:r>
              <a:rPr lang="es-PE" sz="1400" b="1">
                <a:solidFill>
                  <a:srgbClr val="000000"/>
                </a:solidFill>
                <a:latin typeface="Arial" charset="0"/>
              </a:rPr>
              <a:t>central de riesgo SBS</a:t>
            </a:r>
          </a:p>
        </p:txBody>
      </p:sp>
      <p:sp>
        <p:nvSpPr>
          <p:cNvPr id="10" name="Oval 23"/>
          <p:cNvSpPr>
            <a:spLocks noChangeArrowheads="1"/>
          </p:cNvSpPr>
          <p:nvPr/>
        </p:nvSpPr>
        <p:spPr bwMode="auto">
          <a:xfrm>
            <a:off x="1552575" y="3989079"/>
            <a:ext cx="2160588" cy="172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1800226" y="4470754"/>
            <a:ext cx="15843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1400" b="1">
                <a:solidFill>
                  <a:srgbClr val="000000"/>
                </a:solidFill>
                <a:latin typeface="Arial" charset="0"/>
              </a:rPr>
              <a:t>Transferencia del Patrimonio Fideicometido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ltGray">
          <a:xfrm>
            <a:off x="3429001" y="1955682"/>
            <a:ext cx="709613" cy="733663"/>
          </a:xfrm>
          <a:prstGeom prst="rightArrow">
            <a:avLst>
              <a:gd name="adj1" fmla="val 50000"/>
              <a:gd name="adj2" fmla="val 53214"/>
            </a:avLst>
          </a:prstGeom>
          <a:gradFill rotWithShape="0">
            <a:gsLst>
              <a:gs pos="0">
                <a:srgbClr val="760000"/>
              </a:gs>
              <a:gs pos="100000">
                <a:srgbClr val="FE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s-ES"/>
          </a:p>
        </p:txBody>
      </p:sp>
      <p:sp>
        <p:nvSpPr>
          <p:cNvPr id="13" name="AutoShape 26"/>
          <p:cNvSpPr>
            <a:spLocks noChangeArrowheads="1"/>
          </p:cNvSpPr>
          <p:nvPr/>
        </p:nvSpPr>
        <p:spPr bwMode="ltGray">
          <a:xfrm>
            <a:off x="6159501" y="1981082"/>
            <a:ext cx="709613" cy="733663"/>
          </a:xfrm>
          <a:prstGeom prst="rightArrow">
            <a:avLst>
              <a:gd name="adj1" fmla="val 50000"/>
              <a:gd name="adj2" fmla="val 53214"/>
            </a:avLst>
          </a:prstGeom>
          <a:gradFill rotWithShape="0">
            <a:gsLst>
              <a:gs pos="0">
                <a:srgbClr val="760000"/>
              </a:gs>
              <a:gs pos="100000">
                <a:srgbClr val="FE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s-ES"/>
          </a:p>
        </p:txBody>
      </p:sp>
      <p:sp>
        <p:nvSpPr>
          <p:cNvPr id="14" name="AutoShape 27"/>
          <p:cNvSpPr>
            <a:spLocks noChangeArrowheads="1"/>
          </p:cNvSpPr>
          <p:nvPr/>
        </p:nvSpPr>
        <p:spPr bwMode="ltGray">
          <a:xfrm>
            <a:off x="9053513" y="3257101"/>
            <a:ext cx="366960" cy="480060"/>
          </a:xfrm>
          <a:prstGeom prst="downArrow">
            <a:avLst>
              <a:gd name="adj1" fmla="val 50000"/>
              <a:gd name="adj2" fmla="val 61657"/>
            </a:avLst>
          </a:prstGeom>
          <a:gradFill rotWithShape="0">
            <a:gsLst>
              <a:gs pos="0">
                <a:srgbClr val="760000"/>
              </a:gs>
              <a:gs pos="100000">
                <a:srgbClr val="FE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5" name="AutoShape 29"/>
          <p:cNvSpPr>
            <a:spLocks noChangeArrowheads="1"/>
          </p:cNvSpPr>
          <p:nvPr/>
        </p:nvSpPr>
        <p:spPr bwMode="ltGray">
          <a:xfrm>
            <a:off x="1565276" y="1917700"/>
            <a:ext cx="1712913" cy="838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s-PE" sz="1400" b="1">
                <a:solidFill>
                  <a:srgbClr val="000000"/>
                </a:solidFill>
                <a:latin typeface="Arial" charset="0"/>
              </a:rPr>
              <a:t>Estructuración</a:t>
            </a:r>
          </a:p>
          <a:p>
            <a:pPr algn="ctr" eaLnBrk="0" hangingPunct="0">
              <a:spcBef>
                <a:spcPct val="50000"/>
              </a:spcBef>
            </a:pPr>
            <a:r>
              <a:rPr lang="es-PE" sz="1400" b="1">
                <a:solidFill>
                  <a:srgbClr val="000000"/>
                </a:solidFill>
                <a:latin typeface="Arial" charset="0"/>
              </a:rPr>
              <a:t>de</a:t>
            </a:r>
            <a:r>
              <a:rPr lang="es-PE" sz="1400" b="1">
                <a:latin typeface="Arial" charset="0"/>
              </a:rPr>
              <a:t> </a:t>
            </a:r>
            <a:r>
              <a:rPr lang="es-PE" sz="1400" b="1">
                <a:solidFill>
                  <a:srgbClr val="000000"/>
                </a:solidFill>
                <a:latin typeface="Arial" charset="0"/>
              </a:rPr>
              <a:t>la operación</a:t>
            </a:r>
          </a:p>
        </p:txBody>
      </p:sp>
      <p:sp>
        <p:nvSpPr>
          <p:cNvPr id="16" name="AutoShape 30"/>
          <p:cNvSpPr>
            <a:spLocks noChangeArrowheads="1"/>
          </p:cNvSpPr>
          <p:nvPr/>
        </p:nvSpPr>
        <p:spPr bwMode="ltGray">
          <a:xfrm>
            <a:off x="4805364" y="4246916"/>
            <a:ext cx="2105025" cy="8953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s-PE" sz="1400" b="1">
                <a:solidFill>
                  <a:srgbClr val="000000"/>
                </a:solidFill>
                <a:latin typeface="Arial" charset="0"/>
              </a:rPr>
              <a:t>Publicación en</a:t>
            </a:r>
          </a:p>
          <a:p>
            <a:pPr algn="ctr" eaLnBrk="0" hangingPunct="0">
              <a:spcBef>
                <a:spcPct val="50000"/>
              </a:spcBef>
            </a:pPr>
            <a:r>
              <a:rPr lang="es-PE" sz="1400" b="1">
                <a:solidFill>
                  <a:srgbClr val="000000"/>
                </a:solidFill>
                <a:latin typeface="Arial" charset="0"/>
              </a:rPr>
              <a:t>“El Peruano”</a:t>
            </a:r>
          </a:p>
        </p:txBody>
      </p:sp>
      <p:sp>
        <p:nvSpPr>
          <p:cNvPr id="17" name="AutoShape 32"/>
          <p:cNvSpPr>
            <a:spLocks noChangeArrowheads="1"/>
          </p:cNvSpPr>
          <p:nvPr/>
        </p:nvSpPr>
        <p:spPr bwMode="ltGray">
          <a:xfrm rot="10800000">
            <a:off x="7219951" y="4418248"/>
            <a:ext cx="709613" cy="733663"/>
          </a:xfrm>
          <a:prstGeom prst="rightArrow">
            <a:avLst>
              <a:gd name="adj1" fmla="val 50000"/>
              <a:gd name="adj2" fmla="val 53214"/>
            </a:avLst>
          </a:prstGeom>
          <a:gradFill rotWithShape="0">
            <a:gsLst>
              <a:gs pos="0">
                <a:srgbClr val="760000"/>
              </a:gs>
              <a:gs pos="100000">
                <a:srgbClr val="FE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s-ES"/>
          </a:p>
        </p:txBody>
      </p:sp>
      <p:sp>
        <p:nvSpPr>
          <p:cNvPr id="18" name="AutoShape 33"/>
          <p:cNvSpPr>
            <a:spLocks noChangeArrowheads="1"/>
          </p:cNvSpPr>
          <p:nvPr/>
        </p:nvSpPr>
        <p:spPr bwMode="ltGray">
          <a:xfrm rot="10800000">
            <a:off x="3892551" y="4443648"/>
            <a:ext cx="709613" cy="733663"/>
          </a:xfrm>
          <a:prstGeom prst="rightArrow">
            <a:avLst>
              <a:gd name="adj1" fmla="val 50000"/>
              <a:gd name="adj2" fmla="val 53214"/>
            </a:avLst>
          </a:prstGeom>
          <a:gradFill rotWithShape="0">
            <a:gsLst>
              <a:gs pos="0">
                <a:srgbClr val="760000"/>
              </a:gs>
              <a:gs pos="100000">
                <a:srgbClr val="FE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s-ES"/>
          </a:p>
        </p:txBody>
      </p:sp>
      <p:sp>
        <p:nvSpPr>
          <p:cNvPr id="19" name="Text Box 35"/>
          <p:cNvSpPr txBox="1">
            <a:spLocks noChangeArrowheads="1"/>
          </p:cNvSpPr>
          <p:nvPr/>
        </p:nvSpPr>
        <p:spPr bwMode="ltGray">
          <a:xfrm>
            <a:off x="8861426" y="1938339"/>
            <a:ext cx="18256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1450" indent="-171450">
              <a:buFontTx/>
              <a:buAutoNum type="arabicPeriod"/>
            </a:pPr>
            <a:r>
              <a:rPr lang="es-PE" sz="1400" b="1" dirty="0">
                <a:solidFill>
                  <a:srgbClr val="000000"/>
                </a:solidFill>
                <a:latin typeface="Arial Narrow" pitchFamily="34" charset="0"/>
              </a:rPr>
              <a:t>Contrato privado</a:t>
            </a:r>
          </a:p>
          <a:p>
            <a:pPr marL="171450" indent="-171450">
              <a:buFontTx/>
              <a:buAutoNum type="arabicPeriod"/>
            </a:pPr>
            <a:r>
              <a:rPr lang="es-PE" sz="1400" b="1" dirty="0">
                <a:solidFill>
                  <a:srgbClr val="000000"/>
                </a:solidFill>
                <a:latin typeface="Arial Narrow" pitchFamily="34" charset="0"/>
              </a:rPr>
              <a:t>Minuta (abogado)</a:t>
            </a:r>
          </a:p>
          <a:p>
            <a:pPr marL="171450" indent="-171450">
              <a:buFontTx/>
              <a:buAutoNum type="arabicPeriod"/>
            </a:pPr>
            <a:r>
              <a:rPr lang="es-PE" sz="1400" b="1" dirty="0" err="1">
                <a:solidFill>
                  <a:srgbClr val="000000"/>
                </a:solidFill>
                <a:latin typeface="Arial Narrow" pitchFamily="34" charset="0"/>
              </a:rPr>
              <a:t>Esc.Pública</a:t>
            </a:r>
            <a:r>
              <a:rPr lang="es-PE" sz="1400" b="1" dirty="0">
                <a:solidFill>
                  <a:srgbClr val="000000"/>
                </a:solidFill>
                <a:latin typeface="Arial Narrow" pitchFamily="34" charset="0"/>
              </a:rPr>
              <a:t> (notario)</a:t>
            </a:r>
          </a:p>
          <a:p>
            <a:pPr marL="171450" indent="-171450">
              <a:buFontTx/>
              <a:buAutoNum type="arabicPeriod"/>
            </a:pPr>
            <a:r>
              <a:rPr lang="es-PE" sz="1400" b="1" dirty="0">
                <a:solidFill>
                  <a:srgbClr val="000000"/>
                </a:solidFill>
                <a:latin typeface="Arial Narrow" pitchFamily="34" charset="0"/>
              </a:rPr>
              <a:t>Registro público</a:t>
            </a:r>
            <a:endParaRPr lang="es-ES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0" name="AutoShape 36"/>
          <p:cNvSpPr>
            <a:spLocks/>
          </p:cNvSpPr>
          <p:nvPr/>
        </p:nvSpPr>
        <p:spPr bwMode="ltGray">
          <a:xfrm>
            <a:off x="8877300" y="2159873"/>
            <a:ext cx="518818" cy="430054"/>
          </a:xfrm>
          <a:prstGeom prst="leftBrace">
            <a:avLst>
              <a:gd name="adj1" fmla="val 112500"/>
              <a:gd name="adj2" fmla="val 50000"/>
            </a:avLst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1" name="20 Elipse"/>
          <p:cNvSpPr/>
          <p:nvPr/>
        </p:nvSpPr>
        <p:spPr>
          <a:xfrm>
            <a:off x="1541464" y="1446213"/>
            <a:ext cx="1811337" cy="1784350"/>
          </a:xfrm>
          <a:prstGeom prst="ellipse">
            <a:avLst/>
          </a:prstGeom>
          <a:noFill/>
          <a:ln w="38100">
            <a:solidFill>
              <a:srgbClr val="FF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22" name="2 CuadroTexto"/>
          <p:cNvSpPr txBox="1">
            <a:spLocks noChangeArrowheads="1"/>
          </p:cNvSpPr>
          <p:nvPr/>
        </p:nvSpPr>
        <p:spPr bwMode="auto">
          <a:xfrm>
            <a:off x="1824038" y="3375025"/>
            <a:ext cx="16129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PE" sz="1600" b="1">
                <a:latin typeface="Arial Narrow" pitchFamily="34" charset="0"/>
              </a:rPr>
              <a:t>FASE CLAVE….!!!</a:t>
            </a:r>
            <a:endParaRPr lang="es-PE" b="1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s-PE"/>
              <a:t>Fideicomisos</a:t>
            </a:r>
            <a:endParaRPr lang="es-PE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624392" y="6356351"/>
            <a:ext cx="586408" cy="365125"/>
          </a:xfrm>
        </p:spPr>
        <p:txBody>
          <a:bodyPr/>
          <a:lstStyle/>
          <a:p>
            <a:fld id="{7F16610B-52C8-4E79-8546-1C2E3FC4F1D6}" type="slidenum">
              <a:rPr lang="es-PE" smtClean="0"/>
              <a:pPr/>
              <a:t>9</a:t>
            </a:fld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>
          <a:xfrm>
            <a:off x="623392" y="793628"/>
            <a:ext cx="9954852" cy="648072"/>
          </a:xfrm>
        </p:spPr>
        <p:txBody>
          <a:bodyPr>
            <a:normAutofit fontScale="90000"/>
          </a:bodyPr>
          <a:lstStyle/>
          <a:p>
            <a:r>
              <a:rPr lang="es-PE" dirty="0"/>
              <a:t>Obligaciones y derechos del Fideicomitente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4294967295"/>
          </p:nvPr>
        </p:nvSpPr>
        <p:spPr>
          <a:xfrm>
            <a:off x="912158" y="1809940"/>
            <a:ext cx="9649072" cy="4569371"/>
          </a:xfrm>
        </p:spPr>
        <p:txBody>
          <a:bodyPr/>
          <a:lstStyle/>
          <a:p>
            <a:r>
              <a:rPr lang="es-PE" dirty="0"/>
              <a:t>Transferir los bienes al Patrimonio </a:t>
            </a:r>
            <a:r>
              <a:rPr lang="es-PE" dirty="0" err="1"/>
              <a:t>Fideicometido</a:t>
            </a:r>
            <a:r>
              <a:rPr lang="es-PE" dirty="0"/>
              <a:t>. (OBLIGACION)</a:t>
            </a:r>
          </a:p>
          <a:p>
            <a:r>
              <a:rPr lang="es-PE" dirty="0"/>
              <a:t>Determinar los límites del contrato. (DERECHO)</a:t>
            </a:r>
          </a:p>
          <a:p>
            <a:r>
              <a:rPr lang="es-PE" dirty="0"/>
              <a:t>Designar a los Fideicomisarios. (DERECHO)</a:t>
            </a:r>
          </a:p>
          <a:p>
            <a:r>
              <a:rPr lang="es-PE" dirty="0"/>
              <a:t>Requerir cuentas al Fiduciario. (DERECHO)</a:t>
            </a:r>
          </a:p>
          <a:p>
            <a:r>
              <a:rPr lang="es-PE" dirty="0"/>
              <a:t>Que le sean devueltos los bienes dados en Fideicomiso. (DERECHO)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4269</TotalTime>
  <Words>1310</Words>
  <Application>Microsoft Office PowerPoint</Application>
  <PresentationFormat>Panorámica</PresentationFormat>
  <Paragraphs>278</Paragraphs>
  <Slides>22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7" baseType="lpstr">
      <vt:lpstr>Arial</vt:lpstr>
      <vt:lpstr>Arial Narrow</vt:lpstr>
      <vt:lpstr>Calibri</vt:lpstr>
      <vt:lpstr>Century Gothic</vt:lpstr>
      <vt:lpstr>Comic Sans MS</vt:lpstr>
      <vt:lpstr>DIN Alternate Bold</vt:lpstr>
      <vt:lpstr>Garamond</vt:lpstr>
      <vt:lpstr>Impact</vt:lpstr>
      <vt:lpstr>Lucida Sans</vt:lpstr>
      <vt:lpstr>Times New Roman</vt:lpstr>
      <vt:lpstr>Verdana</vt:lpstr>
      <vt:lpstr>Webdings</vt:lpstr>
      <vt:lpstr>Wingdings</vt:lpstr>
      <vt:lpstr>Tema de Office</vt:lpstr>
      <vt:lpstr>Imagen de mapa de bits</vt:lpstr>
      <vt:lpstr>Presentación de PowerPoint</vt:lpstr>
      <vt:lpstr>BENEFICIOS DEL FIDEICOMISO</vt:lpstr>
      <vt:lpstr>MARCO LEGAL DEL FIDEICOMISO</vt:lpstr>
      <vt:lpstr>Que es un Fideicomiso??</vt:lpstr>
      <vt:lpstr>INTEGRANTES DE UN FIDEICOMISO</vt:lpstr>
      <vt:lpstr>INTEGRANTES DE UN FIDEICOMISO</vt:lpstr>
      <vt:lpstr>Que es la propiedad fiduciaria?</vt:lpstr>
      <vt:lpstr>Formalización de un Fideicomiso</vt:lpstr>
      <vt:lpstr>Obligaciones y derechos del Fideicomitente</vt:lpstr>
      <vt:lpstr>Obligaciones y derechos del Fiduciario</vt:lpstr>
      <vt:lpstr>Presentación de PowerPoint</vt:lpstr>
      <vt:lpstr>Clases de Fideicomiso</vt:lpstr>
      <vt:lpstr>Fideicomiso de Garantía</vt:lpstr>
      <vt:lpstr>Fideicomiso de Administración</vt:lpstr>
      <vt:lpstr>Fideicomiso Inmobiliario</vt:lpstr>
      <vt:lpstr>Presentación de PowerPoint</vt:lpstr>
      <vt:lpstr>Presentación de PowerPoint</vt:lpstr>
      <vt:lpstr>Presentación de PowerPoint</vt:lpstr>
      <vt:lpstr>Fideicomiso Endeudamiento Gobiernos Subnacional</vt:lpstr>
      <vt:lpstr>Fideicomiso de APP (Proyecto Majes II)</vt:lpstr>
      <vt:lpstr>TITULIZACION CRPAO - APP</vt:lpstr>
      <vt:lpstr>TITULIZACION CR RPI- APP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Ruben</dc:creator>
  <cp:lastModifiedBy>Martin Eduardo Rojas Capurro</cp:lastModifiedBy>
  <cp:revision>104</cp:revision>
  <dcterms:created xsi:type="dcterms:W3CDTF">2013-07-02T22:51:59Z</dcterms:created>
  <dcterms:modified xsi:type="dcterms:W3CDTF">2021-08-28T21:00:47Z</dcterms:modified>
</cp:coreProperties>
</file>