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FYAlovOaGKmOnEpi0NjPoIErq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7D639C-BDE7-4BDE-A185-B572AA426C87}">
  <a:tblStyle styleId="{7B7D639C-BDE7-4BDE-A185-B572AA426C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526EE6B-1FC5-4841-85CE-87CC810594F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a22bd15c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ba22bd15ce_2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b8fe161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bb8fe161d5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a22bd15ce_4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a22bd15ce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a22bd15ce_4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a22bd15ce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a22bd15ce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ba22bd15ce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394225" y="672800"/>
            <a:ext cx="10695300" cy="249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E75B5"/>
              </a:buClr>
              <a:buSzPts val="6000"/>
              <a:buFont typeface="Calibri"/>
              <a:buNone/>
            </a:pPr>
            <a:r>
              <a:t/>
            </a:r>
            <a:endParaRPr b="1">
              <a:solidFill>
                <a:srgbClr val="2E75B5"/>
              </a:solidFill>
            </a:endParaRPr>
          </a:p>
          <a:p>
            <a:pPr indent="0" lvl="0" marL="0" rtl="0" algn="ctr">
              <a:lnSpc>
                <a:spcPct val="90000"/>
              </a:lnSpc>
              <a:spcBef>
                <a:spcPts val="0"/>
              </a:spcBef>
              <a:spcAft>
                <a:spcPts val="0"/>
              </a:spcAft>
              <a:buClr>
                <a:srgbClr val="2E75B5"/>
              </a:buClr>
              <a:buSzPts val="6000"/>
              <a:buFont typeface="Calibri"/>
              <a:buNone/>
            </a:pPr>
            <a:r>
              <a:rPr b="1" lang="es-PE">
                <a:solidFill>
                  <a:srgbClr val="1155CC"/>
                </a:solidFill>
              </a:rPr>
              <a:t>ANÁLISIS FINANCIERO</a:t>
            </a:r>
            <a:br>
              <a:rPr b="1" lang="es-PE">
                <a:solidFill>
                  <a:srgbClr val="1155CC"/>
                </a:solidFill>
              </a:rPr>
            </a:br>
            <a:r>
              <a:rPr b="1" lang="es-PE">
                <a:solidFill>
                  <a:srgbClr val="1155CC"/>
                </a:solidFill>
              </a:rPr>
              <a:t>BANCO BBVA PERÚ Y </a:t>
            </a:r>
            <a:r>
              <a:rPr b="1" lang="es-PE">
                <a:solidFill>
                  <a:srgbClr val="1155CC"/>
                </a:solidFill>
              </a:rPr>
              <a:t>SUBSIDIARIAS</a:t>
            </a:r>
            <a:endParaRPr>
              <a:solidFill>
                <a:srgbClr val="1155CC"/>
              </a:solidFill>
            </a:endParaRPr>
          </a:p>
        </p:txBody>
      </p:sp>
      <p:sp>
        <p:nvSpPr>
          <p:cNvPr id="85" name="Google Shape;85;p1"/>
          <p:cNvSpPr txBox="1"/>
          <p:nvPr/>
        </p:nvSpPr>
        <p:spPr>
          <a:xfrm>
            <a:off x="1324525" y="3722600"/>
            <a:ext cx="11098500" cy="2735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b="1" lang="es-PE" sz="2700">
                <a:solidFill>
                  <a:srgbClr val="1155CC"/>
                </a:solidFill>
                <a:latin typeface="Calibri"/>
                <a:ea typeface="Calibri"/>
                <a:cs typeface="Calibri"/>
                <a:sym typeface="Calibri"/>
              </a:rPr>
              <a:t>Grupo 6:</a:t>
            </a:r>
            <a:endParaRPr b="1" sz="2700">
              <a:solidFill>
                <a:srgbClr val="1155CC"/>
              </a:solidFill>
              <a:latin typeface="Calibri"/>
              <a:ea typeface="Calibri"/>
              <a:cs typeface="Calibri"/>
              <a:sym typeface="Calibri"/>
            </a:endParaRPr>
          </a:p>
          <a:p>
            <a:pPr indent="0" lvl="0" marL="0" rtl="0" algn="l">
              <a:spcBef>
                <a:spcPts val="0"/>
              </a:spcBef>
              <a:spcAft>
                <a:spcPts val="0"/>
              </a:spcAft>
              <a:buNone/>
            </a:pPr>
            <a:r>
              <a:t/>
            </a:r>
            <a:endParaRPr b="1" sz="2700">
              <a:solidFill>
                <a:srgbClr val="1155CC"/>
              </a:solidFill>
              <a:latin typeface="Calibri"/>
              <a:ea typeface="Calibri"/>
              <a:cs typeface="Calibri"/>
              <a:sym typeface="Calibri"/>
            </a:endParaRPr>
          </a:p>
          <a:p>
            <a:pPr indent="-400050" lvl="0" marL="457200" rtl="0" algn="l">
              <a:lnSpc>
                <a:spcPct val="115000"/>
              </a:lnSpc>
              <a:spcBef>
                <a:spcPts val="0"/>
              </a:spcBef>
              <a:spcAft>
                <a:spcPts val="0"/>
              </a:spcAft>
              <a:buClr>
                <a:srgbClr val="1155CC"/>
              </a:buClr>
              <a:buSzPts val="2700"/>
              <a:buFont typeface="Calibri"/>
              <a:buChar char="●"/>
            </a:pPr>
            <a:r>
              <a:rPr b="1" lang="es-PE" sz="2700">
                <a:solidFill>
                  <a:srgbClr val="1155CC"/>
                </a:solidFill>
                <a:latin typeface="Calibri"/>
                <a:ea typeface="Calibri"/>
                <a:cs typeface="Calibri"/>
                <a:sym typeface="Calibri"/>
              </a:rPr>
              <a:t>ABAT ALARCON, YAZMIN</a:t>
            </a:r>
            <a:endParaRPr b="1" sz="2700">
              <a:solidFill>
                <a:srgbClr val="1155CC"/>
              </a:solidFill>
              <a:latin typeface="Calibri"/>
              <a:ea typeface="Calibri"/>
              <a:cs typeface="Calibri"/>
              <a:sym typeface="Calibri"/>
            </a:endParaRPr>
          </a:p>
          <a:p>
            <a:pPr indent="-400050" lvl="0" marL="457200" rtl="0" algn="l">
              <a:spcBef>
                <a:spcPts val="0"/>
              </a:spcBef>
              <a:spcAft>
                <a:spcPts val="0"/>
              </a:spcAft>
              <a:buClr>
                <a:srgbClr val="1155CC"/>
              </a:buClr>
              <a:buSzPts val="2700"/>
              <a:buFont typeface="Calibri"/>
              <a:buChar char="●"/>
            </a:pPr>
            <a:r>
              <a:rPr b="1" lang="es-PE" sz="2700">
                <a:solidFill>
                  <a:srgbClr val="1155CC"/>
                </a:solidFill>
                <a:latin typeface="Calibri"/>
                <a:ea typeface="Calibri"/>
                <a:cs typeface="Calibri"/>
                <a:sym typeface="Calibri"/>
              </a:rPr>
              <a:t>BARRIGA </a:t>
            </a:r>
            <a:r>
              <a:rPr b="1" lang="es-PE" sz="2700">
                <a:solidFill>
                  <a:srgbClr val="1155CC"/>
                </a:solidFill>
                <a:latin typeface="Calibri"/>
                <a:ea typeface="Calibri"/>
                <a:cs typeface="Calibri"/>
                <a:sym typeface="Calibri"/>
              </a:rPr>
              <a:t>ALMIRÓN,</a:t>
            </a:r>
            <a:r>
              <a:rPr b="1" lang="es-PE" sz="2700">
                <a:solidFill>
                  <a:srgbClr val="1155CC"/>
                </a:solidFill>
                <a:latin typeface="Calibri"/>
                <a:ea typeface="Calibri"/>
                <a:cs typeface="Calibri"/>
                <a:sym typeface="Calibri"/>
              </a:rPr>
              <a:t> ORLANDO RODOLFO</a:t>
            </a:r>
            <a:endParaRPr b="1" sz="2700">
              <a:solidFill>
                <a:srgbClr val="1155CC"/>
              </a:solidFill>
              <a:latin typeface="Calibri"/>
              <a:ea typeface="Calibri"/>
              <a:cs typeface="Calibri"/>
              <a:sym typeface="Calibri"/>
            </a:endParaRPr>
          </a:p>
          <a:p>
            <a:pPr indent="-400050" lvl="0" marL="457200" rtl="0" algn="l">
              <a:spcBef>
                <a:spcPts val="0"/>
              </a:spcBef>
              <a:spcAft>
                <a:spcPts val="0"/>
              </a:spcAft>
              <a:buClr>
                <a:srgbClr val="1155CC"/>
              </a:buClr>
              <a:buSzPts val="2700"/>
              <a:buFont typeface="Calibri"/>
              <a:buChar char="●"/>
            </a:pPr>
            <a:r>
              <a:rPr b="1" lang="es-PE" sz="2700">
                <a:solidFill>
                  <a:srgbClr val="1155CC"/>
                </a:solidFill>
                <a:latin typeface="Calibri"/>
                <a:ea typeface="Calibri"/>
                <a:cs typeface="Calibri"/>
                <a:sym typeface="Calibri"/>
              </a:rPr>
              <a:t>CHOQUECAHUA ATAUCUSI, ARTURO EDWIN</a:t>
            </a:r>
            <a:endParaRPr b="1" sz="2700">
              <a:solidFill>
                <a:srgbClr val="1155CC"/>
              </a:solidFill>
              <a:latin typeface="Calibri"/>
              <a:ea typeface="Calibri"/>
              <a:cs typeface="Calibri"/>
              <a:sym typeface="Calibri"/>
            </a:endParaRPr>
          </a:p>
          <a:p>
            <a:pPr indent="-400050" lvl="0" marL="457200" rtl="0" algn="l">
              <a:spcBef>
                <a:spcPts val="0"/>
              </a:spcBef>
              <a:spcAft>
                <a:spcPts val="0"/>
              </a:spcAft>
              <a:buClr>
                <a:srgbClr val="1155CC"/>
              </a:buClr>
              <a:buSzPts val="2700"/>
              <a:buFont typeface="Calibri"/>
              <a:buChar char="●"/>
            </a:pPr>
            <a:r>
              <a:rPr b="1" lang="es-PE" sz="2700">
                <a:solidFill>
                  <a:srgbClr val="1155CC"/>
                </a:solidFill>
                <a:latin typeface="Calibri"/>
                <a:ea typeface="Calibri"/>
                <a:cs typeface="Calibri"/>
                <a:sym typeface="Calibri"/>
              </a:rPr>
              <a:t>GARCIA RIVAS, ALEXANDER HERNAN</a:t>
            </a:r>
            <a:endParaRPr b="1" sz="2700">
              <a:solidFill>
                <a:srgbClr val="1155CC"/>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6000"/>
              <a:buFont typeface="Calibri"/>
              <a:buNone/>
            </a:pPr>
            <a:r>
              <a:t/>
            </a:r>
            <a:endParaRPr b="1" sz="2700">
              <a:solidFill>
                <a:schemeClr val="dk1"/>
              </a:solidFill>
              <a:latin typeface="Calibri"/>
              <a:ea typeface="Calibri"/>
              <a:cs typeface="Calibri"/>
              <a:sym typeface="Calibri"/>
            </a:endParaRPr>
          </a:p>
        </p:txBody>
      </p:sp>
      <p:pic>
        <p:nvPicPr>
          <p:cNvPr id="86" name="Google Shape;86;p1"/>
          <p:cNvPicPr preferRelativeResize="0"/>
          <p:nvPr/>
        </p:nvPicPr>
        <p:blipFill>
          <a:blip r:embed="rId3">
            <a:alphaModFix/>
          </a:blip>
          <a:stretch>
            <a:fillRect/>
          </a:stretch>
        </p:blipFill>
        <p:spPr>
          <a:xfrm>
            <a:off x="4" y="0"/>
            <a:ext cx="1231392" cy="6858000"/>
          </a:xfrm>
          <a:prstGeom prst="rect">
            <a:avLst/>
          </a:prstGeom>
          <a:noFill/>
          <a:ln>
            <a:noFill/>
          </a:ln>
        </p:spPr>
      </p:pic>
      <p:pic>
        <p:nvPicPr>
          <p:cNvPr id="87" name="Google Shape;87;p1"/>
          <p:cNvPicPr preferRelativeResize="0"/>
          <p:nvPr/>
        </p:nvPicPr>
        <p:blipFill>
          <a:blip r:embed="rId4">
            <a:alphaModFix/>
          </a:blip>
          <a:stretch>
            <a:fillRect/>
          </a:stretch>
        </p:blipFill>
        <p:spPr>
          <a:xfrm>
            <a:off x="1231396" y="157050"/>
            <a:ext cx="2762250" cy="400050"/>
          </a:xfrm>
          <a:prstGeom prst="rect">
            <a:avLst/>
          </a:prstGeom>
          <a:noFill/>
          <a:ln>
            <a:noFill/>
          </a:ln>
        </p:spPr>
      </p:pic>
      <p:pic>
        <p:nvPicPr>
          <p:cNvPr id="88" name="Google Shape;88;p1"/>
          <p:cNvPicPr preferRelativeResize="0"/>
          <p:nvPr/>
        </p:nvPicPr>
        <p:blipFill>
          <a:blip r:embed="rId5">
            <a:alphaModFix/>
          </a:blip>
          <a:stretch>
            <a:fillRect/>
          </a:stretch>
        </p:blipFill>
        <p:spPr>
          <a:xfrm>
            <a:off x="8777294" y="4061975"/>
            <a:ext cx="2619285" cy="1515125"/>
          </a:xfrm>
          <a:prstGeom prst="rect">
            <a:avLst/>
          </a:prstGeom>
          <a:noFill/>
          <a:ln>
            <a:noFill/>
          </a:ln>
        </p:spPr>
      </p:pic>
      <p:pic>
        <p:nvPicPr>
          <p:cNvPr id="89" name="Google Shape;89;p1"/>
          <p:cNvPicPr preferRelativeResize="0"/>
          <p:nvPr/>
        </p:nvPicPr>
        <p:blipFill>
          <a:blip r:embed="rId6">
            <a:alphaModFix/>
          </a:blip>
          <a:stretch>
            <a:fillRect/>
          </a:stretch>
        </p:blipFill>
        <p:spPr>
          <a:xfrm>
            <a:off x="8744567" y="5367554"/>
            <a:ext cx="3141950" cy="1299700"/>
          </a:xfrm>
          <a:prstGeom prst="rect">
            <a:avLst/>
          </a:prstGeom>
          <a:noFill/>
          <a:ln>
            <a:noFill/>
          </a:ln>
        </p:spPr>
      </p:pic>
      <p:pic>
        <p:nvPicPr>
          <p:cNvPr id="90" name="Google Shape;90;p1"/>
          <p:cNvPicPr preferRelativeResize="0"/>
          <p:nvPr/>
        </p:nvPicPr>
        <p:blipFill>
          <a:blip r:embed="rId7">
            <a:alphaModFix/>
          </a:blip>
          <a:stretch>
            <a:fillRect/>
          </a:stretch>
        </p:blipFill>
        <p:spPr>
          <a:xfrm>
            <a:off x="8427188" y="3276600"/>
            <a:ext cx="3567100" cy="878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ba22bd15ce_2_14"/>
          <p:cNvSpPr txBox="1"/>
          <p:nvPr>
            <p:ph type="title"/>
          </p:nvPr>
        </p:nvSpPr>
        <p:spPr>
          <a:xfrm>
            <a:off x="723900" y="45535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s-PE">
                <a:solidFill>
                  <a:srgbClr val="1155CC"/>
                </a:solidFill>
              </a:rPr>
              <a:t>RATIOS FINANCIEROS: Razones de gestión</a:t>
            </a:r>
            <a:endParaRPr>
              <a:solidFill>
                <a:srgbClr val="1155CC"/>
              </a:solidFill>
            </a:endParaRPr>
          </a:p>
        </p:txBody>
      </p:sp>
      <p:sp>
        <p:nvSpPr>
          <p:cNvPr id="166" name="Google Shape;166;gba22bd15ce_2_14"/>
          <p:cNvSpPr/>
          <p:nvPr/>
        </p:nvSpPr>
        <p:spPr>
          <a:xfrm>
            <a:off x="3376875" y="4546525"/>
            <a:ext cx="8406900" cy="1464600"/>
          </a:xfrm>
          <a:prstGeom prst="snip2DiagRect">
            <a:avLst>
              <a:gd fmla="val 24293" name="adj1"/>
              <a:gd fmla="val 16667" name="adj2"/>
            </a:avLst>
          </a:prstGeom>
          <a:solidFill>
            <a:srgbClr val="CFE2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PE">
                <a:solidFill>
                  <a:srgbClr val="1155CC"/>
                </a:solidFill>
              </a:rPr>
              <a:t>En promedio los clientes de BBVA piden préstamos de 2187 días o 6 años  (periodo promedio de cobro), Tiempo que tarda el banco en convertir estos créditos otorgados completamente en efectivo. </a:t>
            </a:r>
            <a:endParaRPr>
              <a:solidFill>
                <a:srgbClr val="1155CC"/>
              </a:solidFill>
            </a:endParaRPr>
          </a:p>
          <a:p>
            <a:pPr indent="0" lvl="0" marL="0" rtl="0" algn="l">
              <a:spcBef>
                <a:spcPts val="0"/>
              </a:spcBef>
              <a:spcAft>
                <a:spcPts val="0"/>
              </a:spcAft>
              <a:buNone/>
            </a:pPr>
            <a:r>
              <a:rPr lang="es-PE">
                <a:solidFill>
                  <a:srgbClr val="1155CC"/>
                </a:solidFill>
              </a:rPr>
              <a:t>En promedio los ahorristas del banco y otras empresas que mantienen sus fondos en el, los mantienen por alrededor de 14141 días (39 años) antes de retirarlos completamente. </a:t>
            </a:r>
            <a:endParaRPr>
              <a:solidFill>
                <a:srgbClr val="1155CC"/>
              </a:solidFill>
            </a:endParaRPr>
          </a:p>
        </p:txBody>
      </p:sp>
      <p:pic>
        <p:nvPicPr>
          <p:cNvPr id="167" name="Google Shape;167;gba22bd15ce_2_14"/>
          <p:cNvPicPr preferRelativeResize="0"/>
          <p:nvPr/>
        </p:nvPicPr>
        <p:blipFill>
          <a:blip r:embed="rId3">
            <a:alphaModFix/>
          </a:blip>
          <a:stretch>
            <a:fillRect/>
          </a:stretch>
        </p:blipFill>
        <p:spPr>
          <a:xfrm>
            <a:off x="-12" y="0"/>
            <a:ext cx="714375" cy="2476500"/>
          </a:xfrm>
          <a:prstGeom prst="rect">
            <a:avLst/>
          </a:prstGeom>
          <a:noFill/>
          <a:ln>
            <a:noFill/>
          </a:ln>
        </p:spPr>
      </p:pic>
      <p:graphicFrame>
        <p:nvGraphicFramePr>
          <p:cNvPr id="168" name="Google Shape;168;gba22bd15ce_2_14"/>
          <p:cNvGraphicFramePr/>
          <p:nvPr/>
        </p:nvGraphicFramePr>
        <p:xfrm>
          <a:off x="440500" y="1386150"/>
          <a:ext cx="3000000" cy="3000000"/>
        </p:xfrm>
        <a:graphic>
          <a:graphicData uri="http://schemas.openxmlformats.org/drawingml/2006/table">
            <a:tbl>
              <a:tblPr>
                <a:noFill/>
                <a:tableStyleId>{7B7D639C-BDE7-4BDE-A185-B572AA426C87}</a:tableStyleId>
              </a:tblPr>
              <a:tblGrid>
                <a:gridCol w="3267625"/>
                <a:gridCol w="3267625"/>
                <a:gridCol w="3267625"/>
              </a:tblGrid>
              <a:tr h="314050">
                <a:tc>
                  <a:txBody>
                    <a:bodyPr/>
                    <a:lstStyle/>
                    <a:p>
                      <a:pPr indent="0" lvl="0" marL="0" rtl="0" algn="l">
                        <a:spcBef>
                          <a:spcPts val="0"/>
                        </a:spcBef>
                        <a:spcAft>
                          <a:spcPts val="0"/>
                        </a:spcAft>
                        <a:buNone/>
                      </a:pPr>
                      <a:r>
                        <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a:solidFill>
                            <a:srgbClr val="1155CC"/>
                          </a:solidFill>
                        </a:rPr>
                        <a:t>2019</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1900">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a:solidFill>
                            <a:srgbClr val="1155CC"/>
                          </a:solidFill>
                        </a:rPr>
                        <a:t>2018</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1900">
                      <a:solidFill>
                        <a:srgbClr val="FFFFFF"/>
                      </a:solidFill>
                      <a:prstDash val="solid"/>
                      <a:round/>
                      <a:headEnd len="sm" w="sm" type="none"/>
                      <a:tailEnd len="sm" w="sm" type="none"/>
                    </a:lnB>
                  </a:tcPr>
                </a:tc>
              </a:tr>
              <a:tr h="314050">
                <a:tc>
                  <a:txBody>
                    <a:bodyPr/>
                    <a:lstStyle/>
                    <a:p>
                      <a:pPr indent="0" lvl="0" marL="0" rtl="0" algn="l">
                        <a:spcBef>
                          <a:spcPts val="0"/>
                        </a:spcBef>
                        <a:spcAft>
                          <a:spcPts val="0"/>
                        </a:spcAft>
                        <a:buNone/>
                      </a:pPr>
                      <a:r>
                        <a:rPr lang="es-PE">
                          <a:solidFill>
                            <a:srgbClr val="1155CC"/>
                          </a:solidFill>
                        </a:rPr>
                        <a:t>Rotación de cuentas por cobrar</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100">
                          <a:solidFill>
                            <a:srgbClr val="1155CC"/>
                          </a:solidFill>
                          <a:latin typeface="Calibri"/>
                          <a:ea typeface="Calibri"/>
                          <a:cs typeface="Calibri"/>
                          <a:sym typeface="Calibri"/>
                        </a:rPr>
                        <a:t>0,16</a:t>
                      </a:r>
                      <a:endParaRPr sz="1100">
                        <a:solidFill>
                          <a:srgbClr val="1155CC"/>
                        </a:solidFill>
                        <a:latin typeface="Calibri"/>
                        <a:ea typeface="Calibri"/>
                        <a:cs typeface="Calibri"/>
                        <a:sym typeface="Calibri"/>
                      </a:endParaRPr>
                    </a:p>
                  </a:txBody>
                  <a:tcPr marT="91425" marB="91425" marR="28575" marL="28575" anchor="b">
                    <a:lnL cap="flat" cmpd="sng" w="11900">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11900">
                      <a:solidFill>
                        <a:srgbClr val="FFFFFF"/>
                      </a:solidFill>
                      <a:prstDash val="solid"/>
                      <a:round/>
                      <a:headEnd len="sm" w="sm" type="none"/>
                      <a:tailEnd len="sm" w="sm" type="none"/>
                    </a:lnT>
                    <a:lnB cap="flat" cmpd="sng" w="11900">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s-PE" sz="1100">
                          <a:solidFill>
                            <a:srgbClr val="1155CC"/>
                          </a:solidFill>
                          <a:latin typeface="Calibri"/>
                          <a:ea typeface="Calibri"/>
                          <a:cs typeface="Calibri"/>
                          <a:sym typeface="Calibri"/>
                        </a:rPr>
                        <a:t>0,17</a:t>
                      </a:r>
                      <a:endParaRPr sz="1100">
                        <a:solidFill>
                          <a:srgbClr val="1155CC"/>
                        </a:solidFill>
                        <a:latin typeface="Calibri"/>
                        <a:ea typeface="Calibri"/>
                        <a:cs typeface="Calibri"/>
                        <a:sym typeface="Calibri"/>
                      </a:endParaRPr>
                    </a:p>
                  </a:txBody>
                  <a:tcPr marT="91425" marB="91425" marR="28575" marL="28575" anchor="b">
                    <a:lnL cap="flat" cmpd="sng" w="11900">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11900">
                      <a:solidFill>
                        <a:srgbClr val="FFFFFF"/>
                      </a:solidFill>
                      <a:prstDash val="solid"/>
                      <a:round/>
                      <a:headEnd len="sm" w="sm" type="none"/>
                      <a:tailEnd len="sm" w="sm" type="none"/>
                    </a:lnT>
                    <a:lnB cap="flat" cmpd="sng" w="11900">
                      <a:solidFill>
                        <a:srgbClr val="FFFFFF"/>
                      </a:solidFill>
                      <a:prstDash val="solid"/>
                      <a:round/>
                      <a:headEnd len="sm" w="sm" type="none"/>
                      <a:tailEnd len="sm" w="sm" type="none"/>
                    </a:lnB>
                    <a:solidFill>
                      <a:srgbClr val="FFFFFF"/>
                    </a:solidFill>
                  </a:tcPr>
                </a:tc>
              </a:tr>
              <a:tr h="314050">
                <a:tc>
                  <a:txBody>
                    <a:bodyPr/>
                    <a:lstStyle/>
                    <a:p>
                      <a:pPr indent="0" lvl="0" marL="0" rtl="0" algn="l">
                        <a:spcBef>
                          <a:spcPts val="0"/>
                        </a:spcBef>
                        <a:spcAft>
                          <a:spcPts val="0"/>
                        </a:spcAft>
                        <a:buNone/>
                      </a:pPr>
                      <a:r>
                        <a:rPr lang="es-PE">
                          <a:solidFill>
                            <a:srgbClr val="1155CC"/>
                          </a:solidFill>
                        </a:rPr>
                        <a:t>Período promedio de cobro</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100">
                          <a:solidFill>
                            <a:srgbClr val="1155CC"/>
                          </a:solidFill>
                          <a:latin typeface="Calibri"/>
                          <a:ea typeface="Calibri"/>
                          <a:cs typeface="Calibri"/>
                          <a:sym typeface="Calibri"/>
                        </a:rPr>
                        <a:t>2187,00</a:t>
                      </a:r>
                      <a:endParaRPr sz="1100">
                        <a:solidFill>
                          <a:srgbClr val="1155CC"/>
                        </a:solidFill>
                        <a:latin typeface="Calibri"/>
                        <a:ea typeface="Calibri"/>
                        <a:cs typeface="Calibri"/>
                        <a:sym typeface="Calibri"/>
                      </a:endParaRPr>
                    </a:p>
                  </a:txBody>
                  <a:tcPr marT="91425" marB="91425" marR="28575" marL="28575" anchor="b">
                    <a:lnL cap="flat" cmpd="sng" w="11900">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11900">
                      <a:solidFill>
                        <a:srgbClr val="FFFFFF"/>
                      </a:solidFill>
                      <a:prstDash val="solid"/>
                      <a:round/>
                      <a:headEnd len="sm" w="sm" type="none"/>
                      <a:tailEnd len="sm" w="sm" type="none"/>
                    </a:lnT>
                    <a:lnB cap="flat" cmpd="sng" w="11900">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s-PE" sz="1100">
                          <a:solidFill>
                            <a:srgbClr val="1155CC"/>
                          </a:solidFill>
                          <a:latin typeface="Calibri"/>
                          <a:ea typeface="Calibri"/>
                          <a:cs typeface="Calibri"/>
                          <a:sym typeface="Calibri"/>
                        </a:rPr>
                        <a:t>2138,28</a:t>
                      </a:r>
                      <a:endParaRPr sz="1100">
                        <a:solidFill>
                          <a:srgbClr val="1155CC"/>
                        </a:solidFill>
                        <a:latin typeface="Calibri"/>
                        <a:ea typeface="Calibri"/>
                        <a:cs typeface="Calibri"/>
                        <a:sym typeface="Calibri"/>
                      </a:endParaRPr>
                    </a:p>
                  </a:txBody>
                  <a:tcPr marT="91425" marB="91425" marR="28575" marL="28575" anchor="b">
                    <a:lnL cap="flat" cmpd="sng" w="11900">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11900">
                      <a:solidFill>
                        <a:srgbClr val="FFFFFF"/>
                      </a:solidFill>
                      <a:prstDash val="solid"/>
                      <a:round/>
                      <a:headEnd len="sm" w="sm" type="none"/>
                      <a:tailEnd len="sm" w="sm" type="none"/>
                    </a:lnT>
                    <a:lnB cap="flat" cmpd="sng" w="11900">
                      <a:solidFill>
                        <a:srgbClr val="FFFFFF"/>
                      </a:solidFill>
                      <a:prstDash val="solid"/>
                      <a:round/>
                      <a:headEnd len="sm" w="sm" type="none"/>
                      <a:tailEnd len="sm" w="sm" type="none"/>
                    </a:lnB>
                    <a:solidFill>
                      <a:srgbClr val="FFFFFF"/>
                    </a:solidFill>
                  </a:tcPr>
                </a:tc>
              </a:tr>
              <a:tr h="474100">
                <a:tc>
                  <a:txBody>
                    <a:bodyPr/>
                    <a:lstStyle/>
                    <a:p>
                      <a:pPr indent="0" lvl="0" marL="0" rtl="0" algn="l">
                        <a:spcBef>
                          <a:spcPts val="0"/>
                        </a:spcBef>
                        <a:spcAft>
                          <a:spcPts val="0"/>
                        </a:spcAft>
                        <a:buNone/>
                      </a:pPr>
                      <a:r>
                        <a:rPr lang="es-PE">
                          <a:solidFill>
                            <a:srgbClr val="1155CC"/>
                          </a:solidFill>
                        </a:rPr>
                        <a:t>Rotación de cuentas por pagar</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100">
                          <a:solidFill>
                            <a:srgbClr val="1155CC"/>
                          </a:solidFill>
                          <a:latin typeface="Calibri"/>
                          <a:ea typeface="Calibri"/>
                          <a:cs typeface="Calibri"/>
                          <a:sym typeface="Calibri"/>
                        </a:rPr>
                        <a:t>0,02</a:t>
                      </a:r>
                      <a:endParaRPr sz="1100">
                        <a:solidFill>
                          <a:srgbClr val="1155CC"/>
                        </a:solidFill>
                        <a:latin typeface="Calibri"/>
                        <a:ea typeface="Calibri"/>
                        <a:cs typeface="Calibri"/>
                        <a:sym typeface="Calibri"/>
                      </a:endParaRPr>
                    </a:p>
                  </a:txBody>
                  <a:tcPr marT="91425" marB="91425" marR="28575" marL="28575" anchor="b">
                    <a:lnL cap="flat" cmpd="sng" w="11900">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11900">
                      <a:solidFill>
                        <a:srgbClr val="FFFFFF"/>
                      </a:solidFill>
                      <a:prstDash val="solid"/>
                      <a:round/>
                      <a:headEnd len="sm" w="sm" type="none"/>
                      <a:tailEnd len="sm" w="sm" type="none"/>
                    </a:lnT>
                    <a:lnB cap="flat" cmpd="sng" w="11900">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s-PE" sz="1100">
                          <a:solidFill>
                            <a:srgbClr val="1155CC"/>
                          </a:solidFill>
                          <a:latin typeface="Calibri"/>
                          <a:ea typeface="Calibri"/>
                          <a:cs typeface="Calibri"/>
                          <a:sym typeface="Calibri"/>
                        </a:rPr>
                        <a:t>0,03</a:t>
                      </a:r>
                      <a:endParaRPr sz="1100">
                        <a:solidFill>
                          <a:srgbClr val="1155CC"/>
                        </a:solidFill>
                        <a:latin typeface="Calibri"/>
                        <a:ea typeface="Calibri"/>
                        <a:cs typeface="Calibri"/>
                        <a:sym typeface="Calibri"/>
                      </a:endParaRPr>
                    </a:p>
                  </a:txBody>
                  <a:tcPr marT="91425" marB="91425" marR="28575" marL="28575" anchor="b">
                    <a:lnL cap="flat" cmpd="sng" w="11900">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11900">
                      <a:solidFill>
                        <a:srgbClr val="FFFFFF"/>
                      </a:solidFill>
                      <a:prstDash val="solid"/>
                      <a:round/>
                      <a:headEnd len="sm" w="sm" type="none"/>
                      <a:tailEnd len="sm" w="sm" type="none"/>
                    </a:lnT>
                    <a:lnB cap="flat" cmpd="sng" w="11900">
                      <a:solidFill>
                        <a:srgbClr val="FFFFFF"/>
                      </a:solidFill>
                      <a:prstDash val="solid"/>
                      <a:round/>
                      <a:headEnd len="sm" w="sm" type="none"/>
                      <a:tailEnd len="sm" w="sm" type="none"/>
                    </a:lnB>
                    <a:solidFill>
                      <a:srgbClr val="FFFFFF"/>
                    </a:solidFill>
                  </a:tcPr>
                </a:tc>
              </a:tr>
              <a:tr h="314050">
                <a:tc>
                  <a:txBody>
                    <a:bodyPr/>
                    <a:lstStyle/>
                    <a:p>
                      <a:pPr indent="0" lvl="0" marL="0" rtl="0" algn="l">
                        <a:spcBef>
                          <a:spcPts val="0"/>
                        </a:spcBef>
                        <a:spcAft>
                          <a:spcPts val="0"/>
                        </a:spcAft>
                        <a:buNone/>
                      </a:pPr>
                      <a:r>
                        <a:rPr lang="es-PE">
                          <a:solidFill>
                            <a:srgbClr val="1155CC"/>
                          </a:solidFill>
                        </a:rPr>
                        <a:t>Período promedio de pago</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100">
                          <a:solidFill>
                            <a:srgbClr val="1155CC"/>
                          </a:solidFill>
                          <a:latin typeface="Calibri"/>
                          <a:ea typeface="Calibri"/>
                          <a:cs typeface="Calibri"/>
                          <a:sym typeface="Calibri"/>
                        </a:rPr>
                        <a:t>14743,74</a:t>
                      </a:r>
                      <a:endParaRPr sz="1100">
                        <a:solidFill>
                          <a:srgbClr val="1155CC"/>
                        </a:solidFill>
                        <a:latin typeface="Calibri"/>
                        <a:ea typeface="Calibri"/>
                        <a:cs typeface="Calibri"/>
                        <a:sym typeface="Calibri"/>
                      </a:endParaRPr>
                    </a:p>
                  </a:txBody>
                  <a:tcPr marT="91425" marB="91425" marR="28575" marL="28575" anchor="b">
                    <a:lnL cap="flat" cmpd="sng" w="11900">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11900">
                      <a:solidFill>
                        <a:srgbClr val="FFFFFF"/>
                      </a:solidFill>
                      <a:prstDash val="solid"/>
                      <a:round/>
                      <a:headEnd len="sm" w="sm" type="none"/>
                      <a:tailEnd len="sm" w="sm" type="none"/>
                    </a:lnT>
                    <a:lnB cap="flat" cmpd="sng" w="11900">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s-PE" sz="1100">
                          <a:solidFill>
                            <a:srgbClr val="1155CC"/>
                          </a:solidFill>
                          <a:latin typeface="Calibri"/>
                          <a:ea typeface="Calibri"/>
                          <a:cs typeface="Calibri"/>
                          <a:sym typeface="Calibri"/>
                        </a:rPr>
                        <a:t>14141,66</a:t>
                      </a:r>
                      <a:endParaRPr sz="1100">
                        <a:solidFill>
                          <a:srgbClr val="1155CC"/>
                        </a:solidFill>
                        <a:latin typeface="Calibri"/>
                        <a:ea typeface="Calibri"/>
                        <a:cs typeface="Calibri"/>
                        <a:sym typeface="Calibri"/>
                      </a:endParaRPr>
                    </a:p>
                  </a:txBody>
                  <a:tcPr marT="91425" marB="91425" marR="28575" marL="28575" anchor="b">
                    <a:lnL cap="flat" cmpd="sng" w="11900">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11900">
                      <a:solidFill>
                        <a:srgbClr val="FFFFFF"/>
                      </a:solidFill>
                      <a:prstDash val="solid"/>
                      <a:round/>
                      <a:headEnd len="sm" w="sm" type="none"/>
                      <a:tailEnd len="sm" w="sm" type="none"/>
                    </a:lnT>
                    <a:lnB cap="flat" cmpd="sng" w="11900">
                      <a:solidFill>
                        <a:srgbClr val="FFFFFF"/>
                      </a:solidFill>
                      <a:prstDash val="solid"/>
                      <a:round/>
                      <a:headEnd len="sm" w="sm" type="none"/>
                      <a:tailEnd len="sm" w="sm" type="none"/>
                    </a:lnB>
                    <a:solidFill>
                      <a:srgbClr val="FFFFFF"/>
                    </a:solidFill>
                  </a:tcPr>
                </a:tc>
              </a:tr>
              <a:tr h="314050">
                <a:tc>
                  <a:txBody>
                    <a:bodyPr/>
                    <a:lstStyle/>
                    <a:p>
                      <a:pPr indent="0" lvl="0" marL="0" rtl="0" algn="l">
                        <a:spcBef>
                          <a:spcPts val="0"/>
                        </a:spcBef>
                        <a:spcAft>
                          <a:spcPts val="0"/>
                        </a:spcAft>
                        <a:buNone/>
                      </a:pPr>
                      <a:r>
                        <a:rPr lang="es-PE">
                          <a:solidFill>
                            <a:srgbClr val="1155CC"/>
                          </a:solidFill>
                        </a:rPr>
                        <a:t>Rotación del activo fijo</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100">
                          <a:solidFill>
                            <a:srgbClr val="1155CC"/>
                          </a:solidFill>
                          <a:latin typeface="Calibri"/>
                          <a:ea typeface="Calibri"/>
                          <a:cs typeface="Calibri"/>
                          <a:sym typeface="Calibri"/>
                        </a:rPr>
                        <a:t>0,16</a:t>
                      </a:r>
                      <a:endParaRPr sz="1100">
                        <a:solidFill>
                          <a:srgbClr val="1155CC"/>
                        </a:solidFill>
                        <a:latin typeface="Calibri"/>
                        <a:ea typeface="Calibri"/>
                        <a:cs typeface="Calibri"/>
                        <a:sym typeface="Calibri"/>
                      </a:endParaRPr>
                    </a:p>
                  </a:txBody>
                  <a:tcPr marT="91425" marB="91425" marR="28575" marL="28575" anchor="b">
                    <a:lnL cap="flat" cmpd="sng" w="11900">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11900">
                      <a:solidFill>
                        <a:srgbClr val="FFFFFF"/>
                      </a:solidFill>
                      <a:prstDash val="solid"/>
                      <a:round/>
                      <a:headEnd len="sm" w="sm" type="none"/>
                      <a:tailEnd len="sm" w="sm" type="none"/>
                    </a:lnT>
                    <a:lnB cap="flat" cmpd="sng" w="11900">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s-PE" sz="1100">
                          <a:solidFill>
                            <a:srgbClr val="1155CC"/>
                          </a:solidFill>
                          <a:latin typeface="Calibri"/>
                          <a:ea typeface="Calibri"/>
                          <a:cs typeface="Calibri"/>
                          <a:sym typeface="Calibri"/>
                        </a:rPr>
                        <a:t>0,16</a:t>
                      </a:r>
                      <a:endParaRPr sz="1100">
                        <a:solidFill>
                          <a:srgbClr val="1155CC"/>
                        </a:solidFill>
                        <a:latin typeface="Calibri"/>
                        <a:ea typeface="Calibri"/>
                        <a:cs typeface="Calibri"/>
                        <a:sym typeface="Calibri"/>
                      </a:endParaRPr>
                    </a:p>
                  </a:txBody>
                  <a:tcPr marT="91425" marB="91425" marR="28575" marL="28575" anchor="b">
                    <a:lnL cap="flat" cmpd="sng" w="11900">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11900">
                      <a:solidFill>
                        <a:srgbClr val="FFFFFF"/>
                      </a:solidFill>
                      <a:prstDash val="solid"/>
                      <a:round/>
                      <a:headEnd len="sm" w="sm" type="none"/>
                      <a:tailEnd len="sm" w="sm" type="none"/>
                    </a:lnT>
                    <a:lnB cap="flat" cmpd="sng" w="11900">
                      <a:solidFill>
                        <a:srgbClr val="FFFFFF"/>
                      </a:solidFill>
                      <a:prstDash val="solid"/>
                      <a:round/>
                      <a:headEnd len="sm" w="sm" type="none"/>
                      <a:tailEnd len="sm" w="sm" type="none"/>
                    </a:lnB>
                    <a:solidFill>
                      <a:srgbClr val="FFFFFF"/>
                    </a:solidFill>
                  </a:tcPr>
                </a:tc>
              </a:tr>
              <a:tr h="314050">
                <a:tc>
                  <a:txBody>
                    <a:bodyPr/>
                    <a:lstStyle/>
                    <a:p>
                      <a:pPr indent="0" lvl="0" marL="0" rtl="0" algn="l">
                        <a:spcBef>
                          <a:spcPts val="0"/>
                        </a:spcBef>
                        <a:spcAft>
                          <a:spcPts val="0"/>
                        </a:spcAft>
                        <a:buNone/>
                      </a:pPr>
                      <a:r>
                        <a:rPr lang="es-PE">
                          <a:solidFill>
                            <a:srgbClr val="1155CC"/>
                          </a:solidFill>
                        </a:rPr>
                        <a:t>Rotación del activo total</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100">
                          <a:solidFill>
                            <a:srgbClr val="1155CC"/>
                          </a:solidFill>
                          <a:latin typeface="Calibri"/>
                          <a:ea typeface="Calibri"/>
                          <a:cs typeface="Calibri"/>
                          <a:sym typeface="Calibri"/>
                        </a:rPr>
                        <a:t>0,06</a:t>
                      </a:r>
                      <a:endParaRPr sz="1100">
                        <a:solidFill>
                          <a:srgbClr val="1155CC"/>
                        </a:solidFill>
                        <a:latin typeface="Calibri"/>
                        <a:ea typeface="Calibri"/>
                        <a:cs typeface="Calibri"/>
                        <a:sym typeface="Calibri"/>
                      </a:endParaRPr>
                    </a:p>
                  </a:txBody>
                  <a:tcPr marT="91425" marB="91425" marR="28575" marL="28575" anchor="b">
                    <a:lnL cap="flat" cmpd="sng" w="11900">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11900">
                      <a:solidFill>
                        <a:srgbClr val="FFFFFF"/>
                      </a:solidFill>
                      <a:prstDash val="solid"/>
                      <a:round/>
                      <a:headEnd len="sm" w="sm" type="none"/>
                      <a:tailEnd len="sm" w="sm" type="none"/>
                    </a:lnT>
                    <a:lnB cap="flat" cmpd="sng" w="11900">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s-PE" sz="1100">
                          <a:solidFill>
                            <a:srgbClr val="1155CC"/>
                          </a:solidFill>
                          <a:latin typeface="Calibri"/>
                          <a:ea typeface="Calibri"/>
                          <a:cs typeface="Calibri"/>
                          <a:sym typeface="Calibri"/>
                        </a:rPr>
                        <a:t>0,06</a:t>
                      </a:r>
                      <a:endParaRPr sz="1100">
                        <a:solidFill>
                          <a:srgbClr val="1155CC"/>
                        </a:solidFill>
                        <a:latin typeface="Calibri"/>
                        <a:ea typeface="Calibri"/>
                        <a:cs typeface="Calibri"/>
                        <a:sym typeface="Calibri"/>
                      </a:endParaRPr>
                    </a:p>
                  </a:txBody>
                  <a:tcPr marT="91425" marB="91425" marR="28575" marL="28575" anchor="b">
                    <a:lnL cap="flat" cmpd="sng" w="11900">
                      <a:solidFill>
                        <a:srgbClr val="FFFFFF"/>
                      </a:solidFill>
                      <a:prstDash val="solid"/>
                      <a:round/>
                      <a:headEnd len="sm" w="sm" type="none"/>
                      <a:tailEnd len="sm" w="sm" type="none"/>
                    </a:lnL>
                    <a:lnR cap="flat" cmpd="sng" w="11900">
                      <a:solidFill>
                        <a:srgbClr val="FFFFFF"/>
                      </a:solidFill>
                      <a:prstDash val="solid"/>
                      <a:round/>
                      <a:headEnd len="sm" w="sm" type="none"/>
                      <a:tailEnd len="sm" w="sm" type="none"/>
                    </a:lnR>
                    <a:lnT cap="flat" cmpd="sng" w="11900">
                      <a:solidFill>
                        <a:srgbClr val="FFFFFF"/>
                      </a:solidFill>
                      <a:prstDash val="solid"/>
                      <a:round/>
                      <a:headEnd len="sm" w="sm" type="none"/>
                      <a:tailEnd len="sm" w="sm" type="none"/>
                    </a:lnT>
                    <a:lnB cap="flat" cmpd="sng" w="11900">
                      <a:solidFill>
                        <a:srgbClr val="FFFFFF"/>
                      </a:solidFill>
                      <a:prstDash val="solid"/>
                      <a:round/>
                      <a:headEnd len="sm" w="sm" type="none"/>
                      <a:tailEnd len="sm" w="sm" type="none"/>
                    </a:lnB>
                    <a:solidFill>
                      <a:srgbClr val="FFFFFF"/>
                    </a:solidFill>
                  </a:tcPr>
                </a:tc>
              </a:tr>
            </a:tbl>
          </a:graphicData>
        </a:graphic>
      </p:graphicFrame>
      <p:pic>
        <p:nvPicPr>
          <p:cNvPr id="169" name="Google Shape;169;gba22bd15ce_2_14"/>
          <p:cNvPicPr preferRelativeResize="0"/>
          <p:nvPr/>
        </p:nvPicPr>
        <p:blipFill>
          <a:blip r:embed="rId4">
            <a:alphaModFix/>
          </a:blip>
          <a:stretch>
            <a:fillRect/>
          </a:stretch>
        </p:blipFill>
        <p:spPr>
          <a:xfrm>
            <a:off x="519571" y="55300"/>
            <a:ext cx="2762250" cy="40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bb8fe161d5_0_2"/>
          <p:cNvSpPr txBox="1"/>
          <p:nvPr>
            <p:ph type="title"/>
          </p:nvPr>
        </p:nvSpPr>
        <p:spPr>
          <a:xfrm>
            <a:off x="573938" y="390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s-PE">
                <a:solidFill>
                  <a:srgbClr val="1155CC"/>
                </a:solidFill>
              </a:rPr>
              <a:t>Razones de rentabilidad</a:t>
            </a:r>
            <a:endParaRPr>
              <a:solidFill>
                <a:srgbClr val="1155CC"/>
              </a:solidFill>
            </a:endParaRPr>
          </a:p>
        </p:txBody>
      </p:sp>
      <p:sp>
        <p:nvSpPr>
          <p:cNvPr id="175" name="Google Shape;175;gbb8fe161d5_0_2"/>
          <p:cNvSpPr/>
          <p:nvPr/>
        </p:nvSpPr>
        <p:spPr>
          <a:xfrm>
            <a:off x="8466075" y="181250"/>
            <a:ext cx="3597300" cy="4612500"/>
          </a:xfrm>
          <a:prstGeom prst="snip2DiagRect">
            <a:avLst>
              <a:gd fmla="val 15562" name="adj1"/>
              <a:gd fmla="val 10299" name="adj2"/>
            </a:avLst>
          </a:prstGeom>
          <a:solidFill>
            <a:srgbClr val="CFE2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PE">
                <a:solidFill>
                  <a:srgbClr val="1155CC"/>
                </a:solidFill>
              </a:rPr>
              <a:t>Los ratios de rentabilidad más relevantes para bancos resultan ser la rentabilidad neta sobre la inversión (ROA) y la rentabilidad neta sobre el patrimonio (ROE). </a:t>
            </a:r>
            <a:endParaRPr>
              <a:solidFill>
                <a:srgbClr val="1155CC"/>
              </a:solidFill>
            </a:endParaRPr>
          </a:p>
          <a:p>
            <a:pPr indent="0" lvl="0" marL="0" rtl="0" algn="just">
              <a:spcBef>
                <a:spcPts val="0"/>
              </a:spcBef>
              <a:spcAft>
                <a:spcPts val="0"/>
              </a:spcAft>
              <a:buNone/>
            </a:pPr>
            <a:r>
              <a:rPr lang="es-PE">
                <a:solidFill>
                  <a:srgbClr val="1155CC"/>
                </a:solidFill>
              </a:rPr>
              <a:t>Siendo el ROA de 1.97% y el ROE de 17.53%. </a:t>
            </a:r>
            <a:endParaRPr>
              <a:solidFill>
                <a:srgbClr val="1155CC"/>
              </a:solidFill>
            </a:endParaRPr>
          </a:p>
          <a:p>
            <a:pPr indent="0" lvl="0" marL="0" rtl="0" algn="just">
              <a:spcBef>
                <a:spcPts val="0"/>
              </a:spcBef>
              <a:spcAft>
                <a:spcPts val="0"/>
              </a:spcAft>
              <a:buNone/>
            </a:pPr>
            <a:r>
              <a:rPr lang="es-PE">
                <a:solidFill>
                  <a:srgbClr val="1155CC"/>
                </a:solidFill>
              </a:rPr>
              <a:t>Habiéndose incrementado poco el primero, y disminuido levemente el segundo. </a:t>
            </a:r>
            <a:endParaRPr>
              <a:solidFill>
                <a:srgbClr val="1155CC"/>
              </a:solidFill>
            </a:endParaRPr>
          </a:p>
          <a:p>
            <a:pPr indent="0" lvl="0" marL="0" rtl="0" algn="just">
              <a:spcBef>
                <a:spcPts val="0"/>
              </a:spcBef>
              <a:spcAft>
                <a:spcPts val="0"/>
              </a:spcAft>
              <a:buNone/>
            </a:pPr>
            <a:r>
              <a:rPr lang="es-PE">
                <a:solidFill>
                  <a:srgbClr val="1155CC"/>
                </a:solidFill>
              </a:rPr>
              <a:t>Como podemos analizar con DuPont, el ROE disminuyó por el menor apalancamiento, o aumento del monto de recursos propios para el 2019, a pesar de haber obtenido mejores márgenes netos en 2019.</a:t>
            </a:r>
            <a:endParaRPr>
              <a:solidFill>
                <a:srgbClr val="1155CC"/>
              </a:solidFill>
            </a:endParaRPr>
          </a:p>
        </p:txBody>
      </p:sp>
      <p:sp>
        <p:nvSpPr>
          <p:cNvPr id="176" name="Google Shape;176;gbb8fe161d5_0_2"/>
          <p:cNvSpPr txBox="1"/>
          <p:nvPr>
            <p:ph type="title"/>
          </p:nvPr>
        </p:nvSpPr>
        <p:spPr>
          <a:xfrm>
            <a:off x="496800" y="3908850"/>
            <a:ext cx="3996000" cy="885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PE">
                <a:solidFill>
                  <a:srgbClr val="1155CC"/>
                </a:solidFill>
              </a:rPr>
              <a:t>F</a:t>
            </a:r>
            <a:r>
              <a:rPr lang="es-PE">
                <a:solidFill>
                  <a:srgbClr val="1155CC"/>
                </a:solidFill>
              </a:rPr>
              <a:t>órmula Dupont</a:t>
            </a:r>
            <a:endParaRPr>
              <a:solidFill>
                <a:srgbClr val="1155CC"/>
              </a:solidFill>
            </a:endParaRPr>
          </a:p>
        </p:txBody>
      </p:sp>
      <p:graphicFrame>
        <p:nvGraphicFramePr>
          <p:cNvPr id="177" name="Google Shape;177;gbb8fe161d5_0_2"/>
          <p:cNvGraphicFramePr/>
          <p:nvPr/>
        </p:nvGraphicFramePr>
        <p:xfrm>
          <a:off x="247650" y="4927200"/>
          <a:ext cx="3000000" cy="3000000"/>
        </p:xfrm>
        <a:graphic>
          <a:graphicData uri="http://schemas.openxmlformats.org/drawingml/2006/table">
            <a:tbl>
              <a:tblPr>
                <a:noFill/>
                <a:tableStyleId>{C526EE6B-1FC5-4841-85CE-87CC810594F4}</a:tableStyleId>
              </a:tblPr>
              <a:tblGrid>
                <a:gridCol w="1732825"/>
                <a:gridCol w="1732825"/>
                <a:gridCol w="440550"/>
                <a:gridCol w="1732825"/>
                <a:gridCol w="455225"/>
                <a:gridCol w="1747500"/>
                <a:gridCol w="455225"/>
                <a:gridCol w="1747500"/>
              </a:tblGrid>
              <a:tr h="180975">
                <a:tc>
                  <a:txBody>
                    <a:bodyPr/>
                    <a:lstStyle/>
                    <a:p>
                      <a:pPr indent="0" lvl="0" marL="0" rtl="0" algn="l">
                        <a:spcBef>
                          <a:spcPts val="0"/>
                        </a:spcBef>
                        <a:spcAft>
                          <a:spcPts val="0"/>
                        </a:spcAft>
                        <a:buNone/>
                      </a:pPr>
                      <a:r>
                        <a:rPr lang="es-PE" sz="2000">
                          <a:solidFill>
                            <a:srgbClr val="1155CC"/>
                          </a:solidFill>
                        </a:rPr>
                        <a:t> </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PE" sz="2000">
                          <a:solidFill>
                            <a:srgbClr val="FFFFFF"/>
                          </a:solidFill>
                        </a:rPr>
                        <a:t>ROE</a:t>
                      </a:r>
                      <a:endParaRPr sz="2000">
                        <a:solidFill>
                          <a:srgbClr val="FFFFFF"/>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s-PE" sz="2000">
                          <a:solidFill>
                            <a:srgbClr val="FFFFFF"/>
                          </a:solidFill>
                        </a:rPr>
                        <a:t>=</a:t>
                      </a:r>
                      <a:endParaRPr sz="2000">
                        <a:solidFill>
                          <a:srgbClr val="FFFFFF"/>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s-PE" sz="2000">
                          <a:solidFill>
                            <a:srgbClr val="FFFFFF"/>
                          </a:solidFill>
                        </a:rPr>
                        <a:t>Net Profit Margin</a:t>
                      </a:r>
                      <a:endParaRPr sz="2000">
                        <a:solidFill>
                          <a:srgbClr val="FFFFFF"/>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s-PE" sz="2000">
                          <a:solidFill>
                            <a:srgbClr val="FFFFFF"/>
                          </a:solidFill>
                        </a:rPr>
                        <a:t>×</a:t>
                      </a:r>
                      <a:endParaRPr sz="2000">
                        <a:solidFill>
                          <a:srgbClr val="FFFFFF"/>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s-PE" sz="2000">
                          <a:solidFill>
                            <a:srgbClr val="FFFFFF"/>
                          </a:solidFill>
                        </a:rPr>
                        <a:t>Asset Turnover</a:t>
                      </a:r>
                      <a:endParaRPr sz="2000">
                        <a:solidFill>
                          <a:srgbClr val="FFFFFF"/>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s-PE" sz="2000">
                          <a:solidFill>
                            <a:srgbClr val="FFFFFF"/>
                          </a:solidFill>
                        </a:rPr>
                        <a:t>×</a:t>
                      </a:r>
                      <a:endParaRPr sz="2000">
                        <a:solidFill>
                          <a:srgbClr val="FFFFFF"/>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s-PE" sz="2000">
                          <a:solidFill>
                            <a:srgbClr val="FFFFFF"/>
                          </a:solidFill>
                        </a:rPr>
                        <a:t>Financial Leverage</a:t>
                      </a:r>
                      <a:endParaRPr sz="2000">
                        <a:solidFill>
                          <a:srgbClr val="FFFFFF"/>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solidFill>
                      <a:srgbClr val="4A86E8"/>
                    </a:solidFill>
                  </a:tcPr>
                </a:tc>
              </a:tr>
              <a:tr h="180975">
                <a:tc>
                  <a:txBody>
                    <a:bodyPr/>
                    <a:lstStyle/>
                    <a:p>
                      <a:pPr indent="0" lvl="0" marL="0" rtl="0" algn="ctr">
                        <a:spcBef>
                          <a:spcPts val="0"/>
                        </a:spcBef>
                        <a:spcAft>
                          <a:spcPts val="0"/>
                        </a:spcAft>
                        <a:buNone/>
                      </a:pPr>
                      <a:r>
                        <a:rPr lang="es-PE" sz="2000">
                          <a:solidFill>
                            <a:srgbClr val="1155CC"/>
                          </a:solidFill>
                        </a:rPr>
                        <a:t>2018</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PE" sz="2000">
                          <a:solidFill>
                            <a:srgbClr val="1155CC"/>
                          </a:solidFill>
                        </a:rPr>
                        <a:t>17,59%</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PE" sz="2000">
                          <a:solidFill>
                            <a:srgbClr val="1155CC"/>
                          </a:solidFill>
                        </a:rPr>
                        <a:t>32,76%</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PE" sz="2000">
                          <a:solidFill>
                            <a:srgbClr val="1155CC"/>
                          </a:solidFill>
                        </a:rPr>
                        <a:t>0,06</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PE" sz="2000">
                          <a:solidFill>
                            <a:srgbClr val="1155CC"/>
                          </a:solidFill>
                        </a:rPr>
                        <a:t>897,76%</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r>
              <a:tr h="180975">
                <a:tc>
                  <a:txBody>
                    <a:bodyPr/>
                    <a:lstStyle/>
                    <a:p>
                      <a:pPr indent="0" lvl="0" marL="0" rtl="0" algn="ctr">
                        <a:spcBef>
                          <a:spcPts val="0"/>
                        </a:spcBef>
                        <a:spcAft>
                          <a:spcPts val="0"/>
                        </a:spcAft>
                        <a:buNone/>
                      </a:pPr>
                      <a:r>
                        <a:rPr lang="es-PE" sz="2000">
                          <a:solidFill>
                            <a:srgbClr val="1155CC"/>
                          </a:solidFill>
                        </a:rPr>
                        <a:t>2019</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PE" sz="2000">
                          <a:solidFill>
                            <a:srgbClr val="1155CC"/>
                          </a:solidFill>
                        </a:rPr>
                        <a:t>17,53%</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PE" sz="2000">
                          <a:solidFill>
                            <a:srgbClr val="1155CC"/>
                          </a:solidFill>
                        </a:rPr>
                        <a:t>33,55%</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PE" sz="2000">
                          <a:solidFill>
                            <a:srgbClr val="1155CC"/>
                          </a:solidFill>
                        </a:rPr>
                        <a:t>0,06</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PE" sz="2000">
                          <a:solidFill>
                            <a:srgbClr val="1155CC"/>
                          </a:solidFill>
                        </a:rPr>
                        <a:t>890,79%</a:t>
                      </a:r>
                      <a:endParaRPr sz="2000">
                        <a:solidFill>
                          <a:srgbClr val="1155CC"/>
                        </a:solidFill>
                      </a:endParaRPr>
                    </a:p>
                  </a:txBody>
                  <a:tcPr marT="91425" marB="91425" marR="91425" marL="91425">
                    <a:lnL cap="flat" cmpd="sng" w="9525">
                      <a:solidFill>
                        <a:srgbClr val="4A86E8">
                          <a:alpha val="0"/>
                        </a:srgbClr>
                      </a:solidFill>
                      <a:prstDash val="solid"/>
                      <a:round/>
                      <a:headEnd len="sm" w="sm" type="none"/>
                      <a:tailEnd len="sm" w="sm" type="none"/>
                    </a:lnL>
                    <a:lnR cap="flat" cmpd="sng" w="9525">
                      <a:solidFill>
                        <a:srgbClr val="4A86E8">
                          <a:alpha val="0"/>
                        </a:srgbClr>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alpha val="0"/>
                        </a:srgbClr>
                      </a:solidFill>
                      <a:prstDash val="solid"/>
                      <a:round/>
                      <a:headEnd len="sm" w="sm" type="none"/>
                      <a:tailEnd len="sm" w="sm" type="none"/>
                    </a:lnB>
                  </a:tcPr>
                </a:tc>
              </a:tr>
            </a:tbl>
          </a:graphicData>
        </a:graphic>
      </p:graphicFrame>
      <p:pic>
        <p:nvPicPr>
          <p:cNvPr id="178" name="Google Shape;178;gbb8fe161d5_0_2"/>
          <p:cNvPicPr preferRelativeResize="0"/>
          <p:nvPr/>
        </p:nvPicPr>
        <p:blipFill>
          <a:blip r:embed="rId3">
            <a:alphaModFix/>
          </a:blip>
          <a:stretch>
            <a:fillRect/>
          </a:stretch>
        </p:blipFill>
        <p:spPr>
          <a:xfrm>
            <a:off x="4557900" y="4077775"/>
            <a:ext cx="3843076" cy="547150"/>
          </a:xfrm>
          <a:prstGeom prst="rect">
            <a:avLst/>
          </a:prstGeom>
          <a:noFill/>
          <a:ln>
            <a:noFill/>
          </a:ln>
        </p:spPr>
      </p:pic>
      <p:pic>
        <p:nvPicPr>
          <p:cNvPr id="179" name="Google Shape;179;gbb8fe161d5_0_2"/>
          <p:cNvPicPr preferRelativeResize="0"/>
          <p:nvPr/>
        </p:nvPicPr>
        <p:blipFill>
          <a:blip r:embed="rId4">
            <a:alphaModFix/>
          </a:blip>
          <a:stretch>
            <a:fillRect/>
          </a:stretch>
        </p:blipFill>
        <p:spPr>
          <a:xfrm>
            <a:off x="-12" y="0"/>
            <a:ext cx="714375" cy="2476500"/>
          </a:xfrm>
          <a:prstGeom prst="rect">
            <a:avLst/>
          </a:prstGeom>
          <a:noFill/>
          <a:ln>
            <a:noFill/>
          </a:ln>
        </p:spPr>
      </p:pic>
      <p:graphicFrame>
        <p:nvGraphicFramePr>
          <p:cNvPr id="180" name="Google Shape;180;gbb8fe161d5_0_2"/>
          <p:cNvGraphicFramePr/>
          <p:nvPr/>
        </p:nvGraphicFramePr>
        <p:xfrm>
          <a:off x="496825" y="1028700"/>
          <a:ext cx="3000000" cy="3000000"/>
        </p:xfrm>
        <a:graphic>
          <a:graphicData uri="http://schemas.openxmlformats.org/drawingml/2006/table">
            <a:tbl>
              <a:tblPr>
                <a:noFill/>
                <a:tableStyleId>{C526EE6B-1FC5-4841-85CE-87CC810594F4}</a:tableStyleId>
              </a:tblPr>
              <a:tblGrid>
                <a:gridCol w="5248025"/>
                <a:gridCol w="1299650"/>
                <a:gridCol w="1299650"/>
              </a:tblGrid>
              <a:tr h="200025">
                <a:tc rowSpan="2">
                  <a:txBody>
                    <a:bodyPr/>
                    <a:lstStyle/>
                    <a:p>
                      <a:pPr indent="0" lvl="0" marL="0" rtl="0" algn="ctr">
                        <a:lnSpc>
                          <a:spcPct val="115000"/>
                        </a:lnSpc>
                        <a:spcBef>
                          <a:spcPts val="0"/>
                        </a:spcBef>
                        <a:spcAft>
                          <a:spcPts val="0"/>
                        </a:spcAft>
                        <a:buNone/>
                      </a:pPr>
                      <a:r>
                        <a:t/>
                      </a:r>
                      <a:endParaRPr b="1" sz="1200">
                        <a:solidFill>
                          <a:srgbClr val="1155CC"/>
                        </a:solidFill>
                        <a:latin typeface="Calibri"/>
                        <a:ea typeface="Calibri"/>
                        <a:cs typeface="Calibri"/>
                        <a:sym typeface="Calibri"/>
                      </a:endParaRPr>
                    </a:p>
                  </a:txBody>
                  <a:tcPr marT="91425" marB="91425" marR="28575" marL="28575" anchor="ctr">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b="1" lang="es-PE" sz="1200">
                          <a:solidFill>
                            <a:srgbClr val="1155CC"/>
                          </a:solidFill>
                          <a:latin typeface="Calibri"/>
                          <a:ea typeface="Calibri"/>
                          <a:cs typeface="Calibri"/>
                          <a:sym typeface="Calibri"/>
                        </a:rPr>
                        <a:t>Año</a:t>
                      </a:r>
                      <a:endParaRPr b="1"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c hMerge="1"/>
              </a:tr>
              <a:tr h="200025">
                <a:tc vMerge="1"/>
                <a:tc>
                  <a:txBody>
                    <a:bodyPr/>
                    <a:lstStyle/>
                    <a:p>
                      <a:pPr indent="0" lvl="0" marL="0" rtl="0" algn="r">
                        <a:lnSpc>
                          <a:spcPct val="115000"/>
                        </a:lnSpc>
                        <a:spcBef>
                          <a:spcPts val="0"/>
                        </a:spcBef>
                        <a:spcAft>
                          <a:spcPts val="0"/>
                        </a:spcAft>
                        <a:buNone/>
                      </a:pPr>
                      <a:r>
                        <a:rPr lang="es-PE" sz="1200">
                          <a:solidFill>
                            <a:srgbClr val="1155CC"/>
                          </a:solidFill>
                          <a:latin typeface="Calibri"/>
                          <a:ea typeface="Calibri"/>
                          <a:cs typeface="Calibri"/>
                          <a:sym typeface="Calibri"/>
                        </a:rPr>
                        <a:t>2019</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200">
                          <a:solidFill>
                            <a:srgbClr val="1155CC"/>
                          </a:solidFill>
                          <a:latin typeface="Calibri"/>
                          <a:ea typeface="Calibri"/>
                          <a:cs typeface="Calibri"/>
                          <a:sym typeface="Calibri"/>
                        </a:rPr>
                        <a:t>2018</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PE" sz="1200">
                          <a:solidFill>
                            <a:srgbClr val="1155CC"/>
                          </a:solidFill>
                          <a:latin typeface="Calibri"/>
                          <a:ea typeface="Calibri"/>
                          <a:cs typeface="Calibri"/>
                          <a:sym typeface="Calibri"/>
                        </a:rPr>
                        <a:t>Rentabilidad bruta sobre ventas</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200">
                          <a:solidFill>
                            <a:srgbClr val="1155CC"/>
                          </a:solidFill>
                          <a:latin typeface="Calibri"/>
                          <a:ea typeface="Calibri"/>
                          <a:cs typeface="Calibri"/>
                          <a:sym typeface="Calibri"/>
                        </a:rPr>
                        <a:t>71,34%</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200">
                          <a:solidFill>
                            <a:srgbClr val="1155CC"/>
                          </a:solidFill>
                          <a:latin typeface="Calibri"/>
                          <a:ea typeface="Calibri"/>
                          <a:cs typeface="Calibri"/>
                          <a:sym typeface="Calibri"/>
                        </a:rPr>
                        <a:t>70,57%</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PE" sz="1200">
                          <a:solidFill>
                            <a:srgbClr val="1155CC"/>
                          </a:solidFill>
                          <a:latin typeface="Calibri"/>
                          <a:ea typeface="Calibri"/>
                          <a:cs typeface="Calibri"/>
                          <a:sym typeface="Calibri"/>
                        </a:rPr>
                        <a:t>Rentabilidad neta sobre ventas</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200">
                          <a:solidFill>
                            <a:srgbClr val="1155CC"/>
                          </a:solidFill>
                          <a:latin typeface="Calibri"/>
                          <a:ea typeface="Calibri"/>
                          <a:cs typeface="Calibri"/>
                          <a:sym typeface="Calibri"/>
                        </a:rPr>
                        <a:t>33,55%</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200">
                          <a:solidFill>
                            <a:srgbClr val="1155CC"/>
                          </a:solidFill>
                          <a:latin typeface="Calibri"/>
                          <a:ea typeface="Calibri"/>
                          <a:cs typeface="Calibri"/>
                          <a:sym typeface="Calibri"/>
                        </a:rPr>
                        <a:t>32,76%</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PE" sz="1200">
                          <a:solidFill>
                            <a:srgbClr val="1155CC"/>
                          </a:solidFill>
                          <a:latin typeface="Calibri"/>
                          <a:ea typeface="Calibri"/>
                          <a:cs typeface="Calibri"/>
                          <a:sym typeface="Calibri"/>
                        </a:rPr>
                        <a:t>Rentabilidad neta sobre el patrimonio</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200">
                          <a:solidFill>
                            <a:srgbClr val="1155CC"/>
                          </a:solidFill>
                          <a:latin typeface="Calibri"/>
                          <a:ea typeface="Calibri"/>
                          <a:cs typeface="Calibri"/>
                          <a:sym typeface="Calibri"/>
                        </a:rPr>
                        <a:t>17,53%</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200">
                          <a:solidFill>
                            <a:srgbClr val="1155CC"/>
                          </a:solidFill>
                          <a:latin typeface="Calibri"/>
                          <a:ea typeface="Calibri"/>
                          <a:cs typeface="Calibri"/>
                          <a:sym typeface="Calibri"/>
                        </a:rPr>
                        <a:t>17,59%</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PE" sz="1200">
                          <a:solidFill>
                            <a:srgbClr val="1155CC"/>
                          </a:solidFill>
                          <a:latin typeface="Calibri"/>
                          <a:ea typeface="Calibri"/>
                          <a:cs typeface="Calibri"/>
                          <a:sym typeface="Calibri"/>
                        </a:rPr>
                        <a:t>Rentabilidad neta sobre la inversión</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200">
                          <a:solidFill>
                            <a:srgbClr val="1155CC"/>
                          </a:solidFill>
                          <a:latin typeface="Calibri"/>
                          <a:ea typeface="Calibri"/>
                          <a:cs typeface="Calibri"/>
                          <a:sym typeface="Calibri"/>
                        </a:rPr>
                        <a:t>1,97%</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200">
                          <a:solidFill>
                            <a:srgbClr val="1155CC"/>
                          </a:solidFill>
                          <a:latin typeface="Calibri"/>
                          <a:ea typeface="Calibri"/>
                          <a:cs typeface="Calibri"/>
                          <a:sym typeface="Calibri"/>
                        </a:rPr>
                        <a:t>1,96%</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s-PE" sz="1200">
                          <a:solidFill>
                            <a:srgbClr val="1155CC"/>
                          </a:solidFill>
                          <a:latin typeface="Calibri"/>
                          <a:ea typeface="Calibri"/>
                          <a:cs typeface="Calibri"/>
                          <a:sym typeface="Calibri"/>
                        </a:rPr>
                        <a:t>Rentabilidad operativa sobre la inversión</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200">
                          <a:solidFill>
                            <a:srgbClr val="1155CC"/>
                          </a:solidFill>
                          <a:latin typeface="Calibri"/>
                          <a:ea typeface="Calibri"/>
                          <a:cs typeface="Calibri"/>
                          <a:sym typeface="Calibri"/>
                        </a:rPr>
                        <a:t>2,00%</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PE" sz="1200">
                          <a:solidFill>
                            <a:srgbClr val="1155CC"/>
                          </a:solidFill>
                          <a:latin typeface="Calibri"/>
                          <a:ea typeface="Calibri"/>
                          <a:cs typeface="Calibri"/>
                          <a:sym typeface="Calibri"/>
                        </a:rPr>
                        <a:t>1,99%</a:t>
                      </a:r>
                      <a:endParaRPr sz="1200">
                        <a:solidFill>
                          <a:srgbClr val="1155CC"/>
                        </a:solidFill>
                        <a:latin typeface="Calibri"/>
                        <a:ea typeface="Calibri"/>
                        <a:cs typeface="Calibri"/>
                        <a:sym typeface="Calibri"/>
                      </a:endParaRPr>
                    </a:p>
                  </a:txBody>
                  <a:tcPr marT="91425" marB="91425" marR="28575" marL="28575" anchor="b">
                    <a:lnL cap="flat" cmpd="sng" w="11900">
                      <a:solidFill>
                        <a:srgbClr val="FFFFFF">
                          <a:alpha val="0"/>
                        </a:srgbClr>
                      </a:solidFill>
                      <a:prstDash val="solid"/>
                      <a:round/>
                      <a:headEnd len="sm" w="sm" type="none"/>
                      <a:tailEnd len="sm" w="sm" type="none"/>
                    </a:lnL>
                    <a:lnR cap="flat" cmpd="sng" w="11900">
                      <a:solidFill>
                        <a:srgbClr val="FFFFFF">
                          <a:alpha val="0"/>
                        </a:srgbClr>
                      </a:solidFill>
                      <a:prstDash val="solid"/>
                      <a:round/>
                      <a:headEnd len="sm" w="sm" type="none"/>
                      <a:tailEnd len="sm" w="sm" type="none"/>
                    </a:lnR>
                    <a:lnT cap="flat" cmpd="sng" w="11900">
                      <a:solidFill>
                        <a:srgbClr val="FFFFFF">
                          <a:alpha val="0"/>
                        </a:srgbClr>
                      </a:solidFill>
                      <a:prstDash val="solid"/>
                      <a:round/>
                      <a:headEnd len="sm" w="sm" type="none"/>
                      <a:tailEnd len="sm" w="sm" type="none"/>
                    </a:lnT>
                    <a:lnB cap="flat" cmpd="sng" w="11900">
                      <a:solidFill>
                        <a:srgbClr val="FFFFFF">
                          <a:alpha val="0"/>
                        </a:srgbClr>
                      </a:solidFill>
                      <a:prstDash val="solid"/>
                      <a:round/>
                      <a:headEnd len="sm" w="sm" type="none"/>
                      <a:tailEnd len="sm" w="sm" type="none"/>
                    </a:lnB>
                  </a:tcPr>
                </a:tc>
              </a:tr>
            </a:tbl>
          </a:graphicData>
        </a:graphic>
      </p:graphicFrame>
      <p:pic>
        <p:nvPicPr>
          <p:cNvPr id="181" name="Google Shape;181;gbb8fe161d5_0_2"/>
          <p:cNvPicPr preferRelativeResize="0"/>
          <p:nvPr/>
        </p:nvPicPr>
        <p:blipFill>
          <a:blip r:embed="rId5">
            <a:alphaModFix/>
          </a:blip>
          <a:stretch>
            <a:fillRect/>
          </a:stretch>
        </p:blipFill>
        <p:spPr>
          <a:xfrm>
            <a:off x="407146" y="88550"/>
            <a:ext cx="2762250" cy="400050"/>
          </a:xfrm>
          <a:prstGeom prst="rect">
            <a:avLst/>
          </a:prstGeom>
          <a:noFill/>
          <a:ln>
            <a:noFill/>
          </a:ln>
        </p:spPr>
      </p:pic>
      <p:cxnSp>
        <p:nvCxnSpPr>
          <p:cNvPr id="182" name="Google Shape;182;gbb8fe161d5_0_2"/>
          <p:cNvCxnSpPr/>
          <p:nvPr/>
        </p:nvCxnSpPr>
        <p:spPr>
          <a:xfrm>
            <a:off x="11695175" y="6175900"/>
            <a:ext cx="1338000" cy="1338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ba22bd15ce_4_17"/>
          <p:cNvSpPr txBox="1"/>
          <p:nvPr>
            <p:ph type="title"/>
          </p:nvPr>
        </p:nvSpPr>
        <p:spPr>
          <a:xfrm>
            <a:off x="838200" y="1786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s-PE">
                <a:solidFill>
                  <a:srgbClr val="1155CC"/>
                </a:solidFill>
              </a:rPr>
              <a:t>EBITDA</a:t>
            </a:r>
            <a:endParaRPr b="1">
              <a:solidFill>
                <a:srgbClr val="1155CC"/>
              </a:solidFill>
            </a:endParaRPr>
          </a:p>
        </p:txBody>
      </p:sp>
      <p:sp>
        <p:nvSpPr>
          <p:cNvPr id="188" name="Google Shape;188;gba22bd15ce_4_17"/>
          <p:cNvSpPr txBox="1"/>
          <p:nvPr>
            <p:ph idx="1" type="body"/>
          </p:nvPr>
        </p:nvSpPr>
        <p:spPr>
          <a:xfrm>
            <a:off x="977575" y="1398025"/>
            <a:ext cx="6006300" cy="4351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s-PE" sz="2600">
                <a:solidFill>
                  <a:srgbClr val="1155CC"/>
                </a:solidFill>
              </a:rPr>
              <a:t>- Neutro al apalancamiento financiero, el régimen impositivo y los estimados de depreciación/amortización.</a:t>
            </a:r>
            <a:endParaRPr sz="2600">
              <a:solidFill>
                <a:srgbClr val="1155CC"/>
              </a:solidFill>
            </a:endParaRPr>
          </a:p>
          <a:p>
            <a:pPr indent="0" lvl="0" marL="0" rtl="0" algn="just">
              <a:spcBef>
                <a:spcPts val="1000"/>
              </a:spcBef>
              <a:spcAft>
                <a:spcPts val="0"/>
              </a:spcAft>
              <a:buNone/>
            </a:pPr>
            <a:r>
              <a:rPr lang="es-PE" sz="2600">
                <a:solidFill>
                  <a:srgbClr val="1155CC"/>
                </a:solidFill>
              </a:rPr>
              <a:t>- Útil para comparar el desempeño operativo limpiando supuestos contables o niveles de endeudamiento, similar a las aerolíneas. </a:t>
            </a:r>
            <a:endParaRPr sz="2600">
              <a:solidFill>
                <a:srgbClr val="1155CC"/>
              </a:solidFill>
            </a:endParaRPr>
          </a:p>
          <a:p>
            <a:pPr indent="0" lvl="0" marL="0" rtl="0" algn="just">
              <a:spcBef>
                <a:spcPts val="1000"/>
              </a:spcBef>
              <a:spcAft>
                <a:spcPts val="0"/>
              </a:spcAft>
              <a:buNone/>
            </a:pPr>
            <a:r>
              <a:rPr lang="es-PE" sz="2600">
                <a:solidFill>
                  <a:srgbClr val="1155CC"/>
                </a:solidFill>
              </a:rPr>
              <a:t>-Pero hay que usarlo correctamente. En caso de valorización es popular el ratio </a:t>
            </a:r>
            <a:r>
              <a:rPr lang="es-PE" sz="2600">
                <a:solidFill>
                  <a:srgbClr val="1155CC"/>
                </a:solidFill>
              </a:rPr>
              <a:t>múltiplo</a:t>
            </a:r>
            <a:r>
              <a:rPr lang="es-PE" sz="2600">
                <a:solidFill>
                  <a:srgbClr val="1155CC"/>
                </a:solidFill>
              </a:rPr>
              <a:t> de valor de la compañía EV/EBITDA. </a:t>
            </a:r>
            <a:br>
              <a:rPr lang="es-PE" sz="2600">
                <a:solidFill>
                  <a:srgbClr val="1155CC"/>
                </a:solidFill>
              </a:rPr>
            </a:br>
            <a:r>
              <a:rPr lang="es-PE" sz="2600">
                <a:solidFill>
                  <a:srgbClr val="1155CC"/>
                </a:solidFill>
              </a:rPr>
              <a:t>( EV / EBITDA Enterprise Value to EBITDA (Deuda + Capitalización)/ EBITDA )</a:t>
            </a:r>
            <a:endParaRPr sz="2600">
              <a:solidFill>
                <a:srgbClr val="1155CC"/>
              </a:solidFill>
            </a:endParaRPr>
          </a:p>
        </p:txBody>
      </p:sp>
      <p:sp>
        <p:nvSpPr>
          <p:cNvPr id="189" name="Google Shape;189;gba22bd15ce_4_17"/>
          <p:cNvSpPr txBox="1"/>
          <p:nvPr>
            <p:ph idx="1" type="body"/>
          </p:nvPr>
        </p:nvSpPr>
        <p:spPr>
          <a:xfrm>
            <a:off x="7569200" y="1638625"/>
            <a:ext cx="4028400" cy="4351200"/>
          </a:xfrm>
          <a:prstGeom prst="rect">
            <a:avLst/>
          </a:prstGeom>
        </p:spPr>
        <p:txBody>
          <a:bodyPr anchorCtr="0" anchor="t" bIns="45700" lIns="91425" spcFirstLastPara="1" rIns="91425" wrap="square" tIns="45700">
            <a:noAutofit/>
          </a:bodyPr>
          <a:lstStyle/>
          <a:p>
            <a:pPr indent="0" lvl="0" marL="342900" rtl="0" algn="ctr">
              <a:lnSpc>
                <a:spcPct val="100000"/>
              </a:lnSpc>
              <a:spcBef>
                <a:spcPts val="0"/>
              </a:spcBef>
              <a:spcAft>
                <a:spcPts val="0"/>
              </a:spcAft>
              <a:buNone/>
            </a:pPr>
            <a:r>
              <a:rPr lang="es-PE" sz="3000">
                <a:solidFill>
                  <a:srgbClr val="1155CC"/>
                </a:solidFill>
              </a:rPr>
              <a:t>Representa la </a:t>
            </a:r>
            <a:r>
              <a:rPr lang="es-PE" sz="3000">
                <a:solidFill>
                  <a:srgbClr val="1155CC"/>
                </a:solidFill>
              </a:rPr>
              <a:t>generación</a:t>
            </a:r>
            <a:r>
              <a:rPr lang="es-PE" sz="3000">
                <a:solidFill>
                  <a:srgbClr val="1155CC"/>
                </a:solidFill>
              </a:rPr>
              <a:t> de caja como producto de la operación de la Empresa:  </a:t>
            </a:r>
            <a:endParaRPr sz="3000">
              <a:solidFill>
                <a:srgbClr val="1155CC"/>
              </a:solidFill>
            </a:endParaRPr>
          </a:p>
          <a:p>
            <a:pPr indent="0" lvl="0" marL="342900" rtl="0" algn="ctr">
              <a:lnSpc>
                <a:spcPct val="100000"/>
              </a:lnSpc>
              <a:spcBef>
                <a:spcPts val="0"/>
              </a:spcBef>
              <a:spcAft>
                <a:spcPts val="0"/>
              </a:spcAft>
              <a:buNone/>
            </a:pPr>
            <a:r>
              <a:rPr i="1" lang="es-PE" sz="3000">
                <a:solidFill>
                  <a:srgbClr val="1155CC"/>
                </a:solidFill>
              </a:rPr>
              <a:t>	+ UTILIDAD DE  OPERACIÓN </a:t>
            </a:r>
            <a:endParaRPr sz="3000">
              <a:solidFill>
                <a:srgbClr val="1155CC"/>
              </a:solidFill>
            </a:endParaRPr>
          </a:p>
          <a:p>
            <a:pPr indent="-342900" lvl="0" marL="342900" rtl="0" algn="ctr">
              <a:lnSpc>
                <a:spcPct val="100000"/>
              </a:lnSpc>
              <a:spcBef>
                <a:spcPts val="640"/>
              </a:spcBef>
              <a:spcAft>
                <a:spcPts val="0"/>
              </a:spcAft>
              <a:buNone/>
            </a:pPr>
            <a:r>
              <a:rPr i="1" lang="es-PE" sz="3000">
                <a:solidFill>
                  <a:srgbClr val="1155CC"/>
                </a:solidFill>
              </a:rPr>
              <a:t>		+ DEPRECIACIÓN </a:t>
            </a:r>
            <a:endParaRPr sz="3000">
              <a:solidFill>
                <a:srgbClr val="1155CC"/>
              </a:solidFill>
            </a:endParaRPr>
          </a:p>
          <a:p>
            <a:pPr indent="-342900" lvl="0" marL="342900" rtl="0" algn="ctr">
              <a:lnSpc>
                <a:spcPct val="100000"/>
              </a:lnSpc>
              <a:spcBef>
                <a:spcPts val="640"/>
              </a:spcBef>
              <a:spcAft>
                <a:spcPts val="0"/>
              </a:spcAft>
              <a:buNone/>
            </a:pPr>
            <a:r>
              <a:rPr i="1" lang="es-PE" sz="3000">
                <a:solidFill>
                  <a:srgbClr val="1155CC"/>
                </a:solidFill>
              </a:rPr>
              <a:t>		+ AMORTIZACIÓN</a:t>
            </a:r>
            <a:endParaRPr sz="3000">
              <a:solidFill>
                <a:srgbClr val="1155CC"/>
              </a:solidFill>
            </a:endParaRPr>
          </a:p>
          <a:p>
            <a:pPr indent="-342900" lvl="0" marL="342900" rtl="0" algn="ctr">
              <a:lnSpc>
                <a:spcPct val="100000"/>
              </a:lnSpc>
              <a:spcBef>
                <a:spcPts val="640"/>
              </a:spcBef>
              <a:spcAft>
                <a:spcPts val="0"/>
              </a:spcAft>
              <a:buNone/>
            </a:pPr>
            <a:r>
              <a:rPr i="1" lang="es-PE" sz="3000">
                <a:solidFill>
                  <a:srgbClr val="1155CC"/>
                </a:solidFill>
              </a:rPr>
              <a:t>		= EBITDA </a:t>
            </a:r>
            <a:endParaRPr sz="3000">
              <a:solidFill>
                <a:srgbClr val="1155CC"/>
              </a:solidFill>
            </a:endParaRPr>
          </a:p>
          <a:p>
            <a:pPr indent="0" lvl="0" marL="0" rtl="0" algn="ctr">
              <a:spcBef>
                <a:spcPts val="1000"/>
              </a:spcBef>
              <a:spcAft>
                <a:spcPts val="0"/>
              </a:spcAft>
              <a:buNone/>
            </a:pPr>
            <a:r>
              <a:t/>
            </a:r>
            <a:endParaRPr/>
          </a:p>
        </p:txBody>
      </p:sp>
      <p:pic>
        <p:nvPicPr>
          <p:cNvPr id="190" name="Google Shape;190;gba22bd15ce_4_17"/>
          <p:cNvPicPr preferRelativeResize="0"/>
          <p:nvPr/>
        </p:nvPicPr>
        <p:blipFill>
          <a:blip r:embed="rId3">
            <a:alphaModFix/>
          </a:blip>
          <a:stretch>
            <a:fillRect/>
          </a:stretch>
        </p:blipFill>
        <p:spPr>
          <a:xfrm>
            <a:off x="-12" y="0"/>
            <a:ext cx="714375" cy="2476500"/>
          </a:xfrm>
          <a:prstGeom prst="rect">
            <a:avLst/>
          </a:prstGeom>
          <a:noFill/>
          <a:ln>
            <a:noFill/>
          </a:ln>
        </p:spPr>
      </p:pic>
      <p:pic>
        <p:nvPicPr>
          <p:cNvPr id="191" name="Google Shape;191;gba22bd15ce_4_17"/>
          <p:cNvPicPr preferRelativeResize="0"/>
          <p:nvPr/>
        </p:nvPicPr>
        <p:blipFill>
          <a:blip r:embed="rId4">
            <a:alphaModFix/>
          </a:blip>
          <a:stretch>
            <a:fillRect/>
          </a:stretch>
        </p:blipFill>
        <p:spPr>
          <a:xfrm>
            <a:off x="463821" y="103400"/>
            <a:ext cx="2762250" cy="400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ba22bd15ce_4_12"/>
          <p:cNvSpPr txBox="1"/>
          <p:nvPr>
            <p:ph type="title"/>
          </p:nvPr>
        </p:nvSpPr>
        <p:spPr>
          <a:xfrm>
            <a:off x="838200" y="2667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PE">
                <a:solidFill>
                  <a:srgbClr val="1155CC"/>
                </a:solidFill>
              </a:rPr>
              <a:t>Utilidad del EBITDA</a:t>
            </a:r>
            <a:endParaRPr>
              <a:solidFill>
                <a:srgbClr val="1155CC"/>
              </a:solidFill>
            </a:endParaRPr>
          </a:p>
        </p:txBody>
      </p:sp>
      <p:sp>
        <p:nvSpPr>
          <p:cNvPr id="197" name="Google Shape;197;gba22bd15ce_4_12"/>
          <p:cNvSpPr txBox="1"/>
          <p:nvPr>
            <p:ph idx="1" type="body"/>
          </p:nvPr>
        </p:nvSpPr>
        <p:spPr>
          <a:xfrm>
            <a:off x="714375" y="1061300"/>
            <a:ext cx="10515600" cy="4351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s-PE" sz="2600">
                <a:solidFill>
                  <a:srgbClr val="1155CC"/>
                </a:solidFill>
              </a:rPr>
              <a:t>El EBITDA es útil porque ofrece una aproximación más cercana del flujo de efectivo operativo que el EBIT(Ganancias antes de intereses e impuestos). Es un indicador del funcionamiento de la empresa y el desempeño y la capacidad de su gerencia para generar ingresos y controlar gastos que están relacionados con sus operaciones</a:t>
            </a:r>
            <a:r>
              <a:rPr lang="es-PE">
                <a:solidFill>
                  <a:srgbClr val="1155CC"/>
                </a:solidFill>
              </a:rPr>
              <a:t>. </a:t>
            </a:r>
            <a:endParaRPr>
              <a:solidFill>
                <a:srgbClr val="1155CC"/>
              </a:solidFill>
            </a:endParaRPr>
          </a:p>
        </p:txBody>
      </p:sp>
      <p:graphicFrame>
        <p:nvGraphicFramePr>
          <p:cNvPr id="198" name="Google Shape;198;gba22bd15ce_4_12"/>
          <p:cNvGraphicFramePr/>
          <p:nvPr/>
        </p:nvGraphicFramePr>
        <p:xfrm>
          <a:off x="526900" y="3171625"/>
          <a:ext cx="3000000" cy="3000000"/>
        </p:xfrm>
        <a:graphic>
          <a:graphicData uri="http://schemas.openxmlformats.org/drawingml/2006/table">
            <a:tbl>
              <a:tblPr>
                <a:noFill/>
                <a:tableStyleId>{C526EE6B-1FC5-4841-85CE-87CC810594F4}</a:tableStyleId>
              </a:tblPr>
              <a:tblGrid>
                <a:gridCol w="4689050"/>
                <a:gridCol w="1150150"/>
                <a:gridCol w="1150150"/>
              </a:tblGrid>
              <a:tr h="484600">
                <a:tc>
                  <a:txBody>
                    <a:bodyPr/>
                    <a:lstStyle/>
                    <a:p>
                      <a:pPr indent="0" lvl="0" marL="0" rtl="0" algn="l">
                        <a:spcBef>
                          <a:spcPts val="0"/>
                        </a:spcBef>
                        <a:spcAft>
                          <a:spcPts val="0"/>
                        </a:spcAft>
                        <a:buNone/>
                      </a:pPr>
                      <a:r>
                        <a:t/>
                      </a:r>
                      <a:endParaRPr sz="2400">
                        <a:solidFill>
                          <a:srgbClr val="1155CC"/>
                        </a:solidFill>
                      </a:endParaRPr>
                    </a:p>
                  </a:txBody>
                  <a:tcPr marT="91425" marB="91425" marR="28575" marL="28575" anchor="b">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FFFF"/>
                    </a:solidFill>
                  </a:tcPr>
                </a:tc>
                <a:tc gridSpan="2">
                  <a:txBody>
                    <a:bodyPr/>
                    <a:lstStyle/>
                    <a:p>
                      <a:pPr indent="0" lvl="0" marL="0" rtl="0" algn="ctr">
                        <a:lnSpc>
                          <a:spcPct val="115000"/>
                        </a:lnSpc>
                        <a:spcBef>
                          <a:spcPts val="0"/>
                        </a:spcBef>
                        <a:spcAft>
                          <a:spcPts val="0"/>
                        </a:spcAft>
                        <a:buNone/>
                      </a:pPr>
                      <a:r>
                        <a:rPr b="1" lang="es-PE" sz="2100">
                          <a:solidFill>
                            <a:srgbClr val="1155CC"/>
                          </a:solidFill>
                          <a:latin typeface="Calibri"/>
                          <a:ea typeface="Calibri"/>
                          <a:cs typeface="Calibri"/>
                          <a:sym typeface="Calibri"/>
                        </a:rPr>
                        <a:t>Año</a:t>
                      </a:r>
                      <a:endParaRPr b="1" sz="2100">
                        <a:solidFill>
                          <a:srgbClr val="1155CC"/>
                        </a:solidFill>
                        <a:latin typeface="Calibri"/>
                        <a:ea typeface="Calibri"/>
                        <a:cs typeface="Calibri"/>
                        <a:sym typeface="Calibri"/>
                      </a:endParaRPr>
                    </a:p>
                  </a:txBody>
                  <a:tcPr marT="91425" marB="91425" marR="28575" marL="28575" anchor="b">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FFFF"/>
                    </a:solidFill>
                  </a:tcPr>
                </a:tc>
                <a:tc hMerge="1"/>
              </a:tr>
              <a:tr h="200025">
                <a:tc>
                  <a:txBody>
                    <a:bodyPr/>
                    <a:lstStyle/>
                    <a:p>
                      <a:pPr indent="0" lvl="0" marL="0" rtl="0" algn="l">
                        <a:spcBef>
                          <a:spcPts val="0"/>
                        </a:spcBef>
                        <a:spcAft>
                          <a:spcPts val="0"/>
                        </a:spcAft>
                        <a:buNone/>
                      </a:pPr>
                      <a:r>
                        <a:t/>
                      </a:r>
                      <a:endParaRPr sz="2400">
                        <a:solidFill>
                          <a:srgbClr val="1155CC"/>
                        </a:solidFill>
                      </a:endParaRPr>
                    </a:p>
                  </a:txBody>
                  <a:tcPr marT="91425" marB="91425" marR="28575" marL="28575" anchor="b">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s-PE" sz="2100">
                          <a:solidFill>
                            <a:srgbClr val="1155CC"/>
                          </a:solidFill>
                          <a:latin typeface="Calibri"/>
                          <a:ea typeface="Calibri"/>
                          <a:cs typeface="Calibri"/>
                          <a:sym typeface="Calibri"/>
                        </a:rPr>
                        <a:t>2019</a:t>
                      </a:r>
                      <a:endParaRPr sz="2100">
                        <a:solidFill>
                          <a:srgbClr val="1155CC"/>
                        </a:solidFill>
                        <a:latin typeface="Calibri"/>
                        <a:ea typeface="Calibri"/>
                        <a:cs typeface="Calibri"/>
                        <a:sym typeface="Calibri"/>
                      </a:endParaRPr>
                    </a:p>
                  </a:txBody>
                  <a:tcPr marT="91425" marB="91425" marR="28575" marL="28575" anchor="b">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s-PE" sz="2100">
                          <a:solidFill>
                            <a:srgbClr val="1155CC"/>
                          </a:solidFill>
                          <a:latin typeface="Calibri"/>
                          <a:ea typeface="Calibri"/>
                          <a:cs typeface="Calibri"/>
                          <a:sym typeface="Calibri"/>
                        </a:rPr>
                        <a:t>2018</a:t>
                      </a:r>
                      <a:endParaRPr sz="2100">
                        <a:solidFill>
                          <a:srgbClr val="1155CC"/>
                        </a:solidFill>
                        <a:latin typeface="Calibri"/>
                        <a:ea typeface="Calibri"/>
                        <a:cs typeface="Calibri"/>
                        <a:sym typeface="Calibri"/>
                      </a:endParaRPr>
                    </a:p>
                  </a:txBody>
                  <a:tcPr marT="91425" marB="91425" marR="28575" marL="28575" anchor="b">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b="1" lang="es-PE" sz="2100">
                          <a:solidFill>
                            <a:srgbClr val="1155CC"/>
                          </a:solidFill>
                          <a:latin typeface="Calibri"/>
                          <a:ea typeface="Calibri"/>
                          <a:cs typeface="Calibri"/>
                          <a:sym typeface="Calibri"/>
                        </a:rPr>
                        <a:t>EBIT</a:t>
                      </a:r>
                      <a:endParaRPr b="1" sz="2100">
                        <a:solidFill>
                          <a:srgbClr val="1155CC"/>
                        </a:solidFill>
                        <a:latin typeface="Calibri"/>
                        <a:ea typeface="Calibri"/>
                        <a:cs typeface="Calibri"/>
                        <a:sym typeface="Calibri"/>
                      </a:endParaRPr>
                    </a:p>
                  </a:txBody>
                  <a:tcPr marT="91425" marB="91425" marR="28575" marL="28575" anchor="b">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s-PE" sz="2100">
                          <a:solidFill>
                            <a:srgbClr val="1155CC"/>
                          </a:solidFill>
                          <a:latin typeface="Calibri"/>
                          <a:ea typeface="Calibri"/>
                          <a:cs typeface="Calibri"/>
                          <a:sym typeface="Calibri"/>
                        </a:rPr>
                        <a:t>2.239.263</a:t>
                      </a:r>
                      <a:endParaRPr b="1" sz="2100">
                        <a:solidFill>
                          <a:srgbClr val="1155CC"/>
                        </a:solidFill>
                        <a:latin typeface="Calibri"/>
                        <a:ea typeface="Calibri"/>
                        <a:cs typeface="Calibri"/>
                        <a:sym typeface="Calibri"/>
                      </a:endParaRPr>
                    </a:p>
                  </a:txBody>
                  <a:tcPr marT="91425" marB="91425" marR="28575" marL="28575" anchor="b">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s-PE" sz="2100">
                          <a:solidFill>
                            <a:srgbClr val="1155CC"/>
                          </a:solidFill>
                          <a:latin typeface="Calibri"/>
                          <a:ea typeface="Calibri"/>
                          <a:cs typeface="Calibri"/>
                          <a:sym typeface="Calibri"/>
                        </a:rPr>
                        <a:t>2.036.704</a:t>
                      </a:r>
                      <a:endParaRPr b="1" sz="2100">
                        <a:solidFill>
                          <a:srgbClr val="1155CC"/>
                        </a:solidFill>
                        <a:latin typeface="Calibri"/>
                        <a:ea typeface="Calibri"/>
                        <a:cs typeface="Calibri"/>
                        <a:sym typeface="Calibri"/>
                      </a:endParaRPr>
                    </a:p>
                  </a:txBody>
                  <a:tcPr marT="91425" marB="91425" marR="28575" marL="28575" anchor="b">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es-PE" sz="2100">
                          <a:solidFill>
                            <a:srgbClr val="1155CC"/>
                          </a:solidFill>
                          <a:latin typeface="Calibri"/>
                          <a:ea typeface="Calibri"/>
                          <a:cs typeface="Calibri"/>
                          <a:sym typeface="Calibri"/>
                        </a:rPr>
                        <a:t>Depreciación y Amortización</a:t>
                      </a:r>
                      <a:endParaRPr sz="2100">
                        <a:solidFill>
                          <a:srgbClr val="1155CC"/>
                        </a:solidFill>
                        <a:latin typeface="Calibri"/>
                        <a:ea typeface="Calibri"/>
                        <a:cs typeface="Calibri"/>
                        <a:sym typeface="Calibri"/>
                      </a:endParaRPr>
                    </a:p>
                  </a:txBody>
                  <a:tcPr marT="91425" marB="91425" marR="28575" marL="28575" anchor="b">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s-PE" sz="2100">
                          <a:solidFill>
                            <a:srgbClr val="1155CC"/>
                          </a:solidFill>
                          <a:latin typeface="Calibri"/>
                          <a:ea typeface="Calibri"/>
                          <a:cs typeface="Calibri"/>
                          <a:sym typeface="Calibri"/>
                        </a:rPr>
                        <a:t>167.825</a:t>
                      </a:r>
                      <a:endParaRPr sz="2100">
                        <a:solidFill>
                          <a:srgbClr val="1155CC"/>
                        </a:solidFill>
                        <a:latin typeface="Calibri"/>
                        <a:ea typeface="Calibri"/>
                        <a:cs typeface="Calibri"/>
                        <a:sym typeface="Calibri"/>
                      </a:endParaRPr>
                    </a:p>
                  </a:txBody>
                  <a:tcPr marT="91425" marB="91425" marR="28575" marL="28575" anchor="b">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s-PE" sz="2100">
                          <a:solidFill>
                            <a:srgbClr val="1155CC"/>
                          </a:solidFill>
                          <a:latin typeface="Calibri"/>
                          <a:ea typeface="Calibri"/>
                          <a:cs typeface="Calibri"/>
                          <a:sym typeface="Calibri"/>
                        </a:rPr>
                        <a:t>150.019</a:t>
                      </a:r>
                      <a:endParaRPr sz="2100">
                        <a:solidFill>
                          <a:srgbClr val="1155CC"/>
                        </a:solidFill>
                        <a:latin typeface="Calibri"/>
                        <a:ea typeface="Calibri"/>
                        <a:cs typeface="Calibri"/>
                        <a:sym typeface="Calibri"/>
                      </a:endParaRPr>
                    </a:p>
                  </a:txBody>
                  <a:tcPr marT="91425" marB="91425" marR="28575" marL="28575" anchor="b">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b="1" lang="es-PE" sz="2100">
                          <a:solidFill>
                            <a:srgbClr val="1155CC"/>
                          </a:solidFill>
                          <a:latin typeface="Calibri"/>
                          <a:ea typeface="Calibri"/>
                          <a:cs typeface="Calibri"/>
                          <a:sym typeface="Calibri"/>
                        </a:rPr>
                        <a:t>EBITDA</a:t>
                      </a:r>
                      <a:endParaRPr b="1" sz="2100">
                        <a:solidFill>
                          <a:srgbClr val="1155CC"/>
                        </a:solidFill>
                        <a:latin typeface="Calibri"/>
                        <a:ea typeface="Calibri"/>
                        <a:cs typeface="Calibri"/>
                        <a:sym typeface="Calibri"/>
                      </a:endParaRPr>
                    </a:p>
                  </a:txBody>
                  <a:tcPr marT="91425" marB="91425" marR="28575" marL="28575" anchor="b">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s-PE" sz="2100">
                          <a:solidFill>
                            <a:srgbClr val="1155CC"/>
                          </a:solidFill>
                          <a:latin typeface="Calibri"/>
                          <a:ea typeface="Calibri"/>
                          <a:cs typeface="Calibri"/>
                          <a:sym typeface="Calibri"/>
                        </a:rPr>
                        <a:t>2.407.088</a:t>
                      </a:r>
                      <a:endParaRPr b="1" sz="2100">
                        <a:solidFill>
                          <a:srgbClr val="1155CC"/>
                        </a:solidFill>
                        <a:latin typeface="Calibri"/>
                        <a:ea typeface="Calibri"/>
                        <a:cs typeface="Calibri"/>
                        <a:sym typeface="Calibri"/>
                      </a:endParaRPr>
                    </a:p>
                  </a:txBody>
                  <a:tcPr marT="91425" marB="91425" marR="28575" marL="28575" anchor="b">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s-PE" sz="2100">
                          <a:solidFill>
                            <a:srgbClr val="1155CC"/>
                          </a:solidFill>
                          <a:latin typeface="Calibri"/>
                          <a:ea typeface="Calibri"/>
                          <a:cs typeface="Calibri"/>
                          <a:sym typeface="Calibri"/>
                        </a:rPr>
                        <a:t>2.186.723</a:t>
                      </a:r>
                      <a:endParaRPr b="1" sz="2100">
                        <a:solidFill>
                          <a:srgbClr val="1155CC"/>
                        </a:solidFill>
                        <a:latin typeface="Calibri"/>
                        <a:ea typeface="Calibri"/>
                        <a:cs typeface="Calibri"/>
                        <a:sym typeface="Calibri"/>
                      </a:endParaRPr>
                    </a:p>
                  </a:txBody>
                  <a:tcPr marT="91425" marB="91425" marR="28575" marL="28575" anchor="b">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FFFFF"/>
                    </a:solidFill>
                  </a:tcPr>
                </a:tc>
              </a:tr>
            </a:tbl>
          </a:graphicData>
        </a:graphic>
      </p:graphicFrame>
      <p:sp>
        <p:nvSpPr>
          <p:cNvPr id="199" name="Google Shape;199;gba22bd15ce_4_12"/>
          <p:cNvSpPr/>
          <p:nvPr/>
        </p:nvSpPr>
        <p:spPr>
          <a:xfrm>
            <a:off x="8113375" y="2837650"/>
            <a:ext cx="3426600" cy="3105600"/>
          </a:xfrm>
          <a:prstGeom prst="snip2DiagRect">
            <a:avLst>
              <a:gd fmla="val 14756" name="adj1"/>
              <a:gd fmla="val 16667" name="adj2"/>
            </a:avLst>
          </a:prstGeom>
          <a:solidFill>
            <a:srgbClr val="CFE2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PE" sz="1500">
                <a:solidFill>
                  <a:srgbClr val="1155CC"/>
                </a:solidFill>
              </a:rPr>
              <a:t>El </a:t>
            </a:r>
            <a:r>
              <a:rPr lang="es-PE" sz="1500">
                <a:solidFill>
                  <a:srgbClr val="1155CC"/>
                </a:solidFill>
              </a:rPr>
              <a:t>incremento</a:t>
            </a:r>
            <a:r>
              <a:rPr lang="es-PE" sz="1500">
                <a:solidFill>
                  <a:srgbClr val="1155CC"/>
                </a:solidFill>
              </a:rPr>
              <a:t> tanto del EBIT como del EBITDA de 2019 respecto a 2018, nos da a conocer que en el año transcurrido la empresa ha tenido un mejor desempeño global, y genera expectativas positivas respecto a la generación de flujos de caja operativos futuros.</a:t>
            </a:r>
            <a:endParaRPr sz="1500">
              <a:solidFill>
                <a:srgbClr val="1155CC"/>
              </a:solidFill>
            </a:endParaRPr>
          </a:p>
        </p:txBody>
      </p:sp>
      <p:pic>
        <p:nvPicPr>
          <p:cNvPr id="200" name="Google Shape;200;gba22bd15ce_4_12"/>
          <p:cNvPicPr preferRelativeResize="0"/>
          <p:nvPr/>
        </p:nvPicPr>
        <p:blipFill>
          <a:blip r:embed="rId3">
            <a:alphaModFix/>
          </a:blip>
          <a:stretch>
            <a:fillRect/>
          </a:stretch>
        </p:blipFill>
        <p:spPr>
          <a:xfrm>
            <a:off x="-12" y="0"/>
            <a:ext cx="714375" cy="2476500"/>
          </a:xfrm>
          <a:prstGeom prst="rect">
            <a:avLst/>
          </a:prstGeom>
          <a:noFill/>
          <a:ln>
            <a:noFill/>
          </a:ln>
        </p:spPr>
      </p:pic>
      <p:pic>
        <p:nvPicPr>
          <p:cNvPr id="201" name="Google Shape;201;gba22bd15ce_4_12"/>
          <p:cNvPicPr preferRelativeResize="0"/>
          <p:nvPr/>
        </p:nvPicPr>
        <p:blipFill>
          <a:blip r:embed="rId4">
            <a:alphaModFix/>
          </a:blip>
          <a:stretch>
            <a:fillRect/>
          </a:stretch>
        </p:blipFill>
        <p:spPr>
          <a:xfrm>
            <a:off x="526896" y="68100"/>
            <a:ext cx="2762250" cy="40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
          <p:cNvPicPr preferRelativeResize="0"/>
          <p:nvPr/>
        </p:nvPicPr>
        <p:blipFill rotWithShape="1">
          <a:blip r:embed="rId3">
            <a:alphaModFix/>
          </a:blip>
          <a:srcRect b="0" l="0" r="0" t="0"/>
          <a:stretch/>
        </p:blipFill>
        <p:spPr>
          <a:xfrm>
            <a:off x="7057125" y="0"/>
            <a:ext cx="5134875" cy="6758325"/>
          </a:xfrm>
          <a:prstGeom prst="rect">
            <a:avLst/>
          </a:prstGeom>
          <a:noFill/>
          <a:ln>
            <a:noFill/>
          </a:ln>
        </p:spPr>
      </p:pic>
      <p:sp>
        <p:nvSpPr>
          <p:cNvPr id="96" name="Google Shape;96;p2"/>
          <p:cNvSpPr/>
          <p:nvPr/>
        </p:nvSpPr>
        <p:spPr>
          <a:xfrm>
            <a:off x="774425" y="1052200"/>
            <a:ext cx="5911475" cy="5553475"/>
          </a:xfrm>
          <a:prstGeom prst="flowChartOnlineStorage">
            <a:avLst/>
          </a:prstGeom>
          <a:solidFill>
            <a:srgbClr val="CFE2F3"/>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i="0" lang="es-PE" sz="1800" u="none" cap="none" strike="noStrike">
                <a:solidFill>
                  <a:srgbClr val="1155CC"/>
                </a:solidFill>
                <a:latin typeface="Calibri"/>
                <a:ea typeface="Calibri"/>
                <a:cs typeface="Calibri"/>
                <a:sym typeface="Calibri"/>
              </a:rPr>
              <a:t>ANÁLISIS VERTICAL ACTIVO:</a:t>
            </a:r>
            <a:endParaRPr>
              <a:solidFill>
                <a:srgbClr val="1155CC"/>
              </a:solidFill>
            </a:endParaRPr>
          </a:p>
          <a:p>
            <a:pPr indent="0" lvl="0" marL="0" marR="0" rtl="0" algn="just">
              <a:spcBef>
                <a:spcPts val="0"/>
              </a:spcBef>
              <a:spcAft>
                <a:spcPts val="0"/>
              </a:spcAft>
              <a:buNone/>
            </a:pPr>
            <a:r>
              <a:rPr lang="es-PE" sz="1800">
                <a:solidFill>
                  <a:srgbClr val="1155CC"/>
                </a:solidFill>
                <a:latin typeface="Calibri"/>
                <a:ea typeface="Calibri"/>
                <a:cs typeface="Calibri"/>
                <a:sym typeface="Calibri"/>
              </a:rPr>
              <a:t>El total de activo corriente representa similar porcentaje tanto para el año 2018 (63.7%) y 2019 (64.3%). De la forma el activo no corriente es similar porcentaje en ambos años, 2018 (36.4%) y 2019 (35.7%).</a:t>
            </a:r>
            <a:endParaRPr sz="1800">
              <a:solidFill>
                <a:srgbClr val="1155CC"/>
              </a:solidFill>
              <a:latin typeface="Calibri"/>
              <a:ea typeface="Calibri"/>
              <a:cs typeface="Calibri"/>
              <a:sym typeface="Calibri"/>
            </a:endParaRPr>
          </a:p>
          <a:p>
            <a:pPr indent="0" lvl="0" marL="0" marR="0" rtl="0" algn="just">
              <a:spcBef>
                <a:spcPts val="0"/>
              </a:spcBef>
              <a:spcAft>
                <a:spcPts val="0"/>
              </a:spcAft>
              <a:buNone/>
            </a:pPr>
            <a:r>
              <a:rPr lang="es-PE" sz="1800">
                <a:solidFill>
                  <a:srgbClr val="1155CC"/>
                </a:solidFill>
                <a:latin typeface="Calibri"/>
                <a:ea typeface="Calibri"/>
                <a:cs typeface="Calibri"/>
                <a:sym typeface="Calibri"/>
              </a:rPr>
              <a:t>Además s</a:t>
            </a:r>
            <a:r>
              <a:rPr lang="es-PE" sz="1800">
                <a:solidFill>
                  <a:srgbClr val="1155CC"/>
                </a:solidFill>
                <a:latin typeface="Calibri"/>
                <a:ea typeface="Calibri"/>
                <a:cs typeface="Calibri"/>
                <a:sym typeface="Calibri"/>
              </a:rPr>
              <a:t>e puede observar que las cuentas más representativos del activo en el año 2018 son: Cartera de crédito 35.63% en el corto plazo y 33.33% en el largo plazo. Del mismo modo las cuentas más representativos del año 2019 son las cartera de crédito correspondientes a activo corriente y activo no corriente con 35.52% y 33.85% respectivamente.</a:t>
            </a:r>
            <a:endParaRPr>
              <a:solidFill>
                <a:srgbClr val="1155CC"/>
              </a:solidFill>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2"/>
          <p:cNvSpPr/>
          <p:nvPr/>
        </p:nvSpPr>
        <p:spPr>
          <a:xfrm flipH="1" rot="10800000">
            <a:off x="10762675" y="2302500"/>
            <a:ext cx="580200" cy="257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98" name="Google Shape;98;p2"/>
          <p:cNvSpPr/>
          <p:nvPr/>
        </p:nvSpPr>
        <p:spPr>
          <a:xfrm flipH="1" rot="10800000">
            <a:off x="10762675" y="4362750"/>
            <a:ext cx="580200" cy="257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pic>
        <p:nvPicPr>
          <p:cNvPr id="99" name="Google Shape;99;p2"/>
          <p:cNvPicPr preferRelativeResize="0"/>
          <p:nvPr/>
        </p:nvPicPr>
        <p:blipFill>
          <a:blip r:embed="rId4">
            <a:alphaModFix/>
          </a:blip>
          <a:stretch>
            <a:fillRect/>
          </a:stretch>
        </p:blipFill>
        <p:spPr>
          <a:xfrm>
            <a:off x="-12" y="0"/>
            <a:ext cx="714375" cy="2476500"/>
          </a:xfrm>
          <a:prstGeom prst="rect">
            <a:avLst/>
          </a:prstGeom>
          <a:noFill/>
          <a:ln>
            <a:noFill/>
          </a:ln>
        </p:spPr>
      </p:pic>
      <p:pic>
        <p:nvPicPr>
          <p:cNvPr id="100" name="Google Shape;100;p2"/>
          <p:cNvPicPr preferRelativeResize="0"/>
          <p:nvPr/>
        </p:nvPicPr>
        <p:blipFill>
          <a:blip r:embed="rId5">
            <a:alphaModFix/>
          </a:blip>
          <a:stretch>
            <a:fillRect/>
          </a:stretch>
        </p:blipFill>
        <p:spPr>
          <a:xfrm>
            <a:off x="545821" y="100150"/>
            <a:ext cx="2762250" cy="400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3"/>
          <p:cNvPicPr preferRelativeResize="0"/>
          <p:nvPr/>
        </p:nvPicPr>
        <p:blipFill rotWithShape="1">
          <a:blip r:embed="rId3">
            <a:alphaModFix/>
          </a:blip>
          <a:srcRect b="0" l="0" r="0" t="0"/>
          <a:stretch/>
        </p:blipFill>
        <p:spPr>
          <a:xfrm>
            <a:off x="7216775" y="110963"/>
            <a:ext cx="4975226" cy="6636074"/>
          </a:xfrm>
          <a:prstGeom prst="rect">
            <a:avLst/>
          </a:prstGeom>
          <a:noFill/>
          <a:ln>
            <a:noFill/>
          </a:ln>
        </p:spPr>
      </p:pic>
      <p:sp>
        <p:nvSpPr>
          <p:cNvPr id="106" name="Google Shape;106;p3"/>
          <p:cNvSpPr/>
          <p:nvPr/>
        </p:nvSpPr>
        <p:spPr>
          <a:xfrm>
            <a:off x="619125" y="1669776"/>
            <a:ext cx="6241125" cy="4450175"/>
          </a:xfrm>
          <a:prstGeom prst="flowChartOnlineStorage">
            <a:avLst/>
          </a:prstGeom>
          <a:solidFill>
            <a:srgbClr val="CFE2F3"/>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s-PE" sz="1800">
                <a:solidFill>
                  <a:srgbClr val="1155CC"/>
                </a:solidFill>
                <a:latin typeface="Calibri"/>
                <a:ea typeface="Calibri"/>
                <a:cs typeface="Calibri"/>
                <a:sym typeface="Calibri"/>
              </a:rPr>
              <a:t>ANÁLISIS VERTICAL PASIVO Y PATRIMONIO:</a:t>
            </a:r>
            <a:endParaRPr>
              <a:solidFill>
                <a:srgbClr val="1155CC"/>
              </a:solidFill>
            </a:endParaRPr>
          </a:p>
          <a:p>
            <a:pPr indent="0" lvl="0" marL="0" marR="0" rtl="0" algn="just">
              <a:spcBef>
                <a:spcPts val="0"/>
              </a:spcBef>
              <a:spcAft>
                <a:spcPts val="0"/>
              </a:spcAft>
              <a:buNone/>
            </a:pPr>
            <a:r>
              <a:rPr lang="es-PE" sz="1800">
                <a:solidFill>
                  <a:srgbClr val="1155CC"/>
                </a:solidFill>
                <a:latin typeface="Calibri"/>
                <a:ea typeface="Calibri"/>
                <a:cs typeface="Calibri"/>
                <a:sym typeface="Calibri"/>
              </a:rPr>
              <a:t>El total de pasivo corriente tiene similar porcentaje tanto para el año 2018 (78.5%) y 2019 (79%). El patrimonio total </a:t>
            </a:r>
            <a:r>
              <a:rPr lang="es-PE" sz="1800">
                <a:solidFill>
                  <a:srgbClr val="1155CC"/>
                </a:solidFill>
                <a:latin typeface="Calibri"/>
                <a:ea typeface="Calibri"/>
                <a:cs typeface="Calibri"/>
                <a:sym typeface="Calibri"/>
              </a:rPr>
              <a:t>también</a:t>
            </a:r>
            <a:r>
              <a:rPr lang="es-PE" sz="1800">
                <a:solidFill>
                  <a:srgbClr val="1155CC"/>
                </a:solidFill>
                <a:latin typeface="Calibri"/>
                <a:ea typeface="Calibri"/>
                <a:cs typeface="Calibri"/>
                <a:sym typeface="Calibri"/>
              </a:rPr>
              <a:t> tiene similar porcentaje para los años 2018 (11.4%) y 2019 (11.23%).</a:t>
            </a:r>
            <a:endParaRPr sz="1800">
              <a:solidFill>
                <a:srgbClr val="1155CC"/>
              </a:solidFill>
              <a:latin typeface="Calibri"/>
              <a:ea typeface="Calibri"/>
              <a:cs typeface="Calibri"/>
              <a:sym typeface="Calibri"/>
            </a:endParaRPr>
          </a:p>
          <a:p>
            <a:pPr indent="0" lvl="0" marL="0" marR="0" rtl="0" algn="just">
              <a:spcBef>
                <a:spcPts val="0"/>
              </a:spcBef>
              <a:spcAft>
                <a:spcPts val="0"/>
              </a:spcAft>
              <a:buNone/>
            </a:pPr>
            <a:r>
              <a:rPr lang="es-PE" sz="1800">
                <a:solidFill>
                  <a:srgbClr val="1155CC"/>
                </a:solidFill>
                <a:latin typeface="Calibri"/>
                <a:ea typeface="Calibri"/>
                <a:cs typeface="Calibri"/>
                <a:sym typeface="Calibri"/>
              </a:rPr>
              <a:t>Además p</a:t>
            </a:r>
            <a:r>
              <a:rPr lang="es-PE" sz="1800">
                <a:solidFill>
                  <a:srgbClr val="1155CC"/>
                </a:solidFill>
                <a:latin typeface="Calibri"/>
                <a:ea typeface="Calibri"/>
                <a:cs typeface="Calibri"/>
                <a:sym typeface="Calibri"/>
              </a:rPr>
              <a:t>ara el 2018 el principales cuenta representativo del total de pasivo y patrimonio es obligaciones con el público con 65.28%. De la misma forma la cuenta más representativo del 2019 es obligaciones con el público con 66.84%.</a:t>
            </a:r>
            <a:endParaRPr>
              <a:solidFill>
                <a:srgbClr val="1155CC"/>
              </a:solidFill>
            </a:endParaRPr>
          </a:p>
        </p:txBody>
      </p:sp>
      <p:sp>
        <p:nvSpPr>
          <p:cNvPr id="107" name="Google Shape;107;p3"/>
          <p:cNvSpPr/>
          <p:nvPr/>
        </p:nvSpPr>
        <p:spPr>
          <a:xfrm flipH="1" rot="10800000">
            <a:off x="10772200" y="1257600"/>
            <a:ext cx="580200" cy="257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pic>
        <p:nvPicPr>
          <p:cNvPr id="108" name="Google Shape;108;p3"/>
          <p:cNvPicPr preferRelativeResize="0"/>
          <p:nvPr/>
        </p:nvPicPr>
        <p:blipFill>
          <a:blip r:embed="rId4">
            <a:alphaModFix/>
          </a:blip>
          <a:stretch>
            <a:fillRect/>
          </a:stretch>
        </p:blipFill>
        <p:spPr>
          <a:xfrm>
            <a:off x="-12" y="0"/>
            <a:ext cx="714375" cy="2476500"/>
          </a:xfrm>
          <a:prstGeom prst="rect">
            <a:avLst/>
          </a:prstGeom>
          <a:noFill/>
          <a:ln>
            <a:noFill/>
          </a:ln>
        </p:spPr>
      </p:pic>
      <p:pic>
        <p:nvPicPr>
          <p:cNvPr id="109" name="Google Shape;109;p3"/>
          <p:cNvPicPr preferRelativeResize="0"/>
          <p:nvPr/>
        </p:nvPicPr>
        <p:blipFill>
          <a:blip r:embed="rId5">
            <a:alphaModFix/>
          </a:blip>
          <a:stretch>
            <a:fillRect/>
          </a:stretch>
        </p:blipFill>
        <p:spPr>
          <a:xfrm>
            <a:off x="537221" y="119200"/>
            <a:ext cx="2762250" cy="40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4"/>
          <p:cNvPicPr preferRelativeResize="0"/>
          <p:nvPr/>
        </p:nvPicPr>
        <p:blipFill rotWithShape="1">
          <a:blip r:embed="rId3">
            <a:alphaModFix/>
          </a:blip>
          <a:srcRect b="0" l="0" r="0" t="0"/>
          <a:stretch/>
        </p:blipFill>
        <p:spPr>
          <a:xfrm>
            <a:off x="6128395" y="876310"/>
            <a:ext cx="5781675" cy="5105399"/>
          </a:xfrm>
          <a:prstGeom prst="rect">
            <a:avLst/>
          </a:prstGeom>
          <a:noFill/>
          <a:ln>
            <a:noFill/>
          </a:ln>
        </p:spPr>
      </p:pic>
      <p:sp>
        <p:nvSpPr>
          <p:cNvPr id="115" name="Google Shape;115;p4"/>
          <p:cNvSpPr/>
          <p:nvPr/>
        </p:nvSpPr>
        <p:spPr>
          <a:xfrm>
            <a:off x="917500" y="900775"/>
            <a:ext cx="4821725" cy="5513275"/>
          </a:xfrm>
          <a:prstGeom prst="flowChartPunchedTape">
            <a:avLst/>
          </a:prstGeom>
          <a:solidFill>
            <a:srgbClr val="CFE2F3"/>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PE">
                <a:solidFill>
                  <a:srgbClr val="1155CC"/>
                </a:solidFill>
              </a:rPr>
              <a:t>ANÁLISIS VERTICAL DEL ESTADO DE RESULTADOS:</a:t>
            </a:r>
            <a:endParaRPr>
              <a:solidFill>
                <a:srgbClr val="1155CC"/>
              </a:solidFill>
            </a:endParaRPr>
          </a:p>
          <a:p>
            <a:pPr indent="0" lvl="0" marL="0" rtl="0" algn="just">
              <a:spcBef>
                <a:spcPts val="0"/>
              </a:spcBef>
              <a:spcAft>
                <a:spcPts val="0"/>
              </a:spcAft>
              <a:buNone/>
            </a:pPr>
            <a:r>
              <a:rPr lang="es-PE">
                <a:solidFill>
                  <a:srgbClr val="1155CC"/>
                </a:solidFill>
              </a:rPr>
              <a:t>El margen financiero bruto representa similar porcentaje tanto para 2018 (70.6%), 2019 (71.3%). El margen financiero neto también son similar proporción para los años 2018 (53.9%), 2019 (55.9%). Del mismo modo el margen operativo neto tiene similar proporción para los años 2018 (47.1%) y 2019 (48.4%). Y finalmente la utilidad neta son similares porcentajes tanto para el año 2018 (32.8%) y 2019 (33.6%).</a:t>
            </a:r>
            <a:endParaRPr>
              <a:solidFill>
                <a:srgbClr val="1155CC"/>
              </a:solidFill>
            </a:endParaRPr>
          </a:p>
          <a:p>
            <a:pPr indent="0" lvl="0" marL="0" rtl="0" algn="just">
              <a:spcBef>
                <a:spcPts val="0"/>
              </a:spcBef>
              <a:spcAft>
                <a:spcPts val="0"/>
              </a:spcAft>
              <a:buNone/>
            </a:pPr>
            <a:r>
              <a:rPr lang="es-PE">
                <a:solidFill>
                  <a:srgbClr val="1155CC"/>
                </a:solidFill>
              </a:rPr>
              <a:t>Además las cuentas más destacados con respecto al </a:t>
            </a:r>
            <a:r>
              <a:rPr lang="es-PE">
                <a:solidFill>
                  <a:srgbClr val="1155CC"/>
                </a:solidFill>
              </a:rPr>
              <a:t>ingreso</a:t>
            </a:r>
            <a:r>
              <a:rPr lang="es-PE">
                <a:solidFill>
                  <a:srgbClr val="1155CC"/>
                </a:solidFill>
              </a:rPr>
              <a:t> para el año 2018 son los gastos por </a:t>
            </a:r>
            <a:r>
              <a:rPr lang="es-PE">
                <a:solidFill>
                  <a:srgbClr val="1155CC"/>
                </a:solidFill>
              </a:rPr>
              <a:t>interés</a:t>
            </a:r>
            <a:r>
              <a:rPr lang="es-PE">
                <a:solidFill>
                  <a:srgbClr val="1155CC"/>
                </a:solidFill>
              </a:rPr>
              <a:t> y gastos de administración 29% y 34% respectivamente y para el año 2019 </a:t>
            </a:r>
            <a:r>
              <a:rPr lang="es-PE">
                <a:solidFill>
                  <a:srgbClr val="1155CC"/>
                </a:solidFill>
              </a:rPr>
              <a:t>también</a:t>
            </a:r>
            <a:r>
              <a:rPr lang="es-PE">
                <a:solidFill>
                  <a:srgbClr val="1155CC"/>
                </a:solidFill>
              </a:rPr>
              <a:t> son las mismas cuentas las que tienen mayor porcentaje.</a:t>
            </a:r>
            <a:endParaRPr>
              <a:solidFill>
                <a:srgbClr val="1155CC"/>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116" name="Google Shape;116;p4"/>
          <p:cNvPicPr preferRelativeResize="0"/>
          <p:nvPr/>
        </p:nvPicPr>
        <p:blipFill>
          <a:blip r:embed="rId4">
            <a:alphaModFix/>
          </a:blip>
          <a:stretch>
            <a:fillRect/>
          </a:stretch>
        </p:blipFill>
        <p:spPr>
          <a:xfrm>
            <a:off x="-12" y="0"/>
            <a:ext cx="714375" cy="2476500"/>
          </a:xfrm>
          <a:prstGeom prst="rect">
            <a:avLst/>
          </a:prstGeom>
          <a:noFill/>
          <a:ln>
            <a:noFill/>
          </a:ln>
        </p:spPr>
      </p:pic>
      <p:pic>
        <p:nvPicPr>
          <p:cNvPr id="117" name="Google Shape;117;p4"/>
          <p:cNvPicPr preferRelativeResize="0"/>
          <p:nvPr/>
        </p:nvPicPr>
        <p:blipFill>
          <a:blip r:embed="rId5">
            <a:alphaModFix/>
          </a:blip>
          <a:stretch>
            <a:fillRect/>
          </a:stretch>
        </p:blipFill>
        <p:spPr>
          <a:xfrm>
            <a:off x="537221" y="81100"/>
            <a:ext cx="2762250" cy="400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5"/>
          <p:cNvPicPr preferRelativeResize="0"/>
          <p:nvPr/>
        </p:nvPicPr>
        <p:blipFill rotWithShape="1">
          <a:blip r:embed="rId3">
            <a:alphaModFix/>
          </a:blip>
          <a:srcRect b="0" l="0" r="0" t="0"/>
          <a:stretch/>
        </p:blipFill>
        <p:spPr>
          <a:xfrm>
            <a:off x="6788384" y="121548"/>
            <a:ext cx="5002581" cy="6614909"/>
          </a:xfrm>
          <a:prstGeom prst="rect">
            <a:avLst/>
          </a:prstGeom>
          <a:noFill/>
          <a:ln>
            <a:noFill/>
          </a:ln>
        </p:spPr>
      </p:pic>
      <p:sp>
        <p:nvSpPr>
          <p:cNvPr id="123" name="Google Shape;123;p5"/>
          <p:cNvSpPr/>
          <p:nvPr/>
        </p:nvSpPr>
        <p:spPr>
          <a:xfrm>
            <a:off x="1048025" y="368050"/>
            <a:ext cx="5002500" cy="6368400"/>
          </a:xfrm>
          <a:prstGeom prst="horizontalScroll">
            <a:avLst>
              <a:gd fmla="val 12500" name="adj"/>
            </a:avLst>
          </a:prstGeom>
          <a:solidFill>
            <a:srgbClr val="CFE2F3"/>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PE">
                <a:solidFill>
                  <a:srgbClr val="1155CC"/>
                </a:solidFill>
              </a:rPr>
              <a:t>ANÁLISIS HORIZONTAL DEL ESTADO DE SITUACIÓN FINANCIERA (ACTIVO):</a:t>
            </a:r>
            <a:endParaRPr b="1">
              <a:solidFill>
                <a:srgbClr val="1155CC"/>
              </a:solidFill>
            </a:endParaRPr>
          </a:p>
          <a:p>
            <a:pPr indent="0" lvl="0" marL="0" rtl="0" algn="just">
              <a:spcBef>
                <a:spcPts val="0"/>
              </a:spcBef>
              <a:spcAft>
                <a:spcPts val="0"/>
              </a:spcAft>
              <a:buNone/>
            </a:pPr>
            <a:r>
              <a:rPr lang="es-PE">
                <a:solidFill>
                  <a:srgbClr val="1155CC"/>
                </a:solidFill>
              </a:rPr>
              <a:t>Los activo totales tuvo un  incremento anual de 9.1%, esto principalmente por cartera de crédito (9.4%), disponible (41.5%) y en parte </a:t>
            </a:r>
            <a:r>
              <a:rPr lang="es-PE">
                <a:solidFill>
                  <a:srgbClr val="1155CC"/>
                </a:solidFill>
              </a:rPr>
              <a:t>contrarrestadas</a:t>
            </a:r>
            <a:r>
              <a:rPr lang="es-PE">
                <a:solidFill>
                  <a:srgbClr val="1155CC"/>
                </a:solidFill>
              </a:rPr>
              <a:t> por la disminución de las inversiones a valor razonable en 10.2%. Es importante mencionar el incremento de la cartera de créditos, explicados por mayor número de clientes y de la preferencia de los clientes corporativos. </a:t>
            </a:r>
            <a:r>
              <a:rPr lang="es-PE">
                <a:solidFill>
                  <a:srgbClr val="1155CC"/>
                </a:solidFill>
              </a:rPr>
              <a:t>Otorgándose</a:t>
            </a:r>
            <a:r>
              <a:rPr lang="es-PE">
                <a:solidFill>
                  <a:srgbClr val="1155CC"/>
                </a:solidFill>
              </a:rPr>
              <a:t> en este </a:t>
            </a:r>
            <a:r>
              <a:rPr lang="es-PE">
                <a:solidFill>
                  <a:srgbClr val="1155CC"/>
                </a:solidFill>
              </a:rPr>
              <a:t>periodo</a:t>
            </a:r>
            <a:r>
              <a:rPr lang="es-PE">
                <a:solidFill>
                  <a:srgbClr val="1155CC"/>
                </a:solidFill>
              </a:rPr>
              <a:t> el crédito corporativo más importante de la historia del banco por 1200 millones de soles. También se vio apoyado el crecimiento de la cartera por mayores clientes PYMES y de créditos de consumo, sin embargo, estos también aumentaron los ratios de mora y por ende las provisiones. Este ratio de mora es aceptable para la banca múltiple peruana, alrededor del 3%.</a:t>
            </a:r>
            <a:endParaRPr b="1">
              <a:solidFill>
                <a:srgbClr val="1155CC"/>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124" name="Google Shape;124;p5"/>
          <p:cNvPicPr preferRelativeResize="0"/>
          <p:nvPr/>
        </p:nvPicPr>
        <p:blipFill>
          <a:blip r:embed="rId4">
            <a:alphaModFix/>
          </a:blip>
          <a:stretch>
            <a:fillRect/>
          </a:stretch>
        </p:blipFill>
        <p:spPr>
          <a:xfrm>
            <a:off x="-12" y="0"/>
            <a:ext cx="714375" cy="2476500"/>
          </a:xfrm>
          <a:prstGeom prst="rect">
            <a:avLst/>
          </a:prstGeom>
          <a:noFill/>
          <a:ln>
            <a:noFill/>
          </a:ln>
        </p:spPr>
      </p:pic>
      <p:pic>
        <p:nvPicPr>
          <p:cNvPr id="125" name="Google Shape;125;p5"/>
          <p:cNvPicPr preferRelativeResize="0"/>
          <p:nvPr/>
        </p:nvPicPr>
        <p:blipFill>
          <a:blip r:embed="rId5">
            <a:alphaModFix/>
          </a:blip>
          <a:stretch>
            <a:fillRect/>
          </a:stretch>
        </p:blipFill>
        <p:spPr>
          <a:xfrm>
            <a:off x="519571" y="55300"/>
            <a:ext cx="2762250" cy="400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p:nvPr/>
        </p:nvSpPr>
        <p:spPr>
          <a:xfrm>
            <a:off x="971825" y="654300"/>
            <a:ext cx="5002500" cy="5701800"/>
          </a:xfrm>
          <a:prstGeom prst="horizontalScroll">
            <a:avLst>
              <a:gd fmla="val 12500" name="adj"/>
            </a:avLst>
          </a:prstGeom>
          <a:solidFill>
            <a:srgbClr val="CFE2F3"/>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rPr b="1" lang="es-PE">
                <a:solidFill>
                  <a:srgbClr val="1155CC"/>
                </a:solidFill>
              </a:rPr>
              <a:t>ANÁLISIS HORIZONTAL DEL ESTADO DE SITUACIÓN FINANCIERA (PASIVO Y PATRIMONIO):</a:t>
            </a:r>
            <a:endParaRPr b="1">
              <a:solidFill>
                <a:srgbClr val="1155CC"/>
              </a:solidFill>
            </a:endParaRPr>
          </a:p>
          <a:p>
            <a:pPr indent="0" lvl="0" marL="0" rtl="0" algn="just">
              <a:spcBef>
                <a:spcPts val="0"/>
              </a:spcBef>
              <a:spcAft>
                <a:spcPts val="0"/>
              </a:spcAft>
              <a:buNone/>
            </a:pPr>
            <a:r>
              <a:rPr lang="es-PE">
                <a:solidFill>
                  <a:srgbClr val="1155CC"/>
                </a:solidFill>
              </a:rPr>
              <a:t>En general el pasivo total tuvo un incremento de 8.96% en el año 2019 con respecto al año anterior, explicado esencialmente por el incremento de obligaciones con el público (11.67%). También hubo gran incremento en cuentas por pagar diversas, contrarrestado por la disminución en otras cuentas como depósitos del sistema financiero, fondos interbancarios y adeudos y obligaciones financieras. </a:t>
            </a:r>
            <a:endParaRPr>
              <a:solidFill>
                <a:srgbClr val="1155CC"/>
              </a:solidFill>
            </a:endParaRPr>
          </a:p>
          <a:p>
            <a:pPr indent="0" lvl="0" marL="0" rtl="0" algn="just">
              <a:spcBef>
                <a:spcPts val="0"/>
              </a:spcBef>
              <a:spcAft>
                <a:spcPts val="0"/>
              </a:spcAft>
              <a:buNone/>
            </a:pPr>
            <a:r>
              <a:rPr lang="es-PE">
                <a:solidFill>
                  <a:srgbClr val="1155CC"/>
                </a:solidFill>
              </a:rPr>
              <a:t>El patrimonio total se incrementó en 9.9%. Puede deberse esencialmente a la capitalización de los resultados del 2018 y al compromiso de capital de 25% de las utilidades anuales. </a:t>
            </a:r>
            <a:endParaRPr>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p:txBody>
      </p:sp>
      <p:pic>
        <p:nvPicPr>
          <p:cNvPr id="131" name="Google Shape;131;p6"/>
          <p:cNvPicPr preferRelativeResize="0"/>
          <p:nvPr/>
        </p:nvPicPr>
        <p:blipFill>
          <a:blip r:embed="rId3">
            <a:alphaModFix/>
          </a:blip>
          <a:stretch>
            <a:fillRect/>
          </a:stretch>
        </p:blipFill>
        <p:spPr>
          <a:xfrm>
            <a:off x="-12" y="0"/>
            <a:ext cx="714375" cy="2476500"/>
          </a:xfrm>
          <a:prstGeom prst="rect">
            <a:avLst/>
          </a:prstGeom>
          <a:noFill/>
          <a:ln>
            <a:noFill/>
          </a:ln>
        </p:spPr>
      </p:pic>
      <p:pic>
        <p:nvPicPr>
          <p:cNvPr id="132" name="Google Shape;132;p6"/>
          <p:cNvPicPr preferRelativeResize="0"/>
          <p:nvPr/>
        </p:nvPicPr>
        <p:blipFill>
          <a:blip r:embed="rId4">
            <a:alphaModFix/>
          </a:blip>
          <a:stretch>
            <a:fillRect/>
          </a:stretch>
        </p:blipFill>
        <p:spPr>
          <a:xfrm>
            <a:off x="519571" y="55300"/>
            <a:ext cx="2762250" cy="400050"/>
          </a:xfrm>
          <a:prstGeom prst="rect">
            <a:avLst/>
          </a:prstGeom>
          <a:noFill/>
          <a:ln>
            <a:noFill/>
          </a:ln>
        </p:spPr>
      </p:pic>
      <p:pic>
        <p:nvPicPr>
          <p:cNvPr id="133" name="Google Shape;133;p6"/>
          <p:cNvPicPr preferRelativeResize="0"/>
          <p:nvPr/>
        </p:nvPicPr>
        <p:blipFill rotWithShape="1">
          <a:blip r:embed="rId5">
            <a:alphaModFix/>
          </a:blip>
          <a:srcRect b="0" l="0" r="0" t="0"/>
          <a:stretch/>
        </p:blipFill>
        <p:spPr>
          <a:xfrm>
            <a:off x="6787275" y="60362"/>
            <a:ext cx="5195451" cy="6737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p:nvPr/>
        </p:nvSpPr>
        <p:spPr>
          <a:xfrm>
            <a:off x="714375" y="581300"/>
            <a:ext cx="5134450" cy="6276700"/>
          </a:xfrm>
          <a:prstGeom prst="flowChartOnlineStorage">
            <a:avLst/>
          </a:prstGeom>
          <a:solidFill>
            <a:srgbClr val="CFE2F3"/>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rPr b="1" lang="es-PE">
                <a:solidFill>
                  <a:srgbClr val="1155CC"/>
                </a:solidFill>
              </a:rPr>
              <a:t>ANÁLISIS HORIZONTAL DEL ESTADO DE RESULTADO:</a:t>
            </a:r>
            <a:endParaRPr b="1">
              <a:solidFill>
                <a:srgbClr val="1155CC"/>
              </a:solidFill>
            </a:endParaRPr>
          </a:p>
          <a:p>
            <a:pPr indent="0" lvl="0" marL="0" rtl="0" algn="l">
              <a:spcBef>
                <a:spcPts val="0"/>
              </a:spcBef>
              <a:spcAft>
                <a:spcPts val="0"/>
              </a:spcAft>
              <a:buNone/>
            </a:pPr>
            <a:r>
              <a:rPr lang="es-PE">
                <a:solidFill>
                  <a:srgbClr val="1155CC"/>
                </a:solidFill>
              </a:rPr>
              <a:t>El margen financiero bruto se </a:t>
            </a:r>
            <a:r>
              <a:rPr lang="es-PE">
                <a:solidFill>
                  <a:srgbClr val="1155CC"/>
                </a:solidFill>
              </a:rPr>
              <a:t>incrementó</a:t>
            </a:r>
            <a:r>
              <a:rPr lang="es-PE">
                <a:solidFill>
                  <a:srgbClr val="1155CC"/>
                </a:solidFill>
              </a:rPr>
              <a:t> en 8.14%, explicado esencialmente por un mejor desempeño de la cartera vigente y mayor rentabilidad del disponible. Por el lado de los gastos por intereses, incrementaron en 4.22%, producto del incremento de obligaciones con el público, este gasto fue en parte </a:t>
            </a:r>
            <a:r>
              <a:rPr lang="es-PE">
                <a:solidFill>
                  <a:srgbClr val="1155CC"/>
                </a:solidFill>
              </a:rPr>
              <a:t>contrarrestado</a:t>
            </a:r>
            <a:r>
              <a:rPr lang="es-PE">
                <a:solidFill>
                  <a:srgbClr val="1155CC"/>
                </a:solidFill>
              </a:rPr>
              <a:t> por la disminución en 48.09% de las cuentas por pagar (Repos del BCR). Las provisiones incrementaron producto también de la mayor cartera vigente. Los ingresos por ROF incrementaron por un mayor acierto en operaciones cambiarias y resultados de las subsidiarias. Los gastos de administración incrementaron producto de </a:t>
            </a:r>
            <a:r>
              <a:rPr lang="es-PE">
                <a:solidFill>
                  <a:srgbClr val="1155CC"/>
                </a:solidFill>
              </a:rPr>
              <a:t>indemnizaciones</a:t>
            </a:r>
            <a:r>
              <a:rPr lang="es-PE">
                <a:solidFill>
                  <a:srgbClr val="1155CC"/>
                </a:solidFill>
              </a:rPr>
              <a:t>, mayor número de colaboradores, entre otros. Las utilidades antes de impuesto incrementaron en 9.95%, impulsadas principalmente por el margen bruto y los buenos resultados por operaciones financieras. La utilidad neta incrementó en 9.54%, al mismo tiempo que </a:t>
            </a:r>
            <a:r>
              <a:rPr lang="es-PE">
                <a:solidFill>
                  <a:srgbClr val="1155CC"/>
                </a:solidFill>
              </a:rPr>
              <a:t>incrementó</a:t>
            </a:r>
            <a:r>
              <a:rPr lang="es-PE">
                <a:solidFill>
                  <a:srgbClr val="1155CC"/>
                </a:solidFill>
              </a:rPr>
              <a:t> la tasa fiscal implícita. </a:t>
            </a:r>
            <a:endParaRPr>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p:txBody>
      </p:sp>
      <p:pic>
        <p:nvPicPr>
          <p:cNvPr id="139" name="Google Shape;139;p7"/>
          <p:cNvPicPr preferRelativeResize="0"/>
          <p:nvPr/>
        </p:nvPicPr>
        <p:blipFill>
          <a:blip r:embed="rId3">
            <a:alphaModFix/>
          </a:blip>
          <a:stretch>
            <a:fillRect/>
          </a:stretch>
        </p:blipFill>
        <p:spPr>
          <a:xfrm>
            <a:off x="-12" y="0"/>
            <a:ext cx="714375" cy="2476500"/>
          </a:xfrm>
          <a:prstGeom prst="rect">
            <a:avLst/>
          </a:prstGeom>
          <a:noFill/>
          <a:ln>
            <a:noFill/>
          </a:ln>
        </p:spPr>
      </p:pic>
      <p:pic>
        <p:nvPicPr>
          <p:cNvPr id="140" name="Google Shape;140;p7"/>
          <p:cNvPicPr preferRelativeResize="0"/>
          <p:nvPr/>
        </p:nvPicPr>
        <p:blipFill rotWithShape="1">
          <a:blip r:embed="rId4">
            <a:alphaModFix/>
          </a:blip>
          <a:srcRect b="0" l="0" r="0" t="0"/>
          <a:stretch/>
        </p:blipFill>
        <p:spPr>
          <a:xfrm>
            <a:off x="6020275" y="288100"/>
            <a:ext cx="5852174" cy="6408251"/>
          </a:xfrm>
          <a:prstGeom prst="rect">
            <a:avLst/>
          </a:prstGeom>
          <a:noFill/>
          <a:ln>
            <a:noFill/>
          </a:ln>
        </p:spPr>
      </p:pic>
      <p:pic>
        <p:nvPicPr>
          <p:cNvPr id="141" name="Google Shape;141;p7"/>
          <p:cNvPicPr preferRelativeResize="0"/>
          <p:nvPr/>
        </p:nvPicPr>
        <p:blipFill>
          <a:blip r:embed="rId5">
            <a:alphaModFix/>
          </a:blip>
          <a:stretch>
            <a:fillRect/>
          </a:stretch>
        </p:blipFill>
        <p:spPr>
          <a:xfrm>
            <a:off x="519571" y="55300"/>
            <a:ext cx="2762250" cy="40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723900" y="4553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PE">
                <a:solidFill>
                  <a:srgbClr val="1155CC"/>
                </a:solidFill>
              </a:rPr>
              <a:t>RATIOS FINANCIEROS: Razones de liquidez</a:t>
            </a:r>
            <a:endParaRPr>
              <a:solidFill>
                <a:srgbClr val="1155CC"/>
              </a:solidFill>
            </a:endParaRPr>
          </a:p>
        </p:txBody>
      </p:sp>
      <p:graphicFrame>
        <p:nvGraphicFramePr>
          <p:cNvPr id="147" name="Google Shape;147;p8"/>
          <p:cNvGraphicFramePr/>
          <p:nvPr/>
        </p:nvGraphicFramePr>
        <p:xfrm>
          <a:off x="1206225" y="1690950"/>
          <a:ext cx="3000000" cy="3000000"/>
        </p:xfrm>
        <a:graphic>
          <a:graphicData uri="http://schemas.openxmlformats.org/drawingml/2006/table">
            <a:tbl>
              <a:tblPr>
                <a:noFill/>
                <a:tableStyleId>{7B7D639C-BDE7-4BDE-A185-B572AA426C87}</a:tableStyleId>
              </a:tblPr>
              <a:tblGrid>
                <a:gridCol w="2935550"/>
                <a:gridCol w="3548875"/>
                <a:gridCol w="3893275"/>
              </a:tblGrid>
              <a:tr h="421675">
                <a:tc>
                  <a:txBody>
                    <a:bodyPr/>
                    <a:lstStyle/>
                    <a:p>
                      <a:pPr indent="0" lvl="0" marL="0" rtl="0" algn="l">
                        <a:spcBef>
                          <a:spcPts val="0"/>
                        </a:spcBef>
                        <a:spcAft>
                          <a:spcPts val="0"/>
                        </a:spcAft>
                        <a:buNone/>
                      </a:pPr>
                      <a:r>
                        <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a:solidFill>
                            <a:srgbClr val="1155CC"/>
                          </a:solidFill>
                        </a:rPr>
                        <a:t>2019</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a:solidFill>
                            <a:srgbClr val="1155CC"/>
                          </a:solidFill>
                        </a:rPr>
                        <a:t>2018</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21675">
                <a:tc>
                  <a:txBody>
                    <a:bodyPr/>
                    <a:lstStyle/>
                    <a:p>
                      <a:pPr indent="0" lvl="0" marL="0" rtl="0" algn="l">
                        <a:spcBef>
                          <a:spcPts val="0"/>
                        </a:spcBef>
                        <a:spcAft>
                          <a:spcPts val="0"/>
                        </a:spcAft>
                        <a:buNone/>
                      </a:pPr>
                      <a:r>
                        <a:rPr lang="es-PE">
                          <a:solidFill>
                            <a:srgbClr val="1155CC"/>
                          </a:solidFill>
                        </a:rPr>
                        <a:t>Razón corriente</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sz="1500">
                          <a:solidFill>
                            <a:srgbClr val="1155CC"/>
                          </a:solidFill>
                          <a:latin typeface="Calibri"/>
                          <a:ea typeface="Calibri"/>
                          <a:cs typeface="Calibri"/>
                          <a:sym typeface="Calibri"/>
                        </a:rPr>
                        <a:t>0,81</a:t>
                      </a:r>
                      <a:endParaRPr sz="1800">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sz="1500">
                          <a:solidFill>
                            <a:srgbClr val="1155CC"/>
                          </a:solidFill>
                          <a:latin typeface="Calibri"/>
                          <a:ea typeface="Calibri"/>
                          <a:cs typeface="Calibri"/>
                          <a:sym typeface="Calibri"/>
                        </a:rPr>
                        <a:t>0,81</a:t>
                      </a:r>
                      <a:endParaRPr sz="1800">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21675">
                <a:tc>
                  <a:txBody>
                    <a:bodyPr/>
                    <a:lstStyle/>
                    <a:p>
                      <a:pPr indent="0" lvl="0" marL="0" rtl="0" algn="l">
                        <a:spcBef>
                          <a:spcPts val="0"/>
                        </a:spcBef>
                        <a:spcAft>
                          <a:spcPts val="0"/>
                        </a:spcAft>
                        <a:buNone/>
                      </a:pPr>
                      <a:r>
                        <a:rPr lang="es-PE">
                          <a:solidFill>
                            <a:srgbClr val="1155CC"/>
                          </a:solidFill>
                        </a:rPr>
                        <a:t>Razón de acidez</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sz="1500">
                          <a:solidFill>
                            <a:srgbClr val="1155CC"/>
                          </a:solidFill>
                          <a:latin typeface="Calibri"/>
                          <a:ea typeface="Calibri"/>
                          <a:cs typeface="Calibri"/>
                          <a:sym typeface="Calibri"/>
                        </a:rPr>
                        <a:t>0,81</a:t>
                      </a:r>
                      <a:endParaRPr sz="1800">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sz="1500">
                          <a:solidFill>
                            <a:srgbClr val="1155CC"/>
                          </a:solidFill>
                          <a:latin typeface="Calibri"/>
                          <a:ea typeface="Calibri"/>
                          <a:cs typeface="Calibri"/>
                          <a:sym typeface="Calibri"/>
                        </a:rPr>
                        <a:t>0,81</a:t>
                      </a:r>
                      <a:endParaRPr sz="1800">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21675">
                <a:tc>
                  <a:txBody>
                    <a:bodyPr/>
                    <a:lstStyle/>
                    <a:p>
                      <a:pPr indent="0" lvl="0" marL="0" rtl="0" algn="l">
                        <a:spcBef>
                          <a:spcPts val="0"/>
                        </a:spcBef>
                        <a:spcAft>
                          <a:spcPts val="0"/>
                        </a:spcAft>
                        <a:buNone/>
                      </a:pPr>
                      <a:r>
                        <a:rPr lang="es-PE">
                          <a:solidFill>
                            <a:srgbClr val="1155CC"/>
                          </a:solidFill>
                        </a:rPr>
                        <a:t>Razón de efectivo</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sz="1500">
                          <a:solidFill>
                            <a:srgbClr val="1155CC"/>
                          </a:solidFill>
                          <a:latin typeface="Calibri"/>
                          <a:ea typeface="Calibri"/>
                          <a:cs typeface="Calibri"/>
                          <a:sym typeface="Calibri"/>
                        </a:rPr>
                        <a:t>0,33</a:t>
                      </a:r>
                      <a:endParaRPr sz="1800">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sz="1500">
                          <a:solidFill>
                            <a:srgbClr val="1155CC"/>
                          </a:solidFill>
                          <a:latin typeface="Calibri"/>
                          <a:ea typeface="Calibri"/>
                          <a:cs typeface="Calibri"/>
                          <a:sym typeface="Calibri"/>
                        </a:rPr>
                        <a:t>0,33</a:t>
                      </a:r>
                      <a:endParaRPr sz="1800">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21675">
                <a:tc>
                  <a:txBody>
                    <a:bodyPr/>
                    <a:lstStyle/>
                    <a:p>
                      <a:pPr indent="0" lvl="0" marL="0" rtl="0" algn="l">
                        <a:spcBef>
                          <a:spcPts val="0"/>
                        </a:spcBef>
                        <a:spcAft>
                          <a:spcPts val="0"/>
                        </a:spcAft>
                        <a:buNone/>
                      </a:pPr>
                      <a:r>
                        <a:rPr lang="es-PE">
                          <a:solidFill>
                            <a:srgbClr val="1155CC"/>
                          </a:solidFill>
                        </a:rPr>
                        <a:t>Capital de trabajo</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sz="1500">
                          <a:solidFill>
                            <a:srgbClr val="1155CC"/>
                          </a:solidFill>
                          <a:latin typeface="Calibri"/>
                          <a:ea typeface="Calibri"/>
                          <a:cs typeface="Calibri"/>
                          <a:sym typeface="Calibri"/>
                        </a:rPr>
                        <a:t>-12.004.931</a:t>
                      </a:r>
                      <a:endParaRPr sz="1800">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sz="1500">
                          <a:solidFill>
                            <a:srgbClr val="1155CC"/>
                          </a:solidFill>
                          <a:latin typeface="Calibri"/>
                          <a:ea typeface="Calibri"/>
                          <a:cs typeface="Calibri"/>
                          <a:sym typeface="Calibri"/>
                        </a:rPr>
                        <a:t>-11.151.024</a:t>
                      </a:r>
                      <a:endParaRPr sz="1800">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148" name="Google Shape;148;p8"/>
          <p:cNvSpPr/>
          <p:nvPr/>
        </p:nvSpPr>
        <p:spPr>
          <a:xfrm>
            <a:off x="6511325" y="4114800"/>
            <a:ext cx="5215200" cy="2667900"/>
          </a:xfrm>
          <a:prstGeom prst="snip2DiagRect">
            <a:avLst>
              <a:gd fmla="val 0" name="adj1"/>
              <a:gd fmla="val 16667" name="adj2"/>
            </a:avLst>
          </a:prstGeom>
          <a:solidFill>
            <a:srgbClr val="CFE2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PE">
                <a:solidFill>
                  <a:srgbClr val="1155CC"/>
                </a:solidFill>
              </a:rPr>
              <a:t>Aunque las razones de liquidez de la empresa nos indican que su deuda en pasivos corrientes es mayor a sus activos corrientes (y más aún cuando se refiere a activos </a:t>
            </a:r>
            <a:r>
              <a:rPr lang="es-PE">
                <a:solidFill>
                  <a:srgbClr val="1155CC"/>
                </a:solidFill>
              </a:rPr>
              <a:t>extremadamente</a:t>
            </a:r>
            <a:r>
              <a:rPr lang="es-PE">
                <a:solidFill>
                  <a:srgbClr val="1155CC"/>
                </a:solidFill>
              </a:rPr>
              <a:t> </a:t>
            </a:r>
            <a:r>
              <a:rPr lang="es-PE">
                <a:solidFill>
                  <a:srgbClr val="1155CC"/>
                </a:solidFill>
              </a:rPr>
              <a:t>líquidos</a:t>
            </a:r>
            <a:r>
              <a:rPr lang="es-PE">
                <a:solidFill>
                  <a:srgbClr val="1155CC"/>
                </a:solidFill>
              </a:rPr>
              <a:t>), hay que considerar el modelo de negocio de los bancos. Gran parte de sus pasivos corrientes se basan en cuentas corrientes, que si bien pueden ser reclamadas por el </a:t>
            </a:r>
            <a:r>
              <a:rPr lang="es-PE">
                <a:solidFill>
                  <a:srgbClr val="1155CC"/>
                </a:solidFill>
              </a:rPr>
              <a:t>consumidor</a:t>
            </a:r>
            <a:r>
              <a:rPr lang="es-PE">
                <a:solidFill>
                  <a:srgbClr val="1155CC"/>
                </a:solidFill>
              </a:rPr>
              <a:t> al instante, ello no ocurre. </a:t>
            </a:r>
            <a:r>
              <a:rPr lang="es-PE">
                <a:solidFill>
                  <a:srgbClr val="1155CC"/>
                </a:solidFill>
              </a:rPr>
              <a:t>Además</a:t>
            </a:r>
            <a:r>
              <a:rPr lang="es-PE">
                <a:solidFill>
                  <a:srgbClr val="1155CC"/>
                </a:solidFill>
              </a:rPr>
              <a:t> si comparamos, por ejemplo la razón corriente del BBVA (0,81) con la del BCP (0,80) o del SCOTIABANK (0.76), vemos que tiene más capacidad de pago de sus pasivo corriente que sus competidoras</a:t>
            </a:r>
            <a:endParaRPr>
              <a:solidFill>
                <a:srgbClr val="1155CC"/>
              </a:solidFill>
            </a:endParaRPr>
          </a:p>
        </p:txBody>
      </p:sp>
      <p:sp>
        <p:nvSpPr>
          <p:cNvPr id="149" name="Google Shape;149;p8"/>
          <p:cNvSpPr/>
          <p:nvPr/>
        </p:nvSpPr>
        <p:spPr>
          <a:xfrm>
            <a:off x="592900" y="4158300"/>
            <a:ext cx="5215200" cy="2580900"/>
          </a:xfrm>
          <a:prstGeom prst="snip2DiagRect">
            <a:avLst>
              <a:gd fmla="val 0" name="adj1"/>
              <a:gd fmla="val 16667" name="adj2"/>
            </a:avLst>
          </a:prstGeom>
          <a:solidFill>
            <a:srgbClr val="CFE2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PE">
                <a:solidFill>
                  <a:srgbClr val="1155CC"/>
                </a:solidFill>
              </a:rPr>
              <a:t>El capital de trabajo negativo parte de la naturaleza del negocio de la banca, donde los ahorristas mantienen su dinero en el banco por varios años, y el banco usa ese dinero para realizar sus operaciones (brindar créditos y ganar intereses) tanto en el largo como en el corto plazo. El punto es que los depósitos de los ahorristas no se usan únicamente para financiar créditos a corto plazo, también en el largo plazo. Por ello el Capital de Trabajo es negativo, por que el pasivo corriente se está usando para financiar la cartera de créditos de largo plazo.  </a:t>
            </a:r>
            <a:endParaRPr>
              <a:solidFill>
                <a:srgbClr val="1155CC"/>
              </a:solidFill>
            </a:endParaRPr>
          </a:p>
        </p:txBody>
      </p:sp>
      <p:pic>
        <p:nvPicPr>
          <p:cNvPr id="150" name="Google Shape;150;p8"/>
          <p:cNvPicPr preferRelativeResize="0"/>
          <p:nvPr/>
        </p:nvPicPr>
        <p:blipFill>
          <a:blip r:embed="rId3">
            <a:alphaModFix/>
          </a:blip>
          <a:stretch>
            <a:fillRect/>
          </a:stretch>
        </p:blipFill>
        <p:spPr>
          <a:xfrm>
            <a:off x="-12" y="0"/>
            <a:ext cx="714375" cy="2476500"/>
          </a:xfrm>
          <a:prstGeom prst="rect">
            <a:avLst/>
          </a:prstGeom>
          <a:noFill/>
          <a:ln>
            <a:noFill/>
          </a:ln>
        </p:spPr>
      </p:pic>
      <p:pic>
        <p:nvPicPr>
          <p:cNvPr id="151" name="Google Shape;151;p8"/>
          <p:cNvPicPr preferRelativeResize="0"/>
          <p:nvPr/>
        </p:nvPicPr>
        <p:blipFill>
          <a:blip r:embed="rId4">
            <a:alphaModFix/>
          </a:blip>
          <a:stretch>
            <a:fillRect/>
          </a:stretch>
        </p:blipFill>
        <p:spPr>
          <a:xfrm>
            <a:off x="595771" y="131500"/>
            <a:ext cx="2762250" cy="40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ba22bd15ce_2_9"/>
          <p:cNvSpPr txBox="1"/>
          <p:nvPr>
            <p:ph type="title"/>
          </p:nvPr>
        </p:nvSpPr>
        <p:spPr>
          <a:xfrm>
            <a:off x="714375" y="5497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s-PE">
                <a:solidFill>
                  <a:srgbClr val="1155CC"/>
                </a:solidFill>
              </a:rPr>
              <a:t>RATIOS FINANCIEROS: Razones de endeudamiento</a:t>
            </a:r>
            <a:endParaRPr>
              <a:solidFill>
                <a:srgbClr val="1155CC"/>
              </a:solidFill>
            </a:endParaRPr>
          </a:p>
        </p:txBody>
      </p:sp>
      <p:graphicFrame>
        <p:nvGraphicFramePr>
          <p:cNvPr id="157" name="Google Shape;157;gba22bd15ce_2_9"/>
          <p:cNvGraphicFramePr/>
          <p:nvPr/>
        </p:nvGraphicFramePr>
        <p:xfrm>
          <a:off x="922425" y="1969750"/>
          <a:ext cx="3000000" cy="3000000"/>
        </p:xfrm>
        <a:graphic>
          <a:graphicData uri="http://schemas.openxmlformats.org/drawingml/2006/table">
            <a:tbl>
              <a:tblPr>
                <a:noFill/>
                <a:tableStyleId>{7B7D639C-BDE7-4BDE-A185-B572AA426C87}</a:tableStyleId>
              </a:tblPr>
              <a:tblGrid>
                <a:gridCol w="3267625"/>
                <a:gridCol w="3267625"/>
                <a:gridCol w="3267625"/>
              </a:tblGrid>
              <a:tr h="314050">
                <a:tc>
                  <a:txBody>
                    <a:bodyPr/>
                    <a:lstStyle/>
                    <a:p>
                      <a:pPr indent="0" lvl="0" marL="0" rtl="0" algn="l">
                        <a:spcBef>
                          <a:spcPts val="0"/>
                        </a:spcBef>
                        <a:spcAft>
                          <a:spcPts val="0"/>
                        </a:spcAft>
                        <a:buNone/>
                      </a:pPr>
                      <a:r>
                        <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a:solidFill>
                            <a:srgbClr val="1155CC"/>
                          </a:solidFill>
                        </a:rPr>
                        <a:t>2019</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a:solidFill>
                            <a:srgbClr val="1155CC"/>
                          </a:solidFill>
                        </a:rPr>
                        <a:t>2018</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14050">
                <a:tc>
                  <a:txBody>
                    <a:bodyPr/>
                    <a:lstStyle/>
                    <a:p>
                      <a:pPr indent="0" lvl="0" marL="0" rtl="0" algn="l">
                        <a:spcBef>
                          <a:spcPts val="0"/>
                        </a:spcBef>
                        <a:spcAft>
                          <a:spcPts val="0"/>
                        </a:spcAft>
                        <a:buNone/>
                      </a:pPr>
                      <a:r>
                        <a:rPr lang="es-PE">
                          <a:solidFill>
                            <a:srgbClr val="1155CC"/>
                          </a:solidFill>
                        </a:rPr>
                        <a:t>Razón de endeudamiento patrimonial</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a:solidFill>
                            <a:srgbClr val="1155CC"/>
                          </a:solidFill>
                          <a:latin typeface="Calibri"/>
                          <a:ea typeface="Calibri"/>
                          <a:cs typeface="Calibri"/>
                          <a:sym typeface="Calibri"/>
                        </a:rPr>
                        <a:t>790,79%</a:t>
                      </a:r>
                      <a:endParaRPr sz="1700">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a:solidFill>
                            <a:srgbClr val="1155CC"/>
                          </a:solidFill>
                          <a:latin typeface="Calibri"/>
                          <a:ea typeface="Calibri"/>
                          <a:cs typeface="Calibri"/>
                          <a:sym typeface="Calibri"/>
                        </a:rPr>
                        <a:t>797,76%</a:t>
                      </a:r>
                      <a:endParaRPr sz="1700">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14050">
                <a:tc>
                  <a:txBody>
                    <a:bodyPr/>
                    <a:lstStyle/>
                    <a:p>
                      <a:pPr indent="0" lvl="0" marL="0" rtl="0" algn="l">
                        <a:spcBef>
                          <a:spcPts val="0"/>
                        </a:spcBef>
                        <a:spcAft>
                          <a:spcPts val="0"/>
                        </a:spcAft>
                        <a:buNone/>
                      </a:pPr>
                      <a:r>
                        <a:rPr lang="es-PE">
                          <a:solidFill>
                            <a:srgbClr val="1155CC"/>
                          </a:solidFill>
                        </a:rPr>
                        <a:t>Razón de endeudamiento del activo</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a:solidFill>
                            <a:srgbClr val="1155CC"/>
                          </a:solidFill>
                          <a:latin typeface="Calibri"/>
                          <a:ea typeface="Calibri"/>
                          <a:cs typeface="Calibri"/>
                          <a:sym typeface="Calibri"/>
                        </a:rPr>
                        <a:t>88,77%</a:t>
                      </a:r>
                      <a:endParaRPr sz="1700">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a:solidFill>
                            <a:srgbClr val="1155CC"/>
                          </a:solidFill>
                          <a:latin typeface="Calibri"/>
                          <a:ea typeface="Calibri"/>
                          <a:cs typeface="Calibri"/>
                          <a:sym typeface="Calibri"/>
                        </a:rPr>
                        <a:t>88,86%</a:t>
                      </a:r>
                      <a:endParaRPr sz="1700">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14050">
                <a:tc>
                  <a:txBody>
                    <a:bodyPr/>
                    <a:lstStyle/>
                    <a:p>
                      <a:pPr indent="0" lvl="0" marL="0" rtl="0" algn="l">
                        <a:spcBef>
                          <a:spcPts val="0"/>
                        </a:spcBef>
                        <a:spcAft>
                          <a:spcPts val="0"/>
                        </a:spcAft>
                        <a:buNone/>
                      </a:pPr>
                      <a:r>
                        <a:rPr lang="es-PE">
                          <a:solidFill>
                            <a:srgbClr val="1155CC"/>
                          </a:solidFill>
                        </a:rPr>
                        <a:t>Razón de endeudamiento del activo fijo</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a:solidFill>
                            <a:srgbClr val="1155CC"/>
                          </a:solidFill>
                          <a:latin typeface="Calibri"/>
                          <a:ea typeface="Calibri"/>
                          <a:cs typeface="Calibri"/>
                          <a:sym typeface="Calibri"/>
                        </a:rPr>
                        <a:t>27,39%</a:t>
                      </a:r>
                      <a:endParaRPr sz="1700">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a:solidFill>
                            <a:srgbClr val="1155CC"/>
                          </a:solidFill>
                          <a:latin typeface="Calibri"/>
                          <a:ea typeface="Calibri"/>
                          <a:cs typeface="Calibri"/>
                          <a:sym typeface="Calibri"/>
                        </a:rPr>
                        <a:t>28,43%</a:t>
                      </a:r>
                      <a:endParaRPr sz="1700">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14050">
                <a:tc>
                  <a:txBody>
                    <a:bodyPr/>
                    <a:lstStyle/>
                    <a:p>
                      <a:pPr indent="0" lvl="0" marL="0" rtl="0" algn="l">
                        <a:spcBef>
                          <a:spcPts val="0"/>
                        </a:spcBef>
                        <a:spcAft>
                          <a:spcPts val="0"/>
                        </a:spcAft>
                        <a:buNone/>
                      </a:pPr>
                      <a:r>
                        <a:rPr lang="es-PE">
                          <a:solidFill>
                            <a:srgbClr val="1155CC"/>
                          </a:solidFill>
                        </a:rPr>
                        <a:t>Razón activo sobre patrimonio</a:t>
                      </a:r>
                      <a:endParaRPr>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a:solidFill>
                            <a:srgbClr val="1155CC"/>
                          </a:solidFill>
                          <a:latin typeface="Calibri"/>
                          <a:ea typeface="Calibri"/>
                          <a:cs typeface="Calibri"/>
                          <a:sym typeface="Calibri"/>
                        </a:rPr>
                        <a:t>890,79%</a:t>
                      </a:r>
                      <a:endParaRPr sz="1700">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s-PE">
                          <a:solidFill>
                            <a:srgbClr val="1155CC"/>
                          </a:solidFill>
                          <a:latin typeface="Calibri"/>
                          <a:ea typeface="Calibri"/>
                          <a:cs typeface="Calibri"/>
                          <a:sym typeface="Calibri"/>
                        </a:rPr>
                        <a:t>897,76%</a:t>
                      </a:r>
                      <a:endParaRPr sz="1700">
                        <a:solidFill>
                          <a:srgbClr val="1155C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158" name="Google Shape;158;gba22bd15ce_2_9"/>
          <p:cNvSpPr/>
          <p:nvPr/>
        </p:nvSpPr>
        <p:spPr>
          <a:xfrm>
            <a:off x="3919800" y="4298875"/>
            <a:ext cx="7854300" cy="1762200"/>
          </a:xfrm>
          <a:prstGeom prst="snip2DiagRect">
            <a:avLst>
              <a:gd fmla="val 24293" name="adj1"/>
              <a:gd fmla="val 16667" name="adj2"/>
            </a:avLst>
          </a:prstGeom>
          <a:solidFill>
            <a:srgbClr val="CFE2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PE">
                <a:solidFill>
                  <a:srgbClr val="1155CC"/>
                </a:solidFill>
              </a:rPr>
              <a:t>Como es de esperar en una institución financiera, el hecho de que exista un gran endeudamiento producto del manejo de cuentas corrientes, etc, genera que el patrimonio neto de la empresa es muy pequeño en comparación a la deuda, generando sus flujos del apalancamiento. El valor generado del Banco se genera por su capacidad de endeudamiento. No obstante, tiene la capacidad de endeudarse a largo plazo.</a:t>
            </a:r>
            <a:endParaRPr>
              <a:solidFill>
                <a:srgbClr val="1155CC"/>
              </a:solidFill>
            </a:endParaRPr>
          </a:p>
        </p:txBody>
      </p:sp>
      <p:pic>
        <p:nvPicPr>
          <p:cNvPr id="159" name="Google Shape;159;gba22bd15ce_2_9"/>
          <p:cNvPicPr preferRelativeResize="0"/>
          <p:nvPr/>
        </p:nvPicPr>
        <p:blipFill>
          <a:blip r:embed="rId3">
            <a:alphaModFix/>
          </a:blip>
          <a:stretch>
            <a:fillRect/>
          </a:stretch>
        </p:blipFill>
        <p:spPr>
          <a:xfrm>
            <a:off x="-12" y="0"/>
            <a:ext cx="714375" cy="2476500"/>
          </a:xfrm>
          <a:prstGeom prst="rect">
            <a:avLst/>
          </a:prstGeom>
          <a:noFill/>
          <a:ln>
            <a:noFill/>
          </a:ln>
        </p:spPr>
      </p:pic>
      <p:pic>
        <p:nvPicPr>
          <p:cNvPr id="160" name="Google Shape;160;gba22bd15ce_2_9"/>
          <p:cNvPicPr preferRelativeResize="0"/>
          <p:nvPr/>
        </p:nvPicPr>
        <p:blipFill>
          <a:blip r:embed="rId4">
            <a:alphaModFix/>
          </a:blip>
          <a:stretch>
            <a:fillRect/>
          </a:stretch>
        </p:blipFill>
        <p:spPr>
          <a:xfrm>
            <a:off x="519571" y="55300"/>
            <a:ext cx="2762250" cy="400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2021-02-06T23:31:41Z</dcterms:created>
  <dc:creator>Arturo Edwin Choquecahua Ataucusi</dc:creator>
</cp:coreProperties>
</file>