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Century Gothic"/>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h8JbQ2j1zFIqC+SVFpcgqlvGn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enturyGothic-bold.fntdata"/><Relationship Id="rId11" Type="http://schemas.openxmlformats.org/officeDocument/2006/relationships/slide" Target="slides/slide7.xml"/><Relationship Id="rId22" Type="http://schemas.openxmlformats.org/officeDocument/2006/relationships/font" Target="fonts/CenturyGothic-boldItalic.fntdata"/><Relationship Id="rId10" Type="http://schemas.openxmlformats.org/officeDocument/2006/relationships/slide" Target="slides/slide6.xml"/><Relationship Id="rId21" Type="http://schemas.openxmlformats.org/officeDocument/2006/relationships/font" Target="fonts/CenturyGothic-italic.fntdata"/><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CenturyGothic-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ES"/>
              <a:t>es </a:t>
            </a:r>
            <a:r>
              <a:rPr lang="es-ES"/>
              <a:t>más</a:t>
            </a:r>
            <a:r>
              <a:rPr lang="es-ES"/>
              <a:t> riesgoso para Yura tener  una </a:t>
            </a:r>
            <a:r>
              <a:rPr lang="es-ES"/>
              <a:t>razón</a:t>
            </a:r>
            <a:r>
              <a:rPr lang="es-ES"/>
              <a:t> de 100% esta tendencia ha ido disminuyendo.</a:t>
            </a:r>
            <a:endParaRPr/>
          </a:p>
          <a:p>
            <a:pPr indent="0" lvl="0" marL="0" rtl="0" algn="l">
              <a:spcBef>
                <a:spcPts val="0"/>
              </a:spcBef>
              <a:spcAft>
                <a:spcPts val="0"/>
              </a:spcAft>
              <a:buNone/>
            </a:pPr>
            <a:r>
              <a:rPr lang="es-ES"/>
              <a:t>Pacasmayo </a:t>
            </a:r>
            <a:r>
              <a:rPr lang="es-ES"/>
              <a:t>empezó</a:t>
            </a:r>
            <a:r>
              <a:rPr lang="es-ES"/>
              <a:t> bien pero ha ido aumentando. (Noticias) por que ha ido apalancarse </a:t>
            </a:r>
            <a:r>
              <a:rPr lang="es-ES"/>
              <a:t>más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s-ES"/>
              <a:t>El ratio de endeudamiento financiero del Grupo Pacasmayo</a:t>
            </a:r>
            <a:endParaRPr/>
          </a:p>
          <a:p>
            <a:pPr indent="0" lvl="0" marL="0" rtl="0" algn="l">
              <a:spcBef>
                <a:spcPts val="0"/>
              </a:spcBef>
              <a:spcAft>
                <a:spcPts val="0"/>
              </a:spcAft>
              <a:buClr>
                <a:schemeClr val="dk1"/>
              </a:buClr>
              <a:buSzPts val="1100"/>
              <a:buFont typeface="Arial"/>
              <a:buNone/>
            </a:pPr>
            <a:r>
              <a:rPr lang="es-ES"/>
              <a:t>a junio del 2020 fue de 1.02 veces el patrimonio, mayor al</a:t>
            </a:r>
            <a:endParaRPr/>
          </a:p>
          <a:p>
            <a:pPr indent="0" lvl="0" marL="0" rtl="0" algn="l">
              <a:spcBef>
                <a:spcPts val="0"/>
              </a:spcBef>
              <a:spcAft>
                <a:spcPts val="0"/>
              </a:spcAft>
              <a:buClr>
                <a:schemeClr val="dk1"/>
              </a:buClr>
              <a:buSzPts val="1100"/>
              <a:buFont typeface="Arial"/>
              <a:buNone/>
            </a:pPr>
            <a:r>
              <a:rPr lang="es-ES"/>
              <a:t>registrado en diciembre del 2019 (0.78 veces) pues la deuda</a:t>
            </a:r>
            <a:endParaRPr/>
          </a:p>
          <a:p>
            <a:pPr indent="0" lvl="0" marL="0" rtl="0" algn="l">
              <a:spcBef>
                <a:spcPts val="0"/>
              </a:spcBef>
              <a:spcAft>
                <a:spcPts val="0"/>
              </a:spcAft>
              <a:buClr>
                <a:schemeClr val="dk1"/>
              </a:buClr>
              <a:buSzPts val="1100"/>
              <a:buFont typeface="Arial"/>
              <a:buNone/>
            </a:pPr>
            <a:r>
              <a:rPr lang="es-ES"/>
              <a:t>financiera se ha incrementado 28.76% a junio del 2020,</a:t>
            </a:r>
            <a:endParaRPr/>
          </a:p>
          <a:p>
            <a:pPr indent="0" lvl="0" marL="0" rtl="0" algn="l">
              <a:spcBef>
                <a:spcPts val="0"/>
              </a:spcBef>
              <a:spcAft>
                <a:spcPts val="0"/>
              </a:spcAft>
              <a:buClr>
                <a:schemeClr val="dk1"/>
              </a:buClr>
              <a:buSzPts val="1100"/>
              <a:buFont typeface="Arial"/>
              <a:buNone/>
            </a:pPr>
            <a:r>
              <a:rPr lang="es-ES"/>
              <a:t>producto de mayor endeudamiento a corto plazo para</a:t>
            </a:r>
            <a:endParaRPr/>
          </a:p>
          <a:p>
            <a:pPr indent="0" lvl="0" marL="0" rtl="0" algn="l">
              <a:spcBef>
                <a:spcPts val="0"/>
              </a:spcBef>
              <a:spcAft>
                <a:spcPts val="0"/>
              </a:spcAft>
              <a:buNone/>
            </a:pPr>
            <a:r>
              <a:rPr lang="es-ES"/>
              <a:t>asegurar liquidez y capital de trabajo.</a:t>
            </a:r>
            <a:endParaRPr/>
          </a:p>
          <a:p>
            <a:pPr indent="0" lvl="0" marL="0" rtl="0" algn="l">
              <a:spcBef>
                <a:spcPts val="0"/>
              </a:spcBef>
              <a:spcAft>
                <a:spcPts val="0"/>
              </a:spcAft>
              <a:buClr>
                <a:schemeClr val="dk1"/>
              </a:buClr>
              <a:buSzPts val="1100"/>
              <a:buFont typeface="Arial"/>
              <a:buNone/>
            </a:pPr>
            <a:r>
              <a:rPr lang="es-ES"/>
              <a:t>pero su nivel de </a:t>
            </a:r>
            <a:r>
              <a:rPr lang="es-ES"/>
              <a:t>endeudamiento</a:t>
            </a:r>
            <a:r>
              <a:rPr lang="es-ES"/>
              <a:t> los </a:t>
            </a:r>
            <a:r>
              <a:rPr lang="es-ES"/>
              <a:t>llevaría</a:t>
            </a:r>
            <a:r>
              <a:rPr lang="es-ES"/>
              <a:t> a que no puedan </a:t>
            </a:r>
            <a:r>
              <a:rPr lang="es-ES"/>
              <a:t>cubrir</a:t>
            </a:r>
            <a:r>
              <a:rPr lang="es-ES"/>
              <a:t> con el capital aportado a largo plazo. a largo plazo, la solvencia va disminuyendo.</a:t>
            </a:r>
            <a:endParaRPr/>
          </a:p>
          <a:p>
            <a:pPr indent="0" lvl="0" marL="0" rtl="0" algn="l">
              <a:spcBef>
                <a:spcPts val="0"/>
              </a:spcBef>
              <a:spcAft>
                <a:spcPts val="0"/>
              </a:spcAft>
              <a:buNone/>
            </a:pPr>
            <a:r>
              <a:rPr lang="es-ES"/>
              <a:t>UNACEM Si tiene </a:t>
            </a:r>
            <a:r>
              <a:rPr lang="es-ES"/>
              <a:t>más</a:t>
            </a:r>
            <a:r>
              <a:rPr lang="es-ES"/>
              <a:t> independencia financiera porque su ratio de endeudamiento se ha mantenido estable oscilando alrededor del 50%</a:t>
            </a:r>
            <a:endParaRPr/>
          </a:p>
        </p:txBody>
      </p:sp>
      <p:sp>
        <p:nvSpPr>
          <p:cNvPr id="230" name="Google Shape;23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ES" sz="1500">
                <a:solidFill>
                  <a:srgbClr val="0000FF"/>
                </a:solidFill>
                <a:latin typeface="Century Gothic"/>
                <a:ea typeface="Century Gothic"/>
                <a:cs typeface="Century Gothic"/>
                <a:sym typeface="Century Gothic"/>
              </a:rPr>
              <a:t>*CO es el tiempo en que la materia prima se convierte en un producto hasta la venta</a:t>
            </a:r>
            <a:endParaRPr sz="1500">
              <a:solidFill>
                <a:srgbClr val="0000FF"/>
              </a:solidFill>
              <a:latin typeface="Century Gothic"/>
              <a:ea typeface="Century Gothic"/>
              <a:cs typeface="Century Gothic"/>
              <a:sym typeface="Century Gothic"/>
            </a:endParaRPr>
          </a:p>
          <a:p>
            <a:pPr indent="0" lvl="0" marL="0" rtl="0" algn="just">
              <a:spcBef>
                <a:spcPts val="0"/>
              </a:spcBef>
              <a:spcAft>
                <a:spcPts val="0"/>
              </a:spcAft>
              <a:buNone/>
            </a:pPr>
            <a:r>
              <a:rPr lang="es-ES" sz="1500">
                <a:solidFill>
                  <a:srgbClr val="0000FF"/>
                </a:solidFill>
                <a:latin typeface="Century Gothic"/>
                <a:ea typeface="Century Gothic"/>
                <a:cs typeface="Century Gothic"/>
                <a:sym typeface="Century Gothic"/>
              </a:rPr>
              <a:t>*CCE es el tiempo que involucra recibir el efectivo del momento</a:t>
            </a:r>
            <a:endParaRPr sz="1500">
              <a:solidFill>
                <a:srgbClr val="0000FF"/>
              </a:solidFill>
              <a:latin typeface="Century Gothic"/>
              <a:ea typeface="Century Gothic"/>
              <a:cs typeface="Century Gothic"/>
              <a:sym typeface="Century Gothic"/>
            </a:endParaRPr>
          </a:p>
          <a:p>
            <a:pPr indent="0" lvl="0" marL="0" rtl="0" algn="just">
              <a:spcBef>
                <a:spcPts val="0"/>
              </a:spcBef>
              <a:spcAft>
                <a:spcPts val="0"/>
              </a:spcAft>
              <a:buNone/>
            </a:pPr>
            <a:r>
              <a:rPr lang="es-ES" sz="1500">
                <a:solidFill>
                  <a:srgbClr val="0000FF"/>
                </a:solidFill>
                <a:latin typeface="Century Gothic"/>
                <a:ea typeface="Century Gothic"/>
                <a:cs typeface="Century Gothic"/>
                <a:sym typeface="Century Gothic"/>
              </a:rPr>
              <a:t>*Yura ha reducido su ciclo operativo por lo cual ha estado recibiendo en menor tiempo los ingresos, lo cual la hace </a:t>
            </a:r>
            <a:r>
              <a:rPr lang="es-ES" sz="1500">
                <a:solidFill>
                  <a:srgbClr val="0000FF"/>
                </a:solidFill>
                <a:latin typeface="Century Gothic"/>
                <a:ea typeface="Century Gothic"/>
                <a:cs typeface="Century Gothic"/>
                <a:sym typeface="Century Gothic"/>
              </a:rPr>
              <a:t>más</a:t>
            </a:r>
            <a:r>
              <a:rPr lang="es-ES" sz="1500">
                <a:solidFill>
                  <a:srgbClr val="0000FF"/>
                </a:solidFill>
                <a:latin typeface="Century Gothic"/>
                <a:ea typeface="Century Gothic"/>
                <a:cs typeface="Century Gothic"/>
                <a:sym typeface="Century Gothic"/>
              </a:rPr>
              <a:t> </a:t>
            </a:r>
            <a:r>
              <a:rPr lang="es-ES" sz="1500">
                <a:solidFill>
                  <a:srgbClr val="0000FF"/>
                </a:solidFill>
                <a:latin typeface="Century Gothic"/>
                <a:ea typeface="Century Gothic"/>
                <a:cs typeface="Century Gothic"/>
                <a:sym typeface="Century Gothic"/>
              </a:rPr>
              <a:t>líquido</a:t>
            </a:r>
            <a:r>
              <a:rPr lang="es-ES" sz="1500">
                <a:solidFill>
                  <a:srgbClr val="0000FF"/>
                </a:solidFill>
                <a:latin typeface="Century Gothic"/>
                <a:ea typeface="Century Gothic"/>
                <a:cs typeface="Century Gothic"/>
                <a:sym typeface="Century Gothic"/>
              </a:rPr>
              <a:t>.mientras pacasmayo tiene menor liquidez porque han aplazado su ciclo operativo.Yura &gt;</a:t>
            </a:r>
            <a:endParaRPr sz="1500">
              <a:solidFill>
                <a:srgbClr val="0000FF"/>
              </a:solidFill>
              <a:latin typeface="Century Gothic"/>
              <a:ea typeface="Century Gothic"/>
              <a:cs typeface="Century Gothic"/>
              <a:sym typeface="Century Gothic"/>
            </a:endParaRPr>
          </a:p>
          <a:p>
            <a:pPr indent="0" lvl="0" marL="0" rtl="0" algn="just">
              <a:spcBef>
                <a:spcPts val="0"/>
              </a:spcBef>
              <a:spcAft>
                <a:spcPts val="0"/>
              </a:spcAft>
              <a:buNone/>
            </a:pPr>
            <a:r>
              <a:rPr lang="es-ES" sz="1500">
                <a:solidFill>
                  <a:srgbClr val="0000FF"/>
                </a:solidFill>
                <a:latin typeface="Century Gothic"/>
                <a:ea typeface="Century Gothic"/>
                <a:cs typeface="Century Gothic"/>
                <a:sym typeface="Century Gothic"/>
              </a:rPr>
              <a:t>Pacasmayo</a:t>
            </a:r>
            <a:endParaRPr sz="1500">
              <a:solidFill>
                <a:srgbClr val="0000FF"/>
              </a:solidFill>
              <a:latin typeface="Century Gothic"/>
              <a:ea typeface="Century Gothic"/>
              <a:cs typeface="Century Gothic"/>
              <a:sym typeface="Century Gothic"/>
            </a:endParaRPr>
          </a:p>
          <a:p>
            <a:pPr indent="0" lvl="0" marL="0" rtl="0" algn="just">
              <a:spcBef>
                <a:spcPts val="0"/>
              </a:spcBef>
              <a:spcAft>
                <a:spcPts val="0"/>
              </a:spcAft>
              <a:buNone/>
            </a:pPr>
            <a:r>
              <a:rPr lang="es-ES" sz="1500">
                <a:solidFill>
                  <a:srgbClr val="0000FF"/>
                </a:solidFill>
                <a:latin typeface="Century Gothic"/>
                <a:ea typeface="Century Gothic"/>
                <a:cs typeface="Century Gothic"/>
                <a:sym typeface="Century Gothic"/>
              </a:rPr>
              <a:t>Unacem</a:t>
            </a:r>
            <a:endParaRPr sz="1500">
              <a:solidFill>
                <a:srgbClr val="0000FF"/>
              </a:solidFill>
              <a:latin typeface="Century Gothic"/>
              <a:ea typeface="Century Gothic"/>
              <a:cs typeface="Century Gothic"/>
              <a:sym typeface="Century Gothic"/>
            </a:endParaRPr>
          </a:p>
          <a:p>
            <a:pPr indent="0" lvl="0" marL="0" rtl="0" algn="just">
              <a:spcBef>
                <a:spcPts val="0"/>
              </a:spcBef>
              <a:spcAft>
                <a:spcPts val="0"/>
              </a:spcAft>
              <a:buNone/>
            </a:pPr>
            <a:r>
              <a:rPr lang="es-ES" sz="1500">
                <a:solidFill>
                  <a:schemeClr val="lt1"/>
                </a:solidFill>
                <a:latin typeface="Century Gothic"/>
                <a:ea typeface="Century Gothic"/>
                <a:cs typeface="Century Gothic"/>
                <a:sym typeface="Century Gothic"/>
              </a:rPr>
              <a:t>/0</a:t>
            </a:r>
            <a:r>
              <a:rPr lang="es-ES" sz="1500">
                <a:solidFill>
                  <a:schemeClr val="lt1"/>
                </a:solidFill>
                <a:latin typeface="Century Gothic"/>
                <a:ea typeface="Century Gothic"/>
                <a:cs typeface="Century Gothic"/>
                <a:sym typeface="Century Gothic"/>
              </a:rPr>
              <a:t>MI</a:t>
            </a:r>
            <a:endParaRPr sz="1500">
              <a:solidFill>
                <a:schemeClr val="lt1"/>
              </a:solidFill>
              <a:latin typeface="Century Gothic"/>
              <a:ea typeface="Century Gothic"/>
              <a:cs typeface="Century Gothic"/>
              <a:sym typeface="Century Gothic"/>
            </a:endParaRPr>
          </a:p>
          <a:p>
            <a:pPr indent="0" lvl="0" marL="0" rtl="0" algn="just">
              <a:spcBef>
                <a:spcPts val="0"/>
              </a:spcBef>
              <a:spcAft>
                <a:spcPts val="0"/>
              </a:spcAft>
              <a:buNone/>
            </a:pPr>
            <a:r>
              <a:rPr lang="es-ES" sz="1500">
                <a:solidFill>
                  <a:schemeClr val="lt1"/>
                </a:solidFill>
                <a:latin typeface="Century Gothic"/>
                <a:ea typeface="Century Gothic"/>
                <a:cs typeface="Century Gothic"/>
                <a:sym typeface="Century Gothic"/>
              </a:rPr>
              <a:t>ura tiene el PMI mucho menor que Pacasmayo y similar a Unacem.</a:t>
            </a:r>
            <a:endParaRPr sz="1500">
              <a:solidFill>
                <a:schemeClr val="lt1"/>
              </a:solidFill>
              <a:latin typeface="Century Gothic"/>
              <a:ea typeface="Century Gothic"/>
              <a:cs typeface="Century Gothic"/>
              <a:sym typeface="Century Gothic"/>
            </a:endParaRPr>
          </a:p>
          <a:p>
            <a:pPr indent="0" lvl="0" marL="0" rtl="0" algn="just">
              <a:spcBef>
                <a:spcPts val="0"/>
              </a:spcBef>
              <a:spcAft>
                <a:spcPts val="0"/>
              </a:spcAft>
              <a:buNone/>
            </a:pPr>
            <a:r>
              <a:rPr lang="es-ES" sz="1500">
                <a:solidFill>
                  <a:schemeClr val="lt1"/>
                </a:solidFill>
                <a:latin typeface="Century Gothic"/>
                <a:ea typeface="Century Gothic"/>
                <a:cs typeface="Century Gothic"/>
                <a:sym typeface="Century Gothic"/>
              </a:rPr>
              <a:t>El PMP de Yura es el mayor (demora más en pagar, negociación + proveedores).</a:t>
            </a:r>
            <a:endParaRPr sz="1500">
              <a:solidFill>
                <a:schemeClr val="lt1"/>
              </a:solidFill>
              <a:latin typeface="Century Gothic"/>
              <a:ea typeface="Century Gothic"/>
              <a:cs typeface="Century Gothic"/>
              <a:sym typeface="Century Gothic"/>
            </a:endParaRPr>
          </a:p>
          <a:p>
            <a:pPr indent="0" lvl="0" marL="0" rtl="0" algn="just">
              <a:spcBef>
                <a:spcPts val="0"/>
              </a:spcBef>
              <a:spcAft>
                <a:spcPts val="0"/>
              </a:spcAft>
              <a:buClr>
                <a:schemeClr val="dk1"/>
              </a:buClr>
              <a:buFont typeface="Arial"/>
              <a:buNone/>
            </a:pPr>
            <a:r>
              <a:rPr lang="es-ES" sz="1500">
                <a:solidFill>
                  <a:schemeClr val="lt1"/>
                </a:solidFill>
                <a:latin typeface="Century Gothic"/>
                <a:ea typeface="Century Gothic"/>
                <a:cs typeface="Century Gothic"/>
                <a:sym typeface="Century Gothic"/>
              </a:rPr>
              <a:t>El CO de Yura es mayor que Unacem (PMC+PMI), sin embargo al tener PMP mayor, el CCE (CO-PMP) es menor en Yura que Unacem. Entonces, es mejor la gestión de efectivo en Yura. Tiene mayor capacidad de obtener utilidades con un CCE menor, porque reduce la necesidad de requerir financiamiento externo, ya que dispone de dinero líquido más prontamente, efectivo que no tiene un costo de financiamiento (financiado por proveedores).utilidades con un CCE menor, porque reduce la necesidad de requerir financiamiento externo, ya que dispone de dinero líquido más prontamente, efectivo que no tiene un costo de financiamiento (financiado por proveedores).</a:t>
            </a:r>
            <a:endParaRPr/>
          </a:p>
        </p:txBody>
      </p:sp>
      <p:sp>
        <p:nvSpPr>
          <p:cNvPr id="240" name="Google Shape;24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el capital de trabajo en Unacem no es </a:t>
            </a:r>
            <a:r>
              <a:rPr lang="es-ES"/>
              <a:t>óptimo</a:t>
            </a:r>
            <a:r>
              <a:rPr lang="es-ES"/>
              <a:t>. Pacas ha tenido un nivel alto.esta ha disminuido por las obligaciones.  Yura tiene </a:t>
            </a:r>
            <a:endParaRPr/>
          </a:p>
        </p:txBody>
      </p:sp>
      <p:sp>
        <p:nvSpPr>
          <p:cNvPr id="270" name="Google Shape;27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ES" sz="1400">
                <a:latin typeface="Century Gothic"/>
                <a:ea typeface="Century Gothic"/>
                <a:cs typeface="Century Gothic"/>
                <a:sym typeface="Century Gothic"/>
              </a:rPr>
              <a:t> Los aportes o conversión de activos fijos, mayor inserción de capital como efectivo o cancelaron deudas. </a:t>
            </a:r>
            <a:r>
              <a:rPr lang="es-ES"/>
              <a:t>prueba </a:t>
            </a:r>
            <a:r>
              <a:rPr lang="es-ES"/>
              <a:t>ácida</a:t>
            </a:r>
            <a:r>
              <a:rPr lang="es-ES"/>
              <a:t>, quitarle los inventarios en yura afecta a casi la mitad, mientras que en los casos de pacasmayo y unacem . </a:t>
            </a:r>
            <a:endParaRPr/>
          </a:p>
          <a:p>
            <a:pPr indent="0" lvl="0" marL="0" rtl="0" algn="l">
              <a:spcBef>
                <a:spcPts val="0"/>
              </a:spcBef>
              <a:spcAft>
                <a:spcPts val="0"/>
              </a:spcAft>
              <a:buNone/>
            </a:pPr>
            <a:r>
              <a:rPr lang="es-ES"/>
              <a:t>**pacasmayo es la mejor pero sus inventarios c.(</a:t>
            </a:r>
            <a:r>
              <a:rPr lang="es-ES"/>
              <a:t>división</a:t>
            </a:r>
            <a:r>
              <a:rPr lang="es-ES"/>
              <a:t>)</a:t>
            </a:r>
            <a:endParaRPr/>
          </a:p>
          <a:p>
            <a:pPr indent="0" lvl="0" marL="0" rtl="0" algn="l">
              <a:spcBef>
                <a:spcPts val="0"/>
              </a:spcBef>
              <a:spcAft>
                <a:spcPts val="0"/>
              </a:spcAft>
              <a:buNone/>
            </a:pPr>
            <a:r>
              <a:t/>
            </a:r>
            <a:endParaRPr/>
          </a:p>
        </p:txBody>
      </p:sp>
      <p:sp>
        <p:nvSpPr>
          <p:cNvPr id="219" name="Google Shape;21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7" name="Shape 17"/>
        <p:cNvGrpSpPr/>
        <p:nvPr/>
      </p:nvGrpSpPr>
      <p:grpSpPr>
        <a:xfrm>
          <a:off x="0" y="0"/>
          <a:ext cx="0" cy="0"/>
          <a:chOff x="0" y="0"/>
          <a:chExt cx="0" cy="0"/>
        </a:xfrm>
      </p:grpSpPr>
      <p:sp>
        <p:nvSpPr>
          <p:cNvPr id="18" name="Google Shape;18;p16"/>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6"/>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600"/>
              <a:buNone/>
              <a:defRPr cap="none">
                <a:solidFill>
                  <a:srgbClr val="9197CE"/>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20" name="Google Shape;20;p1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panorámica con descripción">
  <p:cSld name="Imagen panorámica con descripción">
    <p:spTree>
      <p:nvGrpSpPr>
        <p:cNvPr id="74" name="Shape 74"/>
        <p:cNvGrpSpPr/>
        <p:nvPr/>
      </p:nvGrpSpPr>
      <p:grpSpPr>
        <a:xfrm>
          <a:off x="0" y="0"/>
          <a:ext cx="0" cy="0"/>
          <a:chOff x="0" y="0"/>
          <a:chExt cx="0" cy="0"/>
        </a:xfrm>
      </p:grpSpPr>
      <p:sp>
        <p:nvSpPr>
          <p:cNvPr id="75" name="Google Shape;75;p25"/>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5"/>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rgbClr val="9197CE"/>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9197CE"/>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9197CE"/>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9197CE"/>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9197CE"/>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9197CE"/>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9197CE"/>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9197CE"/>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9197CE"/>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77" name="Google Shape;77;p25"/>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8" name="Google Shape;78;p2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escripción">
  <p:cSld name="Título y descripción">
    <p:spTree>
      <p:nvGrpSpPr>
        <p:cNvPr id="81" name="Shape 81"/>
        <p:cNvGrpSpPr/>
        <p:nvPr/>
      </p:nvGrpSpPr>
      <p:grpSpPr>
        <a:xfrm>
          <a:off x="0" y="0"/>
          <a:ext cx="0" cy="0"/>
          <a:chOff x="0" y="0"/>
          <a:chExt cx="0" cy="0"/>
        </a:xfrm>
      </p:grpSpPr>
      <p:sp>
        <p:nvSpPr>
          <p:cNvPr id="82" name="Google Shape;82;p26"/>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6"/>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4" name="Google Shape;84;p2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 con descripción">
  <p:cSld name="Cita con descripción">
    <p:spTree>
      <p:nvGrpSpPr>
        <p:cNvPr id="87" name="Shape 87"/>
        <p:cNvGrpSpPr/>
        <p:nvPr/>
      </p:nvGrpSpPr>
      <p:grpSpPr>
        <a:xfrm>
          <a:off x="0" y="0"/>
          <a:ext cx="0" cy="0"/>
          <a:chOff x="0" y="0"/>
          <a:chExt cx="0" cy="0"/>
        </a:xfrm>
      </p:grpSpPr>
      <p:sp>
        <p:nvSpPr>
          <p:cNvPr id="88" name="Google Shape;88;p27"/>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7"/>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9197CE"/>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0" name="Google Shape;90;p27"/>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2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
        <p:nvSpPr>
          <p:cNvPr id="94" name="Google Shape;94;p27"/>
          <p:cNvSpPr txBox="1"/>
          <p:nvPr/>
        </p:nvSpPr>
        <p:spPr>
          <a:xfrm>
            <a:off x="898295" y="971253"/>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12200">
                <a:solidFill>
                  <a:srgbClr val="9197CE"/>
                </a:solidFill>
                <a:latin typeface="Arial"/>
                <a:ea typeface="Arial"/>
                <a:cs typeface="Arial"/>
                <a:sym typeface="Arial"/>
              </a:rPr>
              <a:t>“</a:t>
            </a:r>
            <a:endParaRPr/>
          </a:p>
        </p:txBody>
      </p:sp>
      <p:sp>
        <p:nvSpPr>
          <p:cNvPr id="95" name="Google Shape;95;p27"/>
          <p:cNvSpPr txBox="1"/>
          <p:nvPr/>
        </p:nvSpPr>
        <p:spPr>
          <a:xfrm>
            <a:off x="9330490" y="2613787"/>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12200">
                <a:solidFill>
                  <a:srgbClr val="9197CE"/>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rjeta de nombre">
  <p:cSld name="Tarjeta de nombre">
    <p:spTree>
      <p:nvGrpSpPr>
        <p:cNvPr id="96" name="Shape 96"/>
        <p:cNvGrpSpPr/>
        <p:nvPr/>
      </p:nvGrpSpPr>
      <p:grpSpPr>
        <a:xfrm>
          <a:off x="0" y="0"/>
          <a:ext cx="0" cy="0"/>
          <a:chOff x="0" y="0"/>
          <a:chExt cx="0" cy="0"/>
        </a:xfrm>
      </p:grpSpPr>
      <p:sp>
        <p:nvSpPr>
          <p:cNvPr id="97" name="Google Shape;97;p28"/>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8"/>
          <p:cNvSpPr txBox="1"/>
          <p:nvPr>
            <p:ph idx="1" type="body"/>
          </p:nvPr>
        </p:nvSpPr>
        <p:spPr>
          <a:xfrm>
            <a:off x="1154954" y="4777381"/>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9197C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99" name="Google Shape;99;p2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a 3">
  <p:cSld name="Columna 3">
    <p:spTree>
      <p:nvGrpSpPr>
        <p:cNvPr id="102" name="Shape 102"/>
        <p:cNvGrpSpPr/>
        <p:nvPr/>
      </p:nvGrpSpPr>
      <p:grpSpPr>
        <a:xfrm>
          <a:off x="0" y="0"/>
          <a:ext cx="0" cy="0"/>
          <a:chOff x="0" y="0"/>
          <a:chExt cx="0" cy="0"/>
        </a:xfrm>
      </p:grpSpPr>
      <p:sp>
        <p:nvSpPr>
          <p:cNvPr id="103" name="Google Shape;103;p2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9"/>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9197CE"/>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5" name="Google Shape;105;p29"/>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6" name="Google Shape;106;p29"/>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9197CE"/>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7" name="Google Shape;107;p29"/>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8" name="Google Shape;108;p29"/>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9197CE"/>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9" name="Google Shape;109;p29"/>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10" name="Google Shape;110;p29"/>
          <p:cNvCxnSpPr/>
          <p:nvPr/>
        </p:nvCxnSpPr>
        <p:spPr>
          <a:xfrm>
            <a:off x="3726142" y="2133600"/>
            <a:ext cx="0" cy="3962400"/>
          </a:xfrm>
          <a:prstGeom prst="straightConnector1">
            <a:avLst/>
          </a:prstGeom>
          <a:noFill/>
          <a:ln cap="flat" cmpd="sng" w="12700">
            <a:solidFill>
              <a:srgbClr val="9197CE">
                <a:alpha val="40000"/>
              </a:srgbClr>
            </a:solidFill>
            <a:prstDash val="solid"/>
            <a:round/>
            <a:headEnd len="sm" w="sm" type="none"/>
            <a:tailEnd len="sm" w="sm" type="none"/>
          </a:ln>
        </p:spPr>
      </p:cxnSp>
      <p:cxnSp>
        <p:nvCxnSpPr>
          <p:cNvPr id="111" name="Google Shape;111;p29"/>
          <p:cNvCxnSpPr/>
          <p:nvPr/>
        </p:nvCxnSpPr>
        <p:spPr>
          <a:xfrm>
            <a:off x="6962227" y="2133600"/>
            <a:ext cx="0" cy="3966882"/>
          </a:xfrm>
          <a:prstGeom prst="straightConnector1">
            <a:avLst/>
          </a:prstGeom>
          <a:noFill/>
          <a:ln cap="flat" cmpd="sng" w="12700">
            <a:solidFill>
              <a:srgbClr val="9197CE">
                <a:alpha val="40000"/>
              </a:srgbClr>
            </a:solidFill>
            <a:prstDash val="solid"/>
            <a:round/>
            <a:headEnd len="sm" w="sm" type="none"/>
            <a:tailEnd len="sm" w="sm" type="none"/>
          </a:ln>
        </p:spPr>
      </p:cxnSp>
      <p:sp>
        <p:nvSpPr>
          <p:cNvPr id="112" name="Google Shape;112;p2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a de imagen 3">
  <p:cSld name="Columna de imagen 3">
    <p:spTree>
      <p:nvGrpSpPr>
        <p:cNvPr id="115" name="Shape 115"/>
        <p:cNvGrpSpPr/>
        <p:nvPr/>
      </p:nvGrpSpPr>
      <p:grpSpPr>
        <a:xfrm>
          <a:off x="0" y="0"/>
          <a:ext cx="0" cy="0"/>
          <a:chOff x="0" y="0"/>
          <a:chExt cx="0" cy="0"/>
        </a:xfrm>
      </p:grpSpPr>
      <p:sp>
        <p:nvSpPr>
          <p:cNvPr id="116" name="Google Shape;116;p3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0"/>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9197CE"/>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8" name="Google Shape;118;p30"/>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rgbClr val="9197CE"/>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9197CE"/>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9197CE"/>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9197CE"/>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9197CE"/>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9197CE"/>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9197CE"/>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9197CE"/>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9197CE"/>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19" name="Google Shape;119;p30"/>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0" name="Google Shape;120;p30"/>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9197CE"/>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1" name="Google Shape;121;p30"/>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rgbClr val="9197CE"/>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9197CE"/>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9197CE"/>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9197CE"/>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9197CE"/>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9197CE"/>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9197CE"/>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9197CE"/>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9197CE"/>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2" name="Google Shape;122;p30"/>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3" name="Google Shape;123;p30"/>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9197CE"/>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4" name="Google Shape;124;p30"/>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rgbClr val="9197CE"/>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9197CE"/>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9197CE"/>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9197CE"/>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9197CE"/>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9197CE"/>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9197CE"/>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9197CE"/>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9197CE"/>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5" name="Google Shape;125;p30"/>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26" name="Google Shape;126;p30"/>
          <p:cNvCxnSpPr/>
          <p:nvPr/>
        </p:nvCxnSpPr>
        <p:spPr>
          <a:xfrm>
            <a:off x="3726142" y="2133600"/>
            <a:ext cx="0" cy="3962400"/>
          </a:xfrm>
          <a:prstGeom prst="straightConnector1">
            <a:avLst/>
          </a:prstGeom>
          <a:noFill/>
          <a:ln cap="flat" cmpd="sng" w="12700">
            <a:solidFill>
              <a:srgbClr val="9197CE">
                <a:alpha val="40000"/>
              </a:srgbClr>
            </a:solidFill>
            <a:prstDash val="solid"/>
            <a:round/>
            <a:headEnd len="sm" w="sm" type="none"/>
            <a:tailEnd len="sm" w="sm" type="none"/>
          </a:ln>
        </p:spPr>
      </p:cxnSp>
      <p:cxnSp>
        <p:nvCxnSpPr>
          <p:cNvPr id="127" name="Google Shape;127;p30"/>
          <p:cNvCxnSpPr/>
          <p:nvPr/>
        </p:nvCxnSpPr>
        <p:spPr>
          <a:xfrm>
            <a:off x="6962227" y="2133600"/>
            <a:ext cx="0" cy="3966882"/>
          </a:xfrm>
          <a:prstGeom prst="straightConnector1">
            <a:avLst/>
          </a:prstGeom>
          <a:noFill/>
          <a:ln cap="flat" cmpd="sng" w="12700">
            <a:solidFill>
              <a:srgbClr val="9197CE">
                <a:alpha val="40000"/>
              </a:srgbClr>
            </a:solidFill>
            <a:prstDash val="solid"/>
            <a:round/>
            <a:headEnd len="sm" w="sm" type="none"/>
            <a:tailEnd len="sm" w="sm" type="none"/>
          </a:ln>
        </p:spPr>
      </p:cxnSp>
      <p:sp>
        <p:nvSpPr>
          <p:cNvPr id="128" name="Google Shape;128;p3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31" name="Shape 131"/>
        <p:cNvGrpSpPr/>
        <p:nvPr/>
      </p:nvGrpSpPr>
      <p:grpSpPr>
        <a:xfrm>
          <a:off x="0" y="0"/>
          <a:ext cx="0" cy="0"/>
          <a:chOff x="0" y="0"/>
          <a:chExt cx="0" cy="0"/>
        </a:xfrm>
      </p:grpSpPr>
      <p:sp>
        <p:nvSpPr>
          <p:cNvPr id="132" name="Google Shape;132;p3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1"/>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3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37" name="Shape 137"/>
        <p:cNvGrpSpPr/>
        <p:nvPr/>
      </p:nvGrpSpPr>
      <p:grpSpPr>
        <a:xfrm>
          <a:off x="0" y="0"/>
          <a:ext cx="0" cy="0"/>
          <a:chOff x="0" y="0"/>
          <a:chExt cx="0" cy="0"/>
        </a:xfrm>
      </p:grpSpPr>
      <p:sp>
        <p:nvSpPr>
          <p:cNvPr id="138" name="Google Shape;138;p32"/>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2"/>
          <p:cNvSpPr txBox="1"/>
          <p:nvPr>
            <p:ph idx="1" type="body"/>
          </p:nvPr>
        </p:nvSpPr>
        <p:spPr>
          <a:xfrm rot="5400000">
            <a:off x="1679575" y="-139699"/>
            <a:ext cx="5368924" cy="742314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3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3" name="Shape 23"/>
        <p:cNvGrpSpPr/>
        <p:nvPr/>
      </p:nvGrpSpPr>
      <p:grpSpPr>
        <a:xfrm>
          <a:off x="0" y="0"/>
          <a:ext cx="0" cy="0"/>
          <a:chOff x="0" y="0"/>
          <a:chExt cx="0" cy="0"/>
        </a:xfrm>
      </p:grpSpPr>
      <p:sp>
        <p:nvSpPr>
          <p:cNvPr id="24" name="Google Shape;24;p1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7"/>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6" name="Google Shape;26;p1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9" name="Shape 29"/>
        <p:cNvGrpSpPr/>
        <p:nvPr/>
      </p:nvGrpSpPr>
      <p:grpSpPr>
        <a:xfrm>
          <a:off x="0" y="0"/>
          <a:ext cx="0" cy="0"/>
          <a:chOff x="0" y="0"/>
          <a:chExt cx="0" cy="0"/>
        </a:xfrm>
      </p:grpSpPr>
      <p:sp>
        <p:nvSpPr>
          <p:cNvPr id="30" name="Google Shape;30;p18"/>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9197C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32" name="Google Shape;32;p1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5" name="Shape 35"/>
        <p:cNvGrpSpPr/>
        <p:nvPr/>
      </p:nvGrpSpPr>
      <p:grpSpPr>
        <a:xfrm>
          <a:off x="0" y="0"/>
          <a:ext cx="0" cy="0"/>
          <a:chOff x="0" y="0"/>
          <a:chExt cx="0" cy="0"/>
        </a:xfrm>
      </p:grpSpPr>
      <p:sp>
        <p:nvSpPr>
          <p:cNvPr id="36" name="Google Shape;36;p1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9"/>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8" name="Google Shape;38;p19"/>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9" name="Google Shape;39;p1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2" name="Shape 42"/>
        <p:cNvGrpSpPr/>
        <p:nvPr/>
      </p:nvGrpSpPr>
      <p:grpSpPr>
        <a:xfrm>
          <a:off x="0" y="0"/>
          <a:ext cx="0" cy="0"/>
          <a:chOff x="0" y="0"/>
          <a:chExt cx="0" cy="0"/>
        </a:xfrm>
      </p:grpSpPr>
      <p:sp>
        <p:nvSpPr>
          <p:cNvPr id="43" name="Google Shape;43;p2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0"/>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9197CE"/>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5" name="Google Shape;45;p20"/>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6" name="Google Shape;46;p20"/>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9197CE"/>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7" name="Google Shape;47;p20"/>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8" name="Google Shape;48;p2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1" name="Shape 51"/>
        <p:cNvGrpSpPr/>
        <p:nvPr/>
      </p:nvGrpSpPr>
      <p:grpSpPr>
        <a:xfrm>
          <a:off x="0" y="0"/>
          <a:ext cx="0" cy="0"/>
          <a:chOff x="0" y="0"/>
          <a:chExt cx="0" cy="0"/>
        </a:xfrm>
      </p:grpSpPr>
      <p:sp>
        <p:nvSpPr>
          <p:cNvPr id="52" name="Google Shape;52;p2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6" name="Shape 56"/>
        <p:cNvGrpSpPr/>
        <p:nvPr/>
      </p:nvGrpSpPr>
      <p:grpSpPr>
        <a:xfrm>
          <a:off x="0" y="0"/>
          <a:ext cx="0" cy="0"/>
          <a:chOff x="0" y="0"/>
          <a:chExt cx="0" cy="0"/>
        </a:xfrm>
      </p:grpSpPr>
      <p:sp>
        <p:nvSpPr>
          <p:cNvPr id="57" name="Google Shape;57;p2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0" name="Shape 60"/>
        <p:cNvGrpSpPr/>
        <p:nvPr/>
      </p:nvGrpSpPr>
      <p:grpSpPr>
        <a:xfrm>
          <a:off x="0" y="0"/>
          <a:ext cx="0" cy="0"/>
          <a:chOff x="0" y="0"/>
          <a:chExt cx="0" cy="0"/>
        </a:xfrm>
      </p:grpSpPr>
      <p:sp>
        <p:nvSpPr>
          <p:cNvPr id="61" name="Google Shape;61;p23"/>
          <p:cNvSpPr txBox="1"/>
          <p:nvPr>
            <p:ph type="title"/>
          </p:nvPr>
        </p:nvSpPr>
        <p:spPr>
          <a:xfrm>
            <a:off x="1154953" y="1447800"/>
            <a:ext cx="3401064" cy="1447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3"/>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rm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63" name="Google Shape;63;p23"/>
          <p:cNvSpPr txBox="1"/>
          <p:nvPr>
            <p:ph idx="2" type="body"/>
          </p:nvPr>
        </p:nvSpPr>
        <p:spPr>
          <a:xfrm>
            <a:off x="1154953" y="3129280"/>
            <a:ext cx="3401063"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64" name="Google Shape;64;p2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7" name="Shape 67"/>
        <p:cNvGrpSpPr/>
        <p:nvPr/>
      </p:nvGrpSpPr>
      <p:grpSpPr>
        <a:xfrm>
          <a:off x="0" y="0"/>
          <a:ext cx="0" cy="0"/>
          <a:chOff x="0" y="0"/>
          <a:chExt cx="0" cy="0"/>
        </a:xfrm>
      </p:grpSpPr>
      <p:sp>
        <p:nvSpPr>
          <p:cNvPr id="68" name="Google Shape;68;p24"/>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4"/>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rgbClr val="9197CE"/>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9197CE"/>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9197CE"/>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9197CE"/>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9197CE"/>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9197CE"/>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9197CE"/>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9197CE"/>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9197CE"/>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70" name="Google Shape;70;p24"/>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1" name="Google Shape;71;p2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1.xml"/><Relationship Id="rId1" Type="http://schemas.openxmlformats.org/officeDocument/2006/relationships/image" Target="../media/image5.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1.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15"/>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7" name="Google Shape;7;p15"/>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8" name="Google Shape;8;p15"/>
          <p:cNvSpPr/>
          <p:nvPr/>
        </p:nvSpPr>
        <p:spPr>
          <a:xfrm>
            <a:off x="8609012" y="1676400"/>
            <a:ext cx="2819400" cy="2819400"/>
          </a:xfrm>
          <a:prstGeom prst="ellipse">
            <a:avLst/>
          </a:prstGeom>
          <a:gradFill>
            <a:gsLst>
              <a:gs pos="0">
                <a:srgbClr val="5963B8">
                  <a:alpha val="6666"/>
                </a:srgbClr>
              </a:gs>
              <a:gs pos="36000">
                <a:srgbClr val="5963B8">
                  <a:alpha val="5882"/>
                </a:srgbClr>
              </a:gs>
              <a:gs pos="69000">
                <a:srgbClr val="5963B8">
                  <a:alpha val="0"/>
                </a:srgbClr>
              </a:gs>
              <a:gs pos="100000">
                <a:srgbClr val="5963B8">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 name="Google Shape;9;p15"/>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0" name="Google Shape;10;p15"/>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1" name="Google Shape;11;p15"/>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15"/>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30200" lvl="0" marL="457200" marR="0" rtl="0" algn="l">
              <a:spcBef>
                <a:spcPts val="1000"/>
              </a:spcBef>
              <a:spcAft>
                <a:spcPts val="0"/>
              </a:spcAft>
              <a:buClr>
                <a:srgbClr val="9197CE"/>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9197CE"/>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9197CE"/>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9197CE"/>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9197CE"/>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9197CE"/>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9197CE"/>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9197CE"/>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9197CE"/>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 name="Google Shape;14;p1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 id="2147483664" r:id="rId21"/>
    <p:sldLayoutId id="2147483665"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6.jpg"/><Relationship Id="rId5"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17.png"/><Relationship Id="rId6"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15.png"/><Relationship Id="rId6"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21.png"/><Relationship Id="rId6"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19.png"/><Relationship Id="rId6"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14473"/>
            </a:gs>
            <a:gs pos="48000">
              <a:srgbClr val="4B68B0"/>
            </a:gs>
            <a:gs pos="100000">
              <a:srgbClr val="8FA1CF"/>
            </a:gs>
          </a:gsLst>
          <a:lin ang="16200000" scaled="0"/>
        </a:gradFill>
      </p:bgPr>
    </p:bg>
    <p:spTree>
      <p:nvGrpSpPr>
        <p:cNvPr id="146" name="Shape 146"/>
        <p:cNvGrpSpPr/>
        <p:nvPr/>
      </p:nvGrpSpPr>
      <p:grpSpPr>
        <a:xfrm>
          <a:off x="0" y="0"/>
          <a:ext cx="0" cy="0"/>
          <a:chOff x="0" y="0"/>
          <a:chExt cx="0" cy="0"/>
        </a:xfrm>
      </p:grpSpPr>
      <p:sp>
        <p:nvSpPr>
          <p:cNvPr id="147" name="Google Shape;147;p1"/>
          <p:cNvSpPr txBox="1"/>
          <p:nvPr>
            <p:ph type="ctrTitle"/>
          </p:nvPr>
        </p:nvSpPr>
        <p:spPr>
          <a:xfrm>
            <a:off x="633422" y="3661192"/>
            <a:ext cx="9679449" cy="8115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4400"/>
              <a:buFont typeface="Century Gothic"/>
              <a:buNone/>
            </a:pPr>
            <a:r>
              <a:rPr b="1" lang="es-ES" sz="4400">
                <a:solidFill>
                  <a:schemeClr val="lt1"/>
                </a:solidFill>
              </a:rPr>
              <a:t>ANÁLISIS FINANCIERO YURA S.A.</a:t>
            </a:r>
            <a:endParaRPr b="1" sz="4400">
              <a:solidFill>
                <a:schemeClr val="lt1"/>
              </a:solidFill>
            </a:endParaRPr>
          </a:p>
        </p:txBody>
      </p:sp>
      <p:sp>
        <p:nvSpPr>
          <p:cNvPr id="148" name="Google Shape;148;p1"/>
          <p:cNvSpPr txBox="1"/>
          <p:nvPr>
            <p:ph idx="1" type="subTitle"/>
          </p:nvPr>
        </p:nvSpPr>
        <p:spPr>
          <a:xfrm>
            <a:off x="1256274" y="4910209"/>
            <a:ext cx="9679449" cy="1941304"/>
          </a:xfrm>
          <a:prstGeom prst="rect">
            <a:avLst/>
          </a:prstGeom>
          <a:noFill/>
          <a:ln>
            <a:noFill/>
          </a:ln>
        </p:spPr>
        <p:txBody>
          <a:bodyPr anchorCtr="0" anchor="ctr" bIns="45700" lIns="91425" spcFirstLastPara="1" rIns="91425" wrap="square" tIns="45700">
            <a:normAutofit fontScale="92500" lnSpcReduction="10000"/>
          </a:bodyPr>
          <a:lstStyle/>
          <a:p>
            <a:pPr indent="0" lvl="0" marL="0" rtl="0" algn="l">
              <a:spcBef>
                <a:spcPts val="0"/>
              </a:spcBef>
              <a:spcAft>
                <a:spcPts val="0"/>
              </a:spcAft>
              <a:buSzPct val="80000"/>
              <a:buNone/>
            </a:pPr>
            <a:r>
              <a:rPr b="1" lang="es-ES" sz="2000">
                <a:solidFill>
                  <a:schemeClr val="lt1"/>
                </a:solidFill>
              </a:rPr>
              <a:t>INTEGRANTES:</a:t>
            </a:r>
            <a:endParaRPr/>
          </a:p>
          <a:p>
            <a:pPr indent="0" lvl="0" marL="0" rtl="0" algn="l">
              <a:spcBef>
                <a:spcPts val="1000"/>
              </a:spcBef>
              <a:spcAft>
                <a:spcPts val="0"/>
              </a:spcAft>
              <a:buSzPct val="80000"/>
              <a:buNone/>
            </a:pPr>
            <a:r>
              <a:rPr lang="es-ES" sz="2000">
                <a:solidFill>
                  <a:schemeClr val="lt1"/>
                </a:solidFill>
              </a:rPr>
              <a:t>	YAZMIN ABAT ALARCÓN</a:t>
            </a:r>
            <a:endParaRPr/>
          </a:p>
          <a:p>
            <a:pPr indent="0" lvl="0" marL="0" rtl="0" algn="l">
              <a:spcBef>
                <a:spcPts val="1000"/>
              </a:spcBef>
              <a:spcAft>
                <a:spcPts val="0"/>
              </a:spcAft>
              <a:buSzPct val="80000"/>
              <a:buNone/>
            </a:pPr>
            <a:r>
              <a:rPr lang="es-ES" sz="2000">
                <a:solidFill>
                  <a:schemeClr val="lt1"/>
                </a:solidFill>
              </a:rPr>
              <a:t>	ORLANDO RODOLFO BARRIGA ALMIRÓN</a:t>
            </a:r>
            <a:endParaRPr/>
          </a:p>
          <a:p>
            <a:pPr indent="0" lvl="0" marL="0" rtl="0" algn="l">
              <a:spcBef>
                <a:spcPts val="1000"/>
              </a:spcBef>
              <a:spcAft>
                <a:spcPts val="0"/>
              </a:spcAft>
              <a:buSzPct val="80000"/>
              <a:buNone/>
            </a:pPr>
            <a:r>
              <a:rPr lang="es-ES" sz="2000">
                <a:solidFill>
                  <a:schemeClr val="lt1"/>
                </a:solidFill>
              </a:rPr>
              <a:t>	ARTURO EDWIN CHOQUECAHUA ATAUCUSI</a:t>
            </a:r>
            <a:endParaRPr/>
          </a:p>
          <a:p>
            <a:pPr indent="0" lvl="0" marL="0" rtl="0" algn="l">
              <a:spcBef>
                <a:spcPts val="1000"/>
              </a:spcBef>
              <a:spcAft>
                <a:spcPts val="0"/>
              </a:spcAft>
              <a:buSzPct val="80000"/>
              <a:buNone/>
            </a:pPr>
            <a:r>
              <a:rPr lang="es-ES" sz="2000">
                <a:solidFill>
                  <a:schemeClr val="lt1"/>
                </a:solidFill>
              </a:rPr>
              <a:t>	ALEXANDER HERNAN GARCÍA RIVAS</a:t>
            </a:r>
            <a:endParaRPr/>
          </a:p>
          <a:p>
            <a:pPr indent="0" lvl="0" marL="0" rtl="0" algn="l">
              <a:spcBef>
                <a:spcPts val="1000"/>
              </a:spcBef>
              <a:spcAft>
                <a:spcPts val="0"/>
              </a:spcAft>
              <a:buSzPct val="80000"/>
              <a:buNone/>
            </a:pPr>
            <a:r>
              <a:t/>
            </a:r>
            <a:endParaRPr sz="2000">
              <a:solidFill>
                <a:schemeClr val="dk1"/>
              </a:solidFill>
            </a:endParaRPr>
          </a:p>
        </p:txBody>
      </p:sp>
      <p:pic>
        <p:nvPicPr>
          <p:cNvPr id="149" name="Google Shape;149;p1"/>
          <p:cNvPicPr preferRelativeResize="0"/>
          <p:nvPr/>
        </p:nvPicPr>
        <p:blipFill rotWithShape="1">
          <a:blip r:embed="rId3">
            <a:alphaModFix/>
          </a:blip>
          <a:srcRect b="21892" l="0" r="0" t="21664"/>
          <a:stretch/>
        </p:blipFill>
        <p:spPr>
          <a:xfrm>
            <a:off x="20" y="820990"/>
            <a:ext cx="4620618" cy="2608009"/>
          </a:xfrm>
          <a:prstGeom prst="rect">
            <a:avLst/>
          </a:prstGeom>
          <a:noFill/>
          <a:ln>
            <a:noFill/>
          </a:ln>
        </p:spPr>
      </p:pic>
      <p:pic>
        <p:nvPicPr>
          <p:cNvPr id="150" name="Google Shape;150;p1"/>
          <p:cNvPicPr preferRelativeResize="0"/>
          <p:nvPr/>
        </p:nvPicPr>
        <p:blipFill rotWithShape="1">
          <a:blip r:embed="rId4">
            <a:alphaModFix/>
          </a:blip>
          <a:srcRect b="1" l="13221" r="30106" t="0"/>
          <a:stretch/>
        </p:blipFill>
        <p:spPr>
          <a:xfrm>
            <a:off x="4708187" y="820991"/>
            <a:ext cx="7483813" cy="2608009"/>
          </a:xfrm>
          <a:prstGeom prst="rect">
            <a:avLst/>
          </a:prstGeom>
          <a:noFill/>
          <a:ln>
            <a:noFill/>
          </a:ln>
        </p:spPr>
      </p:pic>
      <p:pic>
        <p:nvPicPr>
          <p:cNvPr id="151" name="Google Shape;151;p1"/>
          <p:cNvPicPr preferRelativeResize="0"/>
          <p:nvPr/>
        </p:nvPicPr>
        <p:blipFill rotWithShape="1">
          <a:blip r:embed="rId5">
            <a:alphaModFix/>
          </a:blip>
          <a:srcRect b="0" l="0" r="0" t="0"/>
          <a:stretch/>
        </p:blipFill>
        <p:spPr>
          <a:xfrm>
            <a:off x="9444538" y="3661192"/>
            <a:ext cx="2286319" cy="28578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14473"/>
            </a:gs>
            <a:gs pos="48000">
              <a:srgbClr val="4B68B0"/>
            </a:gs>
            <a:gs pos="100000">
              <a:srgbClr val="8FA1CF"/>
            </a:gs>
          </a:gsLst>
          <a:lin ang="16200000" scaled="0"/>
        </a:gradFill>
      </p:bgPr>
    </p:bg>
    <p:spTree>
      <p:nvGrpSpPr>
        <p:cNvPr id="231" name="Shape 231"/>
        <p:cNvGrpSpPr/>
        <p:nvPr/>
      </p:nvGrpSpPr>
      <p:grpSpPr>
        <a:xfrm>
          <a:off x="0" y="0"/>
          <a:ext cx="0" cy="0"/>
          <a:chOff x="0" y="0"/>
          <a:chExt cx="0" cy="0"/>
        </a:xfrm>
      </p:grpSpPr>
      <p:pic>
        <p:nvPicPr>
          <p:cNvPr id="232" name="Google Shape;232;p10"/>
          <p:cNvPicPr preferRelativeResize="0"/>
          <p:nvPr/>
        </p:nvPicPr>
        <p:blipFill rotWithShape="1">
          <a:blip r:embed="rId3">
            <a:alphaModFix/>
          </a:blip>
          <a:srcRect b="0" l="0" r="0" t="0"/>
          <a:stretch/>
        </p:blipFill>
        <p:spPr>
          <a:xfrm>
            <a:off x="9444538" y="3661192"/>
            <a:ext cx="2286319" cy="2857899"/>
          </a:xfrm>
          <a:prstGeom prst="rect">
            <a:avLst/>
          </a:prstGeom>
          <a:noFill/>
          <a:ln>
            <a:noFill/>
          </a:ln>
        </p:spPr>
      </p:pic>
      <p:sp>
        <p:nvSpPr>
          <p:cNvPr id="233" name="Google Shape;233;p10"/>
          <p:cNvSpPr txBox="1"/>
          <p:nvPr>
            <p:ph type="ctrTitle"/>
          </p:nvPr>
        </p:nvSpPr>
        <p:spPr>
          <a:xfrm>
            <a:off x="540656" y="338909"/>
            <a:ext cx="9679449" cy="8115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4400"/>
              <a:buFont typeface="Century Gothic"/>
              <a:buNone/>
            </a:pPr>
            <a:r>
              <a:rPr b="1" lang="es-ES" sz="4400">
                <a:solidFill>
                  <a:schemeClr val="lt1"/>
                </a:solidFill>
              </a:rPr>
              <a:t>RATIOS DE ENDEUDAMIENTO</a:t>
            </a:r>
            <a:endParaRPr b="1" sz="4400">
              <a:solidFill>
                <a:schemeClr val="lt1"/>
              </a:solidFill>
            </a:endParaRPr>
          </a:p>
        </p:txBody>
      </p:sp>
      <p:pic>
        <p:nvPicPr>
          <p:cNvPr id="234" name="Google Shape;234;p10"/>
          <p:cNvPicPr preferRelativeResize="0"/>
          <p:nvPr/>
        </p:nvPicPr>
        <p:blipFill>
          <a:blip r:embed="rId4">
            <a:alphaModFix/>
          </a:blip>
          <a:stretch>
            <a:fillRect/>
          </a:stretch>
        </p:blipFill>
        <p:spPr>
          <a:xfrm>
            <a:off x="10220100" y="0"/>
            <a:ext cx="1150450" cy="1150450"/>
          </a:xfrm>
          <a:prstGeom prst="rect">
            <a:avLst/>
          </a:prstGeom>
          <a:noFill/>
          <a:ln>
            <a:noFill/>
          </a:ln>
        </p:spPr>
      </p:pic>
      <p:pic>
        <p:nvPicPr>
          <p:cNvPr id="235" name="Google Shape;235;p10"/>
          <p:cNvPicPr preferRelativeResize="0"/>
          <p:nvPr/>
        </p:nvPicPr>
        <p:blipFill>
          <a:blip r:embed="rId5">
            <a:alphaModFix/>
          </a:blip>
          <a:stretch>
            <a:fillRect/>
          </a:stretch>
        </p:blipFill>
        <p:spPr>
          <a:xfrm>
            <a:off x="540650" y="1713325"/>
            <a:ext cx="7069400" cy="4805775"/>
          </a:xfrm>
          <a:prstGeom prst="rect">
            <a:avLst/>
          </a:prstGeom>
          <a:noFill/>
          <a:ln>
            <a:noFill/>
          </a:ln>
        </p:spPr>
      </p:pic>
      <p:sp>
        <p:nvSpPr>
          <p:cNvPr id="236" name="Google Shape;236;p10"/>
          <p:cNvSpPr txBox="1"/>
          <p:nvPr/>
        </p:nvSpPr>
        <p:spPr>
          <a:xfrm>
            <a:off x="540700" y="1150450"/>
            <a:ext cx="7756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lt1"/>
              </a:buClr>
              <a:buSzPts val="1400"/>
              <a:buFont typeface="Century Gothic"/>
              <a:buNone/>
            </a:pPr>
            <a:r>
              <a:rPr lang="es-ES">
                <a:solidFill>
                  <a:schemeClr val="lt1"/>
                </a:solidFill>
                <a:latin typeface="Century Gothic"/>
                <a:ea typeface="Century Gothic"/>
                <a:cs typeface="Century Gothic"/>
                <a:sym typeface="Century Gothic"/>
              </a:rPr>
              <a:t>RE = RAZÓN DE ENDEUDAMIENTO</a:t>
            </a:r>
            <a:endParaRPr>
              <a:solidFill>
                <a:schemeClr val="lt1"/>
              </a:solidFill>
              <a:latin typeface="Century Gothic"/>
              <a:ea typeface="Century Gothic"/>
              <a:cs typeface="Century Gothic"/>
              <a:sym typeface="Century Gothic"/>
            </a:endParaRPr>
          </a:p>
          <a:p>
            <a:pPr indent="0" lvl="0" marL="0" rtl="0" algn="l">
              <a:spcBef>
                <a:spcPts val="0"/>
              </a:spcBef>
              <a:spcAft>
                <a:spcPts val="0"/>
              </a:spcAft>
              <a:buClr>
                <a:schemeClr val="lt1"/>
              </a:buClr>
              <a:buSzPts val="1400"/>
              <a:buFont typeface="Century Gothic"/>
              <a:buNone/>
            </a:pPr>
            <a:r>
              <a:rPr lang="es-ES">
                <a:solidFill>
                  <a:schemeClr val="lt1"/>
                </a:solidFill>
                <a:latin typeface="Century Gothic"/>
                <a:ea typeface="Century Gothic"/>
                <a:cs typeface="Century Gothic"/>
                <a:sym typeface="Century Gothic"/>
              </a:rPr>
              <a:t>RE DEL ACTIVO = RE PATRIMONIO/(100%+RE PATRIMONIO)</a:t>
            </a:r>
            <a:endParaRPr>
              <a:latin typeface="Century Gothic"/>
              <a:ea typeface="Century Gothic"/>
              <a:cs typeface="Century Gothic"/>
              <a:sym typeface="Century Gothic"/>
            </a:endParaRPr>
          </a:p>
        </p:txBody>
      </p:sp>
      <p:sp>
        <p:nvSpPr>
          <p:cNvPr id="237" name="Google Shape;237;p10"/>
          <p:cNvSpPr txBox="1"/>
          <p:nvPr/>
        </p:nvSpPr>
        <p:spPr>
          <a:xfrm>
            <a:off x="7747725" y="1716475"/>
            <a:ext cx="4265100" cy="49410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a:solidFill>
                  <a:schemeClr val="lt1"/>
                </a:solidFill>
                <a:latin typeface="Century Gothic"/>
                <a:ea typeface="Century Gothic"/>
                <a:cs typeface="Century Gothic"/>
                <a:sym typeface="Century Gothic"/>
              </a:rPr>
              <a:t>E</a:t>
            </a:r>
            <a:r>
              <a:rPr lang="es-ES" sz="1500">
                <a:solidFill>
                  <a:schemeClr val="lt1"/>
                </a:solidFill>
                <a:latin typeface="Century Gothic"/>
                <a:ea typeface="Century Gothic"/>
                <a:cs typeface="Century Gothic"/>
                <a:sym typeface="Century Gothic"/>
              </a:rPr>
              <a:t>l nivel </a:t>
            </a:r>
            <a:r>
              <a:rPr lang="es-ES" sz="1500">
                <a:solidFill>
                  <a:schemeClr val="lt1"/>
                </a:solidFill>
                <a:latin typeface="Century Gothic"/>
                <a:ea typeface="Century Gothic"/>
                <a:cs typeface="Century Gothic"/>
                <a:sym typeface="Century Gothic"/>
              </a:rPr>
              <a:t>óptimo</a:t>
            </a:r>
            <a:r>
              <a:rPr lang="es-ES" sz="1500">
                <a:solidFill>
                  <a:schemeClr val="lt1"/>
                </a:solidFill>
                <a:latin typeface="Century Gothic"/>
                <a:ea typeface="Century Gothic"/>
                <a:cs typeface="Century Gothic"/>
                <a:sym typeface="Century Gothic"/>
              </a:rPr>
              <a:t> o de equilibrio financiero es obtener una Razón de endeudamiento patrimonial de 1 a 1 o de 100% de deuda versus 100% de Patrimonio Neto. Como se puede visualizar, Yura SA. ha aumentado el riesgo en el caso la empresa no pueda cubrir sus deudas. Afortunadamente, esta tendencia ha ido disminuyendo. Por otro lado, una razón de Endeudamiento del Activo menor al 50% es recomendable para que una empresa posea independencia financiera, lo cual si ha sido cumplido por UNACEM. Por otro lado, vemos a Pacasmayo con mayor endeudamiento CP por asegurar liquidez y capital de trabajo. </a:t>
            </a:r>
            <a:endParaRPr sz="1500">
              <a:solidFill>
                <a:schemeClr val="lt1"/>
              </a:solidFill>
              <a:latin typeface="Century Gothic"/>
              <a:ea typeface="Century Gothic"/>
              <a:cs typeface="Century Gothic"/>
              <a:sym typeface="Century Gothic"/>
            </a:endParaRPr>
          </a:p>
          <a:p>
            <a:pPr indent="0" lvl="0" marL="0" marR="0" rtl="0" algn="just">
              <a:spcBef>
                <a:spcPts val="0"/>
              </a:spcBef>
              <a:spcAft>
                <a:spcPts val="0"/>
              </a:spcAft>
              <a:buNone/>
            </a:pPr>
            <a:r>
              <a:t/>
            </a:r>
            <a:endParaRPr sz="1500">
              <a:solidFill>
                <a:schemeClr val="lt1"/>
              </a:solidFill>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rPr lang="es-ES" sz="1500">
                <a:solidFill>
                  <a:schemeClr val="lt1"/>
                </a:solidFill>
                <a:latin typeface="Century Gothic"/>
                <a:ea typeface="Century Gothic"/>
                <a:cs typeface="Century Gothic"/>
                <a:sym typeface="Century Gothic"/>
              </a:rPr>
              <a:t>UNACEM Si tiene más independencia financiera porque su ratio de endeudamiento se ha mantenido estable oscilando alrededor del 50%.</a:t>
            </a:r>
            <a:endParaRPr sz="1400">
              <a:solidFill>
                <a:schemeClr val="lt1"/>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14473"/>
            </a:gs>
            <a:gs pos="48000">
              <a:srgbClr val="4B68B0"/>
            </a:gs>
            <a:gs pos="100000">
              <a:srgbClr val="8FA1CF"/>
            </a:gs>
          </a:gsLst>
          <a:lin ang="16200000" scaled="0"/>
        </a:gradFill>
      </p:bgPr>
    </p:bg>
    <p:spTree>
      <p:nvGrpSpPr>
        <p:cNvPr id="241" name="Shape 241"/>
        <p:cNvGrpSpPr/>
        <p:nvPr/>
      </p:nvGrpSpPr>
      <p:grpSpPr>
        <a:xfrm>
          <a:off x="0" y="0"/>
          <a:ext cx="0" cy="0"/>
          <a:chOff x="0" y="0"/>
          <a:chExt cx="0" cy="0"/>
        </a:xfrm>
      </p:grpSpPr>
      <p:pic>
        <p:nvPicPr>
          <p:cNvPr id="242" name="Google Shape;242;p11"/>
          <p:cNvPicPr preferRelativeResize="0"/>
          <p:nvPr/>
        </p:nvPicPr>
        <p:blipFill rotWithShape="1">
          <a:blip r:embed="rId3">
            <a:alphaModFix/>
          </a:blip>
          <a:srcRect b="0" l="0" r="0" t="0"/>
          <a:stretch/>
        </p:blipFill>
        <p:spPr>
          <a:xfrm>
            <a:off x="9444538" y="3661192"/>
            <a:ext cx="2286319" cy="2857899"/>
          </a:xfrm>
          <a:prstGeom prst="rect">
            <a:avLst/>
          </a:prstGeom>
          <a:noFill/>
          <a:ln>
            <a:noFill/>
          </a:ln>
        </p:spPr>
      </p:pic>
      <p:sp>
        <p:nvSpPr>
          <p:cNvPr id="243" name="Google Shape;243;p11"/>
          <p:cNvSpPr txBox="1"/>
          <p:nvPr>
            <p:ph type="ctrTitle"/>
          </p:nvPr>
        </p:nvSpPr>
        <p:spPr>
          <a:xfrm>
            <a:off x="540656" y="338909"/>
            <a:ext cx="9679449" cy="8115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4400"/>
              <a:buFont typeface="Century Gothic"/>
              <a:buNone/>
            </a:pPr>
            <a:r>
              <a:rPr b="1" lang="es-ES" sz="4400">
                <a:solidFill>
                  <a:schemeClr val="lt1"/>
                </a:solidFill>
              </a:rPr>
              <a:t>RATIOS DE GESTIÓN</a:t>
            </a:r>
            <a:endParaRPr b="1" sz="4400">
              <a:solidFill>
                <a:schemeClr val="lt1"/>
              </a:solidFill>
            </a:endParaRPr>
          </a:p>
        </p:txBody>
      </p:sp>
      <p:pic>
        <p:nvPicPr>
          <p:cNvPr id="244" name="Google Shape;244;p11"/>
          <p:cNvPicPr preferRelativeResize="0"/>
          <p:nvPr/>
        </p:nvPicPr>
        <p:blipFill>
          <a:blip r:embed="rId4">
            <a:alphaModFix/>
          </a:blip>
          <a:stretch>
            <a:fillRect/>
          </a:stretch>
        </p:blipFill>
        <p:spPr>
          <a:xfrm>
            <a:off x="10220100" y="0"/>
            <a:ext cx="1150450" cy="1150450"/>
          </a:xfrm>
          <a:prstGeom prst="rect">
            <a:avLst/>
          </a:prstGeom>
          <a:noFill/>
          <a:ln>
            <a:noFill/>
          </a:ln>
        </p:spPr>
      </p:pic>
      <p:pic>
        <p:nvPicPr>
          <p:cNvPr id="245" name="Google Shape;245;p11"/>
          <p:cNvPicPr preferRelativeResize="0"/>
          <p:nvPr/>
        </p:nvPicPr>
        <p:blipFill>
          <a:blip r:embed="rId5">
            <a:alphaModFix/>
          </a:blip>
          <a:stretch>
            <a:fillRect/>
          </a:stretch>
        </p:blipFill>
        <p:spPr>
          <a:xfrm>
            <a:off x="540650" y="2584925"/>
            <a:ext cx="7069400" cy="3934175"/>
          </a:xfrm>
          <a:prstGeom prst="rect">
            <a:avLst/>
          </a:prstGeom>
          <a:noFill/>
          <a:ln>
            <a:noFill/>
          </a:ln>
        </p:spPr>
      </p:pic>
      <p:pic>
        <p:nvPicPr>
          <p:cNvPr id="246" name="Google Shape;246;p11"/>
          <p:cNvPicPr preferRelativeResize="0"/>
          <p:nvPr/>
        </p:nvPicPr>
        <p:blipFill rotWithShape="1">
          <a:blip r:embed="rId6">
            <a:alphaModFix/>
          </a:blip>
          <a:srcRect b="0" l="2789" r="0" t="0"/>
          <a:stretch/>
        </p:blipFill>
        <p:spPr>
          <a:xfrm>
            <a:off x="540650" y="1337775"/>
            <a:ext cx="7069400" cy="1306900"/>
          </a:xfrm>
          <a:prstGeom prst="rect">
            <a:avLst/>
          </a:prstGeom>
          <a:noFill/>
          <a:ln>
            <a:noFill/>
          </a:ln>
        </p:spPr>
      </p:pic>
      <p:sp>
        <p:nvSpPr>
          <p:cNvPr id="247" name="Google Shape;247;p11"/>
          <p:cNvSpPr txBox="1"/>
          <p:nvPr/>
        </p:nvSpPr>
        <p:spPr>
          <a:xfrm>
            <a:off x="8057700" y="1337775"/>
            <a:ext cx="3673200" cy="5141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ES">
                <a:solidFill>
                  <a:schemeClr val="lt1"/>
                </a:solidFill>
                <a:latin typeface="Century Gothic"/>
                <a:ea typeface="Century Gothic"/>
                <a:cs typeface="Century Gothic"/>
                <a:sym typeface="Century Gothic"/>
              </a:rPr>
              <a:t>Yura tiene el PMC mayor (demora más en cobrar) pero muy similar a Unacem.</a:t>
            </a:r>
            <a:endParaRPr>
              <a:solidFill>
                <a:schemeClr val="lt1"/>
              </a:solidFill>
              <a:latin typeface="Century Gothic"/>
              <a:ea typeface="Century Gothic"/>
              <a:cs typeface="Century Gothic"/>
              <a:sym typeface="Century Gothic"/>
            </a:endParaRPr>
          </a:p>
          <a:p>
            <a:pPr indent="0" lvl="0" marL="0" rtl="0" algn="just">
              <a:spcBef>
                <a:spcPts val="0"/>
              </a:spcBef>
              <a:spcAft>
                <a:spcPts val="0"/>
              </a:spcAft>
              <a:buNone/>
            </a:pPr>
            <a:r>
              <a:rPr lang="es-ES">
                <a:solidFill>
                  <a:schemeClr val="lt1"/>
                </a:solidFill>
                <a:latin typeface="Century Gothic"/>
                <a:ea typeface="Century Gothic"/>
                <a:cs typeface="Century Gothic"/>
                <a:sym typeface="Century Gothic"/>
              </a:rPr>
              <a:t>Yura tiene el PMI mucho menor que Pacasmayo y similar a Unacem.</a:t>
            </a:r>
            <a:endParaRPr>
              <a:solidFill>
                <a:schemeClr val="lt1"/>
              </a:solidFill>
              <a:latin typeface="Century Gothic"/>
              <a:ea typeface="Century Gothic"/>
              <a:cs typeface="Century Gothic"/>
              <a:sym typeface="Century Gothic"/>
            </a:endParaRPr>
          </a:p>
          <a:p>
            <a:pPr indent="0" lvl="0" marL="0" rtl="0" algn="just">
              <a:spcBef>
                <a:spcPts val="0"/>
              </a:spcBef>
              <a:spcAft>
                <a:spcPts val="0"/>
              </a:spcAft>
              <a:buNone/>
            </a:pPr>
            <a:r>
              <a:rPr lang="es-ES">
                <a:solidFill>
                  <a:schemeClr val="lt1"/>
                </a:solidFill>
                <a:latin typeface="Century Gothic"/>
                <a:ea typeface="Century Gothic"/>
                <a:cs typeface="Century Gothic"/>
                <a:sym typeface="Century Gothic"/>
              </a:rPr>
              <a:t>El PMP de Yura es el mayor (demora más en pagar, negociación + proveedores).</a:t>
            </a:r>
            <a:endParaRPr>
              <a:solidFill>
                <a:schemeClr val="lt1"/>
              </a:solidFill>
              <a:latin typeface="Century Gothic"/>
              <a:ea typeface="Century Gothic"/>
              <a:cs typeface="Century Gothic"/>
              <a:sym typeface="Century Gothic"/>
            </a:endParaRPr>
          </a:p>
          <a:p>
            <a:pPr indent="0" lvl="0" marL="0" rtl="0" algn="just">
              <a:spcBef>
                <a:spcPts val="0"/>
              </a:spcBef>
              <a:spcAft>
                <a:spcPts val="0"/>
              </a:spcAft>
              <a:buNone/>
            </a:pPr>
            <a:r>
              <a:rPr lang="es-ES">
                <a:solidFill>
                  <a:schemeClr val="lt1"/>
                </a:solidFill>
                <a:latin typeface="Century Gothic"/>
                <a:ea typeface="Century Gothic"/>
                <a:cs typeface="Century Gothic"/>
                <a:sym typeface="Century Gothic"/>
              </a:rPr>
              <a:t>El CO de Yura es mayor que Unacem (PMC+PMI), sin embargo al tener PMP mayor, el CCE (CO-PMP) es menor en Yura que Unacem. Entonces, es mejor la gestión de efectivo en Yura. Tiene mayor capacidad de obtener utilidades con un CCE menor, porque reduce la necesidad de requerir financiamiento externo, ya que dispone de dinero líquido más prontamente, efectivo que no tiene un costo de financiamiento (financiado por proveedores).</a:t>
            </a:r>
            <a:endParaRPr>
              <a:solidFill>
                <a:schemeClr val="lt1"/>
              </a:solidFill>
              <a:latin typeface="Century Gothic"/>
              <a:ea typeface="Century Gothic"/>
              <a:cs typeface="Century Gothic"/>
              <a:sym typeface="Century Gothic"/>
            </a:endParaRPr>
          </a:p>
          <a:p>
            <a:pPr indent="0" lvl="0" marL="0" rtl="0" algn="just">
              <a:spcBef>
                <a:spcPts val="0"/>
              </a:spcBef>
              <a:spcAft>
                <a:spcPts val="0"/>
              </a:spcAft>
              <a:buClr>
                <a:schemeClr val="dk1"/>
              </a:buClr>
              <a:buSzPts val="1100"/>
              <a:buFont typeface="Arial"/>
              <a:buNone/>
            </a:pPr>
            <a:r>
              <a:rPr lang="es-ES">
                <a:solidFill>
                  <a:schemeClr val="lt1"/>
                </a:solidFill>
                <a:latin typeface="Century Gothic"/>
                <a:ea typeface="Century Gothic"/>
                <a:cs typeface="Century Gothic"/>
                <a:sym typeface="Century Gothic"/>
              </a:rPr>
              <a:t>L</a:t>
            </a:r>
            <a:r>
              <a:rPr lang="es-ES">
                <a:solidFill>
                  <a:schemeClr val="lt1"/>
                </a:solidFill>
                <a:latin typeface="Century Gothic"/>
                <a:ea typeface="Century Gothic"/>
                <a:cs typeface="Century Gothic"/>
                <a:sym typeface="Century Gothic"/>
              </a:rPr>
              <a:t>a rotación de activos totales de Yura fue 0.37 veces en 2019, similares a Unacem y menores que Pacasmayo. </a:t>
            </a:r>
            <a:endParaRPr>
              <a:solidFill>
                <a:schemeClr val="lt1"/>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14473"/>
            </a:gs>
            <a:gs pos="48000">
              <a:srgbClr val="4B68B0"/>
            </a:gs>
            <a:gs pos="100000">
              <a:srgbClr val="8FA1CF"/>
            </a:gs>
          </a:gsLst>
          <a:lin ang="16200000" scaled="0"/>
        </a:gradFill>
      </p:bgPr>
    </p:bg>
    <p:spTree>
      <p:nvGrpSpPr>
        <p:cNvPr id="251" name="Shape 251"/>
        <p:cNvGrpSpPr/>
        <p:nvPr/>
      </p:nvGrpSpPr>
      <p:grpSpPr>
        <a:xfrm>
          <a:off x="0" y="0"/>
          <a:ext cx="0" cy="0"/>
          <a:chOff x="0" y="0"/>
          <a:chExt cx="0" cy="0"/>
        </a:xfrm>
      </p:grpSpPr>
      <p:pic>
        <p:nvPicPr>
          <p:cNvPr id="252" name="Google Shape;252;p12"/>
          <p:cNvPicPr preferRelativeResize="0"/>
          <p:nvPr/>
        </p:nvPicPr>
        <p:blipFill rotWithShape="1">
          <a:blip r:embed="rId3">
            <a:alphaModFix/>
          </a:blip>
          <a:srcRect b="0" l="0" r="0" t="0"/>
          <a:stretch/>
        </p:blipFill>
        <p:spPr>
          <a:xfrm>
            <a:off x="9444538" y="3661192"/>
            <a:ext cx="2286319" cy="2857899"/>
          </a:xfrm>
          <a:prstGeom prst="rect">
            <a:avLst/>
          </a:prstGeom>
          <a:noFill/>
          <a:ln>
            <a:noFill/>
          </a:ln>
        </p:spPr>
      </p:pic>
      <p:sp>
        <p:nvSpPr>
          <p:cNvPr id="253" name="Google Shape;253;p12"/>
          <p:cNvSpPr txBox="1"/>
          <p:nvPr>
            <p:ph type="ctrTitle"/>
          </p:nvPr>
        </p:nvSpPr>
        <p:spPr>
          <a:xfrm>
            <a:off x="540656" y="338909"/>
            <a:ext cx="9679449" cy="8115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4400"/>
              <a:buFont typeface="Century Gothic"/>
              <a:buNone/>
            </a:pPr>
            <a:r>
              <a:rPr b="1" lang="es-ES" sz="4400">
                <a:solidFill>
                  <a:schemeClr val="lt1"/>
                </a:solidFill>
              </a:rPr>
              <a:t>RATIOS DE RENTABILIDAD</a:t>
            </a:r>
            <a:endParaRPr b="1" sz="4400">
              <a:solidFill>
                <a:schemeClr val="lt1"/>
              </a:solidFill>
            </a:endParaRPr>
          </a:p>
        </p:txBody>
      </p:sp>
      <p:pic>
        <p:nvPicPr>
          <p:cNvPr id="254" name="Google Shape;254;p12"/>
          <p:cNvPicPr preferRelativeResize="0"/>
          <p:nvPr/>
        </p:nvPicPr>
        <p:blipFill>
          <a:blip r:embed="rId4">
            <a:alphaModFix/>
          </a:blip>
          <a:stretch>
            <a:fillRect/>
          </a:stretch>
        </p:blipFill>
        <p:spPr>
          <a:xfrm>
            <a:off x="10220100" y="0"/>
            <a:ext cx="1150450" cy="1150450"/>
          </a:xfrm>
          <a:prstGeom prst="rect">
            <a:avLst/>
          </a:prstGeom>
          <a:noFill/>
          <a:ln>
            <a:noFill/>
          </a:ln>
        </p:spPr>
      </p:pic>
      <p:pic>
        <p:nvPicPr>
          <p:cNvPr id="255" name="Google Shape;255;p12"/>
          <p:cNvPicPr preferRelativeResize="0"/>
          <p:nvPr/>
        </p:nvPicPr>
        <p:blipFill>
          <a:blip r:embed="rId5">
            <a:alphaModFix/>
          </a:blip>
          <a:stretch>
            <a:fillRect/>
          </a:stretch>
        </p:blipFill>
        <p:spPr>
          <a:xfrm>
            <a:off x="540650" y="3661200"/>
            <a:ext cx="7104686" cy="2857900"/>
          </a:xfrm>
          <a:prstGeom prst="rect">
            <a:avLst/>
          </a:prstGeom>
          <a:noFill/>
          <a:ln>
            <a:noFill/>
          </a:ln>
        </p:spPr>
      </p:pic>
      <p:pic>
        <p:nvPicPr>
          <p:cNvPr id="256" name="Google Shape;256;p12"/>
          <p:cNvPicPr preferRelativeResize="0"/>
          <p:nvPr/>
        </p:nvPicPr>
        <p:blipFill>
          <a:blip r:embed="rId6">
            <a:alphaModFix/>
          </a:blip>
          <a:stretch>
            <a:fillRect/>
          </a:stretch>
        </p:blipFill>
        <p:spPr>
          <a:xfrm>
            <a:off x="540650" y="1150450"/>
            <a:ext cx="7104676" cy="2731500"/>
          </a:xfrm>
          <a:prstGeom prst="rect">
            <a:avLst/>
          </a:prstGeom>
          <a:noFill/>
          <a:ln>
            <a:noFill/>
          </a:ln>
        </p:spPr>
      </p:pic>
      <p:sp>
        <p:nvSpPr>
          <p:cNvPr id="257" name="Google Shape;257;p12"/>
          <p:cNvSpPr txBox="1"/>
          <p:nvPr/>
        </p:nvSpPr>
        <p:spPr>
          <a:xfrm>
            <a:off x="7869100" y="1150450"/>
            <a:ext cx="3861900" cy="47100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0"/>
              </a:spcBef>
              <a:spcAft>
                <a:spcPts val="600"/>
              </a:spcAft>
              <a:buSzPts val="1100"/>
              <a:buNone/>
            </a:pPr>
            <a:r>
              <a:rPr lang="es-ES" sz="1200">
                <a:solidFill>
                  <a:srgbClr val="FFFFFF"/>
                </a:solidFill>
                <a:latin typeface="Century Gothic"/>
                <a:ea typeface="Century Gothic"/>
                <a:cs typeface="Century Gothic"/>
                <a:sym typeface="Century Gothic"/>
              </a:rPr>
              <a:t>El margen bruto en 2019 de Yura fue de 28.3%, menor que el 35% de Pacasmayo y ligeramente mayor al 27.4% de Unacem, con una tendencia decreciente para la industria. El margen neto como se ve en la figura ha disminuido drásticamente en Yura, pasando de 20.7% en 2014 a 8.2% en 2019, siendo el menor margen neto de las 3 empresas. La industria ha enfrentado una reducción en estos márgenes de las cuáles la única que no se recuperó fue Yura. El ROE ha seguido el mismo patrón que el margen neto para las 3 empresas. En Yura la disminución del ROE es de 15.2% en 2014 a 6.2% en 2020. Una de las razones del decaimiento del ROE, a parte del margen neto, es la mayor presencia del patrimonio dentro de la estructura de capital de la empresa en los últimos años.</a:t>
            </a:r>
            <a:endParaRPr>
              <a:solidFill>
                <a:srgbClr val="FFFFFF"/>
              </a:solidFill>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14473"/>
            </a:gs>
            <a:gs pos="48000">
              <a:srgbClr val="4B68B0"/>
            </a:gs>
            <a:gs pos="100000">
              <a:srgbClr val="8FA1CF"/>
            </a:gs>
          </a:gsLst>
          <a:lin ang="16200000" scaled="0"/>
        </a:gradFill>
      </p:bgPr>
    </p:bg>
    <p:spTree>
      <p:nvGrpSpPr>
        <p:cNvPr id="261" name="Shape 261"/>
        <p:cNvGrpSpPr/>
        <p:nvPr/>
      </p:nvGrpSpPr>
      <p:grpSpPr>
        <a:xfrm>
          <a:off x="0" y="0"/>
          <a:ext cx="0" cy="0"/>
          <a:chOff x="0" y="0"/>
          <a:chExt cx="0" cy="0"/>
        </a:xfrm>
      </p:grpSpPr>
      <p:pic>
        <p:nvPicPr>
          <p:cNvPr id="262" name="Google Shape;262;p13"/>
          <p:cNvPicPr preferRelativeResize="0"/>
          <p:nvPr/>
        </p:nvPicPr>
        <p:blipFill rotWithShape="1">
          <a:blip r:embed="rId3">
            <a:alphaModFix/>
          </a:blip>
          <a:srcRect b="0" l="0" r="0" t="0"/>
          <a:stretch/>
        </p:blipFill>
        <p:spPr>
          <a:xfrm>
            <a:off x="9444538" y="3661192"/>
            <a:ext cx="2286319" cy="2857899"/>
          </a:xfrm>
          <a:prstGeom prst="rect">
            <a:avLst/>
          </a:prstGeom>
          <a:noFill/>
          <a:ln>
            <a:noFill/>
          </a:ln>
        </p:spPr>
      </p:pic>
      <p:sp>
        <p:nvSpPr>
          <p:cNvPr id="263" name="Google Shape;263;p13"/>
          <p:cNvSpPr txBox="1"/>
          <p:nvPr>
            <p:ph type="ctrTitle"/>
          </p:nvPr>
        </p:nvSpPr>
        <p:spPr>
          <a:xfrm>
            <a:off x="540656" y="338909"/>
            <a:ext cx="10034579" cy="8115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4400"/>
              <a:buFont typeface="Century Gothic"/>
              <a:buNone/>
            </a:pPr>
            <a:r>
              <a:rPr b="1" lang="es-ES" sz="4400">
                <a:solidFill>
                  <a:schemeClr val="lt1"/>
                </a:solidFill>
              </a:rPr>
              <a:t>APRECIACIÓN GLOBAL, MÚLTIPLOS…</a:t>
            </a:r>
            <a:endParaRPr b="1" sz="4400">
              <a:solidFill>
                <a:schemeClr val="lt1"/>
              </a:solidFill>
            </a:endParaRPr>
          </a:p>
        </p:txBody>
      </p:sp>
      <p:pic>
        <p:nvPicPr>
          <p:cNvPr id="264" name="Google Shape;264;p13"/>
          <p:cNvPicPr preferRelativeResize="0"/>
          <p:nvPr/>
        </p:nvPicPr>
        <p:blipFill>
          <a:blip r:embed="rId4">
            <a:alphaModFix/>
          </a:blip>
          <a:stretch>
            <a:fillRect/>
          </a:stretch>
        </p:blipFill>
        <p:spPr>
          <a:xfrm>
            <a:off x="10220100" y="0"/>
            <a:ext cx="1150450" cy="1150450"/>
          </a:xfrm>
          <a:prstGeom prst="rect">
            <a:avLst/>
          </a:prstGeom>
          <a:noFill/>
          <a:ln>
            <a:noFill/>
          </a:ln>
        </p:spPr>
      </p:pic>
      <p:pic>
        <p:nvPicPr>
          <p:cNvPr id="265" name="Google Shape;265;p13"/>
          <p:cNvPicPr preferRelativeResize="0"/>
          <p:nvPr/>
        </p:nvPicPr>
        <p:blipFill>
          <a:blip r:embed="rId5">
            <a:alphaModFix/>
          </a:blip>
          <a:stretch>
            <a:fillRect/>
          </a:stretch>
        </p:blipFill>
        <p:spPr>
          <a:xfrm>
            <a:off x="540650" y="3423350"/>
            <a:ext cx="8384332" cy="3095750"/>
          </a:xfrm>
          <a:prstGeom prst="rect">
            <a:avLst/>
          </a:prstGeom>
          <a:noFill/>
          <a:ln>
            <a:noFill/>
          </a:ln>
        </p:spPr>
      </p:pic>
      <p:pic>
        <p:nvPicPr>
          <p:cNvPr id="266" name="Google Shape;266;p13"/>
          <p:cNvPicPr preferRelativeResize="0"/>
          <p:nvPr/>
        </p:nvPicPr>
        <p:blipFill rotWithShape="1">
          <a:blip r:embed="rId6">
            <a:alphaModFix/>
          </a:blip>
          <a:srcRect b="0" l="7935" r="0" t="0"/>
          <a:stretch/>
        </p:blipFill>
        <p:spPr>
          <a:xfrm>
            <a:off x="540650" y="1730151"/>
            <a:ext cx="7053452" cy="1693200"/>
          </a:xfrm>
          <a:prstGeom prst="rect">
            <a:avLst/>
          </a:prstGeom>
          <a:noFill/>
          <a:ln>
            <a:noFill/>
          </a:ln>
        </p:spPr>
      </p:pic>
      <p:sp>
        <p:nvSpPr>
          <p:cNvPr id="267" name="Google Shape;267;p13"/>
          <p:cNvSpPr txBox="1"/>
          <p:nvPr/>
        </p:nvSpPr>
        <p:spPr>
          <a:xfrm>
            <a:off x="7842825" y="1730150"/>
            <a:ext cx="3995400" cy="16932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rgbClr val="FFFFFF"/>
              </a:buClr>
              <a:buSzPts val="1400"/>
              <a:buFont typeface="Century Gothic"/>
              <a:buChar char="-"/>
            </a:pPr>
            <a:r>
              <a:rPr lang="es-ES">
                <a:solidFill>
                  <a:srgbClr val="FFFFFF"/>
                </a:solidFill>
                <a:latin typeface="Century Gothic"/>
                <a:ea typeface="Century Gothic"/>
                <a:cs typeface="Century Gothic"/>
                <a:sym typeface="Century Gothic"/>
              </a:rPr>
              <a:t>Tendencia negativa Ebitda.</a:t>
            </a:r>
            <a:endParaRPr>
              <a:solidFill>
                <a:srgbClr val="FFFFFF"/>
              </a:solidFill>
              <a:latin typeface="Century Gothic"/>
              <a:ea typeface="Century Gothic"/>
              <a:cs typeface="Century Gothic"/>
              <a:sym typeface="Century Gothic"/>
            </a:endParaRPr>
          </a:p>
          <a:p>
            <a:pPr indent="-317500" lvl="0" marL="457200" rtl="0" algn="just">
              <a:spcBef>
                <a:spcPts val="0"/>
              </a:spcBef>
              <a:spcAft>
                <a:spcPts val="0"/>
              </a:spcAft>
              <a:buClr>
                <a:srgbClr val="FFFFFF"/>
              </a:buClr>
              <a:buSzPts val="1400"/>
              <a:buFont typeface="Century Gothic"/>
              <a:buChar char="-"/>
            </a:pPr>
            <a:r>
              <a:rPr lang="es-ES">
                <a:solidFill>
                  <a:srgbClr val="FFFFFF"/>
                </a:solidFill>
                <a:latin typeface="Century Gothic"/>
                <a:ea typeface="Century Gothic"/>
                <a:cs typeface="Century Gothic"/>
                <a:sym typeface="Century Gothic"/>
              </a:rPr>
              <a:t>Menor P/E (Posible infravaloración).</a:t>
            </a:r>
            <a:endParaRPr>
              <a:solidFill>
                <a:srgbClr val="FFFFFF"/>
              </a:solidFill>
              <a:latin typeface="Century Gothic"/>
              <a:ea typeface="Century Gothic"/>
              <a:cs typeface="Century Gothic"/>
              <a:sym typeface="Century Gothic"/>
            </a:endParaRPr>
          </a:p>
          <a:p>
            <a:pPr indent="-317500" lvl="0" marL="457200" rtl="0" algn="just">
              <a:spcBef>
                <a:spcPts val="0"/>
              </a:spcBef>
              <a:spcAft>
                <a:spcPts val="0"/>
              </a:spcAft>
              <a:buClr>
                <a:srgbClr val="FFFFFF"/>
              </a:buClr>
              <a:buSzPts val="1400"/>
              <a:buFont typeface="Century Gothic"/>
              <a:buChar char="-"/>
            </a:pPr>
            <a:r>
              <a:rPr lang="es-ES">
                <a:solidFill>
                  <a:srgbClr val="FFFFFF"/>
                </a:solidFill>
                <a:latin typeface="Century Gothic"/>
                <a:ea typeface="Century Gothic"/>
                <a:cs typeface="Century Gothic"/>
                <a:sym typeface="Century Gothic"/>
              </a:rPr>
              <a:t>Menor EV/EBITDA </a:t>
            </a:r>
            <a:endParaRPr>
              <a:solidFill>
                <a:srgbClr val="FFFFFF"/>
              </a:solidFill>
              <a:latin typeface="Century Gothic"/>
              <a:ea typeface="Century Gothic"/>
              <a:cs typeface="Century Gothic"/>
              <a:sym typeface="Century Gothic"/>
            </a:endParaRPr>
          </a:p>
          <a:p>
            <a:pPr indent="0" lvl="0" marL="0" rtl="0" algn="just">
              <a:spcBef>
                <a:spcPts val="0"/>
              </a:spcBef>
              <a:spcAft>
                <a:spcPts val="0"/>
              </a:spcAft>
              <a:buNone/>
            </a:pPr>
            <a:r>
              <a:rPr lang="es-ES">
                <a:solidFill>
                  <a:srgbClr val="FFFFFF"/>
                </a:solidFill>
                <a:latin typeface="Century Gothic"/>
                <a:ea typeface="Century Gothic"/>
                <a:cs typeface="Century Gothic"/>
                <a:sym typeface="Century Gothic"/>
              </a:rPr>
              <a:t>Mal </a:t>
            </a:r>
            <a:r>
              <a:rPr lang="es-ES">
                <a:solidFill>
                  <a:srgbClr val="FFFFFF"/>
                </a:solidFill>
                <a:latin typeface="Century Gothic"/>
                <a:ea typeface="Century Gothic"/>
                <a:cs typeface="Century Gothic"/>
                <a:sym typeface="Century Gothic"/>
              </a:rPr>
              <a:t>desempeño</a:t>
            </a:r>
            <a:r>
              <a:rPr lang="es-ES">
                <a:solidFill>
                  <a:srgbClr val="FFFFFF"/>
                </a:solidFill>
                <a:latin typeface="Century Gothic"/>
                <a:ea typeface="Century Gothic"/>
                <a:cs typeface="Century Gothic"/>
                <a:sym typeface="Century Gothic"/>
              </a:rPr>
              <a:t>, tendencias negativas, bajos márgenes y menores múltiplos confirman situación difícil de Yura. </a:t>
            </a:r>
            <a:endParaRPr>
              <a:solidFill>
                <a:srgbClr val="FFFFFF"/>
              </a:solidFill>
              <a:latin typeface="Century Gothic"/>
              <a:ea typeface="Century Gothic"/>
              <a:cs typeface="Century Gothic"/>
              <a:sym typeface="Century Gothic"/>
            </a:endParaRPr>
          </a:p>
          <a:p>
            <a:pPr indent="0" lvl="0" marL="0" rtl="0" algn="just">
              <a:spcBef>
                <a:spcPts val="0"/>
              </a:spcBef>
              <a:spcAft>
                <a:spcPts val="0"/>
              </a:spcAft>
              <a:buNone/>
            </a:pPr>
            <a:r>
              <a:rPr lang="es-ES">
                <a:solidFill>
                  <a:srgbClr val="FFFFFF"/>
                </a:solidFill>
                <a:latin typeface="Century Gothic"/>
                <a:ea typeface="Century Gothic"/>
                <a:cs typeface="Century Gothic"/>
                <a:sym typeface="Century Gothic"/>
              </a:rPr>
              <a:t>Sin potencial de apreciación.</a:t>
            </a:r>
            <a:endParaRPr>
              <a:solidFill>
                <a:srgbClr val="FFFFFF"/>
              </a:solidFill>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14473"/>
            </a:gs>
            <a:gs pos="48000">
              <a:srgbClr val="4B68B0"/>
            </a:gs>
            <a:gs pos="100000">
              <a:srgbClr val="8FA1CF"/>
            </a:gs>
          </a:gsLst>
          <a:lin ang="16200000" scaled="0"/>
        </a:gradFill>
      </p:bgPr>
    </p:bg>
    <p:spTree>
      <p:nvGrpSpPr>
        <p:cNvPr id="271" name="Shape 271"/>
        <p:cNvGrpSpPr/>
        <p:nvPr/>
      </p:nvGrpSpPr>
      <p:grpSpPr>
        <a:xfrm>
          <a:off x="0" y="0"/>
          <a:ext cx="0" cy="0"/>
          <a:chOff x="0" y="0"/>
          <a:chExt cx="0" cy="0"/>
        </a:xfrm>
      </p:grpSpPr>
      <p:pic>
        <p:nvPicPr>
          <p:cNvPr id="272" name="Google Shape;272;p14"/>
          <p:cNvPicPr preferRelativeResize="0"/>
          <p:nvPr/>
        </p:nvPicPr>
        <p:blipFill rotWithShape="1">
          <a:blip r:embed="rId3">
            <a:alphaModFix/>
          </a:blip>
          <a:srcRect b="0" l="0" r="0" t="0"/>
          <a:stretch/>
        </p:blipFill>
        <p:spPr>
          <a:xfrm>
            <a:off x="9444538" y="3661192"/>
            <a:ext cx="2286319" cy="2857899"/>
          </a:xfrm>
          <a:prstGeom prst="rect">
            <a:avLst/>
          </a:prstGeom>
          <a:noFill/>
          <a:ln>
            <a:noFill/>
          </a:ln>
        </p:spPr>
      </p:pic>
      <p:sp>
        <p:nvSpPr>
          <p:cNvPr id="273" name="Google Shape;273;p14"/>
          <p:cNvSpPr txBox="1"/>
          <p:nvPr>
            <p:ph type="ctrTitle"/>
          </p:nvPr>
        </p:nvSpPr>
        <p:spPr>
          <a:xfrm>
            <a:off x="540656" y="338909"/>
            <a:ext cx="10034700" cy="8115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4400"/>
              <a:buFont typeface="Century Gothic"/>
              <a:buNone/>
            </a:pPr>
            <a:r>
              <a:rPr b="1" lang="es-ES" sz="4400">
                <a:solidFill>
                  <a:schemeClr val="lt1"/>
                </a:solidFill>
              </a:rPr>
              <a:t>CONCLUSIONES</a:t>
            </a:r>
            <a:endParaRPr b="1" sz="4400">
              <a:solidFill>
                <a:schemeClr val="lt1"/>
              </a:solidFill>
            </a:endParaRPr>
          </a:p>
        </p:txBody>
      </p:sp>
      <p:sp>
        <p:nvSpPr>
          <p:cNvPr id="274" name="Google Shape;274;p14"/>
          <p:cNvSpPr txBox="1"/>
          <p:nvPr/>
        </p:nvSpPr>
        <p:spPr>
          <a:xfrm>
            <a:off x="573445" y="2040100"/>
            <a:ext cx="11045100" cy="44790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FFFFFF"/>
              </a:buClr>
              <a:buSzPts val="1400"/>
              <a:buFont typeface="Century Gothic"/>
              <a:buNone/>
            </a:pPr>
            <a:r>
              <a:rPr lang="es-ES">
                <a:solidFill>
                  <a:srgbClr val="FFFFFF"/>
                </a:solidFill>
                <a:latin typeface="Century Gothic"/>
                <a:ea typeface="Century Gothic"/>
                <a:cs typeface="Century Gothic"/>
                <a:sym typeface="Century Gothic"/>
              </a:rPr>
              <a:t>A</a:t>
            </a:r>
            <a:r>
              <a:rPr lang="es-ES">
                <a:solidFill>
                  <a:srgbClr val="FFFFFF"/>
                </a:solidFill>
                <a:latin typeface="Century Gothic"/>
                <a:ea typeface="Century Gothic"/>
                <a:cs typeface="Century Gothic"/>
                <a:sym typeface="Century Gothic"/>
              </a:rPr>
              <a:t> partir de los incrementos en los costos de ventas producto del costo de materias primas de los últimos 3 años, y el aumento no proporcional de los ingresos genera que las ganancias netas del ejercicio están disminuyendo cada año.</a:t>
            </a:r>
            <a:endParaRPr i="0" u="none" cap="none" strike="noStrike">
              <a:solidFill>
                <a:srgbClr val="FFFFFF"/>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chemeClr val="lt1"/>
              </a:buClr>
              <a:buSzPts val="1400"/>
              <a:buFont typeface="Century Gothic"/>
              <a:buNone/>
            </a:pPr>
            <a:r>
              <a:t/>
            </a:r>
            <a:endParaRPr>
              <a:solidFill>
                <a:srgbClr val="FFFFFF"/>
              </a:solidFill>
              <a:latin typeface="Century Gothic"/>
              <a:ea typeface="Century Gothic"/>
              <a:cs typeface="Century Gothic"/>
              <a:sym typeface="Century Gothic"/>
            </a:endParaRPr>
          </a:p>
          <a:p>
            <a:pPr indent="0" lvl="0" marL="0" rtl="0" algn="just">
              <a:lnSpc>
                <a:spcPct val="100000"/>
              </a:lnSpc>
              <a:spcBef>
                <a:spcPts val="0"/>
              </a:spcBef>
              <a:spcAft>
                <a:spcPts val="0"/>
              </a:spcAft>
              <a:buNone/>
            </a:pPr>
            <a:r>
              <a:rPr lang="es-ES">
                <a:solidFill>
                  <a:srgbClr val="FFFFFF"/>
                </a:solidFill>
                <a:latin typeface="Century Gothic"/>
                <a:ea typeface="Century Gothic"/>
                <a:cs typeface="Century Gothic"/>
                <a:sym typeface="Century Gothic"/>
              </a:rPr>
              <a:t>EL análisis vertical del estado de situación financiera indica que el porcentaje de participación de las cuentas se ha mantenido constante con unas pequeñas variaciones y la empresa se financia principalmente con terceros que representa más del 50%. El análisis vertical, indica que la mayoría de las cuentas disminuyó con respecto al año anterior.</a:t>
            </a:r>
            <a:endParaRPr>
              <a:solidFill>
                <a:srgbClr val="FFFFFF"/>
              </a:solidFill>
              <a:latin typeface="Century Gothic"/>
              <a:ea typeface="Century Gothic"/>
              <a:cs typeface="Century Gothic"/>
              <a:sym typeface="Century Gothic"/>
            </a:endParaRPr>
          </a:p>
          <a:p>
            <a:pPr indent="0" lvl="0" marL="0" marR="0" rtl="0" algn="just">
              <a:lnSpc>
                <a:spcPct val="100000"/>
              </a:lnSpc>
              <a:spcBef>
                <a:spcPts val="600"/>
              </a:spcBef>
              <a:spcAft>
                <a:spcPts val="0"/>
              </a:spcAft>
              <a:buClr>
                <a:schemeClr val="lt1"/>
              </a:buClr>
              <a:buSzPts val="1400"/>
              <a:buFont typeface="Century Gothic"/>
              <a:buNone/>
            </a:pPr>
            <a:r>
              <a:rPr lang="es-ES">
                <a:solidFill>
                  <a:srgbClr val="FFFFFF"/>
                </a:solidFill>
                <a:latin typeface="Century Gothic"/>
                <a:ea typeface="Century Gothic"/>
                <a:cs typeface="Century Gothic"/>
                <a:sym typeface="Century Gothic"/>
              </a:rPr>
              <a:t>Los ratios de liquidez y endeudamiento evidencian que Yura y Unacem han disminuido sus obligaciones manteniendo el endeudamiento del activo </a:t>
            </a:r>
            <a:r>
              <a:rPr lang="es-ES">
                <a:solidFill>
                  <a:srgbClr val="FFFFFF"/>
                </a:solidFill>
                <a:latin typeface="Century Gothic"/>
                <a:ea typeface="Century Gothic"/>
                <a:cs typeface="Century Gothic"/>
                <a:sym typeface="Century Gothic"/>
              </a:rPr>
              <a:t>estático</a:t>
            </a:r>
            <a:r>
              <a:rPr lang="es-ES">
                <a:solidFill>
                  <a:srgbClr val="FFFFFF"/>
                </a:solidFill>
                <a:latin typeface="Century Gothic"/>
                <a:ea typeface="Century Gothic"/>
                <a:cs typeface="Century Gothic"/>
                <a:sym typeface="Century Gothic"/>
              </a:rPr>
              <a:t>. Por otro lado, </a:t>
            </a:r>
            <a:r>
              <a:rPr lang="es-ES">
                <a:solidFill>
                  <a:srgbClr val="FFFFFF"/>
                </a:solidFill>
                <a:latin typeface="Century Gothic"/>
                <a:ea typeface="Century Gothic"/>
                <a:cs typeface="Century Gothic"/>
                <a:sym typeface="Century Gothic"/>
              </a:rPr>
              <a:t>el capital de trabajo en Unacem no es óptimo. Pacasmayo ha tenido un nivel alto, el cual ha ha disminuido por las obligaciones.  Yura tiene el liderazgo del capital de trabajo con respecto a sus comparables. </a:t>
            </a:r>
            <a:endParaRPr>
              <a:solidFill>
                <a:srgbClr val="FFFFFF"/>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chemeClr val="lt1"/>
              </a:buClr>
              <a:buSzPts val="1400"/>
              <a:buFont typeface="Century Gothic"/>
              <a:buNone/>
            </a:pPr>
            <a:r>
              <a:t/>
            </a:r>
            <a:endParaRPr>
              <a:solidFill>
                <a:srgbClr val="FFFFFF"/>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chemeClr val="lt1"/>
              </a:buClr>
              <a:buSzPts val="1400"/>
              <a:buFont typeface="Century Gothic"/>
              <a:buNone/>
            </a:pPr>
            <a:r>
              <a:rPr lang="es-ES">
                <a:solidFill>
                  <a:srgbClr val="FFFFFF"/>
                </a:solidFill>
                <a:latin typeface="Century Gothic"/>
                <a:ea typeface="Century Gothic"/>
                <a:cs typeface="Century Gothic"/>
                <a:sym typeface="Century Gothic"/>
              </a:rPr>
              <a:t>Los ratios de Gestión  indican que Y</a:t>
            </a:r>
            <a:r>
              <a:rPr lang="es-ES">
                <a:solidFill>
                  <a:srgbClr val="FFFFFF"/>
                </a:solidFill>
                <a:latin typeface="Century Gothic"/>
                <a:ea typeface="Century Gothic"/>
                <a:cs typeface="Century Gothic"/>
                <a:sym typeface="Century Gothic"/>
              </a:rPr>
              <a:t>ura ha reducido su ciclo de efectivo por lo cual ha estado recibiendo en menor tiempo los ingresos, lo cual la hace más líquido. Mientras pacasmayo tiene menor liquidez porque han aplazado su ciclo operativo.</a:t>
            </a:r>
            <a:endParaRPr i="0" u="none" cap="none" strike="noStrike">
              <a:solidFill>
                <a:srgbClr val="FFFFFF"/>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chemeClr val="lt1"/>
              </a:buClr>
              <a:buSzPts val="1400"/>
              <a:buFont typeface="Century Gothic"/>
              <a:buNone/>
            </a:pPr>
            <a:r>
              <a:t/>
            </a:r>
            <a:endParaRPr>
              <a:solidFill>
                <a:srgbClr val="FFFFFF"/>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chemeClr val="lt1"/>
              </a:buClr>
              <a:buSzPts val="1400"/>
              <a:buFont typeface="Century Gothic"/>
              <a:buNone/>
            </a:pPr>
            <a:r>
              <a:rPr lang="es-ES">
                <a:solidFill>
                  <a:srgbClr val="FFFFFF"/>
                </a:solidFill>
                <a:latin typeface="Century Gothic"/>
                <a:ea typeface="Century Gothic"/>
                <a:cs typeface="Century Gothic"/>
                <a:sym typeface="Century Gothic"/>
              </a:rPr>
              <a:t>Las tendencias negativas en los márgenes (ROE, ROA, margen neto y bruto) y EBITDA, </a:t>
            </a:r>
            <a:r>
              <a:rPr lang="es-ES">
                <a:solidFill>
                  <a:srgbClr val="FFFFFF"/>
                </a:solidFill>
                <a:latin typeface="Century Gothic"/>
                <a:ea typeface="Century Gothic"/>
                <a:cs typeface="Century Gothic"/>
                <a:sym typeface="Century Gothic"/>
              </a:rPr>
              <a:t>muestran</a:t>
            </a:r>
            <a:r>
              <a:rPr lang="es-ES">
                <a:solidFill>
                  <a:srgbClr val="FFFFFF"/>
                </a:solidFill>
                <a:latin typeface="Century Gothic"/>
                <a:ea typeface="Century Gothic"/>
                <a:cs typeface="Century Gothic"/>
                <a:sym typeface="Century Gothic"/>
              </a:rPr>
              <a:t> que operativamente la empresa no está muy bien, si bien es líquida, y tiene un endeudamiento comparable a la industria, hay una mala gestión de costos y gastos. Se han mantenido las ventas en los últimos años pero ha disminuido los márgenes cada </a:t>
            </a:r>
            <a:r>
              <a:rPr lang="es-ES">
                <a:solidFill>
                  <a:srgbClr val="FFFFFF"/>
                </a:solidFill>
                <a:latin typeface="Century Gothic"/>
                <a:ea typeface="Century Gothic"/>
                <a:cs typeface="Century Gothic"/>
                <a:sym typeface="Century Gothic"/>
              </a:rPr>
              <a:t>vez</a:t>
            </a:r>
            <a:r>
              <a:rPr lang="es-ES">
                <a:solidFill>
                  <a:srgbClr val="FFFFFF"/>
                </a:solidFill>
                <a:latin typeface="Century Gothic"/>
                <a:ea typeface="Century Gothic"/>
                <a:cs typeface="Century Gothic"/>
                <a:sym typeface="Century Gothic"/>
              </a:rPr>
              <a:t> más.</a:t>
            </a:r>
            <a:endParaRPr>
              <a:solidFill>
                <a:srgbClr val="FFFFFF"/>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chemeClr val="lt1"/>
              </a:buClr>
              <a:buSzPts val="1400"/>
              <a:buFont typeface="Century Gothic"/>
              <a:buNone/>
            </a:pPr>
            <a:r>
              <a:t/>
            </a:r>
            <a:endParaRPr>
              <a:solidFill>
                <a:srgbClr val="FFFFFF"/>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chemeClr val="lt1"/>
              </a:buClr>
              <a:buSzPts val="1400"/>
              <a:buFont typeface="Century Gothic"/>
              <a:buNone/>
            </a:pPr>
            <a:r>
              <a:rPr lang="es-ES">
                <a:solidFill>
                  <a:srgbClr val="FFFFFF"/>
                </a:solidFill>
                <a:latin typeface="Century Gothic"/>
                <a:ea typeface="Century Gothic"/>
                <a:cs typeface="Century Gothic"/>
                <a:sym typeface="Century Gothic"/>
              </a:rPr>
              <a:t>El mercado no está interesado en invertir en Yura, muestra los menores múltiplos de sus comparables (Mejor comparación con Pacasmayo pués tienen tamaño similar). Yura no muestra un potencial de apreciación con esas tendencias negativas.</a:t>
            </a:r>
            <a:endParaRPr>
              <a:solidFill>
                <a:srgbClr val="FFFFFF"/>
              </a:solidFill>
              <a:latin typeface="Century Gothic"/>
              <a:ea typeface="Century Gothic"/>
              <a:cs typeface="Century Gothic"/>
              <a:sym typeface="Century Gothic"/>
            </a:endParaRPr>
          </a:p>
        </p:txBody>
      </p:sp>
      <p:pic>
        <p:nvPicPr>
          <p:cNvPr id="275" name="Google Shape;275;p14"/>
          <p:cNvPicPr preferRelativeResize="0"/>
          <p:nvPr/>
        </p:nvPicPr>
        <p:blipFill>
          <a:blip r:embed="rId4">
            <a:alphaModFix/>
          </a:blip>
          <a:stretch>
            <a:fillRect/>
          </a:stretch>
        </p:blipFill>
        <p:spPr>
          <a:xfrm>
            <a:off x="10220100" y="0"/>
            <a:ext cx="1150450" cy="1150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14473"/>
            </a:gs>
            <a:gs pos="48000">
              <a:srgbClr val="4B68B0"/>
            </a:gs>
            <a:gs pos="100000">
              <a:srgbClr val="8FA1CF"/>
            </a:gs>
          </a:gsLst>
          <a:lin ang="16200000" scaled="0"/>
        </a:gradFill>
      </p:bgPr>
    </p:bg>
    <p:spTree>
      <p:nvGrpSpPr>
        <p:cNvPr id="155" name="Shape 155"/>
        <p:cNvGrpSpPr/>
        <p:nvPr/>
      </p:nvGrpSpPr>
      <p:grpSpPr>
        <a:xfrm>
          <a:off x="0" y="0"/>
          <a:ext cx="0" cy="0"/>
          <a:chOff x="0" y="0"/>
          <a:chExt cx="0" cy="0"/>
        </a:xfrm>
      </p:grpSpPr>
      <p:pic>
        <p:nvPicPr>
          <p:cNvPr id="156" name="Google Shape;156;p2"/>
          <p:cNvPicPr preferRelativeResize="0"/>
          <p:nvPr/>
        </p:nvPicPr>
        <p:blipFill rotWithShape="1">
          <a:blip r:embed="rId3">
            <a:alphaModFix/>
          </a:blip>
          <a:srcRect b="0" l="0" r="0" t="0"/>
          <a:stretch/>
        </p:blipFill>
        <p:spPr>
          <a:xfrm>
            <a:off x="9444538" y="3661192"/>
            <a:ext cx="2286319" cy="2857899"/>
          </a:xfrm>
          <a:prstGeom prst="rect">
            <a:avLst/>
          </a:prstGeom>
          <a:noFill/>
          <a:ln>
            <a:noFill/>
          </a:ln>
        </p:spPr>
      </p:pic>
      <p:sp>
        <p:nvSpPr>
          <p:cNvPr id="157" name="Google Shape;157;p2"/>
          <p:cNvSpPr txBox="1"/>
          <p:nvPr>
            <p:ph type="ctrTitle"/>
          </p:nvPr>
        </p:nvSpPr>
        <p:spPr>
          <a:xfrm>
            <a:off x="540656" y="338909"/>
            <a:ext cx="9679449" cy="8115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4400"/>
              <a:buFont typeface="Century Gothic"/>
              <a:buNone/>
            </a:pPr>
            <a:r>
              <a:rPr b="1" lang="es-ES" sz="4400">
                <a:solidFill>
                  <a:schemeClr val="lt1"/>
                </a:solidFill>
              </a:rPr>
              <a:t>PROPUESTA DE VALOR…</a:t>
            </a:r>
            <a:endParaRPr b="1" sz="4400">
              <a:solidFill>
                <a:schemeClr val="lt1"/>
              </a:solidFill>
            </a:endParaRPr>
          </a:p>
        </p:txBody>
      </p:sp>
      <p:sp>
        <p:nvSpPr>
          <p:cNvPr id="158" name="Google Shape;158;p2"/>
          <p:cNvSpPr txBox="1"/>
          <p:nvPr/>
        </p:nvSpPr>
        <p:spPr>
          <a:xfrm>
            <a:off x="540655" y="1310820"/>
            <a:ext cx="11190201" cy="246221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ES" sz="1400" u="none" cap="none" strike="noStrike">
                <a:solidFill>
                  <a:schemeClr val="lt1"/>
                </a:solidFill>
                <a:latin typeface="Century Gothic"/>
                <a:ea typeface="Century Gothic"/>
                <a:cs typeface="Century Gothic"/>
                <a:sym typeface="Century Gothic"/>
              </a:rPr>
              <a:t>En el año 1966 se constituyó Yura S.A., para ser uno de los ejes de desarrollo más importantes de la región sur del país.</a:t>
            </a:r>
            <a:endParaRPr/>
          </a:p>
          <a:p>
            <a:pPr indent="0" lvl="0" marL="0" marR="0" rtl="0" algn="just">
              <a:spcBef>
                <a:spcPts val="0"/>
              </a:spcBef>
              <a:spcAft>
                <a:spcPts val="0"/>
              </a:spcAft>
              <a:buNone/>
            </a:pPr>
            <a:r>
              <a:rPr b="0" i="0" lang="es-ES" sz="1400" u="none" cap="none" strike="noStrike">
                <a:solidFill>
                  <a:schemeClr val="lt1"/>
                </a:solidFill>
                <a:latin typeface="Century Gothic"/>
                <a:ea typeface="Century Gothic"/>
                <a:cs typeface="Century Gothic"/>
                <a:sym typeface="Century Gothic"/>
              </a:rPr>
              <a:t>Yura está especializada en la producción y comercialización de Cemento de alta calidad, realiza su distribución principalmente a través de la Red de Negocios AConstruir, convirtiéndose en líder de su mercado de influencia.</a:t>
            </a:r>
            <a:endParaRPr/>
          </a:p>
          <a:p>
            <a:pPr indent="0" lvl="0" marL="0" marR="0" rtl="0" algn="just">
              <a:spcBef>
                <a:spcPts val="0"/>
              </a:spcBef>
              <a:spcAft>
                <a:spcPts val="0"/>
              </a:spcAft>
              <a:buNone/>
            </a:pPr>
            <a:r>
              <a:rPr b="0" i="0" lang="es-ES" sz="1400" u="none" cap="none" strike="noStrike">
                <a:solidFill>
                  <a:schemeClr val="lt1"/>
                </a:solidFill>
                <a:latin typeface="Century Gothic"/>
                <a:ea typeface="Century Gothic"/>
                <a:cs typeface="Century Gothic"/>
                <a:sym typeface="Century Gothic"/>
              </a:rPr>
              <a:t>Yura S.A., una subsidiaria directa del Consorcio Cementero del Sur S.A. que posee el 92.75 por ciento de las acciones representativas de su capital emitido y esta es a su vez una subsidiaria directa de Holding Cementero del Perú S.A., y como tal pertenece al segmento cementos del Grupo Gloria. </a:t>
            </a:r>
            <a:endParaRPr/>
          </a:p>
          <a:p>
            <a:pPr indent="0" lvl="0" marL="0" marR="0" rtl="0" algn="just">
              <a:spcBef>
                <a:spcPts val="0"/>
              </a:spcBef>
              <a:spcAft>
                <a:spcPts val="0"/>
              </a:spcAft>
              <a:buNone/>
            </a:pPr>
            <a:r>
              <a:rPr b="0" i="0" lang="es-ES" sz="1400" u="none" cap="none" strike="noStrike">
                <a:solidFill>
                  <a:schemeClr val="lt1"/>
                </a:solidFill>
                <a:latin typeface="Century Gothic"/>
                <a:ea typeface="Century Gothic"/>
                <a:cs typeface="Century Gothic"/>
                <a:sym typeface="Century Gothic"/>
              </a:rPr>
              <a:t>Yura S.A. ha demostrado, a través de importantes inversiones realizadas durante los últimos años, su compromiso en el proceso de desarrollo del Perú, suministrando productos y servicios que superan los más altos estándares y la satisfacción de las exigencias de sus clientes. Produce: concreto premezclado, prefabricados de concreto, y es líder en el mercado de la zona sur del país.</a:t>
            </a:r>
            <a:endParaRPr/>
          </a:p>
          <a:p>
            <a:pPr indent="0" lvl="0" marL="0" marR="0" rtl="0" algn="just">
              <a:spcBef>
                <a:spcPts val="0"/>
              </a:spcBef>
              <a:spcAft>
                <a:spcPts val="0"/>
              </a:spcAft>
              <a:buNone/>
            </a:pPr>
            <a:r>
              <a:t/>
            </a:r>
            <a:endParaRPr b="0" i="0" sz="1400" u="none" cap="none" strike="noStrike">
              <a:solidFill>
                <a:schemeClr val="lt1"/>
              </a:solidFill>
              <a:latin typeface="Century Gothic"/>
              <a:ea typeface="Century Gothic"/>
              <a:cs typeface="Century Gothic"/>
              <a:sym typeface="Century Gothic"/>
            </a:endParaRPr>
          </a:p>
        </p:txBody>
      </p:sp>
      <p:sp>
        <p:nvSpPr>
          <p:cNvPr id="159" name="Google Shape;159;p2"/>
          <p:cNvSpPr txBox="1"/>
          <p:nvPr/>
        </p:nvSpPr>
        <p:spPr>
          <a:xfrm>
            <a:off x="675861" y="4336940"/>
            <a:ext cx="113968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800" u="none" cap="none" strike="noStrike">
                <a:solidFill>
                  <a:srgbClr val="072B62"/>
                </a:solidFill>
                <a:latin typeface="Century Gothic"/>
                <a:ea typeface="Century Gothic"/>
                <a:cs typeface="Century Gothic"/>
                <a:sym typeface="Century Gothic"/>
              </a:rPr>
              <a:t>MISIÓN</a:t>
            </a:r>
            <a:endParaRPr b="1" sz="1800">
              <a:solidFill>
                <a:srgbClr val="072B62"/>
              </a:solidFill>
              <a:latin typeface="Century Gothic"/>
              <a:ea typeface="Century Gothic"/>
              <a:cs typeface="Century Gothic"/>
              <a:sym typeface="Century Gothic"/>
            </a:endParaRPr>
          </a:p>
        </p:txBody>
      </p:sp>
      <p:sp>
        <p:nvSpPr>
          <p:cNvPr id="160" name="Google Shape;160;p2"/>
          <p:cNvSpPr txBox="1"/>
          <p:nvPr/>
        </p:nvSpPr>
        <p:spPr>
          <a:xfrm>
            <a:off x="2054087" y="3829109"/>
            <a:ext cx="7116417" cy="138499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400">
                <a:solidFill>
                  <a:schemeClr val="lt1"/>
                </a:solidFill>
                <a:latin typeface="Century Gothic"/>
                <a:ea typeface="Century Gothic"/>
                <a:cs typeface="Century Gothic"/>
                <a:sym typeface="Century Gothic"/>
              </a:rPr>
              <a:t>Somos fuente de desarrollo, produciendo y comercializando cemento, prefabricados de concreto, materiales y servicios de la más alta calidad para ser siempre la primera opción del mercado, en un entorno que: Motive y desarrolle a nuestros colaboradores, comunidades, clientes y proveedores; promueva la armonía con el medio ambiente y maximice el valor de la empresa.</a:t>
            </a:r>
            <a:endParaRPr sz="1400">
              <a:solidFill>
                <a:schemeClr val="lt1"/>
              </a:solidFill>
              <a:latin typeface="Century Gothic"/>
              <a:ea typeface="Century Gothic"/>
              <a:cs typeface="Century Gothic"/>
              <a:sym typeface="Century Gothic"/>
            </a:endParaRPr>
          </a:p>
        </p:txBody>
      </p:sp>
      <p:sp>
        <p:nvSpPr>
          <p:cNvPr id="161" name="Google Shape;161;p2"/>
          <p:cNvSpPr txBox="1"/>
          <p:nvPr/>
        </p:nvSpPr>
        <p:spPr>
          <a:xfrm>
            <a:off x="675861" y="5547180"/>
            <a:ext cx="7116417" cy="73866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400">
                <a:solidFill>
                  <a:schemeClr val="lt1"/>
                </a:solidFill>
                <a:latin typeface="Century Gothic"/>
                <a:ea typeface="Century Gothic"/>
                <a:cs typeface="Century Gothic"/>
                <a:sym typeface="Century Gothic"/>
              </a:rPr>
              <a:t>Seremos una organización líder en los mercados en que participemos, coherentes con nuestros principios y valores, de modo que nuestros grupos de interés se sientan plenamente identificados.</a:t>
            </a:r>
            <a:endParaRPr sz="1400">
              <a:solidFill>
                <a:schemeClr val="lt1"/>
              </a:solidFill>
              <a:latin typeface="Century Gothic"/>
              <a:ea typeface="Century Gothic"/>
              <a:cs typeface="Century Gothic"/>
              <a:sym typeface="Century Gothic"/>
            </a:endParaRPr>
          </a:p>
        </p:txBody>
      </p:sp>
      <p:sp>
        <p:nvSpPr>
          <p:cNvPr id="162" name="Google Shape;162;p2"/>
          <p:cNvSpPr txBox="1"/>
          <p:nvPr/>
        </p:nvSpPr>
        <p:spPr>
          <a:xfrm>
            <a:off x="8163339" y="5731846"/>
            <a:ext cx="100716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800">
                <a:solidFill>
                  <a:srgbClr val="072B62"/>
                </a:solidFill>
                <a:latin typeface="Century Gothic"/>
                <a:ea typeface="Century Gothic"/>
                <a:cs typeface="Century Gothic"/>
                <a:sym typeface="Century Gothic"/>
              </a:rPr>
              <a:t>VISIÓN</a:t>
            </a:r>
            <a:endParaRPr b="1" sz="1800">
              <a:solidFill>
                <a:srgbClr val="072B62"/>
              </a:solidFill>
              <a:latin typeface="Century Gothic"/>
              <a:ea typeface="Century Gothic"/>
              <a:cs typeface="Century Gothic"/>
              <a:sym typeface="Century Gothic"/>
            </a:endParaRPr>
          </a:p>
        </p:txBody>
      </p:sp>
      <p:pic>
        <p:nvPicPr>
          <p:cNvPr id="163" name="Google Shape;163;p2"/>
          <p:cNvPicPr preferRelativeResize="0"/>
          <p:nvPr/>
        </p:nvPicPr>
        <p:blipFill>
          <a:blip r:embed="rId4">
            <a:alphaModFix/>
          </a:blip>
          <a:stretch>
            <a:fillRect/>
          </a:stretch>
        </p:blipFill>
        <p:spPr>
          <a:xfrm>
            <a:off x="10220100" y="0"/>
            <a:ext cx="1150450" cy="1150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14473"/>
            </a:gs>
            <a:gs pos="48000">
              <a:srgbClr val="4B68B0"/>
            </a:gs>
            <a:gs pos="100000">
              <a:srgbClr val="8FA1CF"/>
            </a:gs>
          </a:gsLst>
          <a:lin ang="16200000" scaled="0"/>
        </a:gradFill>
      </p:bgPr>
    </p:bg>
    <p:spTree>
      <p:nvGrpSpPr>
        <p:cNvPr id="167" name="Shape 167"/>
        <p:cNvGrpSpPr/>
        <p:nvPr/>
      </p:nvGrpSpPr>
      <p:grpSpPr>
        <a:xfrm>
          <a:off x="0" y="0"/>
          <a:ext cx="0" cy="0"/>
          <a:chOff x="0" y="0"/>
          <a:chExt cx="0" cy="0"/>
        </a:xfrm>
      </p:grpSpPr>
      <p:pic>
        <p:nvPicPr>
          <p:cNvPr id="168" name="Google Shape;168;p3"/>
          <p:cNvPicPr preferRelativeResize="0"/>
          <p:nvPr/>
        </p:nvPicPr>
        <p:blipFill rotWithShape="1">
          <a:blip r:embed="rId3">
            <a:alphaModFix/>
          </a:blip>
          <a:srcRect b="0" l="0" r="0" t="0"/>
          <a:stretch/>
        </p:blipFill>
        <p:spPr>
          <a:xfrm>
            <a:off x="9444538" y="3661192"/>
            <a:ext cx="2286319" cy="2857899"/>
          </a:xfrm>
          <a:prstGeom prst="rect">
            <a:avLst/>
          </a:prstGeom>
          <a:noFill/>
          <a:ln>
            <a:noFill/>
          </a:ln>
        </p:spPr>
      </p:pic>
      <p:sp>
        <p:nvSpPr>
          <p:cNvPr id="169" name="Google Shape;169;p3"/>
          <p:cNvSpPr txBox="1"/>
          <p:nvPr>
            <p:ph type="ctrTitle"/>
          </p:nvPr>
        </p:nvSpPr>
        <p:spPr>
          <a:xfrm>
            <a:off x="540656" y="338909"/>
            <a:ext cx="9679449" cy="8115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4400"/>
              <a:buFont typeface="Century Gothic"/>
              <a:buNone/>
            </a:pPr>
            <a:r>
              <a:rPr b="1" lang="es-ES" sz="4400">
                <a:solidFill>
                  <a:schemeClr val="lt1"/>
                </a:solidFill>
              </a:rPr>
              <a:t>ANÁLISIS VERTICAL DEL ER</a:t>
            </a:r>
            <a:endParaRPr b="1" sz="4400">
              <a:solidFill>
                <a:schemeClr val="lt1"/>
              </a:solidFill>
            </a:endParaRPr>
          </a:p>
        </p:txBody>
      </p:sp>
      <p:pic>
        <p:nvPicPr>
          <p:cNvPr id="170" name="Google Shape;170;p3"/>
          <p:cNvPicPr preferRelativeResize="0"/>
          <p:nvPr/>
        </p:nvPicPr>
        <p:blipFill rotWithShape="1">
          <a:blip r:embed="rId4">
            <a:alphaModFix/>
          </a:blip>
          <a:srcRect b="0" l="0" r="0" t="0"/>
          <a:stretch/>
        </p:blipFill>
        <p:spPr>
          <a:xfrm>
            <a:off x="461150" y="2990900"/>
            <a:ext cx="8668825" cy="3620950"/>
          </a:xfrm>
          <a:prstGeom prst="rect">
            <a:avLst/>
          </a:prstGeom>
          <a:noFill/>
          <a:ln>
            <a:noFill/>
          </a:ln>
        </p:spPr>
      </p:pic>
      <p:sp>
        <p:nvSpPr>
          <p:cNvPr id="171" name="Google Shape;171;p3"/>
          <p:cNvSpPr txBox="1"/>
          <p:nvPr/>
        </p:nvSpPr>
        <p:spPr>
          <a:xfrm>
            <a:off x="500856" y="1583408"/>
            <a:ext cx="11190300" cy="20778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a:p>
          <a:p>
            <a:pPr indent="0" lvl="0" marL="0" marR="0" rtl="0" algn="just">
              <a:spcBef>
                <a:spcPts val="0"/>
              </a:spcBef>
              <a:spcAft>
                <a:spcPts val="0"/>
              </a:spcAft>
              <a:buNone/>
            </a:pPr>
            <a:r>
              <a:rPr lang="es-ES" sz="1500">
                <a:solidFill>
                  <a:schemeClr val="lt1"/>
                </a:solidFill>
                <a:latin typeface="Century Gothic"/>
                <a:ea typeface="Century Gothic"/>
                <a:cs typeface="Century Gothic"/>
                <a:sym typeface="Century Gothic"/>
              </a:rPr>
              <a:t>Existe un aumento en el porcentaje que representan los costos de ventas, lo que genera una disminución de las ganancias brutas. Este cambio </a:t>
            </a:r>
            <a:r>
              <a:rPr lang="es-ES" sz="1500">
                <a:solidFill>
                  <a:schemeClr val="lt1"/>
                </a:solidFill>
                <a:latin typeface="Century Gothic"/>
                <a:ea typeface="Century Gothic"/>
                <a:cs typeface="Century Gothic"/>
                <a:sym typeface="Century Gothic"/>
              </a:rPr>
              <a:t>porcentual</a:t>
            </a:r>
            <a:r>
              <a:rPr lang="es-ES" sz="1500">
                <a:solidFill>
                  <a:schemeClr val="lt1"/>
                </a:solidFill>
                <a:latin typeface="Century Gothic"/>
                <a:ea typeface="Century Gothic"/>
                <a:cs typeface="Century Gothic"/>
                <a:sym typeface="Century Gothic"/>
              </a:rPr>
              <a:t> y el mantenimiento de los otros valores en porcentaje trae finalmente una disminución de las </a:t>
            </a:r>
            <a:r>
              <a:rPr lang="es-ES" sz="1500">
                <a:solidFill>
                  <a:schemeClr val="lt1"/>
                </a:solidFill>
                <a:latin typeface="Century Gothic"/>
                <a:ea typeface="Century Gothic"/>
                <a:cs typeface="Century Gothic"/>
                <a:sym typeface="Century Gothic"/>
              </a:rPr>
              <a:t>ganancias</a:t>
            </a:r>
            <a:r>
              <a:rPr lang="es-ES" sz="1500">
                <a:solidFill>
                  <a:schemeClr val="lt1"/>
                </a:solidFill>
                <a:latin typeface="Century Gothic"/>
                <a:ea typeface="Century Gothic"/>
                <a:cs typeface="Century Gothic"/>
                <a:sym typeface="Century Gothic"/>
              </a:rPr>
              <a:t> netas del ejercicio</a:t>
            </a:r>
            <a:endParaRPr sz="1500">
              <a:solidFill>
                <a:schemeClr val="lt1"/>
              </a:solidFill>
              <a:latin typeface="Century Gothic"/>
              <a:ea typeface="Century Gothic"/>
              <a:cs typeface="Century Gothic"/>
              <a:sym typeface="Century Gothic"/>
            </a:endParaRPr>
          </a:p>
          <a:p>
            <a:pPr indent="0" lvl="0" marL="0" marR="0" rtl="0" algn="just">
              <a:spcBef>
                <a:spcPts val="0"/>
              </a:spcBef>
              <a:spcAft>
                <a:spcPts val="0"/>
              </a:spcAft>
              <a:buNone/>
            </a:pPr>
            <a:r>
              <a:t/>
            </a:r>
            <a:endParaRPr sz="1400">
              <a:solidFill>
                <a:schemeClr val="lt1"/>
              </a:solidFill>
              <a:latin typeface="Century Gothic"/>
              <a:ea typeface="Century Gothic"/>
              <a:cs typeface="Century Gothic"/>
              <a:sym typeface="Century Gothic"/>
            </a:endParaRPr>
          </a:p>
          <a:p>
            <a:pPr indent="0" lvl="0" marL="0" marR="0" rtl="0" algn="just">
              <a:spcBef>
                <a:spcPts val="0"/>
              </a:spcBef>
              <a:spcAft>
                <a:spcPts val="0"/>
              </a:spcAft>
              <a:buNone/>
            </a:pPr>
            <a:r>
              <a:t/>
            </a:r>
            <a:endParaRPr sz="1400">
              <a:solidFill>
                <a:schemeClr val="lt1"/>
              </a:solidFill>
              <a:latin typeface="Century Gothic"/>
              <a:ea typeface="Century Gothic"/>
              <a:cs typeface="Century Gothic"/>
              <a:sym typeface="Century Gothic"/>
            </a:endParaRPr>
          </a:p>
          <a:p>
            <a:pPr indent="0" lvl="0" marL="0" marR="0" rtl="0" algn="just">
              <a:spcBef>
                <a:spcPts val="0"/>
              </a:spcBef>
              <a:spcAft>
                <a:spcPts val="0"/>
              </a:spcAft>
              <a:buNone/>
            </a:pPr>
            <a:r>
              <a:t/>
            </a:r>
            <a:endParaRPr sz="1400">
              <a:solidFill>
                <a:schemeClr val="lt1"/>
              </a:solidFill>
              <a:latin typeface="Century Gothic"/>
              <a:ea typeface="Century Gothic"/>
              <a:cs typeface="Century Gothic"/>
              <a:sym typeface="Century Gothic"/>
            </a:endParaRPr>
          </a:p>
          <a:p>
            <a:pPr indent="0" lvl="0" marL="0" marR="0" rtl="0" algn="just">
              <a:spcBef>
                <a:spcPts val="0"/>
              </a:spcBef>
              <a:spcAft>
                <a:spcPts val="0"/>
              </a:spcAft>
              <a:buNone/>
            </a:pPr>
            <a:r>
              <a:t/>
            </a:r>
            <a:endParaRPr sz="1400">
              <a:solidFill>
                <a:schemeClr val="lt1"/>
              </a:solidFill>
              <a:latin typeface="Century Gothic"/>
              <a:ea typeface="Century Gothic"/>
              <a:cs typeface="Century Gothic"/>
              <a:sym typeface="Century Gothic"/>
            </a:endParaRPr>
          </a:p>
          <a:p>
            <a:pPr indent="0" lvl="0" marL="0" marR="0" rtl="0" algn="just">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pic>
        <p:nvPicPr>
          <p:cNvPr id="172" name="Google Shape;172;p3"/>
          <p:cNvPicPr preferRelativeResize="0"/>
          <p:nvPr/>
        </p:nvPicPr>
        <p:blipFill>
          <a:blip r:embed="rId5">
            <a:alphaModFix/>
          </a:blip>
          <a:stretch>
            <a:fillRect/>
          </a:stretch>
        </p:blipFill>
        <p:spPr>
          <a:xfrm>
            <a:off x="10220100" y="0"/>
            <a:ext cx="1150450" cy="1150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14473"/>
            </a:gs>
            <a:gs pos="48000">
              <a:srgbClr val="4B68B0"/>
            </a:gs>
            <a:gs pos="100000">
              <a:srgbClr val="8FA1CF"/>
            </a:gs>
          </a:gsLst>
          <a:lin ang="16200000" scaled="0"/>
        </a:gradFill>
      </p:bgPr>
    </p:bg>
    <p:spTree>
      <p:nvGrpSpPr>
        <p:cNvPr id="176" name="Shape 176"/>
        <p:cNvGrpSpPr/>
        <p:nvPr/>
      </p:nvGrpSpPr>
      <p:grpSpPr>
        <a:xfrm>
          <a:off x="0" y="0"/>
          <a:ext cx="0" cy="0"/>
          <a:chOff x="0" y="0"/>
          <a:chExt cx="0" cy="0"/>
        </a:xfrm>
      </p:grpSpPr>
      <p:pic>
        <p:nvPicPr>
          <p:cNvPr id="177" name="Google Shape;177;p4"/>
          <p:cNvPicPr preferRelativeResize="0"/>
          <p:nvPr/>
        </p:nvPicPr>
        <p:blipFill rotWithShape="1">
          <a:blip r:embed="rId3">
            <a:alphaModFix/>
          </a:blip>
          <a:srcRect b="0" l="0" r="0" t="0"/>
          <a:stretch/>
        </p:blipFill>
        <p:spPr>
          <a:xfrm>
            <a:off x="9444538" y="3661192"/>
            <a:ext cx="2286319" cy="2857899"/>
          </a:xfrm>
          <a:prstGeom prst="rect">
            <a:avLst/>
          </a:prstGeom>
          <a:noFill/>
          <a:ln>
            <a:noFill/>
          </a:ln>
        </p:spPr>
      </p:pic>
      <p:sp>
        <p:nvSpPr>
          <p:cNvPr id="178" name="Google Shape;178;p4"/>
          <p:cNvSpPr txBox="1"/>
          <p:nvPr>
            <p:ph type="ctrTitle"/>
          </p:nvPr>
        </p:nvSpPr>
        <p:spPr>
          <a:xfrm>
            <a:off x="540656" y="338909"/>
            <a:ext cx="9679449" cy="8115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4400"/>
              <a:buFont typeface="Century Gothic"/>
              <a:buNone/>
            </a:pPr>
            <a:r>
              <a:rPr b="1" lang="es-ES" sz="4400">
                <a:solidFill>
                  <a:schemeClr val="lt1"/>
                </a:solidFill>
              </a:rPr>
              <a:t>ANÁLISIS HORIZONTAL DEL ER</a:t>
            </a:r>
            <a:endParaRPr b="1" sz="4400">
              <a:solidFill>
                <a:schemeClr val="lt1"/>
              </a:solidFill>
            </a:endParaRPr>
          </a:p>
        </p:txBody>
      </p:sp>
      <p:sp>
        <p:nvSpPr>
          <p:cNvPr id="179" name="Google Shape;179;p4"/>
          <p:cNvSpPr txBox="1"/>
          <p:nvPr/>
        </p:nvSpPr>
        <p:spPr>
          <a:xfrm>
            <a:off x="540656" y="1417983"/>
            <a:ext cx="11190300" cy="17085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1500">
              <a:solidFill>
                <a:schemeClr val="lt1"/>
              </a:solidFill>
              <a:latin typeface="Century Gothic"/>
              <a:ea typeface="Century Gothic"/>
              <a:cs typeface="Century Gothic"/>
              <a:sym typeface="Century Gothic"/>
            </a:endParaRPr>
          </a:p>
          <a:p>
            <a:pPr indent="0" lvl="0" marL="0" marR="0" rtl="0" algn="just">
              <a:spcBef>
                <a:spcPts val="0"/>
              </a:spcBef>
              <a:spcAft>
                <a:spcPts val="0"/>
              </a:spcAft>
              <a:buNone/>
            </a:pPr>
            <a:r>
              <a:rPr lang="es-ES" sz="1500">
                <a:solidFill>
                  <a:schemeClr val="lt1"/>
                </a:solidFill>
                <a:latin typeface="Century Gothic"/>
                <a:ea typeface="Century Gothic"/>
                <a:cs typeface="Century Gothic"/>
                <a:sym typeface="Century Gothic"/>
              </a:rPr>
              <a:t>Se ve una disminución en el incremento de la tendencia del ingreso por ventas, que no guarda correlación con la disminución que </a:t>
            </a:r>
            <a:r>
              <a:rPr lang="es-ES" sz="1500">
                <a:solidFill>
                  <a:schemeClr val="lt1"/>
                </a:solidFill>
                <a:latin typeface="Century Gothic"/>
                <a:ea typeface="Century Gothic"/>
                <a:cs typeface="Century Gothic"/>
                <a:sym typeface="Century Gothic"/>
              </a:rPr>
              <a:t>debió</a:t>
            </a:r>
            <a:r>
              <a:rPr lang="es-ES" sz="1500">
                <a:solidFill>
                  <a:schemeClr val="lt1"/>
                </a:solidFill>
                <a:latin typeface="Century Gothic"/>
                <a:ea typeface="Century Gothic"/>
                <a:cs typeface="Century Gothic"/>
                <a:sym typeface="Century Gothic"/>
              </a:rPr>
              <a:t> existir en los costos de ventas, aunque en el 2019 se logra una mayor estabilidad.  Resalta </a:t>
            </a:r>
            <a:r>
              <a:rPr lang="es-ES" sz="1500">
                <a:solidFill>
                  <a:schemeClr val="lt1"/>
                </a:solidFill>
                <a:latin typeface="Century Gothic"/>
                <a:ea typeface="Century Gothic"/>
                <a:cs typeface="Century Gothic"/>
                <a:sym typeface="Century Gothic"/>
              </a:rPr>
              <a:t>además</a:t>
            </a:r>
            <a:r>
              <a:rPr lang="es-ES" sz="1500">
                <a:solidFill>
                  <a:schemeClr val="lt1"/>
                </a:solidFill>
                <a:latin typeface="Century Gothic"/>
                <a:ea typeface="Century Gothic"/>
                <a:cs typeface="Century Gothic"/>
                <a:sym typeface="Century Gothic"/>
              </a:rPr>
              <a:t> un incremento de gastos operativos en el año 2017 que </a:t>
            </a:r>
            <a:r>
              <a:rPr lang="es-ES" sz="1500">
                <a:solidFill>
                  <a:schemeClr val="lt1"/>
                </a:solidFill>
                <a:latin typeface="Century Gothic"/>
                <a:ea typeface="Century Gothic"/>
                <a:cs typeface="Century Gothic"/>
                <a:sym typeface="Century Gothic"/>
              </a:rPr>
              <a:t>ayudó</a:t>
            </a:r>
            <a:r>
              <a:rPr lang="es-ES" sz="1500">
                <a:solidFill>
                  <a:schemeClr val="lt1"/>
                </a:solidFill>
                <a:latin typeface="Century Gothic"/>
                <a:ea typeface="Century Gothic"/>
                <a:cs typeface="Century Gothic"/>
                <a:sym typeface="Century Gothic"/>
              </a:rPr>
              <a:t> a generar un aumento en las ganancias netas del ejercicio respecto al </a:t>
            </a:r>
            <a:r>
              <a:rPr lang="es-ES" sz="1500">
                <a:solidFill>
                  <a:schemeClr val="lt1"/>
                </a:solidFill>
                <a:latin typeface="Century Gothic"/>
                <a:ea typeface="Century Gothic"/>
                <a:cs typeface="Century Gothic"/>
                <a:sym typeface="Century Gothic"/>
              </a:rPr>
              <a:t>ejercicio</a:t>
            </a:r>
            <a:r>
              <a:rPr lang="es-ES" sz="1500">
                <a:solidFill>
                  <a:schemeClr val="lt1"/>
                </a:solidFill>
                <a:latin typeface="Century Gothic"/>
                <a:ea typeface="Century Gothic"/>
                <a:cs typeface="Century Gothic"/>
                <a:sym typeface="Century Gothic"/>
              </a:rPr>
              <a:t> anterior, pero en el 2019 sin este aumento </a:t>
            </a:r>
            <a:r>
              <a:rPr lang="es-ES" sz="1500">
                <a:solidFill>
                  <a:schemeClr val="lt1"/>
                </a:solidFill>
                <a:latin typeface="Century Gothic"/>
                <a:ea typeface="Century Gothic"/>
                <a:cs typeface="Century Gothic"/>
                <a:sym typeface="Century Gothic"/>
              </a:rPr>
              <a:t>sui generis</a:t>
            </a:r>
            <a:r>
              <a:rPr lang="es-ES" sz="1500">
                <a:solidFill>
                  <a:schemeClr val="lt1"/>
                </a:solidFill>
                <a:latin typeface="Century Gothic"/>
                <a:ea typeface="Century Gothic"/>
                <a:cs typeface="Century Gothic"/>
                <a:sym typeface="Century Gothic"/>
              </a:rPr>
              <a:t>, no se pudo evitar una reducción del 32% de la ganancias netas respecto al año anterior. </a:t>
            </a:r>
            <a:endParaRPr sz="1500">
              <a:solidFill>
                <a:schemeClr val="lt1"/>
              </a:solidFill>
              <a:latin typeface="Century Gothic"/>
              <a:ea typeface="Century Gothic"/>
              <a:cs typeface="Century Gothic"/>
              <a:sym typeface="Century Gothic"/>
            </a:endParaRPr>
          </a:p>
          <a:p>
            <a:pPr indent="0" lvl="0" marL="0" marR="0" rtl="0" algn="just">
              <a:spcBef>
                <a:spcPts val="0"/>
              </a:spcBef>
              <a:spcAft>
                <a:spcPts val="0"/>
              </a:spcAft>
              <a:buNone/>
            </a:pPr>
            <a:r>
              <a:t/>
            </a:r>
            <a:endParaRPr sz="1500">
              <a:solidFill>
                <a:schemeClr val="lt1"/>
              </a:solidFill>
              <a:latin typeface="Century Gothic"/>
              <a:ea typeface="Century Gothic"/>
              <a:cs typeface="Century Gothic"/>
              <a:sym typeface="Century Gothic"/>
            </a:endParaRPr>
          </a:p>
        </p:txBody>
      </p:sp>
      <p:pic>
        <p:nvPicPr>
          <p:cNvPr id="180" name="Google Shape;180;p4"/>
          <p:cNvPicPr preferRelativeResize="0"/>
          <p:nvPr/>
        </p:nvPicPr>
        <p:blipFill rotWithShape="1">
          <a:blip r:embed="rId4">
            <a:alphaModFix/>
          </a:blip>
          <a:srcRect b="0" l="0" r="0" t="0"/>
          <a:stretch/>
        </p:blipFill>
        <p:spPr>
          <a:xfrm>
            <a:off x="461141" y="3285946"/>
            <a:ext cx="7980493" cy="3311360"/>
          </a:xfrm>
          <a:prstGeom prst="rect">
            <a:avLst/>
          </a:prstGeom>
          <a:noFill/>
          <a:ln>
            <a:noFill/>
          </a:ln>
        </p:spPr>
      </p:pic>
      <p:pic>
        <p:nvPicPr>
          <p:cNvPr id="181" name="Google Shape;181;p4"/>
          <p:cNvPicPr preferRelativeResize="0"/>
          <p:nvPr/>
        </p:nvPicPr>
        <p:blipFill>
          <a:blip r:embed="rId5">
            <a:alphaModFix/>
          </a:blip>
          <a:stretch>
            <a:fillRect/>
          </a:stretch>
        </p:blipFill>
        <p:spPr>
          <a:xfrm>
            <a:off x="10220100" y="0"/>
            <a:ext cx="1150450" cy="1150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14473"/>
            </a:gs>
            <a:gs pos="48000">
              <a:srgbClr val="4B68B0"/>
            </a:gs>
            <a:gs pos="100000">
              <a:srgbClr val="8FA1CF"/>
            </a:gs>
          </a:gsLst>
          <a:lin ang="16200000" scaled="0"/>
        </a:gradFill>
      </p:bgPr>
    </p:bg>
    <p:spTree>
      <p:nvGrpSpPr>
        <p:cNvPr id="185" name="Shape 185"/>
        <p:cNvGrpSpPr/>
        <p:nvPr/>
      </p:nvGrpSpPr>
      <p:grpSpPr>
        <a:xfrm>
          <a:off x="0" y="0"/>
          <a:ext cx="0" cy="0"/>
          <a:chOff x="0" y="0"/>
          <a:chExt cx="0" cy="0"/>
        </a:xfrm>
      </p:grpSpPr>
      <p:pic>
        <p:nvPicPr>
          <p:cNvPr id="186" name="Google Shape;186;p5"/>
          <p:cNvPicPr preferRelativeResize="0"/>
          <p:nvPr/>
        </p:nvPicPr>
        <p:blipFill rotWithShape="1">
          <a:blip r:embed="rId3">
            <a:alphaModFix/>
          </a:blip>
          <a:srcRect b="0" l="0" r="0" t="0"/>
          <a:stretch/>
        </p:blipFill>
        <p:spPr>
          <a:xfrm>
            <a:off x="9444538" y="3661192"/>
            <a:ext cx="2286319" cy="2857899"/>
          </a:xfrm>
          <a:prstGeom prst="rect">
            <a:avLst/>
          </a:prstGeom>
          <a:noFill/>
          <a:ln>
            <a:noFill/>
          </a:ln>
        </p:spPr>
      </p:pic>
      <p:sp>
        <p:nvSpPr>
          <p:cNvPr id="187" name="Google Shape;187;p5"/>
          <p:cNvSpPr txBox="1"/>
          <p:nvPr>
            <p:ph type="ctrTitle"/>
          </p:nvPr>
        </p:nvSpPr>
        <p:spPr>
          <a:xfrm>
            <a:off x="540656" y="338909"/>
            <a:ext cx="9679449" cy="8115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4400"/>
              <a:buFont typeface="Century Gothic"/>
              <a:buNone/>
            </a:pPr>
            <a:r>
              <a:rPr b="1" lang="es-ES" sz="4400">
                <a:solidFill>
                  <a:schemeClr val="lt1"/>
                </a:solidFill>
              </a:rPr>
              <a:t>ANÁLISIS VERTICAL DEL ESF</a:t>
            </a:r>
            <a:endParaRPr b="1" sz="4400">
              <a:solidFill>
                <a:schemeClr val="lt1"/>
              </a:solidFill>
            </a:endParaRPr>
          </a:p>
        </p:txBody>
      </p:sp>
      <p:pic>
        <p:nvPicPr>
          <p:cNvPr id="188" name="Google Shape;188;p5"/>
          <p:cNvPicPr preferRelativeResize="0"/>
          <p:nvPr/>
        </p:nvPicPr>
        <p:blipFill rotWithShape="1">
          <a:blip r:embed="rId4">
            <a:alphaModFix/>
          </a:blip>
          <a:srcRect b="52849" l="0" r="0" t="0"/>
          <a:stretch/>
        </p:blipFill>
        <p:spPr>
          <a:xfrm>
            <a:off x="461143" y="1567397"/>
            <a:ext cx="8106945" cy="4966252"/>
          </a:xfrm>
          <a:prstGeom prst="rect">
            <a:avLst/>
          </a:prstGeom>
          <a:noFill/>
          <a:ln>
            <a:noFill/>
          </a:ln>
        </p:spPr>
      </p:pic>
      <p:sp>
        <p:nvSpPr>
          <p:cNvPr id="189" name="Google Shape;189;p5"/>
          <p:cNvSpPr txBox="1"/>
          <p:nvPr/>
        </p:nvSpPr>
        <p:spPr>
          <a:xfrm>
            <a:off x="8802700" y="1567400"/>
            <a:ext cx="3013200" cy="49101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0"/>
              </a:spcBef>
              <a:spcAft>
                <a:spcPts val="0"/>
              </a:spcAft>
              <a:buClr>
                <a:schemeClr val="dk1"/>
              </a:buClr>
              <a:buSzPts val="1100"/>
              <a:buFont typeface="Arial"/>
              <a:buNone/>
            </a:pPr>
            <a:r>
              <a:rPr lang="es-ES">
                <a:solidFill>
                  <a:schemeClr val="lt1"/>
                </a:solidFill>
                <a:latin typeface="Century Gothic"/>
                <a:ea typeface="Century Gothic"/>
                <a:cs typeface="Century Gothic"/>
                <a:sym typeface="Century Gothic"/>
              </a:rPr>
              <a:t>Del total de activos la parte corriente representa similar porcentaje para los años 2015 (29%), 2016 (23%), 2017 (20%), 2018(17%) y 2019 (17%). De la misma manera la parte no corriente representa 2015 (71%), 2016 (77%), 2017 (80%), 2018(83%) y 2019 (83%), teniendo como la cuenta más representativa a Propiedad, Planta y Equipo por encima del 50% como promedio para los 5 años.</a:t>
            </a:r>
            <a:endParaRPr sz="1600">
              <a:solidFill>
                <a:schemeClr val="lt1"/>
              </a:solidFill>
              <a:latin typeface="Century Gothic"/>
              <a:ea typeface="Century Gothic"/>
              <a:cs typeface="Century Gothic"/>
              <a:sym typeface="Century Gothic"/>
            </a:endParaRPr>
          </a:p>
          <a:p>
            <a:pPr indent="0" lvl="0" marL="0" marR="0" rtl="0" algn="l">
              <a:spcBef>
                <a:spcPts val="600"/>
              </a:spcBef>
              <a:spcAft>
                <a:spcPts val="0"/>
              </a:spcAft>
              <a:buNone/>
            </a:pPr>
            <a:r>
              <a:t/>
            </a:r>
            <a:endParaRPr sz="1400">
              <a:solidFill>
                <a:schemeClr val="lt1"/>
              </a:solidFill>
              <a:latin typeface="Century Gothic"/>
              <a:ea typeface="Century Gothic"/>
              <a:cs typeface="Century Gothic"/>
              <a:sym typeface="Century Gothic"/>
            </a:endParaRPr>
          </a:p>
        </p:txBody>
      </p:sp>
      <p:pic>
        <p:nvPicPr>
          <p:cNvPr id="190" name="Google Shape;190;p5"/>
          <p:cNvPicPr preferRelativeResize="0"/>
          <p:nvPr/>
        </p:nvPicPr>
        <p:blipFill>
          <a:blip r:embed="rId5">
            <a:alphaModFix/>
          </a:blip>
          <a:stretch>
            <a:fillRect/>
          </a:stretch>
        </p:blipFill>
        <p:spPr>
          <a:xfrm>
            <a:off x="10220100" y="0"/>
            <a:ext cx="1150450" cy="1150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14473"/>
            </a:gs>
            <a:gs pos="48000">
              <a:srgbClr val="4B68B0"/>
            </a:gs>
            <a:gs pos="100000">
              <a:srgbClr val="8FA1CF"/>
            </a:gs>
          </a:gsLst>
          <a:lin ang="16200000" scaled="0"/>
        </a:gradFill>
      </p:bgPr>
    </p:bg>
    <p:spTree>
      <p:nvGrpSpPr>
        <p:cNvPr id="194" name="Shape 194"/>
        <p:cNvGrpSpPr/>
        <p:nvPr/>
      </p:nvGrpSpPr>
      <p:grpSpPr>
        <a:xfrm>
          <a:off x="0" y="0"/>
          <a:ext cx="0" cy="0"/>
          <a:chOff x="0" y="0"/>
          <a:chExt cx="0" cy="0"/>
        </a:xfrm>
      </p:grpSpPr>
      <p:sp>
        <p:nvSpPr>
          <p:cNvPr id="195" name="Google Shape;195;p6"/>
          <p:cNvSpPr txBox="1"/>
          <p:nvPr>
            <p:ph type="ctrTitle"/>
          </p:nvPr>
        </p:nvSpPr>
        <p:spPr>
          <a:xfrm>
            <a:off x="540656" y="338909"/>
            <a:ext cx="9679449" cy="8115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4400"/>
              <a:buFont typeface="Century Gothic"/>
              <a:buNone/>
            </a:pPr>
            <a:r>
              <a:rPr b="1" lang="es-ES" sz="4400">
                <a:solidFill>
                  <a:schemeClr val="lt1"/>
                </a:solidFill>
              </a:rPr>
              <a:t>ANÁLISIS VERTICAL DEL ESF</a:t>
            </a:r>
            <a:endParaRPr b="1" sz="4400">
              <a:solidFill>
                <a:schemeClr val="lt1"/>
              </a:solidFill>
            </a:endParaRPr>
          </a:p>
        </p:txBody>
      </p:sp>
      <p:sp>
        <p:nvSpPr>
          <p:cNvPr id="196" name="Google Shape;196;p6"/>
          <p:cNvSpPr txBox="1"/>
          <p:nvPr/>
        </p:nvSpPr>
        <p:spPr>
          <a:xfrm>
            <a:off x="8492848" y="1497300"/>
            <a:ext cx="3281400" cy="38634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0"/>
              </a:spcBef>
              <a:spcAft>
                <a:spcPts val="600"/>
              </a:spcAft>
              <a:buClr>
                <a:schemeClr val="dk1"/>
              </a:buClr>
              <a:buSzPts val="1100"/>
              <a:buFont typeface="Arial"/>
              <a:buNone/>
            </a:pPr>
            <a:r>
              <a:rPr lang="es-ES">
                <a:solidFill>
                  <a:schemeClr val="lt1"/>
                </a:solidFill>
                <a:latin typeface="Century Gothic"/>
                <a:ea typeface="Century Gothic"/>
                <a:cs typeface="Century Gothic"/>
                <a:sym typeface="Century Gothic"/>
              </a:rPr>
              <a:t>Con respecto al total de pasivos y patrimonio total, la empresa fue financiada principalmente por terceros con un promedio de 54% y con un promedio de 46% por parte de los accionistas. Manteniendo similar representación tantos los pasivos en los años 2015 (52%), 2016 (57%), 2017 (57%), 2018 (52%) y 2019 (51%). Y el patrimonio </a:t>
            </a:r>
            <a:r>
              <a:rPr lang="es-ES">
                <a:solidFill>
                  <a:schemeClr val="lt1"/>
                </a:solidFill>
                <a:latin typeface="Century Gothic"/>
                <a:ea typeface="Century Gothic"/>
                <a:cs typeface="Century Gothic"/>
                <a:sym typeface="Century Gothic"/>
              </a:rPr>
              <a:t>2015 (48%), 2016 (43%), 2017 (43%), 2018 (48%) y 2019 (49%).</a:t>
            </a:r>
            <a:endParaRPr>
              <a:solidFill>
                <a:srgbClr val="FFFFFF"/>
              </a:solidFill>
              <a:latin typeface="Century Gothic"/>
              <a:ea typeface="Century Gothic"/>
              <a:cs typeface="Century Gothic"/>
              <a:sym typeface="Century Gothic"/>
            </a:endParaRPr>
          </a:p>
        </p:txBody>
      </p:sp>
      <p:pic>
        <p:nvPicPr>
          <p:cNvPr id="197" name="Google Shape;197;p6"/>
          <p:cNvPicPr preferRelativeResize="0"/>
          <p:nvPr/>
        </p:nvPicPr>
        <p:blipFill rotWithShape="1">
          <a:blip r:embed="rId3">
            <a:alphaModFix/>
          </a:blip>
          <a:srcRect b="0" l="0" r="0" t="47536"/>
          <a:stretch/>
        </p:blipFill>
        <p:spPr>
          <a:xfrm>
            <a:off x="540656" y="1364974"/>
            <a:ext cx="7561408" cy="5154117"/>
          </a:xfrm>
          <a:prstGeom prst="rect">
            <a:avLst/>
          </a:prstGeom>
          <a:noFill/>
          <a:ln>
            <a:noFill/>
          </a:ln>
        </p:spPr>
      </p:pic>
      <p:pic>
        <p:nvPicPr>
          <p:cNvPr id="198" name="Google Shape;198;p6"/>
          <p:cNvPicPr preferRelativeResize="0"/>
          <p:nvPr/>
        </p:nvPicPr>
        <p:blipFill>
          <a:blip r:embed="rId4">
            <a:alphaModFix/>
          </a:blip>
          <a:stretch>
            <a:fillRect/>
          </a:stretch>
        </p:blipFill>
        <p:spPr>
          <a:xfrm>
            <a:off x="10220100" y="0"/>
            <a:ext cx="1150450" cy="1150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14473"/>
            </a:gs>
            <a:gs pos="48000">
              <a:srgbClr val="4B68B0"/>
            </a:gs>
            <a:gs pos="100000">
              <a:srgbClr val="8FA1CF"/>
            </a:gs>
          </a:gsLst>
          <a:lin ang="16200000" scaled="0"/>
        </a:gradFill>
      </p:bgPr>
    </p:bg>
    <p:spTree>
      <p:nvGrpSpPr>
        <p:cNvPr id="202" name="Shape 202"/>
        <p:cNvGrpSpPr/>
        <p:nvPr/>
      </p:nvGrpSpPr>
      <p:grpSpPr>
        <a:xfrm>
          <a:off x="0" y="0"/>
          <a:ext cx="0" cy="0"/>
          <a:chOff x="0" y="0"/>
          <a:chExt cx="0" cy="0"/>
        </a:xfrm>
      </p:grpSpPr>
      <p:pic>
        <p:nvPicPr>
          <p:cNvPr id="203" name="Google Shape;203;p7"/>
          <p:cNvPicPr preferRelativeResize="0"/>
          <p:nvPr/>
        </p:nvPicPr>
        <p:blipFill rotWithShape="1">
          <a:blip r:embed="rId3">
            <a:alphaModFix/>
          </a:blip>
          <a:srcRect b="0" l="0" r="0" t="0"/>
          <a:stretch/>
        </p:blipFill>
        <p:spPr>
          <a:xfrm>
            <a:off x="9444538" y="3661192"/>
            <a:ext cx="2286319" cy="2857899"/>
          </a:xfrm>
          <a:prstGeom prst="rect">
            <a:avLst/>
          </a:prstGeom>
          <a:noFill/>
          <a:ln>
            <a:noFill/>
          </a:ln>
        </p:spPr>
      </p:pic>
      <p:sp>
        <p:nvSpPr>
          <p:cNvPr id="204" name="Google Shape;204;p7"/>
          <p:cNvSpPr txBox="1"/>
          <p:nvPr>
            <p:ph type="ctrTitle"/>
          </p:nvPr>
        </p:nvSpPr>
        <p:spPr>
          <a:xfrm>
            <a:off x="713731" y="338909"/>
            <a:ext cx="9679500" cy="8115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4400"/>
              <a:buFont typeface="Century Gothic"/>
              <a:buNone/>
            </a:pPr>
            <a:r>
              <a:rPr b="1" lang="es-ES" sz="4400">
                <a:solidFill>
                  <a:schemeClr val="lt1"/>
                </a:solidFill>
              </a:rPr>
              <a:t>ANÁLISIS HORIZONTAL DEL ESF</a:t>
            </a:r>
            <a:endParaRPr b="1" sz="4400">
              <a:solidFill>
                <a:schemeClr val="lt1"/>
              </a:solidFill>
            </a:endParaRPr>
          </a:p>
        </p:txBody>
      </p:sp>
      <p:sp>
        <p:nvSpPr>
          <p:cNvPr id="205" name="Google Shape;205;p7"/>
          <p:cNvSpPr txBox="1"/>
          <p:nvPr/>
        </p:nvSpPr>
        <p:spPr>
          <a:xfrm>
            <a:off x="7943300" y="1618413"/>
            <a:ext cx="4082700" cy="48333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0"/>
              </a:spcBef>
              <a:spcAft>
                <a:spcPts val="600"/>
              </a:spcAft>
              <a:buClr>
                <a:schemeClr val="dk1"/>
              </a:buClr>
              <a:buSzPts val="1100"/>
              <a:buFont typeface="Arial"/>
              <a:buNone/>
            </a:pPr>
            <a:r>
              <a:rPr lang="es-ES">
                <a:solidFill>
                  <a:schemeClr val="lt1"/>
                </a:solidFill>
                <a:latin typeface="Century Gothic"/>
                <a:ea typeface="Century Gothic"/>
                <a:cs typeface="Century Gothic"/>
                <a:sym typeface="Century Gothic"/>
              </a:rPr>
              <a:t>En el año 2015 el total activo tuvo un incremento de 36% respecto al año anterior, explicado principalmente por un incremento muy significativo de Efectivo y Equivalente al Efectivo (218%), sin embargo en el 2016 el incremento bajó significativamente (3%), explicado principalmente por Efectivo y Equivalente al Efectivo (-70%) y cuentas por cobrar comerciales (9890%). En el año 2017 (-1%), principalmente por cuentas por cobrar comerciales (100%) y activos financieros (-59%). En el año 2018 (7%) esto principalmente por cuenta por cobrar relacionadas (38%) y finalmente en el año 2019 no hubo variación del total activos.</a:t>
            </a:r>
            <a:endParaRPr/>
          </a:p>
        </p:txBody>
      </p:sp>
      <p:pic>
        <p:nvPicPr>
          <p:cNvPr id="206" name="Google Shape;206;p7"/>
          <p:cNvPicPr preferRelativeResize="0"/>
          <p:nvPr/>
        </p:nvPicPr>
        <p:blipFill rotWithShape="1">
          <a:blip r:embed="rId4">
            <a:alphaModFix/>
          </a:blip>
          <a:srcRect b="52849" l="0" r="0" t="0"/>
          <a:stretch/>
        </p:blipFill>
        <p:spPr>
          <a:xfrm>
            <a:off x="159656" y="1551025"/>
            <a:ext cx="7731851" cy="4968065"/>
          </a:xfrm>
          <a:prstGeom prst="rect">
            <a:avLst/>
          </a:prstGeom>
          <a:noFill/>
          <a:ln>
            <a:noFill/>
          </a:ln>
        </p:spPr>
      </p:pic>
      <p:pic>
        <p:nvPicPr>
          <p:cNvPr id="207" name="Google Shape;207;p7"/>
          <p:cNvPicPr preferRelativeResize="0"/>
          <p:nvPr/>
        </p:nvPicPr>
        <p:blipFill>
          <a:blip r:embed="rId5">
            <a:alphaModFix/>
          </a:blip>
          <a:stretch>
            <a:fillRect/>
          </a:stretch>
        </p:blipFill>
        <p:spPr>
          <a:xfrm>
            <a:off x="10220100" y="0"/>
            <a:ext cx="1150450" cy="1150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14473"/>
            </a:gs>
            <a:gs pos="48000">
              <a:srgbClr val="4B68B0"/>
            </a:gs>
            <a:gs pos="100000">
              <a:srgbClr val="8FA1CF"/>
            </a:gs>
          </a:gsLst>
          <a:lin ang="16200000" scaled="0"/>
        </a:gradFill>
      </p:bgPr>
    </p:bg>
    <p:spTree>
      <p:nvGrpSpPr>
        <p:cNvPr id="211" name="Shape 211"/>
        <p:cNvGrpSpPr/>
        <p:nvPr/>
      </p:nvGrpSpPr>
      <p:grpSpPr>
        <a:xfrm>
          <a:off x="0" y="0"/>
          <a:ext cx="0" cy="0"/>
          <a:chOff x="0" y="0"/>
          <a:chExt cx="0" cy="0"/>
        </a:xfrm>
      </p:grpSpPr>
      <p:pic>
        <p:nvPicPr>
          <p:cNvPr id="212" name="Google Shape;212;p8"/>
          <p:cNvPicPr preferRelativeResize="0"/>
          <p:nvPr/>
        </p:nvPicPr>
        <p:blipFill rotWithShape="1">
          <a:blip r:embed="rId3">
            <a:alphaModFix/>
          </a:blip>
          <a:srcRect b="0" l="0" r="0" t="0"/>
          <a:stretch/>
        </p:blipFill>
        <p:spPr>
          <a:xfrm>
            <a:off x="9444538" y="3661192"/>
            <a:ext cx="2286319" cy="2857899"/>
          </a:xfrm>
          <a:prstGeom prst="rect">
            <a:avLst/>
          </a:prstGeom>
          <a:noFill/>
          <a:ln>
            <a:noFill/>
          </a:ln>
        </p:spPr>
      </p:pic>
      <p:sp>
        <p:nvSpPr>
          <p:cNvPr id="213" name="Google Shape;213;p8"/>
          <p:cNvSpPr txBox="1"/>
          <p:nvPr>
            <p:ph type="ctrTitle"/>
          </p:nvPr>
        </p:nvSpPr>
        <p:spPr>
          <a:xfrm>
            <a:off x="540656" y="338909"/>
            <a:ext cx="9679449" cy="8115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4400"/>
              <a:buFont typeface="Century Gothic"/>
              <a:buNone/>
            </a:pPr>
            <a:r>
              <a:rPr b="1" lang="es-ES" sz="4400">
                <a:solidFill>
                  <a:schemeClr val="lt1"/>
                </a:solidFill>
              </a:rPr>
              <a:t>ANÁLISIS HORIZONTAL DEL ESF</a:t>
            </a:r>
            <a:endParaRPr b="1" sz="4400">
              <a:solidFill>
                <a:schemeClr val="lt1"/>
              </a:solidFill>
            </a:endParaRPr>
          </a:p>
        </p:txBody>
      </p:sp>
      <p:sp>
        <p:nvSpPr>
          <p:cNvPr id="214" name="Google Shape;214;p8"/>
          <p:cNvSpPr txBox="1"/>
          <p:nvPr/>
        </p:nvSpPr>
        <p:spPr>
          <a:xfrm>
            <a:off x="8559875" y="1551025"/>
            <a:ext cx="3429000" cy="4833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400"/>
              <a:buFont typeface="Century Gothic"/>
              <a:buNone/>
            </a:pPr>
            <a:r>
              <a:rPr lang="es-ES">
                <a:solidFill>
                  <a:srgbClr val="FFFFFF"/>
                </a:solidFill>
                <a:latin typeface="Century Gothic"/>
                <a:ea typeface="Century Gothic"/>
                <a:cs typeface="Century Gothic"/>
                <a:sym typeface="Century Gothic"/>
              </a:rPr>
              <a:t>Los pasivos total en el año 2015 tuvo un incremento de 20% con respecto al año anterior, esto principalmente por otras cuentas por pagar (79%). En el año 2016 (12%), explicado por cuentas por pagar relacionadas (581%). En el año 2017 (-2%), principalmente por </a:t>
            </a:r>
            <a:r>
              <a:rPr lang="es-ES">
                <a:solidFill>
                  <a:srgbClr val="FFFFFF"/>
                </a:solidFill>
                <a:latin typeface="Century Gothic"/>
                <a:ea typeface="Century Gothic"/>
                <a:cs typeface="Century Gothic"/>
                <a:sym typeface="Century Gothic"/>
              </a:rPr>
              <a:t>provisión</a:t>
            </a:r>
            <a:r>
              <a:rPr lang="es-ES">
                <a:solidFill>
                  <a:srgbClr val="FFFFFF"/>
                </a:solidFill>
                <a:latin typeface="Century Gothic"/>
                <a:ea typeface="Century Gothic"/>
                <a:cs typeface="Century Gothic"/>
                <a:sym typeface="Century Gothic"/>
              </a:rPr>
              <a:t> por beneficios a los empleados (-100%). En el año 2018 (-3%), principalmente por cuentas por pagar entidades relacionadas (-23%) y en el año 2019 (-1%).</a:t>
            </a:r>
            <a:endParaRPr>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1400"/>
              <a:buFont typeface="Century Gothic"/>
              <a:buNone/>
            </a:pPr>
            <a:r>
              <a:rPr lang="es-ES">
                <a:solidFill>
                  <a:srgbClr val="FFFFFF"/>
                </a:solidFill>
                <a:latin typeface="Century Gothic"/>
                <a:ea typeface="Century Gothic"/>
                <a:cs typeface="Century Gothic"/>
                <a:sym typeface="Century Gothic"/>
              </a:rPr>
              <a:t>De la misma forma el patrimonio fue </a:t>
            </a:r>
            <a:r>
              <a:rPr lang="es-ES">
                <a:solidFill>
                  <a:srgbClr val="FFFFFF"/>
                </a:solidFill>
                <a:latin typeface="Century Gothic"/>
                <a:ea typeface="Century Gothic"/>
                <a:cs typeface="Century Gothic"/>
                <a:sym typeface="Century Gothic"/>
              </a:rPr>
              <a:t>reduciéndose</a:t>
            </a:r>
            <a:r>
              <a:rPr lang="es-ES">
                <a:solidFill>
                  <a:srgbClr val="FFFFFF"/>
                </a:solidFill>
                <a:latin typeface="Century Gothic"/>
                <a:ea typeface="Century Gothic"/>
                <a:cs typeface="Century Gothic"/>
                <a:sym typeface="Century Gothic"/>
              </a:rPr>
              <a:t> en el </a:t>
            </a:r>
            <a:r>
              <a:rPr lang="es-ES">
                <a:solidFill>
                  <a:srgbClr val="FFFFFF"/>
                </a:solidFill>
                <a:latin typeface="Century Gothic"/>
                <a:ea typeface="Century Gothic"/>
                <a:cs typeface="Century Gothic"/>
                <a:sym typeface="Century Gothic"/>
              </a:rPr>
              <a:t>transcurso</a:t>
            </a:r>
            <a:r>
              <a:rPr lang="es-ES">
                <a:solidFill>
                  <a:srgbClr val="FFFFFF"/>
                </a:solidFill>
                <a:latin typeface="Century Gothic"/>
                <a:ea typeface="Century Gothic"/>
                <a:cs typeface="Century Gothic"/>
                <a:sym typeface="Century Gothic"/>
              </a:rPr>
              <a:t> de los años.</a:t>
            </a:r>
            <a:endParaRPr>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1400"/>
              <a:buFont typeface="Century Gothic"/>
              <a:buNone/>
            </a:pPr>
            <a:r>
              <a:t/>
            </a:r>
            <a:endParaRPr b="0" i="0" sz="1400" u="none" cap="none" strike="noStrike">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1400"/>
              <a:buFont typeface="Century Gothic"/>
              <a:buNone/>
            </a:pPr>
            <a:r>
              <a:t/>
            </a:r>
            <a:endParaRPr b="0" i="0" sz="1400" u="none" cap="none" strike="noStrike">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1400"/>
              <a:buFont typeface="Century Gothic"/>
              <a:buNone/>
            </a:pPr>
            <a:r>
              <a:t/>
            </a:r>
            <a:endParaRPr b="0" i="0" sz="1400" u="none" cap="none" strike="noStrike">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1400"/>
              <a:buFont typeface="Century Gothic"/>
              <a:buNone/>
            </a:pPr>
            <a:r>
              <a:t/>
            </a:r>
            <a:endParaRPr b="0" i="0" sz="1400" u="none" cap="none" strike="noStrike">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1400"/>
              <a:buFont typeface="Century Gothic"/>
              <a:buNone/>
            </a:pPr>
            <a:r>
              <a:t/>
            </a:r>
            <a:endParaRPr b="0" i="0" sz="1400" u="none" cap="none" strike="noStrike">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1400"/>
              <a:buFont typeface="Century Gothic"/>
              <a:buNone/>
            </a:pPr>
            <a:r>
              <a:t/>
            </a:r>
            <a:endParaRPr b="0" i="0" sz="1400" u="none" cap="none" strike="noStrike">
              <a:solidFill>
                <a:srgbClr val="FFFFFF"/>
              </a:solidFill>
              <a:latin typeface="Century Gothic"/>
              <a:ea typeface="Century Gothic"/>
              <a:cs typeface="Century Gothic"/>
              <a:sym typeface="Century Gothic"/>
            </a:endParaRPr>
          </a:p>
        </p:txBody>
      </p:sp>
      <p:pic>
        <p:nvPicPr>
          <p:cNvPr id="215" name="Google Shape;215;p8"/>
          <p:cNvPicPr preferRelativeResize="0"/>
          <p:nvPr/>
        </p:nvPicPr>
        <p:blipFill rotWithShape="1">
          <a:blip r:embed="rId4">
            <a:alphaModFix/>
          </a:blip>
          <a:srcRect b="241" l="0" r="0" t="47417"/>
          <a:stretch/>
        </p:blipFill>
        <p:spPr>
          <a:xfrm>
            <a:off x="461143" y="1551025"/>
            <a:ext cx="7731851" cy="4968066"/>
          </a:xfrm>
          <a:prstGeom prst="rect">
            <a:avLst/>
          </a:prstGeom>
          <a:noFill/>
          <a:ln>
            <a:noFill/>
          </a:ln>
        </p:spPr>
      </p:pic>
      <p:pic>
        <p:nvPicPr>
          <p:cNvPr id="216" name="Google Shape;216;p8"/>
          <p:cNvPicPr preferRelativeResize="0"/>
          <p:nvPr/>
        </p:nvPicPr>
        <p:blipFill>
          <a:blip r:embed="rId5">
            <a:alphaModFix/>
          </a:blip>
          <a:stretch>
            <a:fillRect/>
          </a:stretch>
        </p:blipFill>
        <p:spPr>
          <a:xfrm>
            <a:off x="10220100" y="0"/>
            <a:ext cx="1150450" cy="1150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14473"/>
            </a:gs>
            <a:gs pos="48000">
              <a:srgbClr val="4B68B0"/>
            </a:gs>
            <a:gs pos="100000">
              <a:srgbClr val="8FA1CF"/>
            </a:gs>
          </a:gsLst>
          <a:lin ang="16200000" scaled="0"/>
        </a:gradFill>
      </p:bgPr>
    </p:bg>
    <p:spTree>
      <p:nvGrpSpPr>
        <p:cNvPr id="220" name="Shape 220"/>
        <p:cNvGrpSpPr/>
        <p:nvPr/>
      </p:nvGrpSpPr>
      <p:grpSpPr>
        <a:xfrm>
          <a:off x="0" y="0"/>
          <a:ext cx="0" cy="0"/>
          <a:chOff x="0" y="0"/>
          <a:chExt cx="0" cy="0"/>
        </a:xfrm>
      </p:grpSpPr>
      <p:pic>
        <p:nvPicPr>
          <p:cNvPr id="221" name="Google Shape;221;p9"/>
          <p:cNvPicPr preferRelativeResize="0"/>
          <p:nvPr/>
        </p:nvPicPr>
        <p:blipFill rotWithShape="1">
          <a:blip r:embed="rId3">
            <a:alphaModFix/>
          </a:blip>
          <a:srcRect b="0" l="0" r="0" t="0"/>
          <a:stretch/>
        </p:blipFill>
        <p:spPr>
          <a:xfrm>
            <a:off x="9444538" y="3661192"/>
            <a:ext cx="2286319" cy="2857899"/>
          </a:xfrm>
          <a:prstGeom prst="rect">
            <a:avLst/>
          </a:prstGeom>
          <a:noFill/>
          <a:ln>
            <a:noFill/>
          </a:ln>
        </p:spPr>
      </p:pic>
      <p:sp>
        <p:nvSpPr>
          <p:cNvPr id="222" name="Google Shape;222;p9"/>
          <p:cNvSpPr txBox="1"/>
          <p:nvPr>
            <p:ph type="ctrTitle"/>
          </p:nvPr>
        </p:nvSpPr>
        <p:spPr>
          <a:xfrm>
            <a:off x="540656" y="338909"/>
            <a:ext cx="9679500" cy="8115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4400"/>
              <a:buFont typeface="Century Gothic"/>
              <a:buNone/>
            </a:pPr>
            <a:r>
              <a:rPr b="1" lang="es-ES" sz="4400">
                <a:solidFill>
                  <a:schemeClr val="lt1"/>
                </a:solidFill>
              </a:rPr>
              <a:t>RATIOS DE LIQUIDEZ</a:t>
            </a:r>
            <a:endParaRPr b="1" sz="4400">
              <a:solidFill>
                <a:schemeClr val="lt1"/>
              </a:solidFill>
            </a:endParaRPr>
          </a:p>
        </p:txBody>
      </p:sp>
      <p:sp>
        <p:nvSpPr>
          <p:cNvPr id="223" name="Google Shape;223;p9"/>
          <p:cNvSpPr txBox="1"/>
          <p:nvPr/>
        </p:nvSpPr>
        <p:spPr>
          <a:xfrm>
            <a:off x="7986075" y="1228950"/>
            <a:ext cx="3852300" cy="49410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500">
                <a:solidFill>
                  <a:schemeClr val="lt1"/>
                </a:solidFill>
                <a:latin typeface="Century Gothic"/>
                <a:ea typeface="Century Gothic"/>
                <a:cs typeface="Century Gothic"/>
                <a:sym typeface="Century Gothic"/>
              </a:rPr>
              <a:t>Al inicio del </a:t>
            </a:r>
            <a:r>
              <a:rPr lang="es-ES" sz="1500">
                <a:solidFill>
                  <a:schemeClr val="lt1"/>
                </a:solidFill>
                <a:latin typeface="Century Gothic"/>
                <a:ea typeface="Century Gothic"/>
                <a:cs typeface="Century Gothic"/>
                <a:sym typeface="Century Gothic"/>
              </a:rPr>
              <a:t>análisis</a:t>
            </a:r>
            <a:r>
              <a:rPr lang="es-ES" sz="1500">
                <a:solidFill>
                  <a:schemeClr val="lt1"/>
                </a:solidFill>
                <a:latin typeface="Century Gothic"/>
                <a:ea typeface="Century Gothic"/>
                <a:cs typeface="Century Gothic"/>
                <a:sym typeface="Century Gothic"/>
              </a:rPr>
              <a:t>, Yura y Unacem  no </a:t>
            </a:r>
            <a:r>
              <a:rPr lang="es-ES" sz="1500">
                <a:solidFill>
                  <a:schemeClr val="lt1"/>
                </a:solidFill>
                <a:latin typeface="Century Gothic"/>
                <a:ea typeface="Century Gothic"/>
                <a:cs typeface="Century Gothic"/>
                <a:sym typeface="Century Gothic"/>
              </a:rPr>
              <a:t>podían</a:t>
            </a:r>
            <a:r>
              <a:rPr lang="es-ES" sz="1500">
                <a:solidFill>
                  <a:schemeClr val="lt1"/>
                </a:solidFill>
                <a:latin typeface="Century Gothic"/>
                <a:ea typeface="Century Gothic"/>
                <a:cs typeface="Century Gothic"/>
                <a:sym typeface="Century Gothic"/>
              </a:rPr>
              <a:t> asumir sus obligaciones de corto plazo porque </a:t>
            </a:r>
            <a:r>
              <a:rPr lang="es-ES" sz="1500">
                <a:solidFill>
                  <a:schemeClr val="lt1"/>
                </a:solidFill>
                <a:latin typeface="Century Gothic"/>
                <a:ea typeface="Century Gothic"/>
                <a:cs typeface="Century Gothic"/>
                <a:sym typeface="Century Gothic"/>
              </a:rPr>
              <a:t>tenían</a:t>
            </a:r>
            <a:r>
              <a:rPr lang="es-ES" sz="1500">
                <a:solidFill>
                  <a:schemeClr val="lt1"/>
                </a:solidFill>
                <a:latin typeface="Century Gothic"/>
                <a:ea typeface="Century Gothic"/>
                <a:cs typeface="Century Gothic"/>
                <a:sym typeface="Century Gothic"/>
              </a:rPr>
              <a:t> un </a:t>
            </a:r>
            <a:r>
              <a:rPr lang="es-ES" sz="1500">
                <a:solidFill>
                  <a:schemeClr val="lt1"/>
                </a:solidFill>
                <a:latin typeface="Century Gothic"/>
                <a:ea typeface="Century Gothic"/>
                <a:cs typeface="Century Gothic"/>
                <a:sym typeface="Century Gothic"/>
              </a:rPr>
              <a:t>déficit</a:t>
            </a:r>
            <a:r>
              <a:rPr lang="es-ES" sz="1500">
                <a:solidFill>
                  <a:schemeClr val="lt1"/>
                </a:solidFill>
                <a:latin typeface="Century Gothic"/>
                <a:ea typeface="Century Gothic"/>
                <a:cs typeface="Century Gothic"/>
                <a:sym typeface="Century Gothic"/>
              </a:rPr>
              <a:t> de Capital de Trabajo importante. </a:t>
            </a:r>
            <a:r>
              <a:rPr lang="es-ES" sz="1500">
                <a:solidFill>
                  <a:schemeClr val="lt1"/>
                </a:solidFill>
                <a:latin typeface="Century Gothic"/>
                <a:ea typeface="Century Gothic"/>
                <a:cs typeface="Century Gothic"/>
                <a:sym typeface="Century Gothic"/>
              </a:rPr>
              <a:t>Según</a:t>
            </a:r>
            <a:r>
              <a:rPr lang="es-ES" sz="1500">
                <a:solidFill>
                  <a:schemeClr val="lt1"/>
                </a:solidFill>
                <a:latin typeface="Century Gothic"/>
                <a:ea typeface="Century Gothic"/>
                <a:cs typeface="Century Gothic"/>
                <a:sym typeface="Century Gothic"/>
              </a:rPr>
              <a:t> los ratios de Endeudamiento por explicar, se comprende que Pacasmayo disminuyera sustancialmente su ratio de liquidez. logrado mientras que UNACEM  si tuvo una </a:t>
            </a:r>
            <a:r>
              <a:rPr lang="es-ES" sz="1500">
                <a:solidFill>
                  <a:schemeClr val="lt1"/>
                </a:solidFill>
                <a:latin typeface="Century Gothic"/>
                <a:ea typeface="Century Gothic"/>
                <a:cs typeface="Century Gothic"/>
                <a:sym typeface="Century Gothic"/>
              </a:rPr>
              <a:t>caída, debido a su gestión ineficiente de las deudas a corto plazo. </a:t>
            </a:r>
            <a:endParaRPr sz="1500">
              <a:solidFill>
                <a:schemeClr val="lt1"/>
              </a:solidFill>
              <a:latin typeface="Century Gothic"/>
              <a:ea typeface="Century Gothic"/>
              <a:cs typeface="Century Gothic"/>
              <a:sym typeface="Century Gothic"/>
            </a:endParaRPr>
          </a:p>
          <a:p>
            <a:pPr indent="0" lvl="0" marL="0" marR="0" rtl="0" algn="just">
              <a:spcBef>
                <a:spcPts val="0"/>
              </a:spcBef>
              <a:spcAft>
                <a:spcPts val="0"/>
              </a:spcAft>
              <a:buNone/>
            </a:pPr>
            <a:r>
              <a:t/>
            </a:r>
            <a:endParaRPr sz="1500">
              <a:solidFill>
                <a:schemeClr val="lt1"/>
              </a:solidFill>
              <a:latin typeface="Century Gothic"/>
              <a:ea typeface="Century Gothic"/>
              <a:cs typeface="Century Gothic"/>
              <a:sym typeface="Century Gothic"/>
            </a:endParaRPr>
          </a:p>
          <a:p>
            <a:pPr indent="0" lvl="0" marL="0" marR="0" rtl="0" algn="just">
              <a:spcBef>
                <a:spcPts val="0"/>
              </a:spcBef>
              <a:spcAft>
                <a:spcPts val="0"/>
              </a:spcAft>
              <a:buNone/>
            </a:pPr>
            <a:r>
              <a:rPr lang="es-ES" sz="1500">
                <a:solidFill>
                  <a:schemeClr val="lt1"/>
                </a:solidFill>
                <a:latin typeface="Century Gothic"/>
                <a:ea typeface="Century Gothic"/>
                <a:cs typeface="Century Gothic"/>
                <a:sym typeface="Century Gothic"/>
              </a:rPr>
              <a:t>Por ende, Yura tiene mejor nivel ya que </a:t>
            </a:r>
            <a:r>
              <a:rPr lang="es-ES" sz="1500">
                <a:solidFill>
                  <a:schemeClr val="lt1"/>
                </a:solidFill>
                <a:latin typeface="Century Gothic"/>
                <a:ea typeface="Century Gothic"/>
                <a:cs typeface="Century Gothic"/>
                <a:sym typeface="Century Gothic"/>
              </a:rPr>
              <a:t>cuenta</a:t>
            </a:r>
            <a:r>
              <a:rPr lang="es-ES" sz="1500">
                <a:solidFill>
                  <a:schemeClr val="lt1"/>
                </a:solidFill>
                <a:latin typeface="Century Gothic"/>
                <a:ea typeface="Century Gothic"/>
                <a:cs typeface="Century Gothic"/>
                <a:sym typeface="Century Gothic"/>
              </a:rPr>
              <a:t> con garantía para poder </a:t>
            </a:r>
            <a:r>
              <a:rPr lang="es-ES" sz="1500">
                <a:solidFill>
                  <a:schemeClr val="lt1"/>
                </a:solidFill>
                <a:latin typeface="Century Gothic"/>
                <a:ea typeface="Century Gothic"/>
                <a:cs typeface="Century Gothic"/>
                <a:sym typeface="Century Gothic"/>
              </a:rPr>
              <a:t>coberturar</a:t>
            </a:r>
            <a:r>
              <a:rPr lang="es-ES" sz="1500">
                <a:solidFill>
                  <a:schemeClr val="lt1"/>
                </a:solidFill>
                <a:latin typeface="Century Gothic"/>
                <a:ea typeface="Century Gothic"/>
                <a:cs typeface="Century Gothic"/>
                <a:sym typeface="Century Gothic"/>
              </a:rPr>
              <a:t> y poder honrar sus compromisos. Considerando la prueba </a:t>
            </a:r>
            <a:r>
              <a:rPr lang="es-ES" sz="1500">
                <a:solidFill>
                  <a:schemeClr val="lt1"/>
                </a:solidFill>
                <a:latin typeface="Century Gothic"/>
                <a:ea typeface="Century Gothic"/>
                <a:cs typeface="Century Gothic"/>
                <a:sym typeface="Century Gothic"/>
              </a:rPr>
              <a:t>ácida</a:t>
            </a:r>
            <a:r>
              <a:rPr lang="es-ES" sz="1500">
                <a:solidFill>
                  <a:schemeClr val="lt1"/>
                </a:solidFill>
                <a:latin typeface="Century Gothic"/>
                <a:ea typeface="Century Gothic"/>
                <a:cs typeface="Century Gothic"/>
                <a:sym typeface="Century Gothic"/>
              </a:rPr>
              <a:t>, Yura </a:t>
            </a:r>
            <a:r>
              <a:rPr lang="es-ES" sz="1500">
                <a:solidFill>
                  <a:schemeClr val="lt1"/>
                </a:solidFill>
                <a:latin typeface="Century Gothic"/>
                <a:ea typeface="Century Gothic"/>
                <a:cs typeface="Century Gothic"/>
                <a:sym typeface="Century Gothic"/>
              </a:rPr>
              <a:t>también</a:t>
            </a:r>
            <a:r>
              <a:rPr lang="es-ES" sz="1500">
                <a:solidFill>
                  <a:schemeClr val="lt1"/>
                </a:solidFill>
                <a:latin typeface="Century Gothic"/>
                <a:ea typeface="Century Gothic"/>
                <a:cs typeface="Century Gothic"/>
                <a:sym typeface="Century Gothic"/>
              </a:rPr>
              <a:t> es la mejor, puesto sus niveles de liquidez son estables. </a:t>
            </a:r>
            <a:endParaRPr sz="1500">
              <a:solidFill>
                <a:schemeClr val="lt1"/>
              </a:solidFill>
              <a:latin typeface="Century Gothic"/>
              <a:ea typeface="Century Gothic"/>
              <a:cs typeface="Century Gothic"/>
              <a:sym typeface="Century Gothic"/>
            </a:endParaRPr>
          </a:p>
          <a:p>
            <a:pPr indent="0" lvl="0" marL="0" marR="0" rtl="0" algn="just">
              <a:spcBef>
                <a:spcPts val="0"/>
              </a:spcBef>
              <a:spcAft>
                <a:spcPts val="0"/>
              </a:spcAft>
              <a:buNone/>
            </a:pPr>
            <a:r>
              <a:t/>
            </a:r>
            <a:endParaRPr sz="1500">
              <a:solidFill>
                <a:schemeClr val="lt1"/>
              </a:solidFill>
              <a:latin typeface="Century Gothic"/>
              <a:ea typeface="Century Gothic"/>
              <a:cs typeface="Century Gothic"/>
              <a:sym typeface="Century Gothic"/>
            </a:endParaRPr>
          </a:p>
          <a:p>
            <a:pPr indent="0" lvl="0" marL="0" marR="0" rtl="0" algn="just">
              <a:spcBef>
                <a:spcPts val="0"/>
              </a:spcBef>
              <a:spcAft>
                <a:spcPts val="0"/>
              </a:spcAft>
              <a:buNone/>
            </a:pPr>
            <a:r>
              <a:t/>
            </a:r>
            <a:endParaRPr sz="1500">
              <a:solidFill>
                <a:schemeClr val="lt1"/>
              </a:solidFill>
              <a:latin typeface="Century Gothic"/>
              <a:ea typeface="Century Gothic"/>
              <a:cs typeface="Century Gothic"/>
              <a:sym typeface="Century Gothic"/>
            </a:endParaRPr>
          </a:p>
        </p:txBody>
      </p:sp>
      <p:pic>
        <p:nvPicPr>
          <p:cNvPr id="224" name="Google Shape;224;p9"/>
          <p:cNvPicPr preferRelativeResize="0"/>
          <p:nvPr/>
        </p:nvPicPr>
        <p:blipFill>
          <a:blip r:embed="rId4">
            <a:alphaModFix/>
          </a:blip>
          <a:stretch>
            <a:fillRect/>
          </a:stretch>
        </p:blipFill>
        <p:spPr>
          <a:xfrm>
            <a:off x="10220100" y="0"/>
            <a:ext cx="1150450" cy="1150450"/>
          </a:xfrm>
          <a:prstGeom prst="rect">
            <a:avLst/>
          </a:prstGeom>
          <a:noFill/>
          <a:ln>
            <a:noFill/>
          </a:ln>
        </p:spPr>
      </p:pic>
      <p:pic>
        <p:nvPicPr>
          <p:cNvPr id="225" name="Google Shape;225;p9"/>
          <p:cNvPicPr preferRelativeResize="0"/>
          <p:nvPr/>
        </p:nvPicPr>
        <p:blipFill>
          <a:blip r:embed="rId5">
            <a:alphaModFix/>
          </a:blip>
          <a:stretch>
            <a:fillRect/>
          </a:stretch>
        </p:blipFill>
        <p:spPr>
          <a:xfrm>
            <a:off x="540650" y="2235175"/>
            <a:ext cx="7033599" cy="4283926"/>
          </a:xfrm>
          <a:prstGeom prst="rect">
            <a:avLst/>
          </a:prstGeom>
          <a:noFill/>
          <a:ln>
            <a:noFill/>
          </a:ln>
        </p:spPr>
      </p:pic>
      <p:pic>
        <p:nvPicPr>
          <p:cNvPr id="226" name="Google Shape;226;p9"/>
          <p:cNvPicPr preferRelativeResize="0"/>
          <p:nvPr/>
        </p:nvPicPr>
        <p:blipFill>
          <a:blip r:embed="rId6">
            <a:alphaModFix/>
          </a:blip>
          <a:stretch>
            <a:fillRect/>
          </a:stretch>
        </p:blipFill>
        <p:spPr>
          <a:xfrm>
            <a:off x="540650" y="1228952"/>
            <a:ext cx="7033599" cy="1006223"/>
          </a:xfrm>
          <a:prstGeom prst="rect">
            <a:avLst/>
          </a:prstGeom>
          <a:noFill/>
          <a:ln>
            <a:noFill/>
          </a:ln>
        </p:spPr>
      </p:pic>
      <p:sp>
        <p:nvSpPr>
          <p:cNvPr id="227" name="Google Shape;227;p9"/>
          <p:cNvSpPr txBox="1"/>
          <p:nvPr/>
        </p:nvSpPr>
        <p:spPr>
          <a:xfrm>
            <a:off x="6177575" y="2127725"/>
            <a:ext cx="1002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1200">
                <a:latin typeface="Century Gothic"/>
                <a:ea typeface="Century Gothic"/>
                <a:cs typeface="Century Gothic"/>
                <a:sym typeface="Century Gothic"/>
              </a:rPr>
              <a:t>En soles</a:t>
            </a:r>
            <a:endParaRPr sz="1200">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xmlns:r="http://schemas.openxmlformats.org/officeDocument/2006/relationships" name="Ion">
  <a:themeElements>
    <a:clrScheme name="Azul cálido">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2021-02-19T02:22:12Z</dcterms:created>
  <dc:creator>Orlando Barriga</dc:creator>
</cp:coreProperties>
</file>