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801" r:id="rId3"/>
    <p:sldId id="854" r:id="rId4"/>
    <p:sldId id="855" r:id="rId5"/>
    <p:sldId id="804" r:id="rId6"/>
    <p:sldId id="805" r:id="rId7"/>
    <p:sldId id="809" r:id="rId8"/>
    <p:sldId id="810" r:id="rId9"/>
    <p:sldId id="814" r:id="rId10"/>
    <p:sldId id="815" r:id="rId11"/>
    <p:sldId id="816" r:id="rId12"/>
    <p:sldId id="817" r:id="rId13"/>
    <p:sldId id="845" r:id="rId14"/>
    <p:sldId id="826" r:id="rId15"/>
    <p:sldId id="827" r:id="rId16"/>
    <p:sldId id="828" r:id="rId17"/>
    <p:sldId id="829" r:id="rId18"/>
    <p:sldId id="830" r:id="rId19"/>
    <p:sldId id="831" r:id="rId20"/>
    <p:sldId id="832" r:id="rId21"/>
    <p:sldId id="833" r:id="rId22"/>
    <p:sldId id="834" r:id="rId23"/>
    <p:sldId id="835" r:id="rId24"/>
    <p:sldId id="843" r:id="rId25"/>
    <p:sldId id="844" r:id="rId2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1"/>
    <p:restoredTop sz="86418"/>
  </p:normalViewPr>
  <p:slideViewPr>
    <p:cSldViewPr snapToGrid="0" snapToObjects="1">
      <p:cViewPr varScale="1">
        <p:scale>
          <a:sx n="74" d="100"/>
          <a:sy n="74" d="100"/>
        </p:scale>
        <p:origin x="104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64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572B-6E10-FD42-BE71-9F77686210B6}"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E2A2E-8660-6E48-A44F-3069D459519F}" type="slidenum">
              <a:rPr lang="en-US" smtClean="0"/>
              <a:t>‹Nº›</a:t>
            </a:fld>
            <a:endParaRPr lang="en-US"/>
          </a:p>
        </p:txBody>
      </p:sp>
    </p:spTree>
    <p:extLst>
      <p:ext uri="{BB962C8B-B14F-4D97-AF65-F5344CB8AC3E}">
        <p14:creationId xmlns:p14="http://schemas.microsoft.com/office/powerpoint/2010/main" val="393163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a:extLst>
              <a:ext uri="{FF2B5EF4-FFF2-40B4-BE49-F238E27FC236}">
                <a16:creationId xmlns:a16="http://schemas.microsoft.com/office/drawing/2014/main" id="{8C2151A7-ABB4-4FBF-9861-700D3F094E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2 Marcador de notas">
            <a:extLst>
              <a:ext uri="{FF2B5EF4-FFF2-40B4-BE49-F238E27FC236}">
                <a16:creationId xmlns:a16="http://schemas.microsoft.com/office/drawing/2014/main" id="{F26D6CD5-B3C3-4A51-8E00-6231A2222A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103428" name="3 Marcador de número de diapositiva">
            <a:extLst>
              <a:ext uri="{FF2B5EF4-FFF2-40B4-BE49-F238E27FC236}">
                <a16:creationId xmlns:a16="http://schemas.microsoft.com/office/drawing/2014/main" id="{CC3959E3-2E48-4BE7-9584-BFBC3C0A98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B6752E-84A3-42B2-A4E5-0D122752721A}" type="slidenum">
              <a:rPr lang="es-PE" altLang="es-PE">
                <a:latin typeface="Calibri" panose="020F0502020204030204" pitchFamily="34" charset="0"/>
              </a:rPr>
              <a:pPr/>
              <a:t>3</a:t>
            </a:fld>
            <a:endParaRPr lang="es-PE" altLang="es-PE">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a:extLst>
              <a:ext uri="{FF2B5EF4-FFF2-40B4-BE49-F238E27FC236}">
                <a16:creationId xmlns:a16="http://schemas.microsoft.com/office/drawing/2014/main" id="{91CBC4F6-BFF1-4B9C-9F1B-C1DADBC1D1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2 Marcador de notas">
            <a:extLst>
              <a:ext uri="{FF2B5EF4-FFF2-40B4-BE49-F238E27FC236}">
                <a16:creationId xmlns:a16="http://schemas.microsoft.com/office/drawing/2014/main" id="{5A5E597D-2442-4FD7-A2C2-A28CC2744E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104452" name="3 Marcador de número de diapositiva">
            <a:extLst>
              <a:ext uri="{FF2B5EF4-FFF2-40B4-BE49-F238E27FC236}">
                <a16:creationId xmlns:a16="http://schemas.microsoft.com/office/drawing/2014/main" id="{3D9571FF-9F10-4A3B-B392-E49D65DEC5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CAC07A-4C74-45BF-A3F0-0F0E0C9AC270}" type="slidenum">
              <a:rPr lang="es-PE" altLang="es-PE">
                <a:latin typeface="Calibri" panose="020F0502020204030204" pitchFamily="34" charset="0"/>
              </a:rPr>
              <a:pPr/>
              <a:t>4</a:t>
            </a:fld>
            <a:endParaRPr lang="es-PE" altLang="es-PE">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26A1D508-7FD4-4AC8-99FE-D93E2E1470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291D2061-A687-4BA7-A555-F2B0E4CF96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105476" name="Slide Number Placeholder 3">
            <a:extLst>
              <a:ext uri="{FF2B5EF4-FFF2-40B4-BE49-F238E27FC236}">
                <a16:creationId xmlns:a16="http://schemas.microsoft.com/office/drawing/2014/main" id="{D2B3535A-2C89-4E78-9456-60A99C29CF3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0FA771A-7702-41E6-99D0-732740713E09}" type="slidenum">
              <a:rPr lang="en-US" altLang="en-US" sz="1200">
                <a:cs typeface="Times New Roman" panose="02020603050405020304" pitchFamily="18" charset="0"/>
              </a:rPr>
              <a:pPr algn="r" eaLnBrk="1" hangingPunct="1"/>
              <a:t>7</a:t>
            </a:fld>
            <a:endParaRPr lang="en-US" altLang="en-US" sz="120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8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p:cNvSpPr>
            <a:spLocks noGrp="1"/>
          </p:cNvSpPr>
          <p:nvPr>
            <p:ph type="title" hasCustomPrompt="1"/>
          </p:nvPr>
        </p:nvSpPr>
        <p:spPr>
          <a:xfrm>
            <a:off x="514348" y="1243588"/>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4" name="Marcador de contenido 2"/>
          <p:cNvSpPr>
            <a:spLocks noGrp="1"/>
          </p:cNvSpPr>
          <p:nvPr>
            <p:ph idx="1"/>
          </p:nvPr>
        </p:nvSpPr>
        <p:spPr>
          <a:xfrm>
            <a:off x="514349" y="2054801"/>
            <a:ext cx="11287125"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47055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14348" y="1243588"/>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idx="1"/>
          </p:nvPr>
        </p:nvSpPr>
        <p:spPr>
          <a:xfrm>
            <a:off x="514349" y="2054801"/>
            <a:ext cx="11287125"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43581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85776" y="1171575"/>
            <a:ext cx="11229974" cy="919163"/>
          </a:xfrm>
        </p:spPr>
        <p:txBody>
          <a:bodyPr>
            <a:normAutofit/>
          </a:bodyPr>
          <a:lstStyle>
            <a:lvl1pPr>
              <a:defRPr sz="3200" b="1">
                <a:solidFill>
                  <a:schemeClr val="bg1"/>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sz="half" idx="1"/>
          </p:nvPr>
        </p:nvSpPr>
        <p:spPr>
          <a:xfrm>
            <a:off x="485776" y="2168526"/>
            <a:ext cx="5429250" cy="3632200"/>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contenido 3"/>
          <p:cNvSpPr>
            <a:spLocks noGrp="1"/>
          </p:cNvSpPr>
          <p:nvPr>
            <p:ph sz="half" idx="2"/>
          </p:nvPr>
        </p:nvSpPr>
        <p:spPr>
          <a:xfrm>
            <a:off x="6143626" y="2168526"/>
            <a:ext cx="5572124" cy="3632200"/>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32671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514348" y="1529342"/>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8" name="Marcador de contenido 2"/>
          <p:cNvSpPr>
            <a:spLocks noGrp="1"/>
          </p:cNvSpPr>
          <p:nvPr>
            <p:ph idx="1"/>
          </p:nvPr>
        </p:nvSpPr>
        <p:spPr>
          <a:xfrm>
            <a:off x="514349" y="2340555"/>
            <a:ext cx="11287125"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43961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title" hasCustomPrompt="1"/>
          </p:nvPr>
        </p:nvSpPr>
        <p:spPr>
          <a:xfrm>
            <a:off x="485776" y="1185862"/>
            <a:ext cx="11229974" cy="919163"/>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11" name="Marcador de contenido 2"/>
          <p:cNvSpPr>
            <a:spLocks noGrp="1"/>
          </p:cNvSpPr>
          <p:nvPr>
            <p:ph sz="half" idx="1"/>
          </p:nvPr>
        </p:nvSpPr>
        <p:spPr>
          <a:xfrm>
            <a:off x="485776" y="2182813"/>
            <a:ext cx="5429250"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2" name="Marcador de contenido 3"/>
          <p:cNvSpPr>
            <a:spLocks noGrp="1"/>
          </p:cNvSpPr>
          <p:nvPr>
            <p:ph sz="half" idx="2"/>
          </p:nvPr>
        </p:nvSpPr>
        <p:spPr>
          <a:xfrm>
            <a:off x="6143626" y="2182813"/>
            <a:ext cx="5572124"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86021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83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1C51A8D7-CFED-49EE-AC51-EF094AC417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79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609600" y="845840"/>
            <a:ext cx="10972800" cy="1143000"/>
          </a:xfrm>
        </p:spPr>
        <p:txBody>
          <a:bodyPr>
            <a:noAutofit/>
          </a:bodyPr>
          <a:lstStyle>
            <a:lvl1pPr>
              <a:defRPr sz="4000">
                <a:solidFill>
                  <a:schemeClr val="tx2"/>
                </a:solidFill>
              </a:defRPr>
            </a:lvl1pPr>
          </a:lstStyle>
          <a:p>
            <a:r>
              <a:rPr lang="es-ES" dirty="0"/>
              <a:t>Haga clic para modificar el estilo de título del patrón</a:t>
            </a:r>
            <a:endParaRPr lang="en-US" dirty="0"/>
          </a:p>
        </p:txBody>
      </p:sp>
      <p:sp>
        <p:nvSpPr>
          <p:cNvPr id="4" name="2 Marcador de fecha">
            <a:extLst>
              <a:ext uri="{FF2B5EF4-FFF2-40B4-BE49-F238E27FC236}">
                <a16:creationId xmlns:a16="http://schemas.microsoft.com/office/drawing/2014/main" id="{CBB1C344-ADC0-4938-92CD-C6112164A818}"/>
              </a:ext>
            </a:extLst>
          </p:cNvPr>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ED34366-FBCE-4182-8508-0046EE97AA9D}" type="datetimeFigureOut">
              <a:rPr lang="en-US"/>
              <a:pPr>
                <a:defRPr/>
              </a:pPr>
              <a:t>2/2/2021</a:t>
            </a:fld>
            <a:endParaRPr lang="en-US" dirty="0"/>
          </a:p>
        </p:txBody>
      </p:sp>
      <p:sp>
        <p:nvSpPr>
          <p:cNvPr id="5" name="3 Marcador de pie de página">
            <a:extLst>
              <a:ext uri="{FF2B5EF4-FFF2-40B4-BE49-F238E27FC236}">
                <a16:creationId xmlns:a16="http://schemas.microsoft.com/office/drawing/2014/main" id="{13089C5E-196B-440F-A4F1-BC3C98DB43CC}"/>
              </a:ext>
            </a:extLst>
          </p:cNvPr>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6" name="4 Marcador de número de diapositiva">
            <a:extLst>
              <a:ext uri="{FF2B5EF4-FFF2-40B4-BE49-F238E27FC236}">
                <a16:creationId xmlns:a16="http://schemas.microsoft.com/office/drawing/2014/main" id="{666A455F-9816-4DA9-BB46-127822E42504}"/>
              </a:ext>
            </a:extLst>
          </p:cNvPr>
          <p:cNvSpPr>
            <a:spLocks noGrp="1"/>
          </p:cNvSpPr>
          <p:nvPr>
            <p:ph type="sldNum" sz="quarter" idx="12"/>
          </p:nvPr>
        </p:nvSpPr>
        <p:spPr/>
        <p:txBody>
          <a:bodyPr/>
          <a:lstStyle>
            <a:lvl1pPr>
              <a:defRPr>
                <a:latin typeface="Arial" panose="020B0604020202020204" pitchFamily="34" charset="0"/>
              </a:defRPr>
            </a:lvl1pPr>
          </a:lstStyle>
          <a:p>
            <a:fld id="{C11DD18A-590A-4359-A184-83E5D83B2C0E}" type="slidenum">
              <a:rPr lang="en-US" altLang="es-PE"/>
              <a:pPr/>
              <a:t>‹Nº›</a:t>
            </a:fld>
            <a:endParaRPr lang="en-US" altLang="es-PE"/>
          </a:p>
        </p:txBody>
      </p:sp>
    </p:spTree>
    <p:extLst>
      <p:ext uri="{BB962C8B-B14F-4D97-AF65-F5344CB8AC3E}">
        <p14:creationId xmlns:p14="http://schemas.microsoft.com/office/powerpoint/2010/main" val="325550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45B7A-124A-2440-B855-8AD09298A361}" type="datetimeFigureOut">
              <a:rPr lang="es-ES_tradnl" smtClean="0"/>
              <a:t>02/02/2021</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BB804-8CF5-A44B-9844-AC8F6ABDCA4E}" type="slidenum">
              <a:rPr lang="es-ES_tradnl" smtClean="0"/>
              <a:t>‹Nº›</a:t>
            </a:fld>
            <a:endParaRPr lang="es-ES_tradnl"/>
          </a:p>
        </p:txBody>
      </p:sp>
    </p:spTree>
    <p:extLst>
      <p:ext uri="{BB962C8B-B14F-4D97-AF65-F5344CB8AC3E}">
        <p14:creationId xmlns:p14="http://schemas.microsoft.com/office/powerpoint/2010/main" val="168309729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1" r:id="rId5"/>
    <p:sldLayoutId id="2147483653" r:id="rId6"/>
    <p:sldLayoutId id="2147483654" r:id="rId7"/>
    <p:sldLayoutId id="214748365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96D774A-ED09-4BB2-9588-6FCD1A6FD45A}"/>
              </a:ext>
            </a:extLst>
          </p:cNvPr>
          <p:cNvSpPr txBox="1">
            <a:spLocks noChangeArrowheads="1"/>
          </p:cNvSpPr>
          <p:nvPr/>
        </p:nvSpPr>
        <p:spPr>
          <a:xfrm>
            <a:off x="9298278" y="5780235"/>
            <a:ext cx="1913514" cy="471342"/>
          </a:xfrm>
          <a:prstGeom prst="rect">
            <a:avLst/>
          </a:prstGeom>
        </p:spPr>
        <p:txBody>
          <a:bodyPr lIns="90432" tIns="44423" rIns="90432" bIns="44423"/>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ES" altLang="es-PE" sz="3200" b="1" dirty="0">
                <a:effectLst>
                  <a:outerShdw blurRad="38100" dist="38100" dir="2700000" algn="tl">
                    <a:srgbClr val="C0C0C0"/>
                  </a:outerShdw>
                </a:effectLst>
                <a:latin typeface="Calibri" panose="020F0502020204030204" pitchFamily="34" charset="0"/>
              </a:rPr>
              <a:t>SESIÓN 8</a:t>
            </a:r>
          </a:p>
        </p:txBody>
      </p:sp>
    </p:spTree>
    <p:extLst>
      <p:ext uri="{BB962C8B-B14F-4D97-AF65-F5344CB8AC3E}">
        <p14:creationId xmlns:p14="http://schemas.microsoft.com/office/powerpoint/2010/main" val="173658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5730EC94-24A6-49B5-AEDC-989C3A6094CD}"/>
              </a:ext>
            </a:extLst>
          </p:cNvPr>
          <p:cNvSpPr>
            <a:spLocks noGrp="1"/>
          </p:cNvSpPr>
          <p:nvPr>
            <p:ph type="title"/>
          </p:nvPr>
        </p:nvSpPr>
        <p:spPr/>
        <p:txBody>
          <a:bodyPr/>
          <a:lstStyle/>
          <a:p>
            <a:r>
              <a:rPr lang="en-US" altLang="en-US" sz="2800" b="1">
                <a:solidFill>
                  <a:srgbClr val="C00000"/>
                </a:solidFill>
                <a:latin typeface="Arial" panose="020B0604020202020204" pitchFamily="34" charset="0"/>
              </a:rPr>
              <a:t>Paridad de Poder Adquisitivo (PPA)</a:t>
            </a:r>
          </a:p>
        </p:txBody>
      </p:sp>
      <p:sp>
        <p:nvSpPr>
          <p:cNvPr id="9220" name="Rectangle 3">
            <a:extLst>
              <a:ext uri="{FF2B5EF4-FFF2-40B4-BE49-F238E27FC236}">
                <a16:creationId xmlns:a16="http://schemas.microsoft.com/office/drawing/2014/main" id="{97DA00A5-541B-43FE-92B4-DD821BBFCE10}"/>
              </a:ext>
            </a:extLst>
          </p:cNvPr>
          <p:cNvSpPr>
            <a:spLocks noGrp="1" noChangeArrowheads="1"/>
          </p:cNvSpPr>
          <p:nvPr>
            <p:ph idx="1"/>
          </p:nvPr>
        </p:nvSpPr>
        <p:spPr/>
        <p:txBody>
          <a:bodyPr/>
          <a:lstStyle/>
          <a:p>
            <a:pPr marL="0" indent="0">
              <a:buNone/>
              <a:defRPr/>
            </a:pPr>
            <a:r>
              <a:rPr lang="es-ES" sz="2200" b="1" dirty="0">
                <a:solidFill>
                  <a:srgbClr val="0070C0"/>
                </a:solidFill>
              </a:rPr>
              <a:t>Razón Fundamental detrás de la teoría relativa del PPA </a:t>
            </a:r>
            <a:endParaRPr lang="en-US" sz="2200" b="1" dirty="0">
              <a:solidFill>
                <a:srgbClr val="0070C0"/>
              </a:solidFill>
            </a:endParaRPr>
          </a:p>
          <a:p>
            <a:pPr algn="just">
              <a:buFont typeface="Wingdings" panose="05000000000000000000" pitchFamily="2" charset="2"/>
              <a:buChar char="§"/>
              <a:defRPr/>
            </a:pPr>
            <a:r>
              <a:rPr lang="en-US" sz="2200" dirty="0"/>
              <a:t>Es necesario que haya un a</a:t>
            </a:r>
            <a:r>
              <a:rPr lang="es-ES" sz="2200" dirty="0"/>
              <a:t>juste en el Tipo de Cambio para que el poder adquisitivo relativo sea el mismo, ya sea comprando productos localmente o de otro país.</a:t>
            </a:r>
            <a:endParaRPr lang="en-US" sz="2200" dirty="0"/>
          </a:p>
          <a:p>
            <a:pPr algn="just">
              <a:buFont typeface="Wingdings" panose="05000000000000000000" pitchFamily="2" charset="2"/>
              <a:buChar char="§"/>
              <a:defRPr/>
            </a:pPr>
            <a:r>
              <a:rPr lang="es-ES" sz="2200" dirty="0"/>
              <a:t>Si el poder adquisitivo no es igual, los consumidores empezarán a comprar donde los productos son más baratos, hasta que el poder adquisitivo sea igual.</a:t>
            </a:r>
            <a:endParaRPr lang="en-US" sz="2200" dirty="0"/>
          </a:p>
        </p:txBody>
      </p:sp>
      <p:sp>
        <p:nvSpPr>
          <p:cNvPr id="80898" name="Slide Number Placeholder 5">
            <a:extLst>
              <a:ext uri="{FF2B5EF4-FFF2-40B4-BE49-F238E27FC236}">
                <a16:creationId xmlns:a16="http://schemas.microsoft.com/office/drawing/2014/main" id="{B240F8D0-BD16-48B4-A295-E689ABE60289}"/>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10</a:t>
            </a:fld>
            <a:endParaRPr lang="en-US" altLang="es-PE" sz="12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E38CCAAB-FA79-44CB-A6AC-AD3A65C5AFFF}"/>
              </a:ext>
            </a:extLst>
          </p:cNvPr>
          <p:cNvSpPr>
            <a:spLocks noGrp="1" noChangeArrowheads="1"/>
          </p:cNvSpPr>
          <p:nvPr>
            <p:ph type="title"/>
          </p:nvPr>
        </p:nvSpPr>
        <p:spPr/>
        <p:txBody>
          <a:bodyPr/>
          <a:lstStyle/>
          <a:p>
            <a:pPr>
              <a:defRPr/>
            </a:pPr>
            <a:r>
              <a:rPr lang="en-US" altLang="en-US" sz="2400" b="1" dirty="0">
                <a:solidFill>
                  <a:srgbClr val="C00000"/>
                </a:solidFill>
                <a:latin typeface="+mn-lt"/>
              </a:rPr>
              <a:t>Paridad de Poder Adquisitivo (PPA)</a:t>
            </a:r>
          </a:p>
        </p:txBody>
      </p:sp>
      <p:sp>
        <p:nvSpPr>
          <p:cNvPr id="8196" name="Rectangle 3">
            <a:extLst>
              <a:ext uri="{FF2B5EF4-FFF2-40B4-BE49-F238E27FC236}">
                <a16:creationId xmlns:a16="http://schemas.microsoft.com/office/drawing/2014/main" id="{5E586F02-EA1B-4D8E-B64A-5717197246DE}"/>
              </a:ext>
            </a:extLst>
          </p:cNvPr>
          <p:cNvSpPr>
            <a:spLocks noGrp="1" noChangeArrowheads="1"/>
          </p:cNvSpPr>
          <p:nvPr>
            <p:ph idx="1"/>
          </p:nvPr>
        </p:nvSpPr>
        <p:spPr/>
        <p:txBody>
          <a:bodyPr/>
          <a:lstStyle/>
          <a:p>
            <a:pPr marL="0" indent="0">
              <a:buNone/>
              <a:defRPr/>
            </a:pPr>
            <a:r>
              <a:rPr lang="en-US" sz="2600" b="1" dirty="0">
                <a:solidFill>
                  <a:srgbClr val="0070C0"/>
                </a:solidFill>
              </a:rPr>
              <a:t>Derivación de la Paridad de Poder Adquisitivo</a:t>
            </a:r>
          </a:p>
          <a:p>
            <a:pPr marL="0" indent="0">
              <a:buNone/>
              <a:defRPr/>
            </a:pPr>
            <a:r>
              <a:rPr lang="es-ES" sz="2400" dirty="0"/>
              <a:t>Relación entre las Tasas de Inflación relativa (</a:t>
            </a:r>
            <a:r>
              <a:rPr lang="es-ES" sz="2400" i="1" dirty="0"/>
              <a:t>I</a:t>
            </a:r>
            <a:r>
              <a:rPr lang="es-ES" sz="2400" dirty="0"/>
              <a:t>) y el Tipo de Cambio (</a:t>
            </a:r>
            <a:r>
              <a:rPr lang="es-ES" sz="2400" i="1" dirty="0"/>
              <a:t>e</a:t>
            </a:r>
            <a:r>
              <a:rPr lang="es-ES" sz="2400" dirty="0"/>
              <a:t>).</a:t>
            </a:r>
            <a:endParaRPr lang="en-US" sz="2400" dirty="0"/>
          </a:p>
          <a:p>
            <a:pPr marL="495300" indent="-495300">
              <a:buFont typeface="Wingdings" panose="05000000000000000000" pitchFamily="2" charset="2"/>
              <a:buAutoNum type="arabicPeriod"/>
              <a:defRPr/>
            </a:pPr>
            <a:endParaRPr lang="en-US" sz="2400" dirty="0"/>
          </a:p>
          <a:p>
            <a:pPr marL="495300" indent="-495300">
              <a:buFont typeface="Wingdings" panose="05000000000000000000" pitchFamily="2" charset="2"/>
              <a:buAutoNum type="arabicPeriod"/>
              <a:defRPr/>
            </a:pPr>
            <a:endParaRPr lang="en-US" sz="2400" dirty="0"/>
          </a:p>
          <a:p>
            <a:pPr marL="495300" indent="-495300">
              <a:buFont typeface="Wingdings" panose="05000000000000000000" pitchFamily="2" charset="2"/>
              <a:buAutoNum type="arabicPeriod"/>
              <a:defRPr/>
            </a:pPr>
            <a:endParaRPr lang="en-US" sz="2400" dirty="0"/>
          </a:p>
        </p:txBody>
      </p:sp>
      <p:sp>
        <p:nvSpPr>
          <p:cNvPr id="81922" name="Slide Number Placeholder 5">
            <a:extLst>
              <a:ext uri="{FF2B5EF4-FFF2-40B4-BE49-F238E27FC236}">
                <a16:creationId xmlns:a16="http://schemas.microsoft.com/office/drawing/2014/main" id="{AE1F4153-4353-4FFF-8F4B-12C833FF605C}"/>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11</a:t>
            </a:fld>
            <a:endParaRPr lang="en-US" altLang="es-PE" sz="1200">
              <a:latin typeface="Arial" panose="020B0604020202020204" pitchFamily="34" charset="0"/>
            </a:endParaRPr>
          </a:p>
        </p:txBody>
      </p:sp>
      <p:graphicFrame>
        <p:nvGraphicFramePr>
          <p:cNvPr id="81925" name="Object 4">
            <a:extLst>
              <a:ext uri="{FF2B5EF4-FFF2-40B4-BE49-F238E27FC236}">
                <a16:creationId xmlns:a16="http://schemas.microsoft.com/office/drawing/2014/main" id="{A6B56FB9-3BB4-4D2C-995C-1B2CC9605A87}"/>
              </a:ext>
            </a:extLst>
          </p:cNvPr>
          <p:cNvGraphicFramePr>
            <a:graphicFrameLocks noChangeAspect="1"/>
          </p:cNvGraphicFramePr>
          <p:nvPr/>
        </p:nvGraphicFramePr>
        <p:xfrm>
          <a:off x="5016500" y="3860801"/>
          <a:ext cx="1733550" cy="879475"/>
        </p:xfrm>
        <a:graphic>
          <a:graphicData uri="http://schemas.openxmlformats.org/presentationml/2006/ole">
            <mc:AlternateContent xmlns:mc="http://schemas.openxmlformats.org/markup-compatibility/2006">
              <mc:Choice xmlns:v="urn:schemas-microsoft-com:vml" Requires="v">
                <p:oleObj name="Equation" r:id="rId2" imgW="875920" imgH="444307" progId="Equation.3">
                  <p:embed/>
                </p:oleObj>
              </mc:Choice>
              <mc:Fallback>
                <p:oleObj name="Equation" r:id="rId2" imgW="875920" imgH="444307" progId="Equation.3">
                  <p:embed/>
                  <p:pic>
                    <p:nvPicPr>
                      <p:cNvPr id="81925" name="Object 4">
                        <a:extLst>
                          <a:ext uri="{FF2B5EF4-FFF2-40B4-BE49-F238E27FC236}">
                            <a16:creationId xmlns:a16="http://schemas.microsoft.com/office/drawing/2014/main" id="{A6B56FB9-3BB4-4D2C-995C-1B2CC9605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3860801"/>
                        <a:ext cx="17335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D9B35705-91FA-494E-98A7-1F19FD7EBB2C}"/>
              </a:ext>
            </a:extLst>
          </p:cNvPr>
          <p:cNvSpPr>
            <a:spLocks noGrp="1"/>
          </p:cNvSpPr>
          <p:nvPr>
            <p:ph type="title"/>
          </p:nvPr>
        </p:nvSpPr>
        <p:spPr/>
        <p:txBody>
          <a:bodyPr/>
          <a:lstStyle/>
          <a:p>
            <a:r>
              <a:rPr lang="en-US" altLang="en-US" sz="2400" b="1">
                <a:solidFill>
                  <a:srgbClr val="C00000"/>
                </a:solidFill>
                <a:latin typeface="Arial" panose="020B0604020202020204" pitchFamily="34" charset="0"/>
              </a:rPr>
              <a:t>Paridad de Poder Adquisitivo (PPA)</a:t>
            </a:r>
          </a:p>
        </p:txBody>
      </p:sp>
      <p:sp>
        <p:nvSpPr>
          <p:cNvPr id="10244" name="Rectangle 3">
            <a:extLst>
              <a:ext uri="{FF2B5EF4-FFF2-40B4-BE49-F238E27FC236}">
                <a16:creationId xmlns:a16="http://schemas.microsoft.com/office/drawing/2014/main" id="{C54A22AC-1BEF-41D4-AA2E-21D1FE3561A6}"/>
              </a:ext>
            </a:extLst>
          </p:cNvPr>
          <p:cNvSpPr>
            <a:spLocks noGrp="1" noChangeArrowheads="1"/>
          </p:cNvSpPr>
          <p:nvPr>
            <p:ph idx="1"/>
          </p:nvPr>
        </p:nvSpPr>
        <p:spPr/>
        <p:txBody>
          <a:bodyPr/>
          <a:lstStyle/>
          <a:p>
            <a:pPr marL="0" indent="0">
              <a:buNone/>
              <a:defRPr/>
            </a:pPr>
            <a:r>
              <a:rPr lang="en-US" sz="2600" b="1" dirty="0">
                <a:solidFill>
                  <a:srgbClr val="0070C0"/>
                </a:solidFill>
              </a:rPr>
              <a:t>Uso del PPA para calcular los Efectos del Tipo de Cambio</a:t>
            </a:r>
          </a:p>
          <a:p>
            <a:pPr>
              <a:buFont typeface="Wingdings" panose="05000000000000000000" pitchFamily="2" charset="2"/>
              <a:buChar char="§"/>
              <a:defRPr/>
            </a:pPr>
            <a:r>
              <a:rPr lang="en-US" sz="1800" dirty="0"/>
              <a:t>Se puede usar l</a:t>
            </a:r>
            <a:r>
              <a:rPr lang="es-ES" sz="1800" dirty="0"/>
              <a:t>a forma relativa del PPA para calcular cómo un Tipo de Cambio va a cambiar en respuesta a las Tasas de Inflación diferenciales entre países.</a:t>
            </a:r>
            <a:endParaRPr lang="en-US" sz="1800" dirty="0"/>
          </a:p>
          <a:p>
            <a:pPr>
              <a:buFont typeface="Wingdings" panose="05000000000000000000" pitchFamily="2" charset="2"/>
              <a:buChar char="§"/>
              <a:defRPr/>
            </a:pPr>
            <a:r>
              <a:rPr lang="en-US" sz="1800" dirty="0"/>
              <a:t>El C</a:t>
            </a:r>
            <a:r>
              <a:rPr lang="es-ES" sz="1800" dirty="0"/>
              <a:t>omercio Internacional es el mecanismo por el cual la inflación diferencial afecta el Tipo de Cambio según esta teoría (Anexo 8.1)</a:t>
            </a:r>
            <a:endParaRPr lang="en-US" sz="1800" dirty="0"/>
          </a:p>
          <a:p>
            <a:pPr>
              <a:buFont typeface="Wingdings" panose="05000000000000000000" pitchFamily="2" charset="2"/>
              <a:buChar char="§"/>
              <a:defRPr/>
            </a:pPr>
            <a:r>
              <a:rPr lang="es-ES" sz="1800" dirty="0"/>
              <a:t>Usando una relación simplificada de PPA.</a:t>
            </a:r>
            <a:endParaRPr lang="en-US" sz="1800" dirty="0"/>
          </a:p>
          <a:p>
            <a:pPr marL="0" indent="0">
              <a:buNone/>
              <a:defRPr/>
            </a:pPr>
            <a:endParaRPr lang="en-US" sz="2400" dirty="0"/>
          </a:p>
          <a:p>
            <a:pPr marL="0" indent="0">
              <a:buNone/>
              <a:defRPr/>
            </a:pPr>
            <a:endParaRPr lang="en-US" sz="1200" dirty="0"/>
          </a:p>
          <a:p>
            <a:pPr lvl="1">
              <a:buFont typeface="Wingdings" panose="05000000000000000000" pitchFamily="2" charset="2"/>
              <a:buChar char="§"/>
              <a:defRPr/>
            </a:pPr>
            <a:endParaRPr lang="es-ES" sz="2200" dirty="0"/>
          </a:p>
          <a:p>
            <a:pPr lvl="1">
              <a:buFont typeface="Wingdings" panose="05000000000000000000" pitchFamily="2" charset="2"/>
              <a:buChar char="§"/>
              <a:defRPr/>
            </a:pPr>
            <a:r>
              <a:rPr lang="es-ES" sz="2200" dirty="0"/>
              <a:t>El porcentaje de cambio en el Tipo de Cambio debe ser aproximadamente igual a la diferencia en las Tasas de Inflación entre los dos países.</a:t>
            </a:r>
            <a:endParaRPr lang="en-US" sz="2200" dirty="0"/>
          </a:p>
          <a:p>
            <a:pPr marL="495300" indent="-495300">
              <a:buFont typeface="Wingdings" panose="05000000000000000000" pitchFamily="2" charset="2"/>
              <a:buAutoNum type="arabicPeriod"/>
              <a:defRPr/>
            </a:pPr>
            <a:endParaRPr lang="en-US" dirty="0"/>
          </a:p>
        </p:txBody>
      </p:sp>
      <p:sp>
        <p:nvSpPr>
          <p:cNvPr id="82946" name="Slide Number Placeholder 5">
            <a:extLst>
              <a:ext uri="{FF2B5EF4-FFF2-40B4-BE49-F238E27FC236}">
                <a16:creationId xmlns:a16="http://schemas.microsoft.com/office/drawing/2014/main" id="{F0C12B1E-8798-4447-8EBF-187D5868A8C8}"/>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12</a:t>
            </a:fld>
            <a:endParaRPr lang="en-US" altLang="es-PE" sz="1200">
              <a:latin typeface="Arial" panose="020B0604020202020204" pitchFamily="34" charset="0"/>
            </a:endParaRPr>
          </a:p>
        </p:txBody>
      </p:sp>
      <p:graphicFrame>
        <p:nvGraphicFramePr>
          <p:cNvPr id="82949" name="Object 1">
            <a:extLst>
              <a:ext uri="{FF2B5EF4-FFF2-40B4-BE49-F238E27FC236}">
                <a16:creationId xmlns:a16="http://schemas.microsoft.com/office/drawing/2014/main" id="{54823071-9F13-455E-BAA1-23F09441BCCE}"/>
              </a:ext>
            </a:extLst>
          </p:cNvPr>
          <p:cNvGraphicFramePr>
            <a:graphicFrameLocks noChangeAspect="1"/>
          </p:cNvGraphicFramePr>
          <p:nvPr/>
        </p:nvGraphicFramePr>
        <p:xfrm>
          <a:off x="4583113" y="4437064"/>
          <a:ext cx="1752600" cy="574675"/>
        </p:xfrm>
        <a:graphic>
          <a:graphicData uri="http://schemas.openxmlformats.org/presentationml/2006/ole">
            <mc:AlternateContent xmlns:mc="http://schemas.openxmlformats.org/markup-compatibility/2006">
              <mc:Choice xmlns:v="urn:schemas-microsoft-com:vml" Requires="v">
                <p:oleObj name="Equation" r:id="rId2" imgW="736600" imgH="241300" progId="Equation.3">
                  <p:embed/>
                </p:oleObj>
              </mc:Choice>
              <mc:Fallback>
                <p:oleObj name="Equation" r:id="rId2" imgW="736600" imgH="241300" progId="Equation.3">
                  <p:embed/>
                  <p:pic>
                    <p:nvPicPr>
                      <p:cNvPr id="82949" name="Object 1">
                        <a:extLst>
                          <a:ext uri="{FF2B5EF4-FFF2-40B4-BE49-F238E27FC236}">
                            <a16:creationId xmlns:a16="http://schemas.microsoft.com/office/drawing/2014/main" id="{54823071-9F13-455E-BAA1-23F09441B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3" y="4437064"/>
                        <a:ext cx="1752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87" name="Rectangle 2">
            <a:extLst>
              <a:ext uri="{FF2B5EF4-FFF2-40B4-BE49-F238E27FC236}">
                <a16:creationId xmlns:a16="http://schemas.microsoft.com/office/drawing/2014/main" id="{C397F064-8ED1-4868-AF08-E142247CC72B}"/>
              </a:ext>
            </a:extLst>
          </p:cNvPr>
          <p:cNvSpPr>
            <a:spLocks noGrp="1"/>
          </p:cNvSpPr>
          <p:nvPr>
            <p:ph type="title"/>
          </p:nvPr>
        </p:nvSpPr>
        <p:spPr>
          <a:xfrm>
            <a:off x="435769" y="1047895"/>
            <a:ext cx="11287125" cy="725488"/>
          </a:xfrm>
        </p:spPr>
        <p:txBody>
          <a:bodyPr/>
          <a:lstStyle/>
          <a:p>
            <a:r>
              <a:rPr lang="en-US" altLang="en-US" sz="2400" b="1" dirty="0">
                <a:solidFill>
                  <a:srgbClr val="C00000"/>
                </a:solidFill>
                <a:latin typeface="Verdana" panose="020B0604030504040204" pitchFamily="34" charset="0"/>
                <a:ea typeface="Verdana" panose="020B0604030504040204" pitchFamily="34" charset="0"/>
              </a:rPr>
              <a:t>Anexo 6 </a:t>
            </a:r>
            <a:r>
              <a:rPr lang="en-US" altLang="en-US" sz="2400" b="1" dirty="0" err="1">
                <a:solidFill>
                  <a:srgbClr val="C00000"/>
                </a:solidFill>
                <a:latin typeface="Verdana" panose="020B0604030504040204" pitchFamily="34" charset="0"/>
                <a:ea typeface="Verdana" panose="020B0604030504040204" pitchFamily="34" charset="0"/>
              </a:rPr>
              <a:t>Resumen</a:t>
            </a:r>
            <a:r>
              <a:rPr lang="en-US" altLang="en-US" sz="2400" b="1" dirty="0">
                <a:solidFill>
                  <a:srgbClr val="C00000"/>
                </a:solidFill>
                <a:latin typeface="Verdana" panose="020B0604030504040204" pitchFamily="34" charset="0"/>
                <a:ea typeface="Verdana" panose="020B0604030504040204" pitchFamily="34" charset="0"/>
              </a:rPr>
              <a:t> de la </a:t>
            </a:r>
            <a:r>
              <a:rPr lang="en-US" altLang="en-US" sz="2400" b="1" dirty="0" err="1">
                <a:solidFill>
                  <a:srgbClr val="C00000"/>
                </a:solidFill>
                <a:latin typeface="Verdana" panose="020B0604030504040204" pitchFamily="34" charset="0"/>
                <a:ea typeface="Verdana" panose="020B0604030504040204" pitchFamily="34" charset="0"/>
              </a:rPr>
              <a:t>Paridad</a:t>
            </a:r>
            <a:r>
              <a:rPr lang="en-US" altLang="en-US" sz="2400" b="1" dirty="0">
                <a:solidFill>
                  <a:srgbClr val="C00000"/>
                </a:solidFill>
                <a:latin typeface="Verdana" panose="020B0604030504040204" pitchFamily="34" charset="0"/>
                <a:ea typeface="Verdana" panose="020B0604030504040204" pitchFamily="34" charset="0"/>
              </a:rPr>
              <a:t> de </a:t>
            </a:r>
            <a:r>
              <a:rPr lang="en-US" altLang="en-US" sz="2400" b="1" dirty="0" err="1">
                <a:solidFill>
                  <a:srgbClr val="C00000"/>
                </a:solidFill>
                <a:latin typeface="Verdana" panose="020B0604030504040204" pitchFamily="34" charset="0"/>
                <a:ea typeface="Verdana" panose="020B0604030504040204" pitchFamily="34" charset="0"/>
              </a:rPr>
              <a:t>Poder</a:t>
            </a:r>
            <a:r>
              <a:rPr lang="en-US" altLang="en-US" sz="2400" b="1" dirty="0">
                <a:solidFill>
                  <a:srgbClr val="C00000"/>
                </a:solidFill>
                <a:latin typeface="Verdana" panose="020B0604030504040204" pitchFamily="34" charset="0"/>
                <a:ea typeface="Verdana" panose="020B0604030504040204" pitchFamily="34" charset="0"/>
              </a:rPr>
              <a:t> </a:t>
            </a:r>
            <a:r>
              <a:rPr lang="en-US" altLang="en-US" sz="2400" b="1" dirty="0" err="1">
                <a:solidFill>
                  <a:srgbClr val="C00000"/>
                </a:solidFill>
                <a:latin typeface="Verdana" panose="020B0604030504040204" pitchFamily="34" charset="0"/>
                <a:ea typeface="Verdana" panose="020B0604030504040204" pitchFamily="34" charset="0"/>
              </a:rPr>
              <a:t>Adquisitivo</a:t>
            </a:r>
            <a:r>
              <a:rPr lang="en-US" altLang="en-US" sz="2400" b="1" dirty="0">
                <a:solidFill>
                  <a:srgbClr val="C00000"/>
                </a:solidFill>
                <a:latin typeface="Verdana" panose="020B0604030504040204" pitchFamily="34" charset="0"/>
                <a:ea typeface="Verdana" panose="020B0604030504040204" pitchFamily="34" charset="0"/>
              </a:rPr>
              <a:t> (PPA)</a:t>
            </a:r>
          </a:p>
        </p:txBody>
      </p:sp>
      <p:sp>
        <p:nvSpPr>
          <p:cNvPr id="83970" name="Slide Number Placeholder 5">
            <a:extLst>
              <a:ext uri="{FF2B5EF4-FFF2-40B4-BE49-F238E27FC236}">
                <a16:creationId xmlns:a16="http://schemas.microsoft.com/office/drawing/2014/main" id="{FF77DD9E-FE08-4479-91FA-63393240E890}"/>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13</a:t>
            </a:fld>
            <a:endParaRPr lang="en-US" altLang="es-PE" sz="1200">
              <a:latin typeface="Arial" panose="020B0604020202020204" pitchFamily="34" charset="0"/>
            </a:endParaRPr>
          </a:p>
        </p:txBody>
      </p:sp>
      <p:sp>
        <p:nvSpPr>
          <p:cNvPr id="6" name="Rectángulo 5">
            <a:extLst>
              <a:ext uri="{FF2B5EF4-FFF2-40B4-BE49-F238E27FC236}">
                <a16:creationId xmlns:a16="http://schemas.microsoft.com/office/drawing/2014/main" id="{DEC496AA-147E-46EE-AEBD-D696B52288A7}"/>
              </a:ext>
            </a:extLst>
          </p:cNvPr>
          <p:cNvSpPr/>
          <p:nvPr/>
        </p:nvSpPr>
        <p:spPr>
          <a:xfrm>
            <a:off x="4087813" y="1993900"/>
            <a:ext cx="1439862" cy="1219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relativamente </a:t>
            </a:r>
            <a:r>
              <a:rPr lang="es-PE" sz="1600" b="1" dirty="0">
                <a:solidFill>
                  <a:srgbClr val="FF0000"/>
                </a:solidFill>
              </a:rPr>
              <a:t>ALTA</a:t>
            </a:r>
            <a:endParaRPr lang="es-PE" sz="1600" b="1" dirty="0">
              <a:solidFill>
                <a:schemeClr val="tx1"/>
              </a:solidFill>
            </a:endParaRPr>
          </a:p>
        </p:txBody>
      </p:sp>
      <p:sp>
        <p:nvSpPr>
          <p:cNvPr id="7" name="Rectángulo 6">
            <a:extLst>
              <a:ext uri="{FF2B5EF4-FFF2-40B4-BE49-F238E27FC236}">
                <a16:creationId xmlns:a16="http://schemas.microsoft.com/office/drawing/2014/main" id="{20F7CD88-BB8F-4F48-9164-2EAD3B69E45C}"/>
              </a:ext>
            </a:extLst>
          </p:cNvPr>
          <p:cNvSpPr/>
          <p:nvPr/>
        </p:nvSpPr>
        <p:spPr>
          <a:xfrm>
            <a:off x="6808788" y="1998664"/>
            <a:ext cx="1439862" cy="12144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Las importaciones aumentarán; las exportaciones </a:t>
            </a:r>
            <a:r>
              <a:rPr lang="es-PE" sz="1400" b="1" dirty="0">
                <a:solidFill>
                  <a:srgbClr val="FF0000"/>
                </a:solidFill>
              </a:rPr>
              <a:t>se reducirán</a:t>
            </a:r>
          </a:p>
        </p:txBody>
      </p:sp>
      <p:sp>
        <p:nvSpPr>
          <p:cNvPr id="8" name="Rectángulo 7">
            <a:extLst>
              <a:ext uri="{FF2B5EF4-FFF2-40B4-BE49-F238E27FC236}">
                <a16:creationId xmlns:a16="http://schemas.microsoft.com/office/drawing/2014/main" id="{D834651D-0282-4E3E-BF69-F1CDE48D7FE5}"/>
              </a:ext>
            </a:extLst>
          </p:cNvPr>
          <p:cNvSpPr/>
          <p:nvPr/>
        </p:nvSpPr>
        <p:spPr>
          <a:xfrm>
            <a:off x="8975725" y="1989138"/>
            <a:ext cx="1441450" cy="12239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300" b="1" dirty="0">
                <a:solidFill>
                  <a:schemeClr val="tx1"/>
                </a:solidFill>
              </a:rPr>
              <a:t>Grado depreciación de moneda local será </a:t>
            </a:r>
            <a:r>
              <a:rPr lang="es-PE" sz="1300" b="1" dirty="0">
                <a:solidFill>
                  <a:srgbClr val="FF0000"/>
                </a:solidFill>
              </a:rPr>
              <a:t>igual al diferencial inflacionario</a:t>
            </a:r>
          </a:p>
        </p:txBody>
      </p:sp>
      <p:sp>
        <p:nvSpPr>
          <p:cNvPr id="15" name="Rectángulo 14">
            <a:extLst>
              <a:ext uri="{FF2B5EF4-FFF2-40B4-BE49-F238E27FC236}">
                <a16:creationId xmlns:a16="http://schemas.microsoft.com/office/drawing/2014/main" id="{B7088B51-D469-4A7C-BA2A-5BF07FAE105E}"/>
              </a:ext>
            </a:extLst>
          </p:cNvPr>
          <p:cNvSpPr/>
          <p:nvPr/>
        </p:nvSpPr>
        <p:spPr>
          <a:xfrm>
            <a:off x="6794501" y="5143500"/>
            <a:ext cx="1439863" cy="12144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No hay efecto de Inflación sobre el volumen de importaciones 0 y exportaciones</a:t>
            </a:r>
          </a:p>
        </p:txBody>
      </p:sp>
      <p:sp>
        <p:nvSpPr>
          <p:cNvPr id="16" name="Rectángulo 15">
            <a:extLst>
              <a:ext uri="{FF2B5EF4-FFF2-40B4-BE49-F238E27FC236}">
                <a16:creationId xmlns:a16="http://schemas.microsoft.com/office/drawing/2014/main" id="{0FE0A51A-C04D-4013-9199-E66913EA4D23}"/>
              </a:ext>
            </a:extLst>
          </p:cNvPr>
          <p:cNvSpPr/>
          <p:nvPr/>
        </p:nvSpPr>
        <p:spPr>
          <a:xfrm>
            <a:off x="9083676" y="5135564"/>
            <a:ext cx="1439863" cy="12144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La inflación no afecta el valor de la moneda local</a:t>
            </a:r>
          </a:p>
        </p:txBody>
      </p:sp>
      <p:sp>
        <p:nvSpPr>
          <p:cNvPr id="17" name="Rectángulo 16">
            <a:extLst>
              <a:ext uri="{FF2B5EF4-FFF2-40B4-BE49-F238E27FC236}">
                <a16:creationId xmlns:a16="http://schemas.microsoft.com/office/drawing/2014/main" id="{232344DA-3D6E-4B91-8837-D4BF9909AA5B}"/>
              </a:ext>
            </a:extLst>
          </p:cNvPr>
          <p:cNvSpPr/>
          <p:nvPr/>
        </p:nvSpPr>
        <p:spPr>
          <a:xfrm>
            <a:off x="4114801" y="3595689"/>
            <a:ext cx="1439863" cy="12207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esperada relativamente </a:t>
            </a:r>
            <a:r>
              <a:rPr lang="es-PE" sz="1600" b="1" dirty="0">
                <a:solidFill>
                  <a:srgbClr val="FF0000"/>
                </a:solidFill>
              </a:rPr>
              <a:t>BAJA</a:t>
            </a:r>
          </a:p>
        </p:txBody>
      </p:sp>
      <p:sp>
        <p:nvSpPr>
          <p:cNvPr id="18" name="Rectángulo 17">
            <a:extLst>
              <a:ext uri="{FF2B5EF4-FFF2-40B4-BE49-F238E27FC236}">
                <a16:creationId xmlns:a16="http://schemas.microsoft.com/office/drawing/2014/main" id="{BCD0227D-9A9A-4C18-9D9A-C0B0524EB827}"/>
              </a:ext>
            </a:extLst>
          </p:cNvPr>
          <p:cNvSpPr/>
          <p:nvPr/>
        </p:nvSpPr>
        <p:spPr>
          <a:xfrm>
            <a:off x="4084638" y="5130800"/>
            <a:ext cx="1439862" cy="1219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esperada relativamente </a:t>
            </a:r>
            <a:r>
              <a:rPr lang="es-PE" sz="1600" b="1" dirty="0">
                <a:solidFill>
                  <a:srgbClr val="FF0000"/>
                </a:solidFill>
              </a:rPr>
              <a:t>SON SIMILARES</a:t>
            </a:r>
          </a:p>
        </p:txBody>
      </p:sp>
      <p:sp>
        <p:nvSpPr>
          <p:cNvPr id="19" name="Rectángulo 18">
            <a:extLst>
              <a:ext uri="{FF2B5EF4-FFF2-40B4-BE49-F238E27FC236}">
                <a16:creationId xmlns:a16="http://schemas.microsoft.com/office/drawing/2014/main" id="{9338E376-66FD-431D-8DF7-BE8C87D8C594}"/>
              </a:ext>
            </a:extLst>
          </p:cNvPr>
          <p:cNvSpPr/>
          <p:nvPr/>
        </p:nvSpPr>
        <p:spPr>
          <a:xfrm>
            <a:off x="9083676" y="3586163"/>
            <a:ext cx="1439863" cy="12239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Moneda local debe apreciarse en la misma será igual al diferencial inflacionario</a:t>
            </a:r>
          </a:p>
        </p:txBody>
      </p:sp>
      <p:sp>
        <p:nvSpPr>
          <p:cNvPr id="20" name="Rectángulo 19">
            <a:extLst>
              <a:ext uri="{FF2B5EF4-FFF2-40B4-BE49-F238E27FC236}">
                <a16:creationId xmlns:a16="http://schemas.microsoft.com/office/drawing/2014/main" id="{8E03476E-1757-48A0-9E11-D52DA0CAB359}"/>
              </a:ext>
            </a:extLst>
          </p:cNvPr>
          <p:cNvSpPr/>
          <p:nvPr/>
        </p:nvSpPr>
        <p:spPr>
          <a:xfrm>
            <a:off x="6808788" y="3595689"/>
            <a:ext cx="1439862" cy="12144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Las importaciones se reducirán; las exportaciones </a:t>
            </a:r>
            <a:r>
              <a:rPr lang="es-PE" sz="1400" b="1" dirty="0">
                <a:solidFill>
                  <a:srgbClr val="FF0000"/>
                </a:solidFill>
              </a:rPr>
              <a:t>aumentarán</a:t>
            </a:r>
          </a:p>
        </p:txBody>
      </p:sp>
      <p:sp>
        <p:nvSpPr>
          <p:cNvPr id="83980" name="Rectángulo 20">
            <a:extLst>
              <a:ext uri="{FF2B5EF4-FFF2-40B4-BE49-F238E27FC236}">
                <a16:creationId xmlns:a16="http://schemas.microsoft.com/office/drawing/2014/main" id="{1EE6140D-0760-45E8-BA1C-66AF9316C259}"/>
              </a:ext>
            </a:extLst>
          </p:cNvPr>
          <p:cNvSpPr>
            <a:spLocks noChangeArrowheads="1"/>
          </p:cNvSpPr>
          <p:nvPr/>
        </p:nvSpPr>
        <p:spPr bwMode="auto">
          <a:xfrm>
            <a:off x="1912938" y="2266951"/>
            <a:ext cx="1479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err="1">
                <a:solidFill>
                  <a:srgbClr val="C00000"/>
                </a:solidFill>
                <a:latin typeface="Arial" panose="020B0604020202020204" pitchFamily="34" charset="0"/>
              </a:rPr>
              <a:t>Escenario</a:t>
            </a:r>
            <a:r>
              <a:rPr lang="en-US" altLang="en-US" sz="1800" b="1" dirty="0">
                <a:solidFill>
                  <a:srgbClr val="C00000"/>
                </a:solidFill>
                <a:latin typeface="Arial" panose="020B0604020202020204" pitchFamily="34" charset="0"/>
              </a:rPr>
              <a:t> 1</a:t>
            </a:r>
            <a:endParaRPr lang="es-PE" altLang="es-PE" sz="1800" b="1" dirty="0">
              <a:latin typeface="Arial" panose="020B0604020202020204" pitchFamily="34" charset="0"/>
            </a:endParaRPr>
          </a:p>
        </p:txBody>
      </p:sp>
      <p:sp>
        <p:nvSpPr>
          <p:cNvPr id="27" name="Flecha: a la derecha 26">
            <a:extLst>
              <a:ext uri="{FF2B5EF4-FFF2-40B4-BE49-F238E27FC236}">
                <a16:creationId xmlns:a16="http://schemas.microsoft.com/office/drawing/2014/main" id="{1D4F08A1-82CC-4893-8507-8FA70ACC5327}"/>
              </a:ext>
            </a:extLst>
          </p:cNvPr>
          <p:cNvSpPr/>
          <p:nvPr/>
        </p:nvSpPr>
        <p:spPr>
          <a:xfrm>
            <a:off x="5759451" y="4103688"/>
            <a:ext cx="639763" cy="252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8" name="Flecha: a la derecha 27">
            <a:extLst>
              <a:ext uri="{FF2B5EF4-FFF2-40B4-BE49-F238E27FC236}">
                <a16:creationId xmlns:a16="http://schemas.microsoft.com/office/drawing/2014/main" id="{A96BC46B-DEEE-492C-B324-2C2FDD9D39B1}"/>
              </a:ext>
            </a:extLst>
          </p:cNvPr>
          <p:cNvSpPr/>
          <p:nvPr/>
        </p:nvSpPr>
        <p:spPr>
          <a:xfrm>
            <a:off x="5759451" y="2474913"/>
            <a:ext cx="639763" cy="252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9" name="Flecha: a la derecha 28">
            <a:extLst>
              <a:ext uri="{FF2B5EF4-FFF2-40B4-BE49-F238E27FC236}">
                <a16:creationId xmlns:a16="http://schemas.microsoft.com/office/drawing/2014/main" id="{96ED1587-7CA9-4EFC-8D89-F04228B3531B}"/>
              </a:ext>
            </a:extLst>
          </p:cNvPr>
          <p:cNvSpPr/>
          <p:nvPr/>
        </p:nvSpPr>
        <p:spPr>
          <a:xfrm>
            <a:off x="8312151" y="562292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0" name="Flecha: a la derecha 29">
            <a:extLst>
              <a:ext uri="{FF2B5EF4-FFF2-40B4-BE49-F238E27FC236}">
                <a16:creationId xmlns:a16="http://schemas.microsoft.com/office/drawing/2014/main" id="{B1025BB7-0BF0-44C6-A7A5-DFD0CD32DEA2}"/>
              </a:ext>
            </a:extLst>
          </p:cNvPr>
          <p:cNvSpPr/>
          <p:nvPr/>
        </p:nvSpPr>
        <p:spPr>
          <a:xfrm>
            <a:off x="8312151" y="407987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1" name="Flecha: a la derecha 30">
            <a:extLst>
              <a:ext uri="{FF2B5EF4-FFF2-40B4-BE49-F238E27FC236}">
                <a16:creationId xmlns:a16="http://schemas.microsoft.com/office/drawing/2014/main" id="{F979490B-0DEB-4C3E-B251-87D2FAFE6296}"/>
              </a:ext>
            </a:extLst>
          </p:cNvPr>
          <p:cNvSpPr/>
          <p:nvPr/>
        </p:nvSpPr>
        <p:spPr>
          <a:xfrm>
            <a:off x="8288338" y="2451101"/>
            <a:ext cx="639762" cy="250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4" name="Flecha: a la derecha 33">
            <a:extLst>
              <a:ext uri="{FF2B5EF4-FFF2-40B4-BE49-F238E27FC236}">
                <a16:creationId xmlns:a16="http://schemas.microsoft.com/office/drawing/2014/main" id="{F484171B-B61D-40AE-A6B2-DD8B57459FC3}"/>
              </a:ext>
            </a:extLst>
          </p:cNvPr>
          <p:cNvSpPr/>
          <p:nvPr/>
        </p:nvSpPr>
        <p:spPr>
          <a:xfrm>
            <a:off x="5740401" y="5607051"/>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83988" name="Rectángulo 20">
            <a:extLst>
              <a:ext uri="{FF2B5EF4-FFF2-40B4-BE49-F238E27FC236}">
                <a16:creationId xmlns:a16="http://schemas.microsoft.com/office/drawing/2014/main" id="{87341EE7-A17B-47AF-8722-9EF46083CE6F}"/>
              </a:ext>
            </a:extLst>
          </p:cNvPr>
          <p:cNvSpPr>
            <a:spLocks noChangeArrowheads="1"/>
          </p:cNvSpPr>
          <p:nvPr/>
        </p:nvSpPr>
        <p:spPr bwMode="auto">
          <a:xfrm>
            <a:off x="1912938" y="3711576"/>
            <a:ext cx="1479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err="1">
                <a:solidFill>
                  <a:srgbClr val="C00000"/>
                </a:solidFill>
                <a:latin typeface="Arial" panose="020B0604020202020204" pitchFamily="34" charset="0"/>
              </a:rPr>
              <a:t>Escenario</a:t>
            </a:r>
            <a:r>
              <a:rPr lang="en-US" altLang="en-US" sz="1800" b="1" dirty="0">
                <a:solidFill>
                  <a:srgbClr val="C00000"/>
                </a:solidFill>
                <a:latin typeface="Arial" panose="020B0604020202020204" pitchFamily="34" charset="0"/>
              </a:rPr>
              <a:t> 2</a:t>
            </a:r>
            <a:endParaRPr lang="es-PE" altLang="es-PE" sz="1800" b="1" dirty="0">
              <a:latin typeface="Arial" panose="020B0604020202020204" pitchFamily="34" charset="0"/>
            </a:endParaRPr>
          </a:p>
        </p:txBody>
      </p:sp>
      <p:sp>
        <p:nvSpPr>
          <p:cNvPr id="83989" name="Rectángulo 20">
            <a:extLst>
              <a:ext uri="{FF2B5EF4-FFF2-40B4-BE49-F238E27FC236}">
                <a16:creationId xmlns:a16="http://schemas.microsoft.com/office/drawing/2014/main" id="{9AE870B7-A4D4-4985-92B5-2741E2AF620B}"/>
              </a:ext>
            </a:extLst>
          </p:cNvPr>
          <p:cNvSpPr>
            <a:spLocks noChangeArrowheads="1"/>
          </p:cNvSpPr>
          <p:nvPr/>
        </p:nvSpPr>
        <p:spPr bwMode="auto">
          <a:xfrm>
            <a:off x="1912938" y="5253038"/>
            <a:ext cx="147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err="1">
                <a:solidFill>
                  <a:srgbClr val="C00000"/>
                </a:solidFill>
                <a:latin typeface="Arial" panose="020B0604020202020204" pitchFamily="34" charset="0"/>
              </a:rPr>
              <a:t>Escenario</a:t>
            </a:r>
            <a:r>
              <a:rPr lang="en-US" altLang="en-US" sz="1800" b="1" dirty="0">
                <a:solidFill>
                  <a:srgbClr val="C00000"/>
                </a:solidFill>
                <a:latin typeface="Arial" panose="020B0604020202020204" pitchFamily="34" charset="0"/>
              </a:rPr>
              <a:t> 3</a:t>
            </a:r>
            <a:endParaRPr lang="es-PE" altLang="es-PE" sz="1800" b="1"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FF6A1AD9-10A0-4CF8-930C-7DD003A47EED}"/>
              </a:ext>
            </a:extLst>
          </p:cNvPr>
          <p:cNvSpPr>
            <a:spLocks noGrp="1"/>
          </p:cNvSpPr>
          <p:nvPr>
            <p:ph type="title"/>
          </p:nvPr>
        </p:nvSpPr>
        <p:spPr>
          <a:xfrm>
            <a:off x="514348" y="969742"/>
            <a:ext cx="11287125" cy="725488"/>
          </a:xfrm>
        </p:spPr>
        <p:txBody>
          <a:bodyPr>
            <a:normAutofit/>
          </a:bodyPr>
          <a:lstStyle/>
          <a:p>
            <a:r>
              <a:rPr lang="en-US" altLang="en-US" sz="2800" dirty="0" err="1">
                <a:solidFill>
                  <a:srgbClr val="FF0000"/>
                </a:solidFill>
                <a:latin typeface="Arial" panose="020B0604020202020204" pitchFamily="34" charset="0"/>
              </a:rPr>
              <a:t>Paridad</a:t>
            </a:r>
            <a:r>
              <a:rPr lang="en-US" altLang="en-US" sz="2800" dirty="0">
                <a:solidFill>
                  <a:srgbClr val="FF0000"/>
                </a:solidFill>
                <a:latin typeface="Arial" panose="020B0604020202020204" pitchFamily="34" charset="0"/>
              </a:rPr>
              <a:t> del </a:t>
            </a:r>
            <a:r>
              <a:rPr lang="en-US" altLang="en-US" sz="2800" dirty="0" err="1">
                <a:solidFill>
                  <a:srgbClr val="FF0000"/>
                </a:solidFill>
                <a:latin typeface="Arial" panose="020B0604020202020204" pitchFamily="34" charset="0"/>
              </a:rPr>
              <a:t>Poder</a:t>
            </a:r>
            <a:r>
              <a:rPr lang="en-US" altLang="en-US" sz="2800" dirty="0">
                <a:solidFill>
                  <a:srgbClr val="FF0000"/>
                </a:solidFill>
                <a:latin typeface="Arial" panose="020B0604020202020204" pitchFamily="34" charset="0"/>
              </a:rPr>
              <a:t> </a:t>
            </a:r>
            <a:r>
              <a:rPr lang="en-US" altLang="en-US" sz="2800" dirty="0" err="1">
                <a:solidFill>
                  <a:srgbClr val="FF0000"/>
                </a:solidFill>
                <a:latin typeface="Arial" panose="020B0604020202020204" pitchFamily="34" charset="0"/>
              </a:rPr>
              <a:t>Adquisitivo</a:t>
            </a:r>
            <a:r>
              <a:rPr lang="en-US" altLang="en-US" sz="2800" dirty="0">
                <a:solidFill>
                  <a:srgbClr val="FF0000"/>
                </a:solidFill>
                <a:latin typeface="Arial" panose="020B0604020202020204" pitchFamily="34" charset="0"/>
              </a:rPr>
              <a:t> (PPA)</a:t>
            </a:r>
          </a:p>
        </p:txBody>
      </p:sp>
      <p:sp>
        <p:nvSpPr>
          <p:cNvPr id="19460" name="Rectangle 3">
            <a:extLst>
              <a:ext uri="{FF2B5EF4-FFF2-40B4-BE49-F238E27FC236}">
                <a16:creationId xmlns:a16="http://schemas.microsoft.com/office/drawing/2014/main" id="{0A456A8B-FF44-4598-AB4B-98DD8B0C4151}"/>
              </a:ext>
            </a:extLst>
          </p:cNvPr>
          <p:cNvSpPr>
            <a:spLocks noGrp="1" noChangeArrowheads="1"/>
          </p:cNvSpPr>
          <p:nvPr>
            <p:ph idx="1"/>
          </p:nvPr>
        </p:nvSpPr>
        <p:spPr>
          <a:xfrm>
            <a:off x="514349" y="1589809"/>
            <a:ext cx="11287125" cy="4408341"/>
          </a:xfrm>
        </p:spPr>
        <p:txBody>
          <a:bodyPr/>
          <a:lstStyle/>
          <a:p>
            <a:pPr marL="0" indent="0">
              <a:buNone/>
              <a:defRPr/>
            </a:pPr>
            <a:r>
              <a:rPr lang="en-US" sz="2400" b="1" dirty="0">
                <a:solidFill>
                  <a:srgbClr val="0070C0"/>
                </a:solidFill>
              </a:rPr>
              <a:t>¿Porque la Paridad del Poder Adquisitivo no se mantiene?</a:t>
            </a:r>
          </a:p>
          <a:p>
            <a:pPr>
              <a:buFont typeface="Wingdings" panose="05000000000000000000" pitchFamily="2" charset="2"/>
              <a:buChar char="§"/>
              <a:defRPr/>
            </a:pPr>
            <a:r>
              <a:rPr lang="en-US" sz="2400" b="1" dirty="0"/>
              <a:t>Efectos Confusos</a:t>
            </a:r>
          </a:p>
          <a:p>
            <a:pPr lvl="1" indent="-342900">
              <a:buFont typeface="Wingdings" panose="05000000000000000000" pitchFamily="2" charset="2"/>
              <a:buChar char="§"/>
              <a:defRPr/>
            </a:pPr>
            <a:r>
              <a:rPr lang="es-ES" sz="2000" dirty="0"/>
              <a:t>Un cambio en la Tasa de Cambio Spot de un país está impulsado por más que el diferencial de Inflación entre dos países:</a:t>
            </a:r>
            <a:endParaRPr lang="en-US" sz="2000" dirty="0"/>
          </a:p>
          <a:p>
            <a:pPr marL="400050" lvl="1" indent="0">
              <a:buNone/>
              <a:defRPr/>
            </a:pPr>
            <a:endParaRPr lang="en-US" sz="2000" dirty="0"/>
          </a:p>
          <a:p>
            <a:pPr marL="400050" lvl="1" indent="0">
              <a:buNone/>
              <a:defRPr/>
            </a:pPr>
            <a:endParaRPr lang="en-US" sz="2200" dirty="0"/>
          </a:p>
          <a:p>
            <a:pPr marL="400050" lvl="1" indent="0">
              <a:buNone/>
              <a:defRPr/>
            </a:pPr>
            <a:endParaRPr lang="en-US" sz="2200" dirty="0"/>
          </a:p>
          <a:p>
            <a:pPr marL="400050" lvl="1" indent="0">
              <a:buNone/>
              <a:defRPr/>
            </a:pPr>
            <a:endParaRPr lang="en-US" sz="2200" dirty="0"/>
          </a:p>
          <a:p>
            <a:pPr marL="400050" lvl="1" indent="0">
              <a:buNone/>
              <a:defRPr/>
            </a:pPr>
            <a:endParaRPr lang="en-US" sz="2200" dirty="0"/>
          </a:p>
          <a:p>
            <a:pPr marL="400050" lvl="1" indent="0">
              <a:buNone/>
              <a:defRPr/>
            </a:pPr>
            <a:endParaRPr lang="en-US" sz="2200" dirty="0"/>
          </a:p>
          <a:p>
            <a:pPr marL="400050" lvl="1" indent="0">
              <a:buNone/>
              <a:defRPr/>
            </a:pPr>
            <a:endParaRPr lang="en-US" sz="2200" dirty="0"/>
          </a:p>
          <a:p>
            <a:pPr marL="400050" lvl="1" indent="0">
              <a:buNone/>
              <a:defRPr/>
            </a:pPr>
            <a:endParaRPr lang="en-US" sz="2200" dirty="0"/>
          </a:p>
        </p:txBody>
      </p:sp>
      <p:sp>
        <p:nvSpPr>
          <p:cNvPr id="84994" name="Slide Number Placeholder 5">
            <a:extLst>
              <a:ext uri="{FF2B5EF4-FFF2-40B4-BE49-F238E27FC236}">
                <a16:creationId xmlns:a16="http://schemas.microsoft.com/office/drawing/2014/main" id="{5A015BB5-4E18-4767-A312-AC61C61C3402}"/>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14</a:t>
            </a:fld>
            <a:endParaRPr lang="en-US" altLang="es-PE" sz="1200">
              <a:latin typeface="Arial" panose="020B0604020202020204" pitchFamily="34" charset="0"/>
            </a:endParaRPr>
          </a:p>
        </p:txBody>
      </p:sp>
      <p:graphicFrame>
        <p:nvGraphicFramePr>
          <p:cNvPr id="84997" name="Object 3">
            <a:extLst>
              <a:ext uri="{FF2B5EF4-FFF2-40B4-BE49-F238E27FC236}">
                <a16:creationId xmlns:a16="http://schemas.microsoft.com/office/drawing/2014/main" id="{C6E40A70-6104-4952-9C28-9FC0AC32B674}"/>
              </a:ext>
            </a:extLst>
          </p:cNvPr>
          <p:cNvGraphicFramePr>
            <a:graphicFrameLocks noChangeAspect="1"/>
          </p:cNvGraphicFramePr>
          <p:nvPr>
            <p:extLst>
              <p:ext uri="{D42A27DB-BD31-4B8C-83A1-F6EECF244321}">
                <p14:modId xmlns:p14="http://schemas.microsoft.com/office/powerpoint/2010/main" val="577628736"/>
              </p:ext>
            </p:extLst>
          </p:nvPr>
        </p:nvGraphicFramePr>
        <p:xfrm>
          <a:off x="2583729" y="3191452"/>
          <a:ext cx="5586412" cy="3087688"/>
        </p:xfrm>
        <a:graphic>
          <a:graphicData uri="http://schemas.openxmlformats.org/presentationml/2006/ole">
            <mc:AlternateContent xmlns:mc="http://schemas.openxmlformats.org/markup-compatibility/2006">
              <mc:Choice xmlns:v="urn:schemas-microsoft-com:vml" Requires="v">
                <p:oleObj name="Equation" r:id="rId2" imgW="4737100" imgH="2717800" progId="Equation.3">
                  <p:embed/>
                </p:oleObj>
              </mc:Choice>
              <mc:Fallback>
                <p:oleObj name="Equation" r:id="rId2" imgW="4737100" imgH="2717800" progId="Equation.3">
                  <p:embed/>
                  <p:pic>
                    <p:nvPicPr>
                      <p:cNvPr id="84997" name="Object 3">
                        <a:extLst>
                          <a:ext uri="{FF2B5EF4-FFF2-40B4-BE49-F238E27FC236}">
                            <a16:creationId xmlns:a16="http://schemas.microsoft.com/office/drawing/2014/main" id="{C6E40A70-6104-4952-9C28-9FC0AC32B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729" y="3191452"/>
                        <a:ext cx="5586412"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299DEAEF-99D5-4EC7-893E-4825BD671B4C}"/>
              </a:ext>
            </a:extLst>
          </p:cNvPr>
          <p:cNvSpPr>
            <a:spLocks noGrp="1"/>
          </p:cNvSpPr>
          <p:nvPr>
            <p:ph type="title"/>
          </p:nvPr>
        </p:nvSpPr>
        <p:spPr/>
        <p:txBody>
          <a:bodyPr/>
          <a:lstStyle/>
          <a:p>
            <a:r>
              <a:rPr lang="en-US" altLang="en-US" sz="2400" b="1">
                <a:solidFill>
                  <a:srgbClr val="C00000"/>
                </a:solidFill>
                <a:latin typeface="Arial" panose="020B0604020202020204" pitchFamily="34" charset="0"/>
              </a:rPr>
              <a:t>Paridad del Poder Adquisitivo (PPA)</a:t>
            </a:r>
          </a:p>
        </p:txBody>
      </p:sp>
      <p:sp>
        <p:nvSpPr>
          <p:cNvPr id="20484" name="Rectangle 3">
            <a:extLst>
              <a:ext uri="{FF2B5EF4-FFF2-40B4-BE49-F238E27FC236}">
                <a16:creationId xmlns:a16="http://schemas.microsoft.com/office/drawing/2014/main" id="{BC409232-EF60-4850-B269-43D709F58093}"/>
              </a:ext>
            </a:extLst>
          </p:cNvPr>
          <p:cNvSpPr>
            <a:spLocks noGrp="1" noChangeArrowheads="1"/>
          </p:cNvSpPr>
          <p:nvPr>
            <p:ph idx="1"/>
          </p:nvPr>
        </p:nvSpPr>
        <p:spPr/>
        <p:txBody>
          <a:bodyPr/>
          <a:lstStyle/>
          <a:p>
            <a:pPr marL="0" indent="0">
              <a:buNone/>
              <a:defRPr/>
            </a:pPr>
            <a:r>
              <a:rPr lang="en-US" sz="2200" b="1" dirty="0">
                <a:solidFill>
                  <a:srgbClr val="0070C0"/>
                </a:solidFill>
              </a:rPr>
              <a:t>¿Porque la Paridad del Poder Adquisitivo no se mantiene?</a:t>
            </a:r>
          </a:p>
          <a:p>
            <a:pPr>
              <a:buFont typeface="Wingdings" panose="05000000000000000000" pitchFamily="2" charset="2"/>
              <a:buChar char="§"/>
              <a:defRPr/>
            </a:pPr>
            <a:r>
              <a:rPr lang="es-ES" sz="2200" dirty="0"/>
              <a:t>No hay sustitutos para productos comercializados</a:t>
            </a:r>
            <a:endParaRPr lang="en-US" sz="2200" dirty="0"/>
          </a:p>
          <a:p>
            <a:pPr lvl="1" indent="-342900">
              <a:buFont typeface="Wingdings" panose="05000000000000000000" pitchFamily="2" charset="2"/>
              <a:buChar char="§"/>
              <a:defRPr/>
            </a:pPr>
            <a:r>
              <a:rPr lang="es-ES" sz="2200" dirty="0"/>
              <a:t>Si no existen productos sustitutos en el mercado nacional, entonces podría ser que los consumidores no dejen de comprar mercancías importadas.</a:t>
            </a:r>
            <a:endParaRPr lang="en-US" sz="2200" dirty="0"/>
          </a:p>
        </p:txBody>
      </p:sp>
      <p:sp>
        <p:nvSpPr>
          <p:cNvPr id="86018" name="Slide Number Placeholder 5">
            <a:extLst>
              <a:ext uri="{FF2B5EF4-FFF2-40B4-BE49-F238E27FC236}">
                <a16:creationId xmlns:a16="http://schemas.microsoft.com/office/drawing/2014/main" id="{3A1DD77E-5756-4885-91A9-48C1489B16E4}"/>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15</a:t>
            </a:fld>
            <a:endParaRPr lang="en-US" altLang="es-PE" sz="12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BCDE97CC-52E5-4663-A4AC-BC2E77208DA5}"/>
              </a:ext>
            </a:extLst>
          </p:cNvPr>
          <p:cNvSpPr>
            <a:spLocks noGrp="1"/>
          </p:cNvSpPr>
          <p:nvPr>
            <p:ph type="title"/>
          </p:nvPr>
        </p:nvSpPr>
        <p:spPr/>
        <p:txBody>
          <a:bodyPr/>
          <a:lstStyle/>
          <a:p>
            <a:r>
              <a:rPr lang="en-US" altLang="en-US" sz="2400" b="1">
                <a:solidFill>
                  <a:srgbClr val="C00000"/>
                </a:solidFill>
                <a:latin typeface="Arial" panose="020B0604020202020204" pitchFamily="34" charset="0"/>
              </a:rPr>
              <a:t>El Efecto Fisher Internacional (EFI)</a:t>
            </a:r>
          </a:p>
        </p:txBody>
      </p:sp>
      <p:sp>
        <p:nvSpPr>
          <p:cNvPr id="21508" name="Rectangle 3">
            <a:extLst>
              <a:ext uri="{FF2B5EF4-FFF2-40B4-BE49-F238E27FC236}">
                <a16:creationId xmlns:a16="http://schemas.microsoft.com/office/drawing/2014/main" id="{5C7CF36B-C41F-462A-9231-01C04ECDBBDA}"/>
              </a:ext>
            </a:extLst>
          </p:cNvPr>
          <p:cNvSpPr>
            <a:spLocks noGrp="1" noChangeArrowheads="1"/>
          </p:cNvSpPr>
          <p:nvPr>
            <p:ph idx="1"/>
          </p:nvPr>
        </p:nvSpPr>
        <p:spPr/>
        <p:txBody>
          <a:bodyPr/>
          <a:lstStyle/>
          <a:p>
            <a:pPr marL="0" indent="0">
              <a:buNone/>
              <a:defRPr/>
            </a:pPr>
            <a:r>
              <a:rPr lang="en-US" sz="2200" b="1" dirty="0"/>
              <a:t>El Efecto Fisher</a:t>
            </a:r>
          </a:p>
          <a:p>
            <a:pPr>
              <a:lnSpc>
                <a:spcPct val="90000"/>
              </a:lnSpc>
              <a:buFont typeface="Wingdings" panose="05000000000000000000" pitchFamily="2" charset="2"/>
              <a:buChar char="§"/>
              <a:defRPr/>
            </a:pPr>
            <a:r>
              <a:rPr lang="es-ES" sz="2200" dirty="0"/>
              <a:t>Sugiere que la </a:t>
            </a:r>
            <a:r>
              <a:rPr lang="es-ES" sz="2200" u="sng" dirty="0"/>
              <a:t>tasa de interés nominal </a:t>
            </a:r>
            <a:r>
              <a:rPr lang="es-ES" sz="2200" dirty="0"/>
              <a:t>contiene dos componentes:</a:t>
            </a:r>
            <a:endParaRPr lang="en-US" sz="2200" dirty="0"/>
          </a:p>
          <a:p>
            <a:pPr lvl="1">
              <a:lnSpc>
                <a:spcPct val="90000"/>
              </a:lnSpc>
              <a:buFont typeface="Wingdings" panose="05000000000000000000" pitchFamily="2" charset="2"/>
              <a:buChar char="§"/>
              <a:defRPr/>
            </a:pPr>
            <a:r>
              <a:rPr lang="en-US" sz="2200" dirty="0"/>
              <a:t>Tasa de Inflación prevista/esperada</a:t>
            </a:r>
          </a:p>
          <a:p>
            <a:pPr lvl="1">
              <a:lnSpc>
                <a:spcPct val="90000"/>
              </a:lnSpc>
              <a:buFont typeface="Wingdings" panose="05000000000000000000" pitchFamily="2" charset="2"/>
              <a:buChar char="§"/>
              <a:defRPr/>
            </a:pPr>
            <a:r>
              <a:rPr lang="en-US" sz="2200" dirty="0"/>
              <a:t>Tasa de Interés real</a:t>
            </a:r>
          </a:p>
          <a:p>
            <a:pPr>
              <a:lnSpc>
                <a:spcPct val="90000"/>
              </a:lnSpc>
              <a:buFont typeface="Wingdings" panose="05000000000000000000" pitchFamily="2" charset="2"/>
              <a:buChar char="§"/>
              <a:defRPr/>
            </a:pPr>
            <a:r>
              <a:rPr lang="en-US" sz="2200" dirty="0"/>
              <a:t>La </a:t>
            </a:r>
            <a:r>
              <a:rPr lang="en-US" sz="2200" b="1" dirty="0"/>
              <a:t>Tasa de </a:t>
            </a:r>
            <a:r>
              <a:rPr lang="es-ES" sz="2200" b="1" dirty="0"/>
              <a:t>de Interés real </a:t>
            </a:r>
            <a:r>
              <a:rPr lang="es-ES" sz="2200" dirty="0"/>
              <a:t>representa el retorno de la inversión después de tomar en cuenta la Tasa de Inflación prevista.</a:t>
            </a:r>
            <a:endParaRPr lang="en-US" sz="2200" dirty="0"/>
          </a:p>
        </p:txBody>
      </p:sp>
      <p:sp>
        <p:nvSpPr>
          <p:cNvPr id="87042" name="Slide Number Placeholder 5">
            <a:extLst>
              <a:ext uri="{FF2B5EF4-FFF2-40B4-BE49-F238E27FC236}">
                <a16:creationId xmlns:a16="http://schemas.microsoft.com/office/drawing/2014/main" id="{EB1B2E69-FE58-48EC-8482-3C17FB37CBC0}"/>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16</a:t>
            </a:fld>
            <a:endParaRPr lang="en-US" altLang="es-PE" sz="12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7DB2F035-D75D-4B90-B187-6194706C60BA}"/>
              </a:ext>
            </a:extLst>
          </p:cNvPr>
          <p:cNvSpPr>
            <a:spLocks noGrp="1"/>
          </p:cNvSpPr>
          <p:nvPr>
            <p:ph type="title"/>
          </p:nvPr>
        </p:nvSpPr>
        <p:spPr/>
        <p:txBody>
          <a:bodyPr/>
          <a:lstStyle/>
          <a:p>
            <a:r>
              <a:rPr lang="en-US" altLang="en-US" sz="2400" b="1">
                <a:solidFill>
                  <a:srgbClr val="C00000"/>
                </a:solidFill>
                <a:latin typeface="Arial" panose="020B0604020202020204" pitchFamily="34" charset="0"/>
              </a:rPr>
              <a:t>El Efecto Fisher Internacional (EFI)</a:t>
            </a:r>
          </a:p>
        </p:txBody>
      </p:sp>
      <p:sp>
        <p:nvSpPr>
          <p:cNvPr id="64515" name="Rectangle 3">
            <a:extLst>
              <a:ext uri="{FF2B5EF4-FFF2-40B4-BE49-F238E27FC236}">
                <a16:creationId xmlns:a16="http://schemas.microsoft.com/office/drawing/2014/main" id="{5EF330A9-4E4C-44C0-9E49-BE660BA0681A}"/>
              </a:ext>
            </a:extLst>
          </p:cNvPr>
          <p:cNvSpPr>
            <a:spLocks noGrp="1" noChangeArrowheads="1"/>
          </p:cNvSpPr>
          <p:nvPr>
            <p:ph idx="1"/>
          </p:nvPr>
        </p:nvSpPr>
        <p:spPr/>
        <p:txBody>
          <a:bodyPr>
            <a:normAutofit/>
          </a:bodyPr>
          <a:lstStyle/>
          <a:p>
            <a:pPr marL="0" indent="0">
              <a:buNone/>
              <a:defRPr/>
            </a:pPr>
            <a:r>
              <a:rPr lang="es-ES" sz="2200" b="1" dirty="0">
                <a:solidFill>
                  <a:srgbClr val="0070C0"/>
                </a:solidFill>
              </a:rPr>
              <a:t>Usando el EFI para predecir los movimientos en el Tipo de Cambio</a:t>
            </a:r>
            <a:endParaRPr lang="en-US" sz="2200" b="1" dirty="0">
              <a:solidFill>
                <a:srgbClr val="0070C0"/>
              </a:solidFill>
            </a:endParaRPr>
          </a:p>
          <a:p>
            <a:pPr>
              <a:lnSpc>
                <a:spcPct val="90000"/>
              </a:lnSpc>
              <a:buFont typeface="Wingdings" panose="05000000000000000000" pitchFamily="2" charset="2"/>
              <a:buChar char="§"/>
              <a:defRPr/>
            </a:pPr>
            <a:r>
              <a:rPr lang="es-ES" sz="2200" dirty="0"/>
              <a:t>Aplicando el Efecto Fisher para derivar la Inflación prevista</a:t>
            </a:r>
            <a:endParaRPr lang="en-US" sz="2200" dirty="0"/>
          </a:p>
          <a:p>
            <a:pPr lvl="1">
              <a:lnSpc>
                <a:spcPct val="90000"/>
              </a:lnSpc>
              <a:buFont typeface="Wingdings" panose="05000000000000000000" pitchFamily="2" charset="2"/>
              <a:buChar char="§"/>
              <a:defRPr/>
            </a:pPr>
            <a:r>
              <a:rPr lang="es-ES" sz="2200" dirty="0"/>
              <a:t>El primer paso es obtener las Tasas de Inflación previstas de dos países en base al efecto de Fisher.  El efecto Fisher sugiere que las Tasas de Interés nominales de dos países difieren debido a la diferencia en la Inflación esperada entre los dos países.</a:t>
            </a:r>
            <a:endParaRPr lang="en-US" sz="2200" dirty="0"/>
          </a:p>
          <a:p>
            <a:pPr marL="469900" indent="-412750">
              <a:buFont typeface="Wingdings" panose="05000000000000000000" pitchFamily="2" charset="2"/>
              <a:buChar char="§"/>
              <a:defRPr/>
            </a:pPr>
            <a:r>
              <a:rPr lang="es-ES" sz="2200" dirty="0"/>
              <a:t>Confiando en la Paridad de Poder Adquisitivo (PPA) para estimar el movimiento en el Tipo de Cambio</a:t>
            </a:r>
            <a:endParaRPr lang="en-US" sz="2200" dirty="0"/>
          </a:p>
          <a:p>
            <a:pPr lvl="1">
              <a:lnSpc>
                <a:spcPct val="90000"/>
              </a:lnSpc>
              <a:buFont typeface="Wingdings" panose="05000000000000000000" pitchFamily="2" charset="2"/>
              <a:buChar char="§"/>
              <a:defRPr/>
            </a:pPr>
            <a:r>
              <a:rPr lang="es-ES" sz="2200" dirty="0"/>
              <a:t>El segundo paso del Efecto Fisher Internacional es aplicar la teoría de la Paridad de Poder Adquisitivo para determinar cómo cambiaría el tipo de cambio en respuesta a las Tasas de Inflación esperadas de los dos países.</a:t>
            </a:r>
            <a:endParaRPr lang="en-US" sz="2200" dirty="0"/>
          </a:p>
        </p:txBody>
      </p:sp>
      <p:sp>
        <p:nvSpPr>
          <p:cNvPr id="88066" name="Slide Number Placeholder 5">
            <a:extLst>
              <a:ext uri="{FF2B5EF4-FFF2-40B4-BE49-F238E27FC236}">
                <a16:creationId xmlns:a16="http://schemas.microsoft.com/office/drawing/2014/main" id="{4D3038D0-E494-4C04-BD87-274666704DA2}"/>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17</a:t>
            </a:fld>
            <a:endParaRPr lang="en-US" altLang="es-PE" sz="12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B6C3DAF6-5C02-4B45-B3A9-C9719EB75AA2}"/>
              </a:ext>
            </a:extLst>
          </p:cNvPr>
          <p:cNvSpPr>
            <a:spLocks noGrp="1" noChangeArrowheads="1"/>
          </p:cNvSpPr>
          <p:nvPr>
            <p:ph type="title"/>
          </p:nvPr>
        </p:nvSpPr>
        <p:spPr/>
        <p:txBody>
          <a:bodyPr/>
          <a:lstStyle/>
          <a:p>
            <a:pPr>
              <a:defRPr/>
            </a:pPr>
            <a:r>
              <a:rPr lang="en-US" altLang="en-US" sz="2400" b="1" dirty="0">
                <a:solidFill>
                  <a:srgbClr val="C00000"/>
                </a:solidFill>
                <a:latin typeface="+mn-lt"/>
              </a:rPr>
              <a:t>El Efecto Fisher Internacional (EFI)</a:t>
            </a:r>
          </a:p>
        </p:txBody>
      </p:sp>
      <p:sp>
        <p:nvSpPr>
          <p:cNvPr id="64515" name="Rectangle 3">
            <a:extLst>
              <a:ext uri="{FF2B5EF4-FFF2-40B4-BE49-F238E27FC236}">
                <a16:creationId xmlns:a16="http://schemas.microsoft.com/office/drawing/2014/main" id="{9FF924CA-DB1D-4C0A-8871-89C3783A4E85}"/>
              </a:ext>
            </a:extLst>
          </p:cNvPr>
          <p:cNvSpPr>
            <a:spLocks noGrp="1" noChangeArrowheads="1"/>
          </p:cNvSpPr>
          <p:nvPr>
            <p:ph idx="1"/>
          </p:nvPr>
        </p:nvSpPr>
        <p:spPr/>
        <p:txBody>
          <a:bodyPr>
            <a:normAutofit fontScale="92500" lnSpcReduction="10000"/>
          </a:bodyPr>
          <a:lstStyle/>
          <a:p>
            <a:pPr marL="0" indent="0">
              <a:buNone/>
              <a:defRPr/>
            </a:pPr>
            <a:r>
              <a:rPr lang="en-US" sz="2000" b="1" dirty="0">
                <a:solidFill>
                  <a:srgbClr val="0070C0"/>
                </a:solidFill>
              </a:rPr>
              <a:t>Implicaciones del Efecto Fisher Internacional</a:t>
            </a:r>
          </a:p>
          <a:p>
            <a:pPr marL="231775" indent="-231775">
              <a:buFont typeface="Wingdings" panose="05000000000000000000" pitchFamily="2" charset="2"/>
              <a:buChar char="§"/>
              <a:defRPr/>
            </a:pPr>
            <a:r>
              <a:rPr lang="es-ES" sz="2000" dirty="0"/>
              <a:t>La teoría del Efecto Fisher Internacional (EFI) sugiere que las divisas con altas tasas de interés tendrán altas Tasas de Inflación esperada (debido al efecto de Fisher) y la Inflación relativamente alta hará que las monedas se deprecien (debido al efecto de la Paridad de Poder Adquisitivo - PPA).</a:t>
            </a:r>
            <a:endParaRPr lang="en-US" sz="2000" dirty="0"/>
          </a:p>
          <a:p>
            <a:pPr marL="231775" indent="-217488">
              <a:buFont typeface="Wingdings" panose="05000000000000000000" pitchFamily="2" charset="2"/>
              <a:buChar char="§"/>
              <a:defRPr/>
            </a:pPr>
            <a:r>
              <a:rPr lang="es-ES" sz="2000" b="1" dirty="0"/>
              <a:t>Implicaciones del EFI para los inversionistas extranjeros</a:t>
            </a:r>
            <a:endParaRPr lang="en-US" sz="2000" b="1" dirty="0"/>
          </a:p>
          <a:p>
            <a:pPr marL="511175" lvl="1">
              <a:buFont typeface="Wingdings" panose="05000000000000000000" pitchFamily="2" charset="2"/>
              <a:buChar char="§"/>
              <a:defRPr/>
            </a:pPr>
            <a:r>
              <a:rPr lang="es-ES" sz="2000" dirty="0"/>
              <a:t>Las consecuencias son similares para los inversionistas extranjeros que intentan sacar provecho de las relativamente altas tasas de interés en los Estados Unidos. Los inversionistas extranjeros se verán negativamente afectados por los efectos de una relativamente alta Tasa de Inflación de los Estados Unidos si ellos intentan sacar provecho de las altas Tasas de Interés de Estados Unidos</a:t>
            </a:r>
            <a:endParaRPr lang="en-US" sz="2000" dirty="0"/>
          </a:p>
          <a:p>
            <a:pPr marL="231775" indent="-231775">
              <a:buFont typeface="Wingdings" panose="05000000000000000000" pitchFamily="2" charset="2"/>
              <a:buChar char="§"/>
              <a:defRPr/>
            </a:pPr>
            <a:r>
              <a:rPr lang="es-ES" sz="2000" b="1" dirty="0"/>
              <a:t>Implicaciones del EFI para dos monedas que no son Estadounidenses</a:t>
            </a:r>
            <a:endParaRPr lang="en-US" sz="2000" b="1" dirty="0"/>
          </a:p>
          <a:p>
            <a:pPr marL="511175" lvl="1">
              <a:buFont typeface="Wingdings" panose="05000000000000000000" pitchFamily="2" charset="2"/>
              <a:buChar char="§"/>
              <a:defRPr/>
            </a:pPr>
            <a:r>
              <a:rPr lang="es-ES" sz="2000" dirty="0"/>
              <a:t>La teoría del EFI puede ser aplicada a cualquier Tipo de Cambio, inclusive a aquellos Tipos de Cambio que involucran a dos divisas que no son Estadounidenses (Anexo 7).</a:t>
            </a:r>
            <a:endParaRPr lang="en-US" sz="2000" dirty="0"/>
          </a:p>
        </p:txBody>
      </p:sp>
      <p:sp>
        <p:nvSpPr>
          <p:cNvPr id="89090" name="Slide Number Placeholder 5">
            <a:extLst>
              <a:ext uri="{FF2B5EF4-FFF2-40B4-BE49-F238E27FC236}">
                <a16:creationId xmlns:a16="http://schemas.microsoft.com/office/drawing/2014/main" id="{4060B052-0691-4576-BD5F-C68316E0478B}"/>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18</a:t>
            </a:fld>
            <a:endParaRPr lang="en-US" altLang="es-PE" sz="12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F5CD3264-B901-4AC2-AA06-DCF8008FBB91}"/>
              </a:ext>
            </a:extLst>
          </p:cNvPr>
          <p:cNvSpPr>
            <a:spLocks noGrp="1"/>
          </p:cNvSpPr>
          <p:nvPr>
            <p:ph type="title"/>
          </p:nvPr>
        </p:nvSpPr>
        <p:spPr/>
        <p:txBody>
          <a:bodyPr>
            <a:normAutofit fontScale="90000"/>
          </a:bodyPr>
          <a:lstStyle/>
          <a:p>
            <a:r>
              <a:rPr lang="en-US" altLang="en-US" sz="2400" b="1">
                <a:solidFill>
                  <a:srgbClr val="C00000"/>
                </a:solidFill>
                <a:latin typeface="Arial" panose="020B0604020202020204" pitchFamily="34" charset="0"/>
              </a:rPr>
              <a:t>Anexo 7 El Efecto Fisher Internacional desde diferentes perspectivas del inversionista</a:t>
            </a:r>
          </a:p>
        </p:txBody>
      </p:sp>
      <p:sp>
        <p:nvSpPr>
          <p:cNvPr id="90114" name="Slide Number Placeholder 5">
            <a:extLst>
              <a:ext uri="{FF2B5EF4-FFF2-40B4-BE49-F238E27FC236}">
                <a16:creationId xmlns:a16="http://schemas.microsoft.com/office/drawing/2014/main" id="{D068D966-9E2D-497E-B000-C26866CD654B}"/>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19</a:t>
            </a:fld>
            <a:endParaRPr lang="en-US" altLang="es-PE" sz="1200">
              <a:latin typeface="Arial" panose="020B0604020202020204" pitchFamily="34" charset="0"/>
            </a:endParaRPr>
          </a:p>
        </p:txBody>
      </p:sp>
      <p:graphicFrame>
        <p:nvGraphicFramePr>
          <p:cNvPr id="7" name="6 Tabla">
            <a:extLst>
              <a:ext uri="{FF2B5EF4-FFF2-40B4-BE49-F238E27FC236}">
                <a16:creationId xmlns:a16="http://schemas.microsoft.com/office/drawing/2014/main" id="{BB2FF550-10BF-4595-90FF-6CE50F8C407B}"/>
              </a:ext>
            </a:extLst>
          </p:cNvPr>
          <p:cNvGraphicFramePr>
            <a:graphicFrameLocks noGrp="1"/>
          </p:cNvGraphicFramePr>
          <p:nvPr>
            <p:extLst>
              <p:ext uri="{D42A27DB-BD31-4B8C-83A1-F6EECF244321}">
                <p14:modId xmlns:p14="http://schemas.microsoft.com/office/powerpoint/2010/main" val="2724010734"/>
              </p:ext>
            </p:extLst>
          </p:nvPr>
        </p:nvGraphicFramePr>
        <p:xfrm>
          <a:off x="1342592" y="1969076"/>
          <a:ext cx="8713789" cy="3998919"/>
        </p:xfrm>
        <a:graphic>
          <a:graphicData uri="http://schemas.openxmlformats.org/drawingml/2006/table">
            <a:tbl>
              <a:tblPr/>
              <a:tblGrid>
                <a:gridCol w="1095392">
                  <a:extLst>
                    <a:ext uri="{9D8B030D-6E8A-4147-A177-3AD203B41FA5}">
                      <a16:colId xmlns:a16="http://schemas.microsoft.com/office/drawing/2014/main" val="20000"/>
                    </a:ext>
                  </a:extLst>
                </a:gridCol>
                <a:gridCol w="789471">
                  <a:extLst>
                    <a:ext uri="{9D8B030D-6E8A-4147-A177-3AD203B41FA5}">
                      <a16:colId xmlns:a16="http://schemas.microsoft.com/office/drawing/2014/main" val="20001"/>
                    </a:ext>
                  </a:extLst>
                </a:gridCol>
                <a:gridCol w="1499995">
                  <a:extLst>
                    <a:ext uri="{9D8B030D-6E8A-4147-A177-3AD203B41FA5}">
                      <a16:colId xmlns:a16="http://schemas.microsoft.com/office/drawing/2014/main" val="20002"/>
                    </a:ext>
                  </a:extLst>
                </a:gridCol>
                <a:gridCol w="1499995">
                  <a:extLst>
                    <a:ext uri="{9D8B030D-6E8A-4147-A177-3AD203B41FA5}">
                      <a16:colId xmlns:a16="http://schemas.microsoft.com/office/drawing/2014/main" val="20003"/>
                    </a:ext>
                  </a:extLst>
                </a:gridCol>
                <a:gridCol w="789471">
                  <a:extLst>
                    <a:ext uri="{9D8B030D-6E8A-4147-A177-3AD203B41FA5}">
                      <a16:colId xmlns:a16="http://schemas.microsoft.com/office/drawing/2014/main" val="20004"/>
                    </a:ext>
                  </a:extLst>
                </a:gridCol>
                <a:gridCol w="1315786">
                  <a:extLst>
                    <a:ext uri="{9D8B030D-6E8A-4147-A177-3AD203B41FA5}">
                      <a16:colId xmlns:a16="http://schemas.microsoft.com/office/drawing/2014/main" val="20005"/>
                    </a:ext>
                  </a:extLst>
                </a:gridCol>
                <a:gridCol w="789471">
                  <a:extLst>
                    <a:ext uri="{9D8B030D-6E8A-4147-A177-3AD203B41FA5}">
                      <a16:colId xmlns:a16="http://schemas.microsoft.com/office/drawing/2014/main" val="20006"/>
                    </a:ext>
                  </a:extLst>
                </a:gridCol>
                <a:gridCol w="934208">
                  <a:extLst>
                    <a:ext uri="{9D8B030D-6E8A-4147-A177-3AD203B41FA5}">
                      <a16:colId xmlns:a16="http://schemas.microsoft.com/office/drawing/2014/main" val="20007"/>
                    </a:ext>
                  </a:extLst>
                </a:gridCol>
              </a:tblGrid>
              <a:tr h="1104184">
                <a:tc>
                  <a:txBody>
                    <a:bodyPr/>
                    <a:lstStyle/>
                    <a:p>
                      <a:pPr algn="ctr" fontAlgn="ctr"/>
                      <a:r>
                        <a:rPr lang="es-PE" sz="1200" b="1" i="0" u="none" strike="noStrike" dirty="0">
                          <a:solidFill>
                            <a:srgbClr val="000000"/>
                          </a:solidFill>
                          <a:latin typeface="Calibri"/>
                        </a:rPr>
                        <a:t>INVERSIONISTAS RESIDENETES EN</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BUSCAN INVERTIR EN</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DIFERENCIAL  INFLACIONES (NACIONAL -EXTRANJERA)</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CAMBIO PORCENTUAL ESPERADO EN LA MONEDA QUE NECESITAN LOS INVERSIONISTAS</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TASA DE INTERES NOMINAL</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RENDIMIENTO PARA INVERSIONISTAS DESPUES DE AJUSTE TIPO CAMBIO</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INFLACION ANTICIPADA EN PAIS DE ORIGEN</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200" b="1" i="0" u="none" strike="noStrike" dirty="0">
                          <a:solidFill>
                            <a:srgbClr val="000000"/>
                          </a:solidFill>
                          <a:latin typeface="Calibri"/>
                        </a:rPr>
                        <a:t>RENDIMIENTO REAL OBTENIDO POR LOS INVERSIONISTAS</a:t>
                      </a:r>
                    </a:p>
                  </a:txBody>
                  <a:tcPr marL="6907" marR="6907" marT="69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1637">
                <a:tc>
                  <a:txBody>
                    <a:bodyPr/>
                    <a:lstStyle/>
                    <a:p>
                      <a:pPr algn="l" fontAlgn="b"/>
                      <a:r>
                        <a:rPr lang="es-PE" sz="1400" b="1" i="0" u="none" strike="noStrike" dirty="0">
                          <a:solidFill>
                            <a:srgbClr val="000000"/>
                          </a:solidFill>
                          <a:latin typeface="Calibri"/>
                        </a:rPr>
                        <a:t>JAPON</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JAPON</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dirty="0">
                          <a:solidFill>
                            <a:srgbClr val="000000"/>
                          </a:solidFill>
                          <a:latin typeface="Calibri"/>
                        </a:rPr>
                        <a:t>EUA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CANADA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1637">
                <a:tc>
                  <a:txBody>
                    <a:bodyPr/>
                    <a:lstStyle/>
                    <a:p>
                      <a:pPr algn="l" fontAlgn="b"/>
                      <a:r>
                        <a:rPr lang="es-PE" sz="1400" b="1" i="0" u="none" strike="noStrike">
                          <a:solidFill>
                            <a:srgbClr val="000000"/>
                          </a:solidFill>
                          <a:latin typeface="Calibri"/>
                        </a:rPr>
                        <a:t>EUA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JAPON</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EUA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CANADA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1637">
                <a:tc>
                  <a:txBody>
                    <a:bodyPr/>
                    <a:lstStyle/>
                    <a:p>
                      <a:pPr algn="l" fontAlgn="b"/>
                      <a:r>
                        <a:rPr lang="es-PE" sz="1400" b="1" i="0" u="none" strike="noStrike">
                          <a:solidFill>
                            <a:srgbClr val="000000"/>
                          </a:solidFill>
                          <a:latin typeface="Calibri"/>
                        </a:rPr>
                        <a:t>CANADA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JAPON</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8%</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7%</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EUA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10%</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1637">
                <a:tc>
                  <a:txBody>
                    <a:bodyPr/>
                    <a:lstStyle/>
                    <a:p>
                      <a:pPr algn="l" fontAlgn="b"/>
                      <a:r>
                        <a:rPr lang="es-PE" sz="1400" b="1"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PE" sz="1400" b="1" i="0" u="none" strike="noStrike">
                          <a:solidFill>
                            <a:srgbClr val="000000"/>
                          </a:solidFill>
                          <a:latin typeface="Calibri"/>
                        </a:rPr>
                        <a:t>CANADA</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 </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a:solidFill>
                            <a:srgbClr val="000000"/>
                          </a:solidFill>
                          <a:latin typeface="Calibri"/>
                        </a:rPr>
                        <a:t>15%</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13%</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400" b="0" i="0" u="none" strike="noStrike" dirty="0">
                          <a:solidFill>
                            <a:srgbClr val="000000"/>
                          </a:solidFill>
                          <a:latin typeface="Calibri"/>
                        </a:rPr>
                        <a:t>2%</a:t>
                      </a:r>
                    </a:p>
                  </a:txBody>
                  <a:tcPr marL="6907" marR="6907" marT="69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83A89378-8105-4C06-97F0-695B1539A66E}"/>
              </a:ext>
            </a:extLst>
          </p:cNvPr>
          <p:cNvSpPr txBox="1">
            <a:spLocks/>
          </p:cNvSpPr>
          <p:nvPr/>
        </p:nvSpPr>
        <p:spPr bwMode="auto">
          <a:xfrm>
            <a:off x="6383338" y="1467491"/>
            <a:ext cx="2230440" cy="720725"/>
          </a:xfrm>
          <a:prstGeom prst="rect">
            <a:avLst/>
          </a:prstGeom>
          <a:noFill/>
          <a:ln w="9525">
            <a:noFill/>
            <a:miter lim="800000"/>
            <a:headEnd/>
            <a:tailEnd/>
          </a:ln>
        </p:spPr>
        <p:txBody>
          <a:bodyPr anchor="ctr">
            <a:normAutofit lnSpcReduction="10000"/>
          </a:bodyPr>
          <a:lstStyle/>
          <a:p>
            <a:pPr eaLnBrk="1" hangingPunct="1">
              <a:defRPr/>
            </a:pPr>
            <a:r>
              <a:rPr lang="es-ES" sz="2400" b="1" dirty="0">
                <a:latin typeface="+mj-lt"/>
                <a:ea typeface="+mj-ea"/>
                <a:cs typeface="+mj-cs"/>
              </a:rPr>
              <a:t>                                                                  </a:t>
            </a:r>
            <a:r>
              <a:rPr lang="es-ES" sz="2000" b="1" dirty="0">
                <a:latin typeface="+mj-lt"/>
                <a:ea typeface="+mj-ea"/>
                <a:cs typeface="+mj-cs"/>
              </a:rPr>
              <a:t>EXPECTATIVAS</a:t>
            </a:r>
          </a:p>
        </p:txBody>
      </p:sp>
      <p:pic>
        <p:nvPicPr>
          <p:cNvPr id="72707" name="Picture 4">
            <a:extLst>
              <a:ext uri="{FF2B5EF4-FFF2-40B4-BE49-F238E27FC236}">
                <a16:creationId xmlns:a16="http://schemas.microsoft.com/office/drawing/2014/main" id="{DFEF48D1-9CF1-40FB-B637-5DE8C3BDD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2338" y="2420939"/>
            <a:ext cx="1444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a:extLst>
              <a:ext uri="{FF2B5EF4-FFF2-40B4-BE49-F238E27FC236}">
                <a16:creationId xmlns:a16="http://schemas.microsoft.com/office/drawing/2014/main" id="{4AFCFD0B-C59E-4A0B-8D62-CDEE85E66C02}"/>
              </a:ext>
            </a:extLst>
          </p:cNvPr>
          <p:cNvSpPr txBox="1">
            <a:spLocks noChangeArrowheads="1"/>
          </p:cNvSpPr>
          <p:nvPr/>
        </p:nvSpPr>
        <p:spPr bwMode="auto">
          <a:xfrm>
            <a:off x="6240461" y="2188359"/>
            <a:ext cx="388778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s-ES" altLang="es-PE" sz="1800" dirty="0">
              <a:latin typeface="Verdana" panose="020B0604030504040204" pitchFamily="34" charset="0"/>
              <a:ea typeface="Verdana" panose="020B0604030504040204" pitchFamily="34" charset="0"/>
            </a:endParaRPr>
          </a:p>
          <a:p>
            <a:pPr eaLnBrk="1" hangingPunct="1">
              <a:spcBef>
                <a:spcPct val="0"/>
              </a:spcBef>
              <a:buFontTx/>
              <a:buNone/>
            </a:pPr>
            <a:r>
              <a:rPr lang="es-ES" altLang="es-PE" sz="1800" dirty="0">
                <a:latin typeface="Verdana" panose="020B0604030504040204" pitchFamily="34" charset="0"/>
                <a:ea typeface="Verdana" panose="020B0604030504040204" pitchFamily="34" charset="0"/>
              </a:rPr>
              <a:t>Las expectativas pueden dar lugar a venta de divisas, si se piensa que se va a depreciar, o a compra de divisas, si se espera que se aprecie.</a:t>
            </a:r>
          </a:p>
          <a:p>
            <a:pPr eaLnBrk="1" hangingPunct="1">
              <a:spcBef>
                <a:spcPct val="0"/>
              </a:spcBef>
              <a:buFontTx/>
              <a:buNone/>
            </a:pPr>
            <a:endParaRPr lang="es-ES" altLang="es-PE" sz="1800" dirty="0">
              <a:latin typeface="Verdana" panose="020B0604030504040204" pitchFamily="34" charset="0"/>
              <a:ea typeface="Verdana" panose="020B0604030504040204" pitchFamily="34" charset="0"/>
            </a:endParaRPr>
          </a:p>
          <a:p>
            <a:pPr algn="just" eaLnBrk="1" hangingPunct="1">
              <a:spcBef>
                <a:spcPct val="0"/>
              </a:spcBef>
              <a:buFontTx/>
              <a:buNone/>
            </a:pPr>
            <a:r>
              <a:rPr lang="es-ES" altLang="es-PE" sz="1800" dirty="0">
                <a:latin typeface="Verdana" panose="020B0604030504040204" pitchFamily="34" charset="0"/>
                <a:ea typeface="Verdana" panose="020B0604030504040204" pitchFamily="34" charset="0"/>
              </a:rPr>
              <a:t>Las expectativas también son la base de los  movimientos especulativos.</a:t>
            </a:r>
          </a:p>
          <a:p>
            <a:pPr eaLnBrk="1" hangingPunct="1">
              <a:spcBef>
                <a:spcPct val="0"/>
              </a:spcBef>
              <a:buFontTx/>
              <a:buNone/>
            </a:pPr>
            <a:endParaRPr lang="es-ES" altLang="es-PE" sz="1800" dirty="0">
              <a:latin typeface="Verdana" panose="020B0604030504040204" pitchFamily="34" charset="0"/>
              <a:ea typeface="Verdana" panose="020B0604030504040204" pitchFamily="34" charset="0"/>
            </a:endParaRPr>
          </a:p>
          <a:p>
            <a:pPr algn="just" eaLnBrk="1" hangingPunct="1">
              <a:spcBef>
                <a:spcPct val="0"/>
              </a:spcBef>
              <a:buFontTx/>
              <a:buNone/>
            </a:pPr>
            <a:endParaRPr lang="es-ES" altLang="es-PE" sz="1800" dirty="0">
              <a:latin typeface="Verdana" panose="020B0604030504040204" pitchFamily="34" charset="0"/>
              <a:ea typeface="Verdana" panose="020B0604030504040204" pitchFamily="34" charset="0"/>
            </a:endParaRPr>
          </a:p>
        </p:txBody>
      </p:sp>
      <p:pic>
        <p:nvPicPr>
          <p:cNvPr id="72709" name="Picture 6">
            <a:extLst>
              <a:ext uri="{FF2B5EF4-FFF2-40B4-BE49-F238E27FC236}">
                <a16:creationId xmlns:a16="http://schemas.microsoft.com/office/drawing/2014/main" id="{C64A27FD-F1AD-4A12-AA1A-6C0DC94C6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484313"/>
            <a:ext cx="374491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8"/>
                                        </p:tgtEl>
                                        <p:attrNameLst>
                                          <p:attrName>ppt_x</p:attrName>
                                          <p:attrName>ppt_y</p:attrName>
                                        </p:attrNameLst>
                                      </p:cBhvr>
                                    </p:animMotion>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99D89904-6C9A-4001-91A4-66AE0530A7E4}"/>
              </a:ext>
            </a:extLst>
          </p:cNvPr>
          <p:cNvSpPr>
            <a:spLocks noGrp="1"/>
          </p:cNvSpPr>
          <p:nvPr>
            <p:ph type="title"/>
          </p:nvPr>
        </p:nvSpPr>
        <p:spPr/>
        <p:txBody>
          <a:bodyPr/>
          <a:lstStyle/>
          <a:p>
            <a:r>
              <a:rPr lang="en-US" altLang="en-US" sz="2800" b="1">
                <a:solidFill>
                  <a:srgbClr val="C00000"/>
                </a:solidFill>
                <a:latin typeface="Arial" panose="020B0604020202020204" pitchFamily="34" charset="0"/>
              </a:rPr>
              <a:t>El Efecto Fisher Internacional (EFI)</a:t>
            </a:r>
          </a:p>
        </p:txBody>
      </p:sp>
      <p:sp>
        <p:nvSpPr>
          <p:cNvPr id="2054" name="Rectangle 3">
            <a:extLst>
              <a:ext uri="{FF2B5EF4-FFF2-40B4-BE49-F238E27FC236}">
                <a16:creationId xmlns:a16="http://schemas.microsoft.com/office/drawing/2014/main" id="{7A090179-691F-46BB-8161-DD9EB718F22A}"/>
              </a:ext>
            </a:extLst>
          </p:cNvPr>
          <p:cNvSpPr>
            <a:spLocks noGrp="1" noChangeArrowheads="1"/>
          </p:cNvSpPr>
          <p:nvPr>
            <p:ph idx="1"/>
          </p:nvPr>
        </p:nvSpPr>
        <p:spPr/>
        <p:txBody>
          <a:bodyPr/>
          <a:lstStyle/>
          <a:p>
            <a:pPr marL="0" indent="0">
              <a:buNone/>
              <a:defRPr/>
            </a:pPr>
            <a:r>
              <a:rPr lang="en-US" sz="2600" b="1" dirty="0">
                <a:solidFill>
                  <a:srgbClr val="0070C0"/>
                </a:solidFill>
              </a:rPr>
              <a:t>Derivación del Efecto Fisher Internacional </a:t>
            </a:r>
          </a:p>
          <a:p>
            <a:pPr>
              <a:buFont typeface="Wingdings" panose="05000000000000000000" pitchFamily="2" charset="2"/>
              <a:buChar char="§"/>
              <a:defRPr/>
            </a:pPr>
            <a:r>
              <a:rPr lang="es-ES" sz="2400" dirty="0"/>
              <a:t>Relación entre la tasa de interés </a:t>
            </a:r>
            <a:r>
              <a:rPr lang="es-ES" sz="2400" i="1" dirty="0"/>
              <a:t>(i</a:t>
            </a:r>
            <a:r>
              <a:rPr lang="es-ES" sz="2400" dirty="0"/>
              <a:t>) diferencial entre dos países y el tipo de cambio previsto (</a:t>
            </a:r>
            <a:r>
              <a:rPr lang="es-ES" sz="2400" i="1" dirty="0"/>
              <a:t>e</a:t>
            </a:r>
            <a:r>
              <a:rPr lang="es-ES" sz="2400" dirty="0"/>
              <a:t>)</a:t>
            </a:r>
            <a:endParaRPr lang="en-US" sz="2400" dirty="0"/>
          </a:p>
          <a:p>
            <a:pPr marL="495300" indent="-495300">
              <a:buFont typeface="Wingdings" panose="05000000000000000000" pitchFamily="2" charset="2"/>
              <a:buAutoNum type="arabicPeriod"/>
              <a:defRPr/>
            </a:pPr>
            <a:endParaRPr lang="en-US" sz="2400" dirty="0"/>
          </a:p>
          <a:p>
            <a:pPr marL="495300" indent="-495300">
              <a:buFont typeface="Wingdings" panose="05000000000000000000" pitchFamily="2" charset="2"/>
              <a:buAutoNum type="arabicPeriod"/>
              <a:defRPr/>
            </a:pPr>
            <a:endParaRPr lang="en-US" sz="2400" dirty="0"/>
          </a:p>
          <a:p>
            <a:pPr marL="495300" indent="-495300">
              <a:buFont typeface="Wingdings" panose="05000000000000000000" pitchFamily="2" charset="2"/>
              <a:buAutoNum type="arabicPeriod"/>
              <a:defRPr/>
            </a:pPr>
            <a:endParaRPr lang="en-US" sz="2400" dirty="0"/>
          </a:p>
        </p:txBody>
      </p:sp>
      <p:sp>
        <p:nvSpPr>
          <p:cNvPr id="91138" name="Slide Number Placeholder 5">
            <a:extLst>
              <a:ext uri="{FF2B5EF4-FFF2-40B4-BE49-F238E27FC236}">
                <a16:creationId xmlns:a16="http://schemas.microsoft.com/office/drawing/2014/main" id="{9D637027-C522-4FDB-AEF9-C3C94F69C767}"/>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20</a:t>
            </a:fld>
            <a:endParaRPr lang="en-US" altLang="es-PE" sz="1200">
              <a:latin typeface="Arial" panose="020B0604020202020204" pitchFamily="34" charset="0"/>
            </a:endParaRPr>
          </a:p>
        </p:txBody>
      </p:sp>
      <p:graphicFrame>
        <p:nvGraphicFramePr>
          <p:cNvPr id="91141" name="Object 4">
            <a:extLst>
              <a:ext uri="{FF2B5EF4-FFF2-40B4-BE49-F238E27FC236}">
                <a16:creationId xmlns:a16="http://schemas.microsoft.com/office/drawing/2014/main" id="{28157C4F-E6C8-40C7-A11E-02FC5363BF53}"/>
              </a:ext>
            </a:extLst>
          </p:cNvPr>
          <p:cNvGraphicFramePr>
            <a:graphicFrameLocks noChangeAspect="1"/>
          </p:cNvGraphicFramePr>
          <p:nvPr/>
        </p:nvGraphicFramePr>
        <p:xfrm>
          <a:off x="4349750" y="3644900"/>
          <a:ext cx="1936750" cy="1011238"/>
        </p:xfrm>
        <a:graphic>
          <a:graphicData uri="http://schemas.openxmlformats.org/presentationml/2006/ole">
            <mc:AlternateContent xmlns:mc="http://schemas.openxmlformats.org/markup-compatibility/2006">
              <mc:Choice xmlns:v="urn:schemas-microsoft-com:vml" Requires="v">
                <p:oleObj name="Equation" r:id="rId2" imgW="850531" imgH="444307" progId="Equation.3">
                  <p:embed/>
                </p:oleObj>
              </mc:Choice>
              <mc:Fallback>
                <p:oleObj name="Equation" r:id="rId2" imgW="850531" imgH="444307" progId="Equation.3">
                  <p:embed/>
                  <p:pic>
                    <p:nvPicPr>
                      <p:cNvPr id="91141" name="Object 4">
                        <a:extLst>
                          <a:ext uri="{FF2B5EF4-FFF2-40B4-BE49-F238E27FC236}">
                            <a16:creationId xmlns:a16="http://schemas.microsoft.com/office/drawing/2014/main" id="{28157C4F-E6C8-40C7-A11E-02FC5363B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0" y="3644900"/>
                        <a:ext cx="193675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5AD103F-C2ED-4ADC-A3F6-32B0EF02645F}"/>
              </a:ext>
            </a:extLst>
          </p:cNvPr>
          <p:cNvSpPr>
            <a:spLocks noGrp="1" noChangeArrowheads="1"/>
          </p:cNvSpPr>
          <p:nvPr>
            <p:ph type="title"/>
          </p:nvPr>
        </p:nvSpPr>
        <p:spPr>
          <a:xfrm>
            <a:off x="452437" y="1018094"/>
            <a:ext cx="11287125" cy="725488"/>
          </a:xfrm>
        </p:spPr>
        <p:txBody>
          <a:bodyPr/>
          <a:lstStyle/>
          <a:p>
            <a:pPr>
              <a:defRPr/>
            </a:pPr>
            <a:r>
              <a:rPr lang="en-US" altLang="en-US" sz="2400" b="1" dirty="0">
                <a:solidFill>
                  <a:srgbClr val="C00000"/>
                </a:solidFill>
                <a:latin typeface="Verdana" panose="020B0604030504040204" pitchFamily="34" charset="0"/>
                <a:ea typeface="Verdana" panose="020B0604030504040204" pitchFamily="34" charset="0"/>
              </a:rPr>
              <a:t>El Efecto Fisher Internacional (EFI)</a:t>
            </a:r>
          </a:p>
        </p:txBody>
      </p:sp>
      <p:sp>
        <p:nvSpPr>
          <p:cNvPr id="2054" name="Rectangle 3">
            <a:extLst>
              <a:ext uri="{FF2B5EF4-FFF2-40B4-BE49-F238E27FC236}">
                <a16:creationId xmlns:a16="http://schemas.microsoft.com/office/drawing/2014/main" id="{5A3EBAB6-4AEE-40E3-B5DD-ADB79F9A08A6}"/>
              </a:ext>
            </a:extLst>
          </p:cNvPr>
          <p:cNvSpPr>
            <a:spLocks noGrp="1" noChangeArrowheads="1"/>
          </p:cNvSpPr>
          <p:nvPr>
            <p:ph idx="1"/>
          </p:nvPr>
        </p:nvSpPr>
        <p:spPr>
          <a:xfrm>
            <a:off x="514349" y="1743582"/>
            <a:ext cx="11287125" cy="4823473"/>
          </a:xfrm>
        </p:spPr>
        <p:txBody>
          <a:bodyPr>
            <a:normAutofit fontScale="92500" lnSpcReduction="20000"/>
          </a:bodyPr>
          <a:lstStyle/>
          <a:p>
            <a:pPr marL="0" indent="0">
              <a:buNone/>
              <a:defRPr/>
            </a:pPr>
            <a:r>
              <a:rPr lang="en-US" sz="2100" b="1" dirty="0">
                <a:solidFill>
                  <a:srgbClr val="0070C0"/>
                </a:solidFill>
              </a:rPr>
              <a:t>Derivación del Efecto Fisher Internacional (cont.)</a:t>
            </a:r>
          </a:p>
          <a:p>
            <a:pPr>
              <a:buFont typeface="Wingdings" panose="05000000000000000000" pitchFamily="2" charset="2"/>
              <a:buChar char="§"/>
              <a:defRPr/>
            </a:pPr>
            <a:r>
              <a:rPr lang="es-ES" sz="2100" b="1" dirty="0">
                <a:solidFill>
                  <a:srgbClr val="6585B9"/>
                </a:solidFill>
              </a:rPr>
              <a:t>Ejemplo numérico basado en la derivación del EFI</a:t>
            </a:r>
            <a:endParaRPr lang="en-US" sz="2100" b="1" dirty="0">
              <a:solidFill>
                <a:srgbClr val="6585B9"/>
              </a:solidFill>
            </a:endParaRPr>
          </a:p>
          <a:p>
            <a:pPr marL="0" indent="0">
              <a:buNone/>
              <a:defRPr/>
            </a:pPr>
            <a:r>
              <a:rPr lang="es-ES" sz="2100" dirty="0"/>
              <a:t>Asumamos que la tasa de interés en un depósito de banco asegurado del</a:t>
            </a:r>
            <a:r>
              <a:rPr lang="es-ES" sz="2100" b="1" dirty="0"/>
              <a:t> país de origen </a:t>
            </a:r>
            <a:r>
              <a:rPr lang="es-ES" sz="2100" dirty="0"/>
              <a:t>es del </a:t>
            </a:r>
            <a:r>
              <a:rPr lang="es-ES" sz="2100" b="1" dirty="0"/>
              <a:t>11 por ciento</a:t>
            </a:r>
            <a:r>
              <a:rPr lang="es-ES" sz="2100" dirty="0"/>
              <a:t>, y la tasa de interés en un un depósito de banco asegurado en un </a:t>
            </a:r>
            <a:r>
              <a:rPr lang="es-ES" sz="2100" i="1" u="sng" dirty="0"/>
              <a:t>país extranjero </a:t>
            </a:r>
            <a:r>
              <a:rPr lang="es-ES" sz="2100" dirty="0"/>
              <a:t>es del </a:t>
            </a:r>
            <a:r>
              <a:rPr lang="es-ES" sz="2100" i="1" u="sng" dirty="0"/>
              <a:t>12 por ciento</a:t>
            </a:r>
            <a:r>
              <a:rPr lang="es-ES" sz="2100" dirty="0"/>
              <a:t>. Para que la rentabilidad real de estas dos inversiones sean similares, desde la perspectiva de los inversionistas en el país de origen, la moneda extranjera tendría que cambiar en un horizonte de inversión, por el siguiente porcentaje:</a:t>
            </a:r>
            <a:endParaRPr lang="en-US" sz="2100" dirty="0"/>
          </a:p>
          <a:p>
            <a:pPr marL="0" indent="0">
              <a:buNone/>
              <a:defRPr/>
            </a:pPr>
            <a:endParaRPr lang="en-US" sz="2100" dirty="0"/>
          </a:p>
          <a:p>
            <a:pPr marL="0" indent="0">
              <a:buNone/>
              <a:defRPr/>
            </a:pPr>
            <a:endParaRPr lang="en-US" sz="2100" dirty="0"/>
          </a:p>
          <a:p>
            <a:pPr marL="0" indent="0">
              <a:buNone/>
              <a:defRPr/>
            </a:pPr>
            <a:endParaRPr lang="en-US" sz="2100" dirty="0"/>
          </a:p>
          <a:p>
            <a:pPr marL="0" indent="0">
              <a:buNone/>
              <a:defRPr/>
            </a:pPr>
            <a:endParaRPr lang="en-US" sz="2100" dirty="0"/>
          </a:p>
          <a:p>
            <a:pPr marL="0" indent="0">
              <a:buNone/>
              <a:defRPr/>
            </a:pPr>
            <a:endParaRPr lang="en-US" sz="2100" dirty="0"/>
          </a:p>
          <a:p>
            <a:pPr marL="0" indent="0">
              <a:buNone/>
              <a:defRPr/>
            </a:pPr>
            <a:endParaRPr lang="es-PE" sz="2100" dirty="0"/>
          </a:p>
          <a:p>
            <a:pPr marL="0" indent="0">
              <a:buNone/>
              <a:defRPr/>
            </a:pPr>
            <a:endParaRPr lang="es-PE" sz="2100" dirty="0"/>
          </a:p>
          <a:p>
            <a:pPr marL="0" indent="0">
              <a:buNone/>
              <a:defRPr/>
            </a:pPr>
            <a:r>
              <a:rPr lang="es-PE" sz="2100" dirty="0"/>
              <a:t>V</a:t>
            </a:r>
            <a:r>
              <a:rPr lang="en-US" sz="2100" dirty="0" err="1"/>
              <a:t>er</a:t>
            </a:r>
            <a:r>
              <a:rPr lang="en-US" sz="2100" dirty="0"/>
              <a:t> Resumen en el Anexo 8.6</a:t>
            </a:r>
          </a:p>
          <a:p>
            <a:pPr marL="0" indent="0">
              <a:buNone/>
              <a:defRPr/>
            </a:pPr>
            <a:endParaRPr lang="en-US" sz="2100" dirty="0"/>
          </a:p>
          <a:p>
            <a:pPr marL="495300" indent="-495300">
              <a:buFont typeface="Wingdings" panose="05000000000000000000" pitchFamily="2" charset="2"/>
              <a:buAutoNum type="arabicPeriod"/>
              <a:defRPr/>
            </a:pPr>
            <a:endParaRPr lang="en-US" sz="2100" dirty="0"/>
          </a:p>
          <a:p>
            <a:pPr marL="495300" indent="-495300">
              <a:buFont typeface="Wingdings" panose="05000000000000000000" pitchFamily="2" charset="2"/>
              <a:buAutoNum type="arabicPeriod"/>
              <a:defRPr/>
            </a:pPr>
            <a:endParaRPr lang="en-US" sz="2100" dirty="0"/>
          </a:p>
        </p:txBody>
      </p:sp>
      <p:sp>
        <p:nvSpPr>
          <p:cNvPr id="92162" name="Slide Number Placeholder 5">
            <a:extLst>
              <a:ext uri="{FF2B5EF4-FFF2-40B4-BE49-F238E27FC236}">
                <a16:creationId xmlns:a16="http://schemas.microsoft.com/office/drawing/2014/main" id="{66708E22-D0E0-4D4D-B1D4-C6A9387CEB6E}"/>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21</a:t>
            </a:fld>
            <a:endParaRPr lang="en-US" altLang="es-PE" sz="1200">
              <a:latin typeface="Arial" panose="020B0604020202020204" pitchFamily="34" charset="0"/>
            </a:endParaRPr>
          </a:p>
        </p:txBody>
      </p:sp>
      <p:graphicFrame>
        <p:nvGraphicFramePr>
          <p:cNvPr id="92165" name="Object 4">
            <a:extLst>
              <a:ext uri="{FF2B5EF4-FFF2-40B4-BE49-F238E27FC236}">
                <a16:creationId xmlns:a16="http://schemas.microsoft.com/office/drawing/2014/main" id="{460964C9-227B-450A-B5A7-B2B6E7FF8D8A}"/>
              </a:ext>
            </a:extLst>
          </p:cNvPr>
          <p:cNvGraphicFramePr>
            <a:graphicFrameLocks noChangeAspect="1"/>
          </p:cNvGraphicFramePr>
          <p:nvPr>
            <p:extLst>
              <p:ext uri="{D42A27DB-BD31-4B8C-83A1-F6EECF244321}">
                <p14:modId xmlns:p14="http://schemas.microsoft.com/office/powerpoint/2010/main" val="4065481702"/>
              </p:ext>
            </p:extLst>
          </p:nvPr>
        </p:nvGraphicFramePr>
        <p:xfrm>
          <a:off x="4432298" y="3781425"/>
          <a:ext cx="1725612" cy="736600"/>
        </p:xfrm>
        <a:graphic>
          <a:graphicData uri="http://schemas.openxmlformats.org/presentationml/2006/ole">
            <mc:AlternateContent xmlns:mc="http://schemas.openxmlformats.org/markup-compatibility/2006">
              <mc:Choice xmlns:v="urn:schemas-microsoft-com:vml" Requires="v">
                <p:oleObj name="Equation" r:id="rId2" imgW="850531" imgH="444307" progId="Equation.3">
                  <p:embed/>
                </p:oleObj>
              </mc:Choice>
              <mc:Fallback>
                <p:oleObj name="Equation" r:id="rId2" imgW="850531" imgH="444307" progId="Equation.3">
                  <p:embed/>
                  <p:pic>
                    <p:nvPicPr>
                      <p:cNvPr id="92165" name="Object 4">
                        <a:extLst>
                          <a:ext uri="{FF2B5EF4-FFF2-40B4-BE49-F238E27FC236}">
                            <a16:creationId xmlns:a16="http://schemas.microsoft.com/office/drawing/2014/main" id="{460964C9-227B-450A-B5A7-B2B6E7FF8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298" y="3781425"/>
                        <a:ext cx="17256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6">
            <a:extLst>
              <a:ext uri="{FF2B5EF4-FFF2-40B4-BE49-F238E27FC236}">
                <a16:creationId xmlns:a16="http://schemas.microsoft.com/office/drawing/2014/main" id="{434F9DC4-F2AC-412D-915F-909E65B27DAB}"/>
              </a:ext>
            </a:extLst>
          </p:cNvPr>
          <p:cNvGraphicFramePr>
            <a:graphicFrameLocks noChangeAspect="1"/>
          </p:cNvGraphicFramePr>
          <p:nvPr>
            <p:extLst>
              <p:ext uri="{D42A27DB-BD31-4B8C-83A1-F6EECF244321}">
                <p14:modId xmlns:p14="http://schemas.microsoft.com/office/powerpoint/2010/main" val="478101292"/>
              </p:ext>
            </p:extLst>
          </p:nvPr>
        </p:nvGraphicFramePr>
        <p:xfrm>
          <a:off x="4426815" y="4683126"/>
          <a:ext cx="1581150" cy="652463"/>
        </p:xfrm>
        <a:graphic>
          <a:graphicData uri="http://schemas.openxmlformats.org/presentationml/2006/ole">
            <mc:AlternateContent xmlns:mc="http://schemas.openxmlformats.org/markup-compatibility/2006">
              <mc:Choice xmlns:v="urn:schemas-microsoft-com:vml" Requires="v">
                <p:oleObj name="Equation" r:id="rId4" imgW="952087" imgH="393529" progId="Equation.3">
                  <p:embed/>
                </p:oleObj>
              </mc:Choice>
              <mc:Fallback>
                <p:oleObj name="Equation" r:id="rId4" imgW="952087" imgH="393529" progId="Equation.3">
                  <p:embed/>
                  <p:pic>
                    <p:nvPicPr>
                      <p:cNvPr id="92166" name="Object 6">
                        <a:extLst>
                          <a:ext uri="{FF2B5EF4-FFF2-40B4-BE49-F238E27FC236}">
                            <a16:creationId xmlns:a16="http://schemas.microsoft.com/office/drawing/2014/main" id="{434F9DC4-F2AC-412D-915F-909E65B27D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6815" y="4683126"/>
                        <a:ext cx="15811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7" name="Object 7">
            <a:extLst>
              <a:ext uri="{FF2B5EF4-FFF2-40B4-BE49-F238E27FC236}">
                <a16:creationId xmlns:a16="http://schemas.microsoft.com/office/drawing/2014/main" id="{28104121-53D6-4509-82D1-056EC4F0D1F0}"/>
              </a:ext>
            </a:extLst>
          </p:cNvPr>
          <p:cNvGraphicFramePr>
            <a:graphicFrameLocks noChangeAspect="1"/>
          </p:cNvGraphicFramePr>
          <p:nvPr>
            <p:extLst>
              <p:ext uri="{D42A27DB-BD31-4B8C-83A1-F6EECF244321}">
                <p14:modId xmlns:p14="http://schemas.microsoft.com/office/powerpoint/2010/main" val="199055310"/>
              </p:ext>
            </p:extLst>
          </p:nvPr>
        </p:nvGraphicFramePr>
        <p:xfrm>
          <a:off x="4432298" y="5541020"/>
          <a:ext cx="2441575" cy="420688"/>
        </p:xfrm>
        <a:graphic>
          <a:graphicData uri="http://schemas.openxmlformats.org/presentationml/2006/ole">
            <mc:AlternateContent xmlns:mc="http://schemas.openxmlformats.org/markup-compatibility/2006">
              <mc:Choice xmlns:v="urn:schemas-microsoft-com:vml" Requires="v">
                <p:oleObj name="Equation" r:id="rId6" imgW="1397000" imgH="241300" progId="Equation.3">
                  <p:embed/>
                </p:oleObj>
              </mc:Choice>
              <mc:Fallback>
                <p:oleObj name="Equation" r:id="rId6" imgW="1397000" imgH="241300" progId="Equation.3">
                  <p:embed/>
                  <p:pic>
                    <p:nvPicPr>
                      <p:cNvPr id="92167" name="Object 7">
                        <a:extLst>
                          <a:ext uri="{FF2B5EF4-FFF2-40B4-BE49-F238E27FC236}">
                            <a16:creationId xmlns:a16="http://schemas.microsoft.com/office/drawing/2014/main" id="{28104121-53D6-4509-82D1-056EC4F0D1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2298" y="5541020"/>
                        <a:ext cx="24415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8C8F048-26D8-487D-B893-2BA223CCC15A}"/>
              </a:ext>
            </a:extLst>
          </p:cNvPr>
          <p:cNvSpPr>
            <a:spLocks noGrp="1"/>
          </p:cNvSpPr>
          <p:nvPr>
            <p:ph type="title"/>
          </p:nvPr>
        </p:nvSpPr>
        <p:spPr>
          <a:xfrm>
            <a:off x="416719" y="985838"/>
            <a:ext cx="11287125" cy="533401"/>
          </a:xfrm>
        </p:spPr>
        <p:txBody>
          <a:bodyPr/>
          <a:lstStyle/>
          <a:p>
            <a:r>
              <a:rPr lang="en-US" altLang="en-US" sz="2400" b="1" dirty="0">
                <a:solidFill>
                  <a:srgbClr val="C00000"/>
                </a:solidFill>
                <a:latin typeface="Verdana" panose="020B0604030504040204" pitchFamily="34" charset="0"/>
                <a:ea typeface="Verdana" panose="020B0604030504040204" pitchFamily="34" charset="0"/>
              </a:rPr>
              <a:t>Anexo 8 </a:t>
            </a:r>
            <a:r>
              <a:rPr lang="en-US" altLang="en-US" sz="2400" b="1" dirty="0" err="1">
                <a:solidFill>
                  <a:srgbClr val="C00000"/>
                </a:solidFill>
                <a:latin typeface="Verdana" panose="020B0604030504040204" pitchFamily="34" charset="0"/>
                <a:ea typeface="Verdana" panose="020B0604030504040204" pitchFamily="34" charset="0"/>
              </a:rPr>
              <a:t>Resumen</a:t>
            </a:r>
            <a:r>
              <a:rPr lang="en-US" altLang="en-US" sz="2400" b="1" dirty="0">
                <a:solidFill>
                  <a:srgbClr val="C00000"/>
                </a:solidFill>
                <a:latin typeface="Verdana" panose="020B0604030504040204" pitchFamily="34" charset="0"/>
                <a:ea typeface="Verdana" panose="020B0604030504040204" pitchFamily="34" charset="0"/>
              </a:rPr>
              <a:t> del </a:t>
            </a:r>
            <a:r>
              <a:rPr lang="en-US" altLang="en-US" sz="2400" b="1" dirty="0" err="1">
                <a:solidFill>
                  <a:srgbClr val="C00000"/>
                </a:solidFill>
                <a:latin typeface="Verdana" panose="020B0604030504040204" pitchFamily="34" charset="0"/>
                <a:ea typeface="Verdana" panose="020B0604030504040204" pitchFamily="34" charset="0"/>
              </a:rPr>
              <a:t>Efecto</a:t>
            </a:r>
            <a:r>
              <a:rPr lang="en-US" altLang="en-US" sz="2400" b="1" dirty="0">
                <a:solidFill>
                  <a:srgbClr val="C00000"/>
                </a:solidFill>
                <a:latin typeface="Verdana" panose="020B0604030504040204" pitchFamily="34" charset="0"/>
                <a:ea typeface="Verdana" panose="020B0604030504040204" pitchFamily="34" charset="0"/>
              </a:rPr>
              <a:t> Fisher </a:t>
            </a:r>
            <a:r>
              <a:rPr lang="en-US" altLang="en-US" sz="2400" b="1" dirty="0" err="1">
                <a:solidFill>
                  <a:srgbClr val="C00000"/>
                </a:solidFill>
                <a:latin typeface="Verdana" panose="020B0604030504040204" pitchFamily="34" charset="0"/>
                <a:ea typeface="Verdana" panose="020B0604030504040204" pitchFamily="34" charset="0"/>
              </a:rPr>
              <a:t>Internacional</a:t>
            </a:r>
            <a:r>
              <a:rPr lang="en-US" altLang="en-US" sz="2400" b="1" dirty="0">
                <a:solidFill>
                  <a:srgbClr val="C00000"/>
                </a:solidFill>
                <a:latin typeface="Verdana" panose="020B0604030504040204" pitchFamily="34" charset="0"/>
                <a:ea typeface="Verdana" panose="020B0604030504040204" pitchFamily="34" charset="0"/>
              </a:rPr>
              <a:t> (EFI)</a:t>
            </a:r>
          </a:p>
        </p:txBody>
      </p:sp>
      <p:sp>
        <p:nvSpPr>
          <p:cNvPr id="93186" name="Slide Number Placeholder 5">
            <a:extLst>
              <a:ext uri="{FF2B5EF4-FFF2-40B4-BE49-F238E27FC236}">
                <a16:creationId xmlns:a16="http://schemas.microsoft.com/office/drawing/2014/main" id="{0A64F32D-F12C-4CC9-825A-C68A5FA5C5BC}"/>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22</a:t>
            </a:fld>
            <a:endParaRPr lang="en-US" altLang="es-PE" sz="1200">
              <a:latin typeface="Arial" panose="020B0604020202020204" pitchFamily="34" charset="0"/>
            </a:endParaRPr>
          </a:p>
        </p:txBody>
      </p:sp>
      <p:sp>
        <p:nvSpPr>
          <p:cNvPr id="2" name="Rectángulo 1">
            <a:extLst>
              <a:ext uri="{FF2B5EF4-FFF2-40B4-BE49-F238E27FC236}">
                <a16:creationId xmlns:a16="http://schemas.microsoft.com/office/drawing/2014/main" id="{70F34064-ACE4-4CF9-AE6A-5DB55E5AFD72}"/>
              </a:ext>
            </a:extLst>
          </p:cNvPr>
          <p:cNvSpPr/>
          <p:nvPr/>
        </p:nvSpPr>
        <p:spPr>
          <a:xfrm>
            <a:off x="1931988" y="2025650"/>
            <a:ext cx="1441450" cy="12144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Tasa de interés local relativamente </a:t>
            </a:r>
            <a:r>
              <a:rPr lang="es-PE" sz="1600" b="1" dirty="0">
                <a:solidFill>
                  <a:srgbClr val="FF0000"/>
                </a:solidFill>
              </a:rPr>
              <a:t>ALTA</a:t>
            </a:r>
          </a:p>
        </p:txBody>
      </p:sp>
      <p:sp>
        <p:nvSpPr>
          <p:cNvPr id="6" name="Rectángulo 5">
            <a:extLst>
              <a:ext uri="{FF2B5EF4-FFF2-40B4-BE49-F238E27FC236}">
                <a16:creationId xmlns:a16="http://schemas.microsoft.com/office/drawing/2014/main" id="{4508C4A0-6181-4031-86E2-349104104AEB}"/>
              </a:ext>
            </a:extLst>
          </p:cNvPr>
          <p:cNvSpPr/>
          <p:nvPr/>
        </p:nvSpPr>
        <p:spPr>
          <a:xfrm>
            <a:off x="4087813" y="1993900"/>
            <a:ext cx="1439862" cy="1219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esperada relativamente </a:t>
            </a:r>
            <a:r>
              <a:rPr lang="es-PE" sz="1600" b="1" dirty="0">
                <a:solidFill>
                  <a:srgbClr val="FF0000"/>
                </a:solidFill>
              </a:rPr>
              <a:t>ALTA</a:t>
            </a:r>
            <a:endParaRPr lang="es-PE" sz="1600" b="1" dirty="0">
              <a:solidFill>
                <a:schemeClr val="tx1"/>
              </a:solidFill>
            </a:endParaRPr>
          </a:p>
        </p:txBody>
      </p:sp>
      <p:sp>
        <p:nvSpPr>
          <p:cNvPr id="7" name="Rectángulo 6">
            <a:extLst>
              <a:ext uri="{FF2B5EF4-FFF2-40B4-BE49-F238E27FC236}">
                <a16:creationId xmlns:a16="http://schemas.microsoft.com/office/drawing/2014/main" id="{33BF8CB3-67AE-48AD-8BAF-DCDB6958FEF2}"/>
              </a:ext>
            </a:extLst>
          </p:cNvPr>
          <p:cNvSpPr/>
          <p:nvPr/>
        </p:nvSpPr>
        <p:spPr>
          <a:xfrm>
            <a:off x="6808788" y="1998664"/>
            <a:ext cx="1439862" cy="12144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Las importaciones aumentarán; las exportaciones </a:t>
            </a:r>
            <a:r>
              <a:rPr lang="es-PE" sz="1400" b="1" dirty="0">
                <a:solidFill>
                  <a:srgbClr val="FF0000"/>
                </a:solidFill>
              </a:rPr>
              <a:t>se reducirán</a:t>
            </a:r>
          </a:p>
        </p:txBody>
      </p:sp>
      <p:sp>
        <p:nvSpPr>
          <p:cNvPr id="8" name="Rectángulo 7">
            <a:extLst>
              <a:ext uri="{FF2B5EF4-FFF2-40B4-BE49-F238E27FC236}">
                <a16:creationId xmlns:a16="http://schemas.microsoft.com/office/drawing/2014/main" id="{309E5E5A-F0F2-4A72-AC98-7790B8795BE4}"/>
              </a:ext>
            </a:extLst>
          </p:cNvPr>
          <p:cNvSpPr/>
          <p:nvPr/>
        </p:nvSpPr>
        <p:spPr>
          <a:xfrm>
            <a:off x="8975725" y="1989138"/>
            <a:ext cx="1441450" cy="12239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300" b="1" dirty="0">
                <a:solidFill>
                  <a:schemeClr val="tx1"/>
                </a:solidFill>
              </a:rPr>
              <a:t>Grado depreciación de moneda local será </a:t>
            </a:r>
            <a:r>
              <a:rPr lang="es-PE" sz="1300" b="1" dirty="0">
                <a:solidFill>
                  <a:srgbClr val="FF0000"/>
                </a:solidFill>
              </a:rPr>
              <a:t>igual al diferencial inflacionario</a:t>
            </a:r>
          </a:p>
        </p:txBody>
      </p:sp>
      <p:sp>
        <p:nvSpPr>
          <p:cNvPr id="9" name="Rectángulo 8">
            <a:extLst>
              <a:ext uri="{FF2B5EF4-FFF2-40B4-BE49-F238E27FC236}">
                <a16:creationId xmlns:a16="http://schemas.microsoft.com/office/drawing/2014/main" id="{4D65E586-9A3F-4719-B00A-7066C6674BDD}"/>
              </a:ext>
            </a:extLst>
          </p:cNvPr>
          <p:cNvSpPr/>
          <p:nvPr/>
        </p:nvSpPr>
        <p:spPr>
          <a:xfrm>
            <a:off x="1925638" y="3595689"/>
            <a:ext cx="1439862" cy="12144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Tasa de interés local relativamente </a:t>
            </a:r>
            <a:r>
              <a:rPr lang="es-PE" sz="1600" b="1" dirty="0">
                <a:solidFill>
                  <a:srgbClr val="FF0000"/>
                </a:solidFill>
              </a:rPr>
              <a:t>BAJA</a:t>
            </a:r>
          </a:p>
        </p:txBody>
      </p:sp>
      <p:sp>
        <p:nvSpPr>
          <p:cNvPr id="10" name="Rectángulo 9">
            <a:extLst>
              <a:ext uri="{FF2B5EF4-FFF2-40B4-BE49-F238E27FC236}">
                <a16:creationId xmlns:a16="http://schemas.microsoft.com/office/drawing/2014/main" id="{11250980-A7A7-4B1A-9BF4-E3F5DCC5C789}"/>
              </a:ext>
            </a:extLst>
          </p:cNvPr>
          <p:cNvSpPr/>
          <p:nvPr/>
        </p:nvSpPr>
        <p:spPr>
          <a:xfrm>
            <a:off x="1965326" y="5141914"/>
            <a:ext cx="1439863" cy="12144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Tasa de interés local relativamente </a:t>
            </a:r>
            <a:r>
              <a:rPr lang="es-PE" sz="1600" b="1" dirty="0">
                <a:solidFill>
                  <a:srgbClr val="FF0000"/>
                </a:solidFill>
              </a:rPr>
              <a:t>SON SIMILARES</a:t>
            </a:r>
          </a:p>
        </p:txBody>
      </p:sp>
      <p:sp>
        <p:nvSpPr>
          <p:cNvPr id="15" name="Rectángulo 14">
            <a:extLst>
              <a:ext uri="{FF2B5EF4-FFF2-40B4-BE49-F238E27FC236}">
                <a16:creationId xmlns:a16="http://schemas.microsoft.com/office/drawing/2014/main" id="{9DB12C86-051A-4BD2-9442-DFE1C8156952}"/>
              </a:ext>
            </a:extLst>
          </p:cNvPr>
          <p:cNvSpPr/>
          <p:nvPr/>
        </p:nvSpPr>
        <p:spPr>
          <a:xfrm>
            <a:off x="6794501" y="5143500"/>
            <a:ext cx="1439863" cy="12144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Inflación no afecta volumen importaciones y exportaciones</a:t>
            </a:r>
          </a:p>
        </p:txBody>
      </p:sp>
      <p:sp>
        <p:nvSpPr>
          <p:cNvPr id="16" name="Rectángulo 15">
            <a:extLst>
              <a:ext uri="{FF2B5EF4-FFF2-40B4-BE49-F238E27FC236}">
                <a16:creationId xmlns:a16="http://schemas.microsoft.com/office/drawing/2014/main" id="{4CDCF216-D25E-49C1-ACF0-04F8F5592D4A}"/>
              </a:ext>
            </a:extLst>
          </p:cNvPr>
          <p:cNvSpPr/>
          <p:nvPr/>
        </p:nvSpPr>
        <p:spPr>
          <a:xfrm>
            <a:off x="9083676" y="5135564"/>
            <a:ext cx="1439863" cy="12144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La inflación no afecta el valor de la moneda local</a:t>
            </a:r>
          </a:p>
        </p:txBody>
      </p:sp>
      <p:sp>
        <p:nvSpPr>
          <p:cNvPr id="17" name="Rectángulo 16">
            <a:extLst>
              <a:ext uri="{FF2B5EF4-FFF2-40B4-BE49-F238E27FC236}">
                <a16:creationId xmlns:a16="http://schemas.microsoft.com/office/drawing/2014/main" id="{BC5D5D0E-D818-415F-867C-968947D393F6}"/>
              </a:ext>
            </a:extLst>
          </p:cNvPr>
          <p:cNvSpPr/>
          <p:nvPr/>
        </p:nvSpPr>
        <p:spPr>
          <a:xfrm>
            <a:off x="4114801" y="3595689"/>
            <a:ext cx="1439863" cy="12207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esperada relativamente </a:t>
            </a:r>
            <a:r>
              <a:rPr lang="es-PE" sz="1600" b="1" dirty="0">
                <a:solidFill>
                  <a:srgbClr val="FF0000"/>
                </a:solidFill>
              </a:rPr>
              <a:t>BAJA</a:t>
            </a:r>
          </a:p>
        </p:txBody>
      </p:sp>
      <p:sp>
        <p:nvSpPr>
          <p:cNvPr id="18" name="Rectángulo 17">
            <a:extLst>
              <a:ext uri="{FF2B5EF4-FFF2-40B4-BE49-F238E27FC236}">
                <a16:creationId xmlns:a16="http://schemas.microsoft.com/office/drawing/2014/main" id="{38018ECB-08C9-4BF4-9B09-8619EC88B5EA}"/>
              </a:ext>
            </a:extLst>
          </p:cNvPr>
          <p:cNvSpPr/>
          <p:nvPr/>
        </p:nvSpPr>
        <p:spPr>
          <a:xfrm>
            <a:off x="4084638" y="5130800"/>
            <a:ext cx="1439862" cy="1219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600" b="1" dirty="0">
                <a:solidFill>
                  <a:schemeClr val="tx1"/>
                </a:solidFill>
              </a:rPr>
              <a:t>Inflación local esperada relativamente </a:t>
            </a:r>
            <a:r>
              <a:rPr lang="es-PE" sz="1600" b="1" dirty="0">
                <a:solidFill>
                  <a:srgbClr val="FF0000"/>
                </a:solidFill>
              </a:rPr>
              <a:t>SON SIMILARES</a:t>
            </a:r>
          </a:p>
        </p:txBody>
      </p:sp>
      <p:sp>
        <p:nvSpPr>
          <p:cNvPr id="19" name="Rectángulo 18">
            <a:extLst>
              <a:ext uri="{FF2B5EF4-FFF2-40B4-BE49-F238E27FC236}">
                <a16:creationId xmlns:a16="http://schemas.microsoft.com/office/drawing/2014/main" id="{3747B6F6-97E2-48D8-A33D-3C2A15A985C3}"/>
              </a:ext>
            </a:extLst>
          </p:cNvPr>
          <p:cNvSpPr/>
          <p:nvPr/>
        </p:nvSpPr>
        <p:spPr>
          <a:xfrm>
            <a:off x="9083676" y="3586163"/>
            <a:ext cx="1439863" cy="12239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Grado apreciación de moneda local será igual al diferencial inflacionario</a:t>
            </a:r>
          </a:p>
        </p:txBody>
      </p:sp>
      <p:sp>
        <p:nvSpPr>
          <p:cNvPr id="20" name="Rectángulo 19">
            <a:extLst>
              <a:ext uri="{FF2B5EF4-FFF2-40B4-BE49-F238E27FC236}">
                <a16:creationId xmlns:a16="http://schemas.microsoft.com/office/drawing/2014/main" id="{751ACA8A-47D4-4B15-B2CC-330C7EAF1272}"/>
              </a:ext>
            </a:extLst>
          </p:cNvPr>
          <p:cNvSpPr/>
          <p:nvPr/>
        </p:nvSpPr>
        <p:spPr>
          <a:xfrm>
            <a:off x="6808788" y="3595689"/>
            <a:ext cx="1439862" cy="12144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1400" b="1" dirty="0">
                <a:solidFill>
                  <a:schemeClr val="tx1"/>
                </a:solidFill>
              </a:rPr>
              <a:t>Las importaciones se reducirán; las exportaciones </a:t>
            </a:r>
            <a:r>
              <a:rPr lang="es-PE" sz="1400" b="1" dirty="0">
                <a:solidFill>
                  <a:srgbClr val="FF0000"/>
                </a:solidFill>
              </a:rPr>
              <a:t>aumentarán</a:t>
            </a:r>
          </a:p>
        </p:txBody>
      </p:sp>
      <p:sp>
        <p:nvSpPr>
          <p:cNvPr id="93200" name="Rectángulo 20">
            <a:extLst>
              <a:ext uri="{FF2B5EF4-FFF2-40B4-BE49-F238E27FC236}">
                <a16:creationId xmlns:a16="http://schemas.microsoft.com/office/drawing/2014/main" id="{1163B1C6-1D60-40FC-90DB-BE889A54E15F}"/>
              </a:ext>
            </a:extLst>
          </p:cNvPr>
          <p:cNvSpPr>
            <a:spLocks noChangeArrowheads="1"/>
          </p:cNvSpPr>
          <p:nvPr/>
        </p:nvSpPr>
        <p:spPr bwMode="auto">
          <a:xfrm>
            <a:off x="1912938" y="1616075"/>
            <a:ext cx="1479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C00000"/>
                </a:solidFill>
                <a:latin typeface="Arial" panose="020B0604020202020204" pitchFamily="34" charset="0"/>
              </a:rPr>
              <a:t>Escenario 1</a:t>
            </a:r>
            <a:endParaRPr lang="es-PE" altLang="es-PE" sz="1800" b="1">
              <a:latin typeface="Arial" panose="020B0604020202020204" pitchFamily="34" charset="0"/>
            </a:endParaRPr>
          </a:p>
        </p:txBody>
      </p:sp>
      <p:sp>
        <p:nvSpPr>
          <p:cNvPr id="93201" name="Rectángulo 21">
            <a:extLst>
              <a:ext uri="{FF2B5EF4-FFF2-40B4-BE49-F238E27FC236}">
                <a16:creationId xmlns:a16="http://schemas.microsoft.com/office/drawing/2014/main" id="{14ED0E7C-B3AB-4D0F-95AA-3A793D4AE449}"/>
              </a:ext>
            </a:extLst>
          </p:cNvPr>
          <p:cNvSpPr>
            <a:spLocks noChangeArrowheads="1"/>
          </p:cNvSpPr>
          <p:nvPr/>
        </p:nvSpPr>
        <p:spPr bwMode="auto">
          <a:xfrm>
            <a:off x="1906588" y="3246439"/>
            <a:ext cx="1479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C00000"/>
                </a:solidFill>
                <a:latin typeface="Arial" panose="020B0604020202020204" pitchFamily="34" charset="0"/>
              </a:rPr>
              <a:t>Escenario 2</a:t>
            </a:r>
            <a:endParaRPr lang="es-PE" altLang="es-PE" sz="1800" b="1">
              <a:latin typeface="Arial" panose="020B0604020202020204" pitchFamily="34" charset="0"/>
            </a:endParaRPr>
          </a:p>
        </p:txBody>
      </p:sp>
      <p:sp>
        <p:nvSpPr>
          <p:cNvPr id="93202" name="Rectángulo 22">
            <a:extLst>
              <a:ext uri="{FF2B5EF4-FFF2-40B4-BE49-F238E27FC236}">
                <a16:creationId xmlns:a16="http://schemas.microsoft.com/office/drawing/2014/main" id="{C5D6D5F0-9D6B-46E1-931E-07F465C6FE0C}"/>
              </a:ext>
            </a:extLst>
          </p:cNvPr>
          <p:cNvSpPr>
            <a:spLocks noChangeArrowheads="1"/>
          </p:cNvSpPr>
          <p:nvPr/>
        </p:nvSpPr>
        <p:spPr bwMode="auto">
          <a:xfrm>
            <a:off x="1965325" y="4791075"/>
            <a:ext cx="147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C00000"/>
                </a:solidFill>
                <a:latin typeface="Arial" panose="020B0604020202020204" pitchFamily="34" charset="0"/>
              </a:rPr>
              <a:t>Escenario 3</a:t>
            </a:r>
            <a:endParaRPr lang="es-PE" altLang="es-PE" sz="1800" b="1">
              <a:latin typeface="Arial" panose="020B0604020202020204" pitchFamily="34" charset="0"/>
            </a:endParaRPr>
          </a:p>
        </p:txBody>
      </p:sp>
      <p:sp>
        <p:nvSpPr>
          <p:cNvPr id="4" name="Flecha: a la derecha 3">
            <a:extLst>
              <a:ext uri="{FF2B5EF4-FFF2-40B4-BE49-F238E27FC236}">
                <a16:creationId xmlns:a16="http://schemas.microsoft.com/office/drawing/2014/main" id="{60CA230D-5E44-40B2-8070-234CE3AE5714}"/>
              </a:ext>
            </a:extLst>
          </p:cNvPr>
          <p:cNvSpPr/>
          <p:nvPr/>
        </p:nvSpPr>
        <p:spPr>
          <a:xfrm>
            <a:off x="3444876" y="260032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6" name="Flecha: a la derecha 25">
            <a:extLst>
              <a:ext uri="{FF2B5EF4-FFF2-40B4-BE49-F238E27FC236}">
                <a16:creationId xmlns:a16="http://schemas.microsoft.com/office/drawing/2014/main" id="{E54B7590-8A9D-4BD6-ACC9-1D223B796013}"/>
              </a:ext>
            </a:extLst>
          </p:cNvPr>
          <p:cNvSpPr/>
          <p:nvPr/>
        </p:nvSpPr>
        <p:spPr>
          <a:xfrm>
            <a:off x="3422651" y="417512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7" name="Flecha: a la derecha 26">
            <a:extLst>
              <a:ext uri="{FF2B5EF4-FFF2-40B4-BE49-F238E27FC236}">
                <a16:creationId xmlns:a16="http://schemas.microsoft.com/office/drawing/2014/main" id="{721E8468-2CBC-49B5-AE67-B7BDCF812219}"/>
              </a:ext>
            </a:extLst>
          </p:cNvPr>
          <p:cNvSpPr/>
          <p:nvPr/>
        </p:nvSpPr>
        <p:spPr>
          <a:xfrm>
            <a:off x="5759451" y="4103688"/>
            <a:ext cx="639763" cy="252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8" name="Flecha: a la derecha 27">
            <a:extLst>
              <a:ext uri="{FF2B5EF4-FFF2-40B4-BE49-F238E27FC236}">
                <a16:creationId xmlns:a16="http://schemas.microsoft.com/office/drawing/2014/main" id="{DC4AF6F9-CF45-491C-9145-44D7F3E65386}"/>
              </a:ext>
            </a:extLst>
          </p:cNvPr>
          <p:cNvSpPr/>
          <p:nvPr/>
        </p:nvSpPr>
        <p:spPr>
          <a:xfrm>
            <a:off x="5759451" y="2474913"/>
            <a:ext cx="639763" cy="252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9" name="Flecha: a la derecha 28">
            <a:extLst>
              <a:ext uri="{FF2B5EF4-FFF2-40B4-BE49-F238E27FC236}">
                <a16:creationId xmlns:a16="http://schemas.microsoft.com/office/drawing/2014/main" id="{9DC81CF1-37B3-45EE-ADAB-6EBC0226F4C7}"/>
              </a:ext>
            </a:extLst>
          </p:cNvPr>
          <p:cNvSpPr/>
          <p:nvPr/>
        </p:nvSpPr>
        <p:spPr>
          <a:xfrm>
            <a:off x="8312151" y="562292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0" name="Flecha: a la derecha 29">
            <a:extLst>
              <a:ext uri="{FF2B5EF4-FFF2-40B4-BE49-F238E27FC236}">
                <a16:creationId xmlns:a16="http://schemas.microsoft.com/office/drawing/2014/main" id="{9AC0127D-0B63-47BC-9A76-836F0392916A}"/>
              </a:ext>
            </a:extLst>
          </p:cNvPr>
          <p:cNvSpPr/>
          <p:nvPr/>
        </p:nvSpPr>
        <p:spPr>
          <a:xfrm>
            <a:off x="8312151" y="4079876"/>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1" name="Flecha: a la derecha 30">
            <a:extLst>
              <a:ext uri="{FF2B5EF4-FFF2-40B4-BE49-F238E27FC236}">
                <a16:creationId xmlns:a16="http://schemas.microsoft.com/office/drawing/2014/main" id="{8783C9F1-A52A-4272-95A7-36E86325507F}"/>
              </a:ext>
            </a:extLst>
          </p:cNvPr>
          <p:cNvSpPr/>
          <p:nvPr/>
        </p:nvSpPr>
        <p:spPr>
          <a:xfrm>
            <a:off x="8288338" y="2451101"/>
            <a:ext cx="639762" cy="250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3" name="Flecha: a la derecha 32">
            <a:extLst>
              <a:ext uri="{FF2B5EF4-FFF2-40B4-BE49-F238E27FC236}">
                <a16:creationId xmlns:a16="http://schemas.microsoft.com/office/drawing/2014/main" id="{8E6062B3-A7B0-4CED-9CA7-B24771F321C6}"/>
              </a:ext>
            </a:extLst>
          </p:cNvPr>
          <p:cNvSpPr/>
          <p:nvPr/>
        </p:nvSpPr>
        <p:spPr>
          <a:xfrm>
            <a:off x="3475038" y="5591176"/>
            <a:ext cx="639762"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34" name="Flecha: a la derecha 33">
            <a:extLst>
              <a:ext uri="{FF2B5EF4-FFF2-40B4-BE49-F238E27FC236}">
                <a16:creationId xmlns:a16="http://schemas.microsoft.com/office/drawing/2014/main" id="{2F810BFC-6154-4C8F-88B2-08DFFDB7A070}"/>
              </a:ext>
            </a:extLst>
          </p:cNvPr>
          <p:cNvSpPr/>
          <p:nvPr/>
        </p:nvSpPr>
        <p:spPr>
          <a:xfrm>
            <a:off x="5740401" y="5607051"/>
            <a:ext cx="639763" cy="252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FFDC2FDE-F63A-4287-ABCE-FA8BE539165C}"/>
              </a:ext>
            </a:extLst>
          </p:cNvPr>
          <p:cNvSpPr>
            <a:spLocks noGrp="1" noChangeArrowheads="1"/>
          </p:cNvSpPr>
          <p:nvPr>
            <p:ph type="title"/>
          </p:nvPr>
        </p:nvSpPr>
        <p:spPr/>
        <p:txBody>
          <a:bodyPr/>
          <a:lstStyle/>
          <a:p>
            <a:pPr>
              <a:defRPr/>
            </a:pPr>
            <a:r>
              <a:rPr lang="en-US" altLang="en-US" sz="2800" b="1" dirty="0">
                <a:solidFill>
                  <a:srgbClr val="C00000"/>
                </a:solidFill>
                <a:latin typeface="+mn-lt"/>
              </a:rPr>
              <a:t>El Efecto Fisher Internacional (EFI)</a:t>
            </a:r>
          </a:p>
        </p:txBody>
      </p:sp>
      <p:sp>
        <p:nvSpPr>
          <p:cNvPr id="2054" name="Rectangle 3">
            <a:extLst>
              <a:ext uri="{FF2B5EF4-FFF2-40B4-BE49-F238E27FC236}">
                <a16:creationId xmlns:a16="http://schemas.microsoft.com/office/drawing/2014/main" id="{59F1D25D-C96E-4A0C-AE46-C876E331697E}"/>
              </a:ext>
            </a:extLst>
          </p:cNvPr>
          <p:cNvSpPr>
            <a:spLocks noGrp="1" noChangeArrowheads="1"/>
          </p:cNvSpPr>
          <p:nvPr>
            <p:ph idx="1"/>
          </p:nvPr>
        </p:nvSpPr>
        <p:spPr/>
        <p:txBody>
          <a:bodyPr/>
          <a:lstStyle/>
          <a:p>
            <a:pPr marL="0" indent="0">
              <a:buNone/>
              <a:defRPr/>
            </a:pPr>
            <a:r>
              <a:rPr lang="en-US" sz="2600" b="1" dirty="0">
                <a:solidFill>
                  <a:srgbClr val="0070C0"/>
                </a:solidFill>
              </a:rPr>
              <a:t>Derivación del Efecto Fisher Internacional </a:t>
            </a:r>
            <a:r>
              <a:rPr lang="en-US" sz="2600" dirty="0">
                <a:solidFill>
                  <a:srgbClr val="0070C0"/>
                </a:solidFill>
              </a:rPr>
              <a:t>(cont.)</a:t>
            </a:r>
            <a:endParaRPr lang="en-US" sz="2400" dirty="0"/>
          </a:p>
          <a:p>
            <a:pPr>
              <a:buFont typeface="Wingdings" panose="05000000000000000000" pitchFamily="2" charset="2"/>
              <a:buChar char="§"/>
              <a:defRPr/>
            </a:pPr>
            <a:r>
              <a:rPr lang="en-US" sz="2400" b="1" dirty="0" err="1"/>
              <a:t>Relación</a:t>
            </a:r>
            <a:r>
              <a:rPr lang="en-US" sz="2400" b="1" dirty="0"/>
              <a:t> </a:t>
            </a:r>
            <a:r>
              <a:rPr lang="en-US" sz="2400" b="1" dirty="0" err="1"/>
              <a:t>Simplificada</a:t>
            </a:r>
            <a:endParaRPr lang="en-US" sz="2400" b="1" dirty="0"/>
          </a:p>
          <a:p>
            <a:pPr marL="495300" indent="-495300">
              <a:buFont typeface="Wingdings" panose="05000000000000000000" pitchFamily="2" charset="2"/>
              <a:buAutoNum type="arabicPeriod"/>
              <a:defRPr/>
            </a:pPr>
            <a:endParaRPr lang="en-US" sz="2400" dirty="0"/>
          </a:p>
          <a:p>
            <a:pPr marL="495300" indent="-495300">
              <a:buFont typeface="Wingdings" panose="05000000000000000000" pitchFamily="2" charset="2"/>
              <a:buAutoNum type="arabicPeriod"/>
              <a:defRPr/>
            </a:pPr>
            <a:endParaRPr lang="en-US" sz="2400" dirty="0"/>
          </a:p>
          <a:p>
            <a:pPr marL="0" indent="0">
              <a:buNone/>
              <a:defRPr/>
            </a:pPr>
            <a:endParaRPr lang="en-US" sz="2400" dirty="0"/>
          </a:p>
        </p:txBody>
      </p:sp>
      <p:sp>
        <p:nvSpPr>
          <p:cNvPr id="94210" name="Slide Number Placeholder 5">
            <a:extLst>
              <a:ext uri="{FF2B5EF4-FFF2-40B4-BE49-F238E27FC236}">
                <a16:creationId xmlns:a16="http://schemas.microsoft.com/office/drawing/2014/main" id="{A910D555-7D06-4252-AE66-B83073E32002}"/>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23</a:t>
            </a:fld>
            <a:endParaRPr lang="en-US" altLang="es-PE" sz="1200">
              <a:latin typeface="Arial" panose="020B0604020202020204" pitchFamily="34" charset="0"/>
            </a:endParaRPr>
          </a:p>
        </p:txBody>
      </p:sp>
      <p:graphicFrame>
        <p:nvGraphicFramePr>
          <p:cNvPr id="94213" name="Object 5">
            <a:extLst>
              <a:ext uri="{FF2B5EF4-FFF2-40B4-BE49-F238E27FC236}">
                <a16:creationId xmlns:a16="http://schemas.microsoft.com/office/drawing/2014/main" id="{5DE03780-BE2A-4859-9806-50CC251A8CA1}"/>
              </a:ext>
            </a:extLst>
          </p:cNvPr>
          <p:cNvGraphicFramePr>
            <a:graphicFrameLocks noChangeAspect="1"/>
          </p:cNvGraphicFramePr>
          <p:nvPr/>
        </p:nvGraphicFramePr>
        <p:xfrm>
          <a:off x="4872038" y="3976689"/>
          <a:ext cx="1600200" cy="638175"/>
        </p:xfrm>
        <a:graphic>
          <a:graphicData uri="http://schemas.openxmlformats.org/presentationml/2006/ole">
            <mc:AlternateContent xmlns:mc="http://schemas.openxmlformats.org/markup-compatibility/2006">
              <mc:Choice xmlns:v="urn:schemas-microsoft-com:vml" Requires="v">
                <p:oleObj name="Equation" r:id="rId2" imgW="685800" imgH="241300" progId="Equation.3">
                  <p:embed/>
                </p:oleObj>
              </mc:Choice>
              <mc:Fallback>
                <p:oleObj name="Equation" r:id="rId2" imgW="685800" imgH="241300" progId="Equation.3">
                  <p:embed/>
                  <p:pic>
                    <p:nvPicPr>
                      <p:cNvPr id="94213" name="Object 5">
                        <a:extLst>
                          <a:ext uri="{FF2B5EF4-FFF2-40B4-BE49-F238E27FC236}">
                            <a16:creationId xmlns:a16="http://schemas.microsoft.com/office/drawing/2014/main" id="{5DE03780-BE2A-4859-9806-50CC251A8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3976689"/>
                        <a:ext cx="1600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E422A59-04C2-4DD3-83DF-1890000331E1}"/>
              </a:ext>
            </a:extLst>
          </p:cNvPr>
          <p:cNvSpPr>
            <a:spLocks noGrp="1"/>
          </p:cNvSpPr>
          <p:nvPr>
            <p:ph type="title"/>
          </p:nvPr>
        </p:nvSpPr>
        <p:spPr/>
        <p:txBody>
          <a:bodyPr/>
          <a:lstStyle/>
          <a:p>
            <a:r>
              <a:rPr lang="en-US" altLang="en-US" sz="2000">
                <a:solidFill>
                  <a:srgbClr val="C00000"/>
                </a:solidFill>
                <a:latin typeface="Arial" panose="020B0604020202020204" pitchFamily="34" charset="0"/>
              </a:rPr>
              <a:t>Comparación de la Paridad de la Tasa de Interés (PTI), Paridad del Poder Adquisitivo (PPA) y del Efecto Fisher Internacional (EFI)</a:t>
            </a:r>
          </a:p>
        </p:txBody>
      </p:sp>
      <p:sp>
        <p:nvSpPr>
          <p:cNvPr id="95236" name="Rectangle 3">
            <a:extLst>
              <a:ext uri="{FF2B5EF4-FFF2-40B4-BE49-F238E27FC236}">
                <a16:creationId xmlns:a16="http://schemas.microsoft.com/office/drawing/2014/main" id="{8F56A0E4-FD81-4F07-B22B-6480ED715623}"/>
              </a:ext>
            </a:extLst>
          </p:cNvPr>
          <p:cNvSpPr>
            <a:spLocks noGrp="1"/>
          </p:cNvSpPr>
          <p:nvPr>
            <p:ph idx="1"/>
          </p:nvPr>
        </p:nvSpPr>
        <p:spPr/>
        <p:txBody>
          <a:bodyPr>
            <a:normAutofit lnSpcReduction="10000"/>
          </a:bodyPr>
          <a:lstStyle/>
          <a:p>
            <a:pPr marL="7938" indent="-7938">
              <a:buNone/>
            </a:pPr>
            <a:r>
              <a:rPr lang="es-ES" altLang="en-US" sz="2200"/>
              <a:t>Aunque las tres teorías tienen que ver con la determinación de los Tipos de Cambio, cada una de ellas tienen diferentes implicaciones (Anexo 9)</a:t>
            </a:r>
            <a:endParaRPr lang="en-US" altLang="en-US" sz="2200"/>
          </a:p>
          <a:p>
            <a:pPr marL="511175" lvl="1">
              <a:buFont typeface="Wingdings" panose="05000000000000000000" pitchFamily="2" charset="2"/>
              <a:buChar char="§"/>
            </a:pPr>
            <a:r>
              <a:rPr lang="es-ES" altLang="en-US" sz="2200"/>
              <a:t>El</a:t>
            </a:r>
            <a:r>
              <a:rPr lang="es-ES" altLang="en-US" sz="2200" b="1"/>
              <a:t> PTI </a:t>
            </a:r>
            <a:r>
              <a:rPr lang="es-ES" altLang="en-US" sz="2200"/>
              <a:t>se centra en porqué la Tasa a Plazo (forward rate) difiere del Tipo de Cambio Spot y en el grado de diferencia que debe existir.   El</a:t>
            </a:r>
            <a:r>
              <a:rPr lang="es-ES" altLang="en-US" sz="2200" b="1"/>
              <a:t> IRP</a:t>
            </a:r>
            <a:r>
              <a:rPr lang="es-ES" altLang="en-US" sz="2200"/>
              <a:t> se refiere a un punto específico en el tiempo.</a:t>
            </a:r>
            <a:endParaRPr lang="en-US" altLang="en-US" sz="2200"/>
          </a:p>
          <a:p>
            <a:pPr marL="511175" lvl="1">
              <a:buFont typeface="Wingdings" panose="05000000000000000000" pitchFamily="2" charset="2"/>
              <a:buChar char="§"/>
            </a:pPr>
            <a:r>
              <a:rPr lang="es-ES" altLang="en-US" sz="2200"/>
              <a:t>El </a:t>
            </a:r>
            <a:r>
              <a:rPr lang="es-ES" altLang="en-US" sz="2200" b="1"/>
              <a:t>PPA</a:t>
            </a:r>
            <a:r>
              <a:rPr lang="es-ES" altLang="en-US" sz="2200"/>
              <a:t> y el </a:t>
            </a:r>
            <a:r>
              <a:rPr lang="es-ES" altLang="en-US" sz="2200" b="1"/>
              <a:t>EFI</a:t>
            </a:r>
            <a:r>
              <a:rPr lang="es-ES" altLang="en-US" sz="2200"/>
              <a:t> se centran en como el Tipo de Cambio Spot de una moneda cambiará a través del tiempo.</a:t>
            </a:r>
            <a:endParaRPr lang="en-US" altLang="en-US" sz="2200"/>
          </a:p>
          <a:p>
            <a:pPr marL="511175" lvl="1">
              <a:buFont typeface="Wingdings" panose="05000000000000000000" pitchFamily="2" charset="2"/>
              <a:buChar char="§"/>
            </a:pPr>
            <a:r>
              <a:rPr lang="es-ES" altLang="en-US" sz="2200"/>
              <a:t>Mientras que el </a:t>
            </a:r>
            <a:r>
              <a:rPr lang="es-ES" altLang="en-US" sz="2200" b="1"/>
              <a:t>PPA</a:t>
            </a:r>
            <a:r>
              <a:rPr lang="es-ES" altLang="en-US" sz="2200"/>
              <a:t> sugiere que el Tipo de Cambio Spot va a cambiar según los diferenciales de Inflación, el </a:t>
            </a:r>
            <a:r>
              <a:rPr lang="es-ES" altLang="en-US" sz="2200" b="1"/>
              <a:t>EFI</a:t>
            </a:r>
            <a:r>
              <a:rPr lang="es-ES" altLang="en-US" sz="2200"/>
              <a:t> sugiere que el Tipo de Cambio Spot cambiará según los diferenciales de  las Tasas de Interés.</a:t>
            </a:r>
            <a:endParaRPr lang="en-US" altLang="en-US" sz="2200"/>
          </a:p>
          <a:p>
            <a:pPr marL="511175" lvl="1">
              <a:buFont typeface="Wingdings" panose="05000000000000000000" pitchFamily="2" charset="2"/>
              <a:buChar char="§"/>
            </a:pPr>
            <a:r>
              <a:rPr lang="es-ES" altLang="en-US" sz="2200"/>
              <a:t>El </a:t>
            </a:r>
            <a:r>
              <a:rPr lang="es-ES" altLang="en-US" sz="2200" b="1"/>
              <a:t>PPA</a:t>
            </a:r>
            <a:r>
              <a:rPr lang="es-ES" altLang="en-US" sz="2200"/>
              <a:t> está relacionado con el </a:t>
            </a:r>
            <a:r>
              <a:rPr lang="es-ES" altLang="en-US" sz="2200" b="1"/>
              <a:t>EFI</a:t>
            </a:r>
            <a:r>
              <a:rPr lang="es-ES" altLang="en-US" sz="2200"/>
              <a:t> porque los diferenciales de Inflación esperados</a:t>
            </a:r>
            <a:r>
              <a:rPr lang="en-US" altLang="en-US" sz="2200"/>
              <a:t>/previstos </a:t>
            </a:r>
            <a:r>
              <a:rPr lang="es-ES" altLang="en-US" sz="2200"/>
              <a:t>influyen en los diferenciales de las Tasas de Interés nominales entre dos países.</a:t>
            </a:r>
            <a:endParaRPr lang="en-US" altLang="en-US" sz="2200"/>
          </a:p>
        </p:txBody>
      </p:sp>
      <p:sp>
        <p:nvSpPr>
          <p:cNvPr id="95234" name="Slide Number Placeholder 5">
            <a:extLst>
              <a:ext uri="{FF2B5EF4-FFF2-40B4-BE49-F238E27FC236}">
                <a16:creationId xmlns:a16="http://schemas.microsoft.com/office/drawing/2014/main" id="{F7013DB0-C797-4AFD-BD83-44A02DC95393}"/>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24</a:t>
            </a:fld>
            <a:endParaRPr lang="en-US" altLang="es-PE" sz="12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45753656-8CFF-43A4-B91C-FFD1F7F21DC9}"/>
              </a:ext>
            </a:extLst>
          </p:cNvPr>
          <p:cNvSpPr>
            <a:spLocks noGrp="1"/>
          </p:cNvSpPr>
          <p:nvPr>
            <p:ph type="title"/>
          </p:nvPr>
        </p:nvSpPr>
        <p:spPr/>
        <p:txBody>
          <a:bodyPr/>
          <a:lstStyle/>
          <a:p>
            <a:r>
              <a:rPr lang="es-PE" altLang="en-US" sz="1900">
                <a:solidFill>
                  <a:srgbClr val="C00000"/>
                </a:solidFill>
                <a:latin typeface="Arial" panose="020B0604020202020204" pitchFamily="34" charset="0"/>
              </a:rPr>
              <a:t>Anexo</a:t>
            </a:r>
            <a:r>
              <a:rPr lang="en-US" altLang="en-US" sz="1900">
                <a:solidFill>
                  <a:srgbClr val="C00000"/>
                </a:solidFill>
                <a:latin typeface="Arial" panose="020B0604020202020204" pitchFamily="34" charset="0"/>
              </a:rPr>
              <a:t> 9 Comparación de las Teorías de Paridad de la Tasa de Interés (PTI), Paridad del Poder Adquisitivo (PPA) y del Efecto Fisher Internacional (EFI)</a:t>
            </a:r>
          </a:p>
        </p:txBody>
      </p:sp>
      <p:sp>
        <p:nvSpPr>
          <p:cNvPr id="96258" name="Slide Number Placeholder 5">
            <a:extLst>
              <a:ext uri="{FF2B5EF4-FFF2-40B4-BE49-F238E27FC236}">
                <a16:creationId xmlns:a16="http://schemas.microsoft.com/office/drawing/2014/main" id="{B9B16470-98B7-4571-A269-96B917C020A8}"/>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25</a:t>
            </a:fld>
            <a:endParaRPr lang="en-US" altLang="es-PE" sz="1200">
              <a:latin typeface="Arial" panose="020B0604020202020204" pitchFamily="34" charset="0"/>
            </a:endParaRPr>
          </a:p>
        </p:txBody>
      </p:sp>
      <p:sp>
        <p:nvSpPr>
          <p:cNvPr id="2" name="Rectángulo 1">
            <a:extLst>
              <a:ext uri="{FF2B5EF4-FFF2-40B4-BE49-F238E27FC236}">
                <a16:creationId xmlns:a16="http://schemas.microsoft.com/office/drawing/2014/main" id="{4F95CB4D-1D9F-43D6-843F-CF9F85E6B70E}"/>
              </a:ext>
            </a:extLst>
          </p:cNvPr>
          <p:cNvSpPr/>
          <p:nvPr/>
        </p:nvSpPr>
        <p:spPr>
          <a:xfrm>
            <a:off x="1874838" y="3429000"/>
            <a:ext cx="2665412" cy="863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s-PE" b="1" dirty="0">
                <a:solidFill>
                  <a:schemeClr val="tx1"/>
                </a:solidFill>
              </a:rPr>
              <a:t>Diferencial de las tasas de interés</a:t>
            </a:r>
          </a:p>
        </p:txBody>
      </p:sp>
      <p:sp>
        <p:nvSpPr>
          <p:cNvPr id="3" name="Rectángulo 2">
            <a:extLst>
              <a:ext uri="{FF2B5EF4-FFF2-40B4-BE49-F238E27FC236}">
                <a16:creationId xmlns:a16="http://schemas.microsoft.com/office/drawing/2014/main" id="{9EFBFA21-7383-4B55-A820-29F5C4DE2CB9}"/>
              </a:ext>
            </a:extLst>
          </p:cNvPr>
          <p:cNvSpPr/>
          <p:nvPr/>
        </p:nvSpPr>
        <p:spPr>
          <a:xfrm>
            <a:off x="8040689" y="2420938"/>
            <a:ext cx="2447925" cy="6477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b="1" dirty="0">
                <a:solidFill>
                  <a:schemeClr val="tx1"/>
                </a:solidFill>
              </a:rPr>
              <a:t>Descuento o prima del tipo de forward</a:t>
            </a:r>
          </a:p>
        </p:txBody>
      </p:sp>
      <p:sp>
        <p:nvSpPr>
          <p:cNvPr id="8" name="Rectángulo 7">
            <a:extLst>
              <a:ext uri="{FF2B5EF4-FFF2-40B4-BE49-F238E27FC236}">
                <a16:creationId xmlns:a16="http://schemas.microsoft.com/office/drawing/2014/main" id="{9B9B9D93-2BFD-47C1-B2E8-554F958B9FAE}"/>
              </a:ext>
            </a:extLst>
          </p:cNvPr>
          <p:cNvSpPr/>
          <p:nvPr/>
        </p:nvSpPr>
        <p:spPr>
          <a:xfrm>
            <a:off x="8066089" y="3536950"/>
            <a:ext cx="2447925" cy="6477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b="1" dirty="0">
                <a:solidFill>
                  <a:schemeClr val="tx1"/>
                </a:solidFill>
              </a:rPr>
              <a:t>Diferencial de las tasas de inflación</a:t>
            </a:r>
          </a:p>
        </p:txBody>
      </p:sp>
      <p:sp>
        <p:nvSpPr>
          <p:cNvPr id="9" name="Rectángulo 8">
            <a:extLst>
              <a:ext uri="{FF2B5EF4-FFF2-40B4-BE49-F238E27FC236}">
                <a16:creationId xmlns:a16="http://schemas.microsoft.com/office/drawing/2014/main" id="{D387B39A-900A-4D84-8A06-4AA36CEB815C}"/>
              </a:ext>
            </a:extLst>
          </p:cNvPr>
          <p:cNvSpPr/>
          <p:nvPr/>
        </p:nvSpPr>
        <p:spPr>
          <a:xfrm>
            <a:off x="8040689" y="4868863"/>
            <a:ext cx="2447925" cy="6477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dirty="0">
                <a:solidFill>
                  <a:schemeClr val="tx1"/>
                </a:solidFill>
              </a:rPr>
              <a:t>Expectativas sobre los tipos de cambio</a:t>
            </a:r>
          </a:p>
        </p:txBody>
      </p:sp>
      <p:cxnSp>
        <p:nvCxnSpPr>
          <p:cNvPr id="14" name="Conector recto de flecha 13">
            <a:extLst>
              <a:ext uri="{FF2B5EF4-FFF2-40B4-BE49-F238E27FC236}">
                <a16:creationId xmlns:a16="http://schemas.microsoft.com/office/drawing/2014/main" id="{0905E2B5-3B8A-42FD-A1A2-638DA728AB05}"/>
              </a:ext>
            </a:extLst>
          </p:cNvPr>
          <p:cNvCxnSpPr>
            <a:endCxn id="2" idx="2"/>
          </p:cNvCxnSpPr>
          <p:nvPr/>
        </p:nvCxnSpPr>
        <p:spPr>
          <a:xfrm flipV="1">
            <a:off x="3206750" y="4292601"/>
            <a:ext cx="0" cy="900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832A526C-B2F1-4AED-B4E3-4BFB9E9631E9}"/>
              </a:ext>
            </a:extLst>
          </p:cNvPr>
          <p:cNvCxnSpPr>
            <a:endCxn id="9" idx="1"/>
          </p:cNvCxnSpPr>
          <p:nvPr/>
        </p:nvCxnSpPr>
        <p:spPr>
          <a:xfrm>
            <a:off x="3206750" y="5192713"/>
            <a:ext cx="48339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DE09B117-8F4A-436D-97F6-8C40CDCBEF9E}"/>
              </a:ext>
            </a:extLst>
          </p:cNvPr>
          <p:cNvCxnSpPr>
            <a:stCxn id="2" idx="3"/>
            <a:endCxn id="8" idx="1"/>
          </p:cNvCxnSpPr>
          <p:nvPr/>
        </p:nvCxnSpPr>
        <p:spPr>
          <a:xfrm>
            <a:off x="4540250" y="3860800"/>
            <a:ext cx="3525838"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872F64A6-8444-48ED-9AB9-ADA934EFA87E}"/>
              </a:ext>
            </a:extLst>
          </p:cNvPr>
          <p:cNvCxnSpPr/>
          <p:nvPr/>
        </p:nvCxnSpPr>
        <p:spPr>
          <a:xfrm>
            <a:off x="3206750" y="2724150"/>
            <a:ext cx="48339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332DA60-B333-4138-B4C3-E13CE9A607A4}"/>
              </a:ext>
            </a:extLst>
          </p:cNvPr>
          <p:cNvCxnSpPr>
            <a:endCxn id="2" idx="0"/>
          </p:cNvCxnSpPr>
          <p:nvPr/>
        </p:nvCxnSpPr>
        <p:spPr>
          <a:xfrm>
            <a:off x="3206750" y="2744788"/>
            <a:ext cx="0" cy="68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269" name="Rectángulo 26">
            <a:extLst>
              <a:ext uri="{FF2B5EF4-FFF2-40B4-BE49-F238E27FC236}">
                <a16:creationId xmlns:a16="http://schemas.microsoft.com/office/drawing/2014/main" id="{134C5E90-89D0-456C-A768-5C3ABBCFF919}"/>
              </a:ext>
            </a:extLst>
          </p:cNvPr>
          <p:cNvSpPr>
            <a:spLocks noChangeArrowheads="1"/>
          </p:cNvSpPr>
          <p:nvPr/>
        </p:nvSpPr>
        <p:spPr bwMode="auto">
          <a:xfrm>
            <a:off x="3863976" y="2320925"/>
            <a:ext cx="3992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C00000"/>
                </a:solidFill>
                <a:latin typeface="Arial" panose="020B0604020202020204" pitchFamily="34" charset="0"/>
              </a:rPr>
              <a:t>Paridad de las tasas de interés (PTI)</a:t>
            </a:r>
            <a:endParaRPr lang="es-PE" altLang="es-PE" sz="1800">
              <a:latin typeface="Arial" panose="020B0604020202020204" pitchFamily="34" charset="0"/>
            </a:endParaRPr>
          </a:p>
        </p:txBody>
      </p:sp>
      <p:sp>
        <p:nvSpPr>
          <p:cNvPr id="96270" name="Rectángulo 30">
            <a:extLst>
              <a:ext uri="{FF2B5EF4-FFF2-40B4-BE49-F238E27FC236}">
                <a16:creationId xmlns:a16="http://schemas.microsoft.com/office/drawing/2014/main" id="{4384B1CE-DB9C-44CA-B3E5-EAF06276C19D}"/>
              </a:ext>
            </a:extLst>
          </p:cNvPr>
          <p:cNvSpPr>
            <a:spLocks noChangeArrowheads="1"/>
          </p:cNvSpPr>
          <p:nvPr/>
        </p:nvSpPr>
        <p:spPr bwMode="auto">
          <a:xfrm>
            <a:off x="5189539" y="3521075"/>
            <a:ext cx="1544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C00000"/>
                </a:solidFill>
                <a:latin typeface="Arial" panose="020B0604020202020204" pitchFamily="34" charset="0"/>
              </a:rPr>
              <a:t>Efecto Fisher</a:t>
            </a:r>
            <a:endParaRPr lang="es-PE" altLang="es-PE" sz="1800">
              <a:latin typeface="Arial" panose="020B0604020202020204" pitchFamily="34" charset="0"/>
            </a:endParaRPr>
          </a:p>
        </p:txBody>
      </p:sp>
      <p:sp>
        <p:nvSpPr>
          <p:cNvPr id="96271" name="Rectángulo 31">
            <a:extLst>
              <a:ext uri="{FF2B5EF4-FFF2-40B4-BE49-F238E27FC236}">
                <a16:creationId xmlns:a16="http://schemas.microsoft.com/office/drawing/2014/main" id="{7850DD82-E066-4977-9868-A1CF67A52FA0}"/>
              </a:ext>
            </a:extLst>
          </p:cNvPr>
          <p:cNvSpPr>
            <a:spLocks noChangeArrowheads="1"/>
          </p:cNvSpPr>
          <p:nvPr/>
        </p:nvSpPr>
        <p:spPr bwMode="auto">
          <a:xfrm>
            <a:off x="4027489" y="4740275"/>
            <a:ext cx="2928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C00000"/>
                </a:solidFill>
                <a:latin typeface="Arial" panose="020B0604020202020204" pitchFamily="34" charset="0"/>
              </a:rPr>
              <a:t>Efecto Fisher Internacional</a:t>
            </a:r>
            <a:endParaRPr lang="es-PE" altLang="es-PE" sz="1800">
              <a:latin typeface="Arial" panose="020B0604020202020204" pitchFamily="34" charset="0"/>
            </a:endParaRPr>
          </a:p>
        </p:txBody>
      </p:sp>
      <p:sp>
        <p:nvSpPr>
          <p:cNvPr id="28" name="Flecha: arriba y abajo 27">
            <a:extLst>
              <a:ext uri="{FF2B5EF4-FFF2-40B4-BE49-F238E27FC236}">
                <a16:creationId xmlns:a16="http://schemas.microsoft.com/office/drawing/2014/main" id="{A3A2EC80-31DF-42E7-9316-CF4EECFF1436}"/>
              </a:ext>
            </a:extLst>
          </p:cNvPr>
          <p:cNvSpPr/>
          <p:nvPr/>
        </p:nvSpPr>
        <p:spPr>
          <a:xfrm>
            <a:off x="9264650" y="4211639"/>
            <a:ext cx="44450" cy="6318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96273" name="Rectángulo 33">
            <a:extLst>
              <a:ext uri="{FF2B5EF4-FFF2-40B4-BE49-F238E27FC236}">
                <a16:creationId xmlns:a16="http://schemas.microsoft.com/office/drawing/2014/main" id="{6BBB8BFF-C54A-4236-93FB-DA8A7891F5CC}"/>
              </a:ext>
            </a:extLst>
          </p:cNvPr>
          <p:cNvSpPr>
            <a:spLocks noChangeArrowheads="1"/>
          </p:cNvSpPr>
          <p:nvPr/>
        </p:nvSpPr>
        <p:spPr bwMode="auto">
          <a:xfrm>
            <a:off x="7720013" y="4343400"/>
            <a:ext cx="62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s-PE" sz="1800">
                <a:solidFill>
                  <a:srgbClr val="C00000"/>
                </a:solidFill>
                <a:latin typeface="Arial" panose="020B0604020202020204" pitchFamily="34" charset="0"/>
              </a:rPr>
              <a:t>PPA</a:t>
            </a:r>
            <a:endParaRPr lang="es-PE" altLang="es-PE" sz="18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2783BDBE-14C8-447D-8563-4F6853DE201D}"/>
              </a:ext>
            </a:extLst>
          </p:cNvPr>
          <p:cNvSpPr>
            <a:spLocks noGrp="1"/>
          </p:cNvSpPr>
          <p:nvPr>
            <p:ph type="title"/>
          </p:nvPr>
        </p:nvSpPr>
        <p:spPr/>
        <p:txBody>
          <a:bodyPr/>
          <a:lstStyle/>
          <a:p>
            <a:pPr marL="577850" indent="-514350"/>
            <a:r>
              <a:rPr lang="es-PE" altLang="es-PE"/>
              <a:t>PRIMA</a:t>
            </a:r>
          </a:p>
        </p:txBody>
      </p:sp>
      <p:sp>
        <p:nvSpPr>
          <p:cNvPr id="3" name="2 Marcador de contenido">
            <a:extLst>
              <a:ext uri="{FF2B5EF4-FFF2-40B4-BE49-F238E27FC236}">
                <a16:creationId xmlns:a16="http://schemas.microsoft.com/office/drawing/2014/main" id="{E0593A49-CA55-48D4-9959-8A7F3724439F}"/>
              </a:ext>
            </a:extLst>
          </p:cNvPr>
          <p:cNvSpPr>
            <a:spLocks noGrp="1"/>
          </p:cNvSpPr>
          <p:nvPr>
            <p:ph idx="1"/>
          </p:nvPr>
        </p:nvSpPr>
        <p:spPr/>
        <p:txBody>
          <a:bodyPr/>
          <a:lstStyle/>
          <a:p>
            <a:pPr marL="268288" indent="-174625" algn="just">
              <a:buFont typeface="Wingdings" panose="05000000000000000000" pitchFamily="2" charset="2"/>
              <a:buChar char="Ø"/>
            </a:pPr>
            <a:r>
              <a:rPr lang="es-PE" altLang="es-PE"/>
              <a:t>Prima o descuento sobre el TC Forward:</a:t>
            </a:r>
          </a:p>
          <a:p>
            <a:pPr marL="363538" lvl="1" indent="-14288" algn="just">
              <a:buNone/>
            </a:pPr>
            <a:r>
              <a:rPr lang="es-PE" altLang="es-PE"/>
              <a:t>Es la diferencia entre el TC Forward (F) y el TC Spot (S) en un punto de tiempo determinado:</a:t>
            </a:r>
          </a:p>
          <a:p>
            <a:pPr marL="268288" indent="-174625" algn="ctr">
              <a:buNone/>
            </a:pPr>
            <a:r>
              <a:rPr lang="es-PE" altLang="es-PE"/>
              <a:t>F=S(1+p) ó</a:t>
            </a:r>
          </a:p>
          <a:p>
            <a:pPr marL="268288" indent="-174625" algn="ctr">
              <a:buNone/>
            </a:pPr>
            <a:r>
              <a:rPr lang="es-PE" altLang="es-PE"/>
              <a:t>p=F/S - 1</a:t>
            </a:r>
          </a:p>
          <a:p>
            <a:pPr marL="363538" lvl="1" indent="-14288" algn="just">
              <a:buNone/>
            </a:pPr>
            <a:r>
              <a:rPr lang="es-PE" altLang="es-PE"/>
              <a:t>Donde “p” representa la prima forward o el porcentaje por el que el TC Forward supera al TC Spot.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2A32E5A-4041-4808-8591-5E432B4AD649}"/>
              </a:ext>
            </a:extLst>
          </p:cNvPr>
          <p:cNvSpPr>
            <a:spLocks noGrp="1"/>
          </p:cNvSpPr>
          <p:nvPr>
            <p:ph type="title"/>
          </p:nvPr>
        </p:nvSpPr>
        <p:spPr/>
        <p:txBody>
          <a:bodyPr/>
          <a:lstStyle/>
          <a:p>
            <a:pPr marL="577850" indent="-514350"/>
            <a:r>
              <a:rPr lang="es-ES" altLang="es-PE"/>
              <a:t>Arbitraje</a:t>
            </a:r>
            <a:endParaRPr lang="es-PE" altLang="es-PE"/>
          </a:p>
        </p:txBody>
      </p:sp>
      <p:sp>
        <p:nvSpPr>
          <p:cNvPr id="3" name="2 Marcador de contenido">
            <a:extLst>
              <a:ext uri="{FF2B5EF4-FFF2-40B4-BE49-F238E27FC236}">
                <a16:creationId xmlns:a16="http://schemas.microsoft.com/office/drawing/2014/main" id="{92563820-0B08-4523-90A4-944E06E57DAE}"/>
              </a:ext>
            </a:extLst>
          </p:cNvPr>
          <p:cNvSpPr>
            <a:spLocks noGrp="1"/>
          </p:cNvSpPr>
          <p:nvPr>
            <p:ph idx="1"/>
          </p:nvPr>
        </p:nvSpPr>
        <p:spPr/>
        <p:txBody>
          <a:bodyPr>
            <a:normAutofit/>
          </a:bodyPr>
          <a:lstStyle/>
          <a:p>
            <a:pPr marL="268288" indent="-174625" algn="just">
              <a:buFont typeface="Wingdings" pitchFamily="2" charset="2"/>
              <a:buChar char="Ø"/>
              <a:defRPr/>
            </a:pPr>
            <a:r>
              <a:rPr lang="es-PE" sz="2400" dirty="0"/>
              <a:t>El arbitraje se puede definir como el aprovechamiento de una discrepancia entre precios cotizados para obtener una utilidad libre de riesgo.</a:t>
            </a:r>
          </a:p>
          <a:p>
            <a:pPr marL="268288" indent="-174625" algn="just">
              <a:buFont typeface="Wingdings" pitchFamily="2" charset="2"/>
              <a:buChar char="Ø"/>
              <a:defRPr/>
            </a:pPr>
            <a:r>
              <a:rPr lang="es-PE" sz="2400" dirty="0"/>
              <a:t>Veamos un ejemplo:</a:t>
            </a:r>
          </a:p>
          <a:p>
            <a:pPr marL="93663" indent="0" algn="just">
              <a:buNone/>
              <a:defRPr/>
            </a:pPr>
            <a:r>
              <a:rPr lang="es-PE" sz="2400" dirty="0"/>
              <a:t>Dos casas de cambio compran y venden divisas. Si la tienda A está dispuesta a vender una divisa determinada en $120, mientras que la tienda B a comprarla en digamos $125, una persona podría realizar arbitraje al comprar la divisa en A y venderla a B (asimetría en la información)</a:t>
            </a:r>
          </a:p>
          <a:p>
            <a:pPr marL="268288" indent="-174625" algn="just">
              <a:buFont typeface="Wingdings" pitchFamily="2" charset="2"/>
              <a:buChar char="Ø"/>
              <a:defRPr/>
            </a:pPr>
            <a:endParaRPr lang="es-PE" sz="2400" dirty="0"/>
          </a:p>
          <a:p>
            <a:pPr marL="93663" indent="15875" algn="just">
              <a:buNone/>
              <a:defRPr/>
            </a:pPr>
            <a:endParaRPr lang="es-PE" sz="2400" dirty="0"/>
          </a:p>
          <a:p>
            <a:pPr marL="93663" indent="15875" algn="just">
              <a:buNone/>
              <a:defRPr/>
            </a:pPr>
            <a:endParaRPr lang="es-MX" sz="2400" dirty="0"/>
          </a:p>
          <a:p>
            <a:pPr marL="93663" indent="15875" algn="just">
              <a:buNone/>
              <a:defRPr/>
            </a:pPr>
            <a:endParaRPr lang="es-PE" sz="2200" dirty="0"/>
          </a:p>
          <a:p>
            <a:pPr marL="93663" indent="15875" algn="just">
              <a:buNone/>
              <a:defRPr/>
            </a:pPr>
            <a:endParaRPr lang="es-PE"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1331A3E9-9338-45D5-A77B-B4ADC9EC471E}"/>
              </a:ext>
            </a:extLst>
          </p:cNvPr>
          <p:cNvSpPr>
            <a:spLocks noGrp="1"/>
          </p:cNvSpPr>
          <p:nvPr>
            <p:ph type="title"/>
          </p:nvPr>
        </p:nvSpPr>
        <p:spPr/>
        <p:txBody>
          <a:bodyPr/>
          <a:lstStyle/>
          <a:p>
            <a:r>
              <a:rPr lang="en-US" altLang="en-US" sz="2800" b="1">
                <a:solidFill>
                  <a:srgbClr val="C00000"/>
                </a:solidFill>
                <a:latin typeface="Arial" panose="020B0604020202020204" pitchFamily="34" charset="0"/>
              </a:rPr>
              <a:t>La Paridad de la Tasa de Interés</a:t>
            </a:r>
          </a:p>
        </p:txBody>
      </p:sp>
      <p:sp>
        <p:nvSpPr>
          <p:cNvPr id="75780" name="Rectangle 3">
            <a:extLst>
              <a:ext uri="{FF2B5EF4-FFF2-40B4-BE49-F238E27FC236}">
                <a16:creationId xmlns:a16="http://schemas.microsoft.com/office/drawing/2014/main" id="{F9405271-AEEF-4F14-A67F-D45F7AFE4494}"/>
              </a:ext>
            </a:extLst>
          </p:cNvPr>
          <p:cNvSpPr>
            <a:spLocks noGrp="1"/>
          </p:cNvSpPr>
          <p:nvPr>
            <p:ph idx="1"/>
          </p:nvPr>
        </p:nvSpPr>
        <p:spPr/>
        <p:txBody>
          <a:bodyPr/>
          <a:lstStyle/>
          <a:p>
            <a:pPr marL="0" indent="0">
              <a:buNone/>
            </a:pPr>
            <a:r>
              <a:rPr lang="es-ES" altLang="en-US" sz="2400"/>
              <a:t>En equilibrio, la Tasa a Plazos difiere de la Tasa Spot por una cantidad suficiente como para compensar el Diferencial en la Tasa de Interés entre dos divisas.</a:t>
            </a:r>
            <a:endParaRPr lang="en-US" altLang="en-US" sz="2400"/>
          </a:p>
          <a:p>
            <a:pPr marL="0" indent="0">
              <a:buNone/>
            </a:pPr>
            <a:r>
              <a:rPr lang="es-ES" altLang="en-US" sz="2400" b="1"/>
              <a:t>Derivación de la Paridad de la Tasa de Interés</a:t>
            </a:r>
            <a:endParaRPr lang="en-US" altLang="en-US" sz="2400" b="1"/>
          </a:p>
        </p:txBody>
      </p:sp>
      <p:sp>
        <p:nvSpPr>
          <p:cNvPr id="75778" name="Slide Number Placeholder 5">
            <a:extLst>
              <a:ext uri="{FF2B5EF4-FFF2-40B4-BE49-F238E27FC236}">
                <a16:creationId xmlns:a16="http://schemas.microsoft.com/office/drawing/2014/main" id="{41E03F93-1AEC-492D-AFF5-9CA550031158}"/>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5</a:t>
            </a:fld>
            <a:endParaRPr lang="en-US" altLang="es-PE" sz="1200">
              <a:solidFill>
                <a:srgbClr val="898989"/>
              </a:solidFill>
              <a:latin typeface="Arial" panose="020B0604020202020204" pitchFamily="34" charset="0"/>
            </a:endParaRPr>
          </a:p>
        </p:txBody>
      </p:sp>
      <p:graphicFrame>
        <p:nvGraphicFramePr>
          <p:cNvPr id="75781" name="Object 4">
            <a:extLst>
              <a:ext uri="{FF2B5EF4-FFF2-40B4-BE49-F238E27FC236}">
                <a16:creationId xmlns:a16="http://schemas.microsoft.com/office/drawing/2014/main" id="{A1E24124-9210-4CAC-B01F-3F8E71AAE8DD}"/>
              </a:ext>
            </a:extLst>
          </p:cNvPr>
          <p:cNvGraphicFramePr>
            <a:graphicFrameLocks noChangeAspect="1"/>
          </p:cNvGraphicFramePr>
          <p:nvPr/>
        </p:nvGraphicFramePr>
        <p:xfrm>
          <a:off x="3898900" y="3524251"/>
          <a:ext cx="3276600" cy="2689225"/>
        </p:xfrm>
        <a:graphic>
          <a:graphicData uri="http://schemas.openxmlformats.org/presentationml/2006/ole">
            <mc:AlternateContent xmlns:mc="http://schemas.openxmlformats.org/markup-compatibility/2006">
              <mc:Choice xmlns:v="urn:schemas-microsoft-com:vml" Requires="v">
                <p:oleObj name="Equation" r:id="rId2" imgW="1981200" imgH="1625600" progId="Equation.3">
                  <p:embed/>
                </p:oleObj>
              </mc:Choice>
              <mc:Fallback>
                <p:oleObj name="Equation" r:id="rId2" imgW="1981200" imgH="1625600" progId="Equation.3">
                  <p:embed/>
                  <p:pic>
                    <p:nvPicPr>
                      <p:cNvPr id="75781" name="Object 4">
                        <a:extLst>
                          <a:ext uri="{FF2B5EF4-FFF2-40B4-BE49-F238E27FC236}">
                            <a16:creationId xmlns:a16="http://schemas.microsoft.com/office/drawing/2014/main" id="{A1E24124-9210-4CAC-B01F-3F8E71AAE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3524251"/>
                        <a:ext cx="32766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96831957-5578-4C6B-A6E8-58F869D2DDEE}"/>
              </a:ext>
            </a:extLst>
          </p:cNvPr>
          <p:cNvSpPr>
            <a:spLocks noGrp="1"/>
          </p:cNvSpPr>
          <p:nvPr>
            <p:ph type="title"/>
          </p:nvPr>
        </p:nvSpPr>
        <p:spPr>
          <a:xfrm>
            <a:off x="514348" y="1121567"/>
            <a:ext cx="11287125" cy="725488"/>
          </a:xfrm>
        </p:spPr>
        <p:txBody>
          <a:bodyPr/>
          <a:lstStyle/>
          <a:p>
            <a:r>
              <a:rPr lang="en-US" altLang="en-US" sz="2400" b="1" dirty="0">
                <a:solidFill>
                  <a:srgbClr val="C00000"/>
                </a:solidFill>
                <a:latin typeface="Arial" panose="020B0604020202020204" pitchFamily="34" charset="0"/>
              </a:rPr>
              <a:t>La </a:t>
            </a:r>
            <a:r>
              <a:rPr lang="en-US" altLang="en-US" sz="2400" b="1" dirty="0" err="1">
                <a:solidFill>
                  <a:srgbClr val="C00000"/>
                </a:solidFill>
                <a:latin typeface="Arial" panose="020B0604020202020204" pitchFamily="34" charset="0"/>
              </a:rPr>
              <a:t>Paridad</a:t>
            </a:r>
            <a:r>
              <a:rPr lang="en-US" altLang="en-US" sz="2400" b="1" dirty="0">
                <a:solidFill>
                  <a:srgbClr val="C00000"/>
                </a:solidFill>
                <a:latin typeface="Arial" panose="020B0604020202020204" pitchFamily="34" charset="0"/>
              </a:rPr>
              <a:t> de la Tasa de </a:t>
            </a:r>
            <a:r>
              <a:rPr lang="en-US" altLang="en-US" sz="2400" b="1" dirty="0" err="1">
                <a:solidFill>
                  <a:srgbClr val="C00000"/>
                </a:solidFill>
                <a:latin typeface="Arial" panose="020B0604020202020204" pitchFamily="34" charset="0"/>
              </a:rPr>
              <a:t>Interés</a:t>
            </a:r>
            <a:endParaRPr lang="en-US" altLang="en-US" sz="2400" b="1" dirty="0">
              <a:solidFill>
                <a:srgbClr val="C00000"/>
              </a:solidFill>
              <a:latin typeface="Arial" panose="020B0604020202020204" pitchFamily="34" charset="0"/>
            </a:endParaRPr>
          </a:p>
        </p:txBody>
      </p:sp>
      <p:sp>
        <p:nvSpPr>
          <p:cNvPr id="2053" name="Rectangle 3">
            <a:extLst>
              <a:ext uri="{FF2B5EF4-FFF2-40B4-BE49-F238E27FC236}">
                <a16:creationId xmlns:a16="http://schemas.microsoft.com/office/drawing/2014/main" id="{0CE1A69E-C3BB-495F-B2BD-CD3217F45CD0}"/>
              </a:ext>
            </a:extLst>
          </p:cNvPr>
          <p:cNvSpPr>
            <a:spLocks noGrp="1" noChangeArrowheads="1"/>
          </p:cNvSpPr>
          <p:nvPr>
            <p:ph idx="1"/>
          </p:nvPr>
        </p:nvSpPr>
        <p:spPr>
          <a:xfrm>
            <a:off x="514349" y="1745673"/>
            <a:ext cx="11287125" cy="4405745"/>
          </a:xfrm>
        </p:spPr>
        <p:txBody>
          <a:bodyPr>
            <a:normAutofit fontScale="92500" lnSpcReduction="10000"/>
          </a:bodyPr>
          <a:lstStyle/>
          <a:p>
            <a:pPr marL="495300" indent="-495300">
              <a:spcBef>
                <a:spcPts val="0"/>
              </a:spcBef>
              <a:spcAft>
                <a:spcPts val="600"/>
              </a:spcAft>
              <a:buNone/>
              <a:defRPr/>
            </a:pPr>
            <a:r>
              <a:rPr lang="en-US" sz="2000" b="1" dirty="0" err="1"/>
              <a:t>Determinando</a:t>
            </a:r>
            <a:r>
              <a:rPr lang="en-US" sz="2000" b="1" dirty="0"/>
              <a:t> la Prima de la Tasa a </a:t>
            </a:r>
            <a:r>
              <a:rPr lang="en-US" sz="2000" b="1" dirty="0" err="1"/>
              <a:t>Plazos</a:t>
            </a:r>
            <a:r>
              <a:rPr lang="en-US" sz="2000" b="1" dirty="0"/>
              <a:t> (Forward Premium Rate)</a:t>
            </a:r>
          </a:p>
          <a:p>
            <a:pPr>
              <a:spcBef>
                <a:spcPts val="0"/>
              </a:spcBef>
              <a:buFont typeface="Wingdings" panose="05000000000000000000" pitchFamily="2" charset="2"/>
              <a:buChar char="§"/>
              <a:defRPr/>
            </a:pPr>
            <a:r>
              <a:rPr lang="es-ES" sz="2000" b="1" dirty="0"/>
              <a:t>Efecto del Diferencial en la Tasa de Interés</a:t>
            </a:r>
            <a:r>
              <a:rPr lang="es-ES" sz="2000" dirty="0"/>
              <a:t>:  La relación entre la Prima de la Tasa a Plazos (o descuento) y el diferencial en la Tasa de Interés, de acuerdo a la Paridad de la Tasa de Interés, se puede observar en forma simplificada como sigue:</a:t>
            </a:r>
            <a:endParaRPr lang="en-US" sz="2000" dirty="0"/>
          </a:p>
          <a:p>
            <a:pPr>
              <a:spcBef>
                <a:spcPts val="0"/>
              </a:spcBef>
              <a:buFont typeface="Wingdings" panose="05000000000000000000" pitchFamily="2" charset="2"/>
              <a:buChar char="§"/>
              <a:defRPr/>
            </a:pPr>
            <a:endParaRPr lang="en-US" sz="2000" dirty="0"/>
          </a:p>
          <a:p>
            <a:pPr>
              <a:spcBef>
                <a:spcPts val="0"/>
              </a:spcBef>
              <a:buFont typeface="Wingdings" panose="05000000000000000000" pitchFamily="2" charset="2"/>
              <a:buChar char="§"/>
              <a:defRPr/>
            </a:pPr>
            <a:endParaRPr lang="en-US" sz="2000" dirty="0"/>
          </a:p>
          <a:p>
            <a:pPr marL="0" indent="0">
              <a:spcBef>
                <a:spcPts val="0"/>
              </a:spcBef>
              <a:buNone/>
              <a:defRPr/>
            </a:pPr>
            <a:endParaRPr lang="en-US" sz="2000" dirty="0"/>
          </a:p>
          <a:p>
            <a:pPr>
              <a:spcBef>
                <a:spcPts val="0"/>
              </a:spcBef>
              <a:buFont typeface="Wingdings" panose="05000000000000000000" pitchFamily="2" charset="2"/>
              <a:buChar char="§"/>
              <a:defRPr/>
            </a:pPr>
            <a:endParaRPr lang="en-US" sz="2000" dirty="0"/>
          </a:p>
          <a:p>
            <a:pPr marL="0" indent="0">
              <a:spcBef>
                <a:spcPts val="0"/>
              </a:spcBef>
              <a:buNone/>
              <a:defRPr/>
            </a:pPr>
            <a:endParaRPr lang="en-US" sz="2000"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endParaRPr lang="es-ES" sz="2000" b="1" dirty="0"/>
          </a:p>
          <a:p>
            <a:pPr>
              <a:spcBef>
                <a:spcPts val="0"/>
              </a:spcBef>
              <a:buFont typeface="Wingdings" panose="05000000000000000000" pitchFamily="2" charset="2"/>
              <a:buChar char="§"/>
              <a:defRPr/>
            </a:pPr>
            <a:r>
              <a:rPr lang="es-ES" sz="2000" b="1" dirty="0"/>
              <a:t>Implicaciones: </a:t>
            </a:r>
            <a:r>
              <a:rPr lang="es-ES" sz="2000" dirty="0"/>
              <a:t>Si la Prima de la Tasa a Plazos es igual al diferencial en la Tasa de Interés como acabamos de describir, entonces no será factible el arbitraje del Interés Cubierto.</a:t>
            </a:r>
            <a:endParaRPr lang="en-US" sz="2000" dirty="0"/>
          </a:p>
        </p:txBody>
      </p:sp>
      <p:sp>
        <p:nvSpPr>
          <p:cNvPr id="76802" name="Slide Number Placeholder 5">
            <a:extLst>
              <a:ext uri="{FF2B5EF4-FFF2-40B4-BE49-F238E27FC236}">
                <a16:creationId xmlns:a16="http://schemas.microsoft.com/office/drawing/2014/main" id="{53081521-B902-4822-8D36-162787439DC9}"/>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6</a:t>
            </a:fld>
            <a:endParaRPr lang="en-US" altLang="es-PE" sz="1200">
              <a:solidFill>
                <a:srgbClr val="898989"/>
              </a:solidFill>
              <a:latin typeface="Arial" panose="020B0604020202020204" pitchFamily="34" charset="0"/>
            </a:endParaRPr>
          </a:p>
        </p:txBody>
      </p:sp>
      <p:graphicFrame>
        <p:nvGraphicFramePr>
          <p:cNvPr id="76805" name="Object 4">
            <a:extLst>
              <a:ext uri="{FF2B5EF4-FFF2-40B4-BE49-F238E27FC236}">
                <a16:creationId xmlns:a16="http://schemas.microsoft.com/office/drawing/2014/main" id="{BAB9BC64-ADC6-4C0A-8DEE-785CE3900737}"/>
              </a:ext>
            </a:extLst>
          </p:cNvPr>
          <p:cNvGraphicFramePr>
            <a:graphicFrameLocks noChangeAspect="1"/>
          </p:cNvGraphicFramePr>
          <p:nvPr>
            <p:extLst>
              <p:ext uri="{D42A27DB-BD31-4B8C-83A1-F6EECF244321}">
                <p14:modId xmlns:p14="http://schemas.microsoft.com/office/powerpoint/2010/main" val="1420711461"/>
              </p:ext>
            </p:extLst>
          </p:nvPr>
        </p:nvGraphicFramePr>
        <p:xfrm>
          <a:off x="4150516" y="2832532"/>
          <a:ext cx="4014788" cy="2232025"/>
        </p:xfrm>
        <a:graphic>
          <a:graphicData uri="http://schemas.openxmlformats.org/presentationml/2006/ole">
            <mc:AlternateContent xmlns:mc="http://schemas.openxmlformats.org/markup-compatibility/2006">
              <mc:Choice xmlns:v="urn:schemas-microsoft-com:vml" Requires="v">
                <p:oleObj name="Equation" r:id="rId2" imgW="2616200" imgH="1790700" progId="Equation.3">
                  <p:embed/>
                </p:oleObj>
              </mc:Choice>
              <mc:Fallback>
                <p:oleObj name="Equation" r:id="rId2" imgW="2616200" imgH="1790700" progId="Equation.3">
                  <p:embed/>
                  <p:pic>
                    <p:nvPicPr>
                      <p:cNvPr id="76805" name="Object 4">
                        <a:extLst>
                          <a:ext uri="{FF2B5EF4-FFF2-40B4-BE49-F238E27FC236}">
                            <a16:creationId xmlns:a16="http://schemas.microsoft.com/office/drawing/2014/main" id="{BAB9BC64-ADC6-4C0A-8DEE-785CE3900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516" y="2832532"/>
                        <a:ext cx="40147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itle 1">
            <a:extLst>
              <a:ext uri="{FF2B5EF4-FFF2-40B4-BE49-F238E27FC236}">
                <a16:creationId xmlns:a16="http://schemas.microsoft.com/office/drawing/2014/main" id="{F3FB6FE0-9D5A-4B0C-88B8-A93429A99C1F}"/>
              </a:ext>
            </a:extLst>
          </p:cNvPr>
          <p:cNvSpPr>
            <a:spLocks noGrp="1"/>
          </p:cNvSpPr>
          <p:nvPr>
            <p:ph type="title"/>
          </p:nvPr>
        </p:nvSpPr>
        <p:spPr/>
        <p:txBody>
          <a:bodyPr/>
          <a:lstStyle/>
          <a:p>
            <a:pPr eaLnBrk="1" hangingPunct="1"/>
            <a:r>
              <a:rPr lang="en-US" altLang="en-US" sz="2800" b="1">
                <a:solidFill>
                  <a:srgbClr val="C00000"/>
                </a:solidFill>
                <a:latin typeface="Arial" panose="020B0604020202020204" pitchFamily="34" charset="0"/>
              </a:rPr>
              <a:t>La Paridad de la Tasa de Interés</a:t>
            </a:r>
          </a:p>
        </p:txBody>
      </p:sp>
      <p:sp>
        <p:nvSpPr>
          <p:cNvPr id="24580" name="Rectangle 5">
            <a:extLst>
              <a:ext uri="{FF2B5EF4-FFF2-40B4-BE49-F238E27FC236}">
                <a16:creationId xmlns:a16="http://schemas.microsoft.com/office/drawing/2014/main" id="{9E61DD7A-7B8E-47BF-A153-237ACD006959}"/>
              </a:ext>
            </a:extLst>
          </p:cNvPr>
          <p:cNvSpPr>
            <a:spLocks noGrp="1" noChangeArrowheads="1"/>
          </p:cNvSpPr>
          <p:nvPr>
            <p:ph idx="1"/>
          </p:nvPr>
        </p:nvSpPr>
        <p:spPr/>
        <p:txBody>
          <a:bodyPr/>
          <a:lstStyle/>
          <a:p>
            <a:pPr marL="0" indent="0">
              <a:buNone/>
              <a:defRPr/>
            </a:pPr>
            <a:r>
              <a:rPr lang="en-US" sz="2200" b="1" dirty="0"/>
              <a:t>Interpretación de la Paridad de la Tasa de Interés</a:t>
            </a:r>
          </a:p>
          <a:p>
            <a:pPr marL="290513" lvl="1" indent="-290513">
              <a:buFont typeface="Wingdings" panose="05000000000000000000" pitchFamily="2" charset="2"/>
              <a:buChar char="§"/>
              <a:defRPr/>
            </a:pPr>
            <a:r>
              <a:rPr lang="en-US" sz="2200" dirty="0">
                <a:solidFill>
                  <a:srgbClr val="336699"/>
                </a:solidFill>
              </a:rPr>
              <a:t>La </a:t>
            </a:r>
            <a:r>
              <a:rPr lang="es-ES" sz="2200" dirty="0">
                <a:solidFill>
                  <a:srgbClr val="336699"/>
                </a:solidFill>
              </a:rPr>
              <a:t>Paridad de la Tasa de Interés no implica que los inversionistas de diferentes países obtendrán las mismas ganancias.</a:t>
            </a:r>
            <a:endParaRPr lang="en-US" sz="2200" dirty="0">
              <a:solidFill>
                <a:srgbClr val="336699"/>
              </a:solidFill>
            </a:endParaRPr>
          </a:p>
          <a:p>
            <a:pPr marL="0" indent="0">
              <a:buNone/>
              <a:defRPr/>
            </a:pPr>
            <a:r>
              <a:rPr lang="es-ES" altLang="en-US" sz="2200" b="1" dirty="0"/>
              <a:t>¿La Paridad de la Tasa de Interés se mantiene</a:t>
            </a:r>
            <a:r>
              <a:rPr lang="en-US" altLang="en-US" sz="2200" b="1" dirty="0"/>
              <a:t>?</a:t>
            </a:r>
            <a:r>
              <a:rPr lang="es-ES" altLang="en-US" sz="2200" b="1" dirty="0"/>
              <a:t> </a:t>
            </a:r>
            <a:endParaRPr lang="en-US" sz="2200" b="1" dirty="0"/>
          </a:p>
          <a:p>
            <a:pPr marL="290513" lvl="1" indent="-282575">
              <a:buFont typeface="Wingdings" panose="05000000000000000000" pitchFamily="2" charset="2"/>
              <a:buChar char="§"/>
              <a:defRPr/>
            </a:pPr>
            <a:r>
              <a:rPr lang="es-ES" sz="2200" dirty="0">
                <a:solidFill>
                  <a:srgbClr val="336699"/>
                </a:solidFill>
              </a:rPr>
              <a:t>Compare la Tasa a Plazos (o descuento) con las cotizaciones de tasas de interés que ocurren al mismo tiempo.  Debido a las limitaciones en el acceso de datos, es difícil obtener cotizaciones que reflejan el mismo punto en el tiempo.</a:t>
            </a:r>
            <a:endParaRPr lang="en-US" sz="2200" dirty="0">
              <a:solidFill>
                <a:srgbClr val="336699"/>
              </a:solidFill>
            </a:endParaRPr>
          </a:p>
        </p:txBody>
      </p:sp>
      <p:sp>
        <p:nvSpPr>
          <p:cNvPr id="77826" name="Slide Number Placeholder 5">
            <a:extLst>
              <a:ext uri="{FF2B5EF4-FFF2-40B4-BE49-F238E27FC236}">
                <a16:creationId xmlns:a16="http://schemas.microsoft.com/office/drawing/2014/main" id="{41BD5B5A-08DF-49D1-A921-AE3B50B0E0D6}"/>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7</a:t>
            </a:fld>
            <a:endParaRPr lang="en-US" altLang="es-PE" sz="1200">
              <a:solidFill>
                <a:srgbClr val="898989"/>
              </a:solidFill>
              <a:latin typeface="Arial" panose="020B0604020202020204" pitchFamily="34" charset="0"/>
            </a:endParaRPr>
          </a:p>
        </p:txBody>
      </p:sp>
      <p:sp>
        <p:nvSpPr>
          <p:cNvPr id="77829" name="Slide Number Placeholder 3">
            <a:extLst>
              <a:ext uri="{FF2B5EF4-FFF2-40B4-BE49-F238E27FC236}">
                <a16:creationId xmlns:a16="http://schemas.microsoft.com/office/drawing/2014/main" id="{626EB857-A5EB-4976-B208-AD30D61436CB}"/>
              </a:ext>
            </a:extLst>
          </p:cNvPr>
          <p:cNvSpPr txBox="1">
            <a:spLocks noGrp="1"/>
          </p:cNvSpPr>
          <p:nvPr/>
        </p:nvSpPr>
        <p:spPr bwMode="auto">
          <a:xfrm>
            <a:off x="1524000" y="6400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91FF978A-407E-4D9F-891A-DCF9ACA04B53}" type="slidenum">
              <a:rPr lang="en-US" altLang="en-US" sz="1800">
                <a:latin typeface="Arial" panose="020B0604020202020204" pitchFamily="34" charset="0"/>
                <a:cs typeface="Times New Roman" panose="02020603050405020304" pitchFamily="18" charset="0"/>
              </a:rPr>
              <a:pPr eaLnBrk="1" hangingPunct="1">
                <a:spcBef>
                  <a:spcPct val="0"/>
                </a:spcBef>
                <a:buFontTx/>
                <a:buNone/>
              </a:pPr>
              <a:t>7</a:t>
            </a:fld>
            <a:endParaRPr lang="en-US" altLang="en-US" sz="1800">
              <a:latin typeface="Arial" panose="020B060402020202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0195A3F0-5172-40D0-8AD3-573C9DE91549}"/>
              </a:ext>
            </a:extLst>
          </p:cNvPr>
          <p:cNvSpPr>
            <a:spLocks noGrp="1"/>
          </p:cNvSpPr>
          <p:nvPr>
            <p:ph type="title"/>
          </p:nvPr>
        </p:nvSpPr>
        <p:spPr/>
        <p:txBody>
          <a:bodyPr/>
          <a:lstStyle/>
          <a:p>
            <a:r>
              <a:rPr lang="en-US" altLang="en-US" sz="2800" b="1">
                <a:solidFill>
                  <a:srgbClr val="C00000"/>
                </a:solidFill>
                <a:latin typeface="Arial" panose="020B0604020202020204" pitchFamily="34" charset="0"/>
              </a:rPr>
              <a:t>La Paridad de la Tasa de Interés</a:t>
            </a:r>
          </a:p>
        </p:txBody>
      </p:sp>
      <p:sp>
        <p:nvSpPr>
          <p:cNvPr id="61443" name="Rectangle 3">
            <a:extLst>
              <a:ext uri="{FF2B5EF4-FFF2-40B4-BE49-F238E27FC236}">
                <a16:creationId xmlns:a16="http://schemas.microsoft.com/office/drawing/2014/main" id="{96DE416E-B737-4154-87CE-AD9745265CBA}"/>
              </a:ext>
            </a:extLst>
          </p:cNvPr>
          <p:cNvSpPr>
            <a:spLocks noGrp="1" noChangeArrowheads="1"/>
          </p:cNvSpPr>
          <p:nvPr>
            <p:ph idx="1"/>
          </p:nvPr>
        </p:nvSpPr>
        <p:spPr/>
        <p:txBody>
          <a:bodyPr>
            <a:normAutofit fontScale="92500" lnSpcReduction="10000"/>
          </a:bodyPr>
          <a:lstStyle/>
          <a:p>
            <a:pPr marL="0" indent="0">
              <a:buNone/>
              <a:defRPr/>
            </a:pPr>
            <a:r>
              <a:rPr lang="es-ES" sz="2200" dirty="0"/>
              <a:t>Consideraciones al evaluar la Paridad de la Tasa de Interés</a:t>
            </a:r>
            <a:endParaRPr lang="en-US" sz="2200" dirty="0"/>
          </a:p>
          <a:p>
            <a:pPr>
              <a:buFont typeface="Wingdings" panose="05000000000000000000" pitchFamily="2" charset="2"/>
              <a:buChar char="§"/>
              <a:defRPr/>
            </a:pPr>
            <a:r>
              <a:rPr lang="en-US" sz="2200" dirty="0"/>
              <a:t>Costos de Transacción</a:t>
            </a:r>
          </a:p>
          <a:p>
            <a:pPr lvl="1" indent="-342900">
              <a:buFont typeface="Wingdings" panose="05000000000000000000" pitchFamily="2" charset="2"/>
              <a:buChar char="§"/>
              <a:defRPr/>
            </a:pPr>
            <a:r>
              <a:rPr lang="es-ES" sz="2200" dirty="0"/>
              <a:t>El punto actual que refleja el Diferencial en la Tasa de Interés y la Prima de la Tasa a Plazos debe estar más lejos de la línea de la Paridad de la Tasa de Interés (IRP line) a fin de que valga la pena el tener un arbitraje del Interés Cubierto</a:t>
            </a:r>
            <a:endParaRPr lang="en-US" sz="2200" dirty="0"/>
          </a:p>
          <a:p>
            <a:pPr>
              <a:buFont typeface="Wingdings" panose="05000000000000000000" pitchFamily="2" charset="2"/>
              <a:buChar char="§"/>
              <a:defRPr/>
            </a:pPr>
            <a:r>
              <a:rPr lang="en-US" sz="2200" dirty="0"/>
              <a:t>Riesgo Pol</a:t>
            </a:r>
            <a:r>
              <a:rPr lang="es-PE" sz="2200" dirty="0"/>
              <a:t>ítico</a:t>
            </a:r>
            <a:endParaRPr lang="en-US" sz="2200" dirty="0"/>
          </a:p>
          <a:p>
            <a:pPr lvl="1" indent="-342900">
              <a:buFont typeface="Wingdings" panose="05000000000000000000" pitchFamily="2" charset="2"/>
              <a:buChar char="§"/>
              <a:defRPr/>
            </a:pPr>
            <a:r>
              <a:rPr lang="es-ES" sz="2200" dirty="0"/>
              <a:t>Una crisis en un país extranjero podría hacer que ese gobierno restringa cualquier intercambio de su moneda nacional por otras monedas.</a:t>
            </a:r>
            <a:endParaRPr lang="en-US" sz="2200" dirty="0"/>
          </a:p>
          <a:p>
            <a:pPr>
              <a:buFont typeface="Wingdings" panose="05000000000000000000" pitchFamily="2" charset="2"/>
              <a:buChar char="§"/>
              <a:defRPr/>
            </a:pPr>
            <a:r>
              <a:rPr lang="en-US" sz="2200" dirty="0"/>
              <a:t>Differencial en las leyes tributarias</a:t>
            </a:r>
          </a:p>
          <a:p>
            <a:pPr lvl="1" indent="-342900">
              <a:buFont typeface="Wingdings" panose="05000000000000000000" pitchFamily="2" charset="2"/>
              <a:buChar char="§"/>
              <a:defRPr/>
            </a:pPr>
            <a:r>
              <a:rPr lang="en-US" sz="2200" dirty="0"/>
              <a:t>El a</a:t>
            </a:r>
            <a:r>
              <a:rPr lang="es-ES" sz="2200" dirty="0"/>
              <a:t>rbitraje de Interés Cubierto podría ser rentable si se toman en cuenta las ganancias </a:t>
            </a:r>
            <a:r>
              <a:rPr lang="es-ES" sz="2200" i="1" dirty="0"/>
              <a:t>antes</a:t>
            </a:r>
            <a:r>
              <a:rPr lang="es-ES" sz="2200" dirty="0"/>
              <a:t> del pago de impuestos, pero no necesariamente las ganancias </a:t>
            </a:r>
            <a:r>
              <a:rPr lang="es-ES" sz="2200" i="1" dirty="0"/>
              <a:t>después</a:t>
            </a:r>
            <a:r>
              <a:rPr lang="es-ES" sz="2200" dirty="0"/>
              <a:t> del pago de impuestos.  </a:t>
            </a:r>
            <a:endParaRPr lang="en-US" sz="2200" dirty="0"/>
          </a:p>
        </p:txBody>
      </p:sp>
      <p:sp>
        <p:nvSpPr>
          <p:cNvPr id="78850" name="Slide Number Placeholder 5">
            <a:extLst>
              <a:ext uri="{FF2B5EF4-FFF2-40B4-BE49-F238E27FC236}">
                <a16:creationId xmlns:a16="http://schemas.microsoft.com/office/drawing/2014/main" id="{60C95555-D9EC-4C6E-B81D-347A50FEFC8F}"/>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8</a:t>
            </a:fld>
            <a:endParaRPr lang="en-US" altLang="es-PE" sz="1200">
              <a:solidFill>
                <a:srgbClr val="898989"/>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6D48A34D-5967-45FA-BD4A-60B6CAE6B0D9}"/>
              </a:ext>
            </a:extLst>
          </p:cNvPr>
          <p:cNvSpPr>
            <a:spLocks noGrp="1"/>
          </p:cNvSpPr>
          <p:nvPr>
            <p:ph type="title"/>
          </p:nvPr>
        </p:nvSpPr>
        <p:spPr/>
        <p:txBody>
          <a:bodyPr/>
          <a:lstStyle/>
          <a:p>
            <a:r>
              <a:rPr lang="en-US" altLang="en-US" sz="2600" b="1">
                <a:solidFill>
                  <a:srgbClr val="C00000"/>
                </a:solidFill>
                <a:latin typeface="Arial" panose="020B0604020202020204" pitchFamily="34" charset="0"/>
              </a:rPr>
              <a:t>Paridad de Poder Adquisitivo (PPA)</a:t>
            </a:r>
          </a:p>
        </p:txBody>
      </p:sp>
      <p:sp>
        <p:nvSpPr>
          <p:cNvPr id="79876" name="Rectangle 3">
            <a:extLst>
              <a:ext uri="{FF2B5EF4-FFF2-40B4-BE49-F238E27FC236}">
                <a16:creationId xmlns:a16="http://schemas.microsoft.com/office/drawing/2014/main" id="{D6F4BF54-29B2-4D2D-B2E3-811DAFF83ACB}"/>
              </a:ext>
            </a:extLst>
          </p:cNvPr>
          <p:cNvSpPr>
            <a:spLocks noGrp="1"/>
          </p:cNvSpPr>
          <p:nvPr>
            <p:ph idx="1"/>
          </p:nvPr>
        </p:nvSpPr>
        <p:spPr/>
        <p:txBody>
          <a:bodyPr/>
          <a:lstStyle/>
          <a:p>
            <a:pPr marL="495300" indent="-495300">
              <a:buNone/>
            </a:pPr>
            <a:r>
              <a:rPr lang="en-US" altLang="en-US" sz="2200"/>
              <a:t>Interpretaciones de la Paridad de Poder Adquisitivo</a:t>
            </a:r>
          </a:p>
          <a:p>
            <a:pPr marL="627063" lvl="1">
              <a:buFont typeface="Wingdings" panose="05000000000000000000" pitchFamily="2" charset="2"/>
              <a:buChar char="§"/>
            </a:pPr>
            <a:r>
              <a:rPr lang="es-ES" altLang="en-US" sz="2200" b="1"/>
              <a:t>Forma absoluta del PPA</a:t>
            </a:r>
            <a:r>
              <a:rPr lang="es-ES" altLang="en-US" sz="2200"/>
              <a:t>: Si no hay barreras internacionales, los consumidores cambian su demanda hacia dondequiera que los precios son más bajos.  </a:t>
            </a:r>
            <a:r>
              <a:rPr lang="es-ES" altLang="en-US" sz="2200" b="1"/>
              <a:t>Los precios de la misma canasta de productos en dos países diferentes deben ser iguales</a:t>
            </a:r>
            <a:r>
              <a:rPr lang="es-ES" altLang="en-US" sz="2200"/>
              <a:t> cuando se miden en una moneda común.</a:t>
            </a:r>
            <a:endParaRPr lang="en-US" altLang="en-US" sz="2200"/>
          </a:p>
          <a:p>
            <a:pPr marL="627063" lvl="1">
              <a:buFont typeface="Wingdings" panose="05000000000000000000" pitchFamily="2" charset="2"/>
              <a:buChar char="§"/>
            </a:pPr>
            <a:r>
              <a:rPr lang="es-ES" altLang="en-US" sz="2200" b="1"/>
              <a:t>Forma relativa del PPA</a:t>
            </a:r>
            <a:r>
              <a:rPr lang="es-ES" altLang="en-US" sz="2200"/>
              <a:t>:  Debido a las imperfecciones del mercado, los precios de la misma canasta de productos en diferentes países no serán necesariamente los mismos, pero </a:t>
            </a:r>
            <a:r>
              <a:rPr lang="es-ES" altLang="en-US" sz="2200" b="1"/>
              <a:t>el ritmo de cambio en los precios debe ser similar </a:t>
            </a:r>
            <a:r>
              <a:rPr lang="es-ES" altLang="en-US" sz="2200"/>
              <a:t>cuando se mide en una moneda común.</a:t>
            </a:r>
            <a:endParaRPr lang="en-US" altLang="en-US" sz="2200"/>
          </a:p>
        </p:txBody>
      </p:sp>
      <p:sp>
        <p:nvSpPr>
          <p:cNvPr id="79874" name="Slide Number Placeholder 5">
            <a:extLst>
              <a:ext uri="{FF2B5EF4-FFF2-40B4-BE49-F238E27FC236}">
                <a16:creationId xmlns:a16="http://schemas.microsoft.com/office/drawing/2014/main" id="{8DA9899C-386C-495F-A702-F807424CFFF3}"/>
              </a:ext>
            </a:extLst>
          </p:cNvPr>
          <p:cNvSpPr>
            <a:spLocks noGrp="1"/>
          </p:cNvSpPr>
          <p:nvPr>
            <p:ph type="sldNum" sz="quarter" idx="4294967295"/>
          </p:nvPr>
        </p:nvSpPr>
        <p:spPr bwMode="auto">
          <a:xfrm>
            <a:off x="10058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s-PE"/>
            </a:defPPr>
            <a:lvl1pPr algn="r" rtl="0" eaLnBrk="1" fontAlgn="base" hangingPunct="1">
              <a:spcBef>
                <a:spcPct val="0"/>
              </a:spcBef>
              <a:spcAft>
                <a:spcPct val="0"/>
              </a:spcAft>
              <a:defRPr sz="1200" kern="1200">
                <a:solidFill>
                  <a:srgbClr val="898989"/>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spcBef>
                <a:spcPct val="0"/>
              </a:spcBef>
              <a:buFontTx/>
              <a:buNone/>
            </a:pPr>
            <a:fld id="{3860724D-E6BB-4B4D-94C3-DA761074C055}" type="slidenum">
              <a:rPr lang="en-US" altLang="es-PE" smtClean="0"/>
              <a:pPr/>
              <a:t>9</a:t>
            </a:fld>
            <a:endParaRPr lang="en-US" altLang="es-PE" sz="12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2189</Words>
  <Application>Microsoft Office PowerPoint</Application>
  <PresentationFormat>Panorámica</PresentationFormat>
  <Paragraphs>275</Paragraphs>
  <Slides>25</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25</vt:i4>
      </vt:variant>
    </vt:vector>
  </HeadingPairs>
  <TitlesOfParts>
    <vt:vector size="33" baseType="lpstr">
      <vt:lpstr>Arial</vt:lpstr>
      <vt:lpstr>Calibri</vt:lpstr>
      <vt:lpstr>Calibri Light</vt:lpstr>
      <vt:lpstr>Verdana</vt:lpstr>
      <vt:lpstr>Wingdings</vt:lpstr>
      <vt:lpstr>Tema de Office</vt:lpstr>
      <vt:lpstr>Microsoft Equation 3.0</vt:lpstr>
      <vt:lpstr>Equation</vt:lpstr>
      <vt:lpstr>Presentación de PowerPoint</vt:lpstr>
      <vt:lpstr>Presentación de PowerPoint</vt:lpstr>
      <vt:lpstr>PRIMA</vt:lpstr>
      <vt:lpstr>Arbitraje</vt:lpstr>
      <vt:lpstr>La Paridad de la Tasa de Interés</vt:lpstr>
      <vt:lpstr>La Paridad de la Tasa de Interés</vt:lpstr>
      <vt:lpstr>La Paridad de la Tasa de Interés</vt:lpstr>
      <vt:lpstr>La Paridad de la Tasa de Interés</vt:lpstr>
      <vt:lpstr>Paridad de Poder Adquisitivo (PPA)</vt:lpstr>
      <vt:lpstr>Paridad de Poder Adquisitivo (PPA)</vt:lpstr>
      <vt:lpstr>Paridad de Poder Adquisitivo (PPA)</vt:lpstr>
      <vt:lpstr>Paridad de Poder Adquisitivo (PPA)</vt:lpstr>
      <vt:lpstr>Anexo 6 Resumen de la Paridad de Poder Adquisitivo (PPA)</vt:lpstr>
      <vt:lpstr>Paridad del Poder Adquisitivo (PPA)</vt:lpstr>
      <vt:lpstr>Paridad del Poder Adquisitivo (PPA)</vt:lpstr>
      <vt:lpstr>El Efecto Fisher Internacional (EFI)</vt:lpstr>
      <vt:lpstr>El Efecto Fisher Internacional (EFI)</vt:lpstr>
      <vt:lpstr>El Efecto Fisher Internacional (EFI)</vt:lpstr>
      <vt:lpstr>Anexo 7 El Efecto Fisher Internacional desde diferentes perspectivas del inversionista</vt:lpstr>
      <vt:lpstr>El Efecto Fisher Internacional (EFI)</vt:lpstr>
      <vt:lpstr>El Efecto Fisher Internacional (EFI)</vt:lpstr>
      <vt:lpstr>Anexo 8 Resumen del Efecto Fisher Internacional (EFI)</vt:lpstr>
      <vt:lpstr>El Efecto Fisher Internacional (EFI)</vt:lpstr>
      <vt:lpstr>Comparación de la Paridad de la Tasa de Interés (PTI), Paridad del Poder Adquisitivo (PPA) y del Efecto Fisher Internacional (EFI)</vt:lpstr>
      <vt:lpstr>Anexo 9 Comparación de las Teorías de Paridad de la Tasa de Interés (PTI), Paridad del Poder Adquisitivo (PPA) y del Efecto Fisher Internacional (EFI)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MARTIN SABROSO GAMARRA</dc:creator>
  <cp:lastModifiedBy>Salvador Lara</cp:lastModifiedBy>
  <cp:revision>23</cp:revision>
  <dcterms:created xsi:type="dcterms:W3CDTF">2019-03-15T00:31:26Z</dcterms:created>
  <dcterms:modified xsi:type="dcterms:W3CDTF">2021-02-02T08:29:31Z</dcterms:modified>
</cp:coreProperties>
</file>