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63" r:id="rId16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4324E-F9D6-4F52-9314-225D5D75F545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D9E51-02FA-4108-991E-1DD659E4EFB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569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GT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673FB1-D0EB-4ED1-A25A-80187DED6B69}" type="slidenum">
              <a:rPr lang="es-ES" altLang="es-GT" smtClean="0"/>
              <a:pPr eaLnBrk="1" hangingPunct="1"/>
              <a:t>8</a:t>
            </a:fld>
            <a:endParaRPr lang="es-ES" altLang="es-G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GT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A27F69-CC86-442B-96BE-A81558E780F2}" type="slidenum">
              <a:rPr lang="es-ES" altLang="es-GT" smtClean="0"/>
              <a:pPr eaLnBrk="1" hangingPunct="1"/>
              <a:t>9</a:t>
            </a:fld>
            <a:endParaRPr lang="es-ES" altLang="es-G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GT" smtClean="0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59E07A-9BED-46E4-9C5F-7B1471E001B9}" type="slidenum">
              <a:rPr lang="es-ES" altLang="es-GT" smtClean="0"/>
              <a:pPr eaLnBrk="1" hangingPunct="1"/>
              <a:t>10</a:t>
            </a:fld>
            <a:endParaRPr lang="es-ES" altLang="es-G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GT" smtClean="0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B8D84A-44FC-49D1-8C01-AD6B3C07FF45}" type="slidenum">
              <a:rPr lang="es-ES" altLang="es-GT" smtClean="0"/>
              <a:pPr eaLnBrk="1" hangingPunct="1"/>
              <a:t>11</a:t>
            </a:fld>
            <a:endParaRPr lang="es-ES" altLang="es-G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GT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A4DC8A-6AF6-413A-8182-CFD7D37FF13A}" type="slidenum">
              <a:rPr lang="es-ES" altLang="es-GT" smtClean="0"/>
              <a:pPr eaLnBrk="1" hangingPunct="1"/>
              <a:t>12</a:t>
            </a:fld>
            <a:endParaRPr lang="es-ES" altLang="es-G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GT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2876D4-BAA5-4A39-841A-A36F2E1C12B2}" type="slidenum">
              <a:rPr lang="es-ES" altLang="es-GT" smtClean="0"/>
              <a:pPr eaLnBrk="1" hangingPunct="1"/>
              <a:t>13</a:t>
            </a:fld>
            <a:endParaRPr lang="es-ES" altLang="es-G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GT" smtClean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D14509-FFD1-49CC-804D-E3426D3C4635}" type="slidenum">
              <a:rPr lang="es-ES" altLang="es-GT" smtClean="0"/>
              <a:pPr eaLnBrk="1" hangingPunct="1"/>
              <a:t>14</a:t>
            </a:fld>
            <a:endParaRPr lang="es-ES" altLang="es-G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A0D4F64-73F2-4DFD-BF98-3C5BAC0264D4}" type="datetimeFigureOut">
              <a:rPr lang="es-GT" smtClean="0"/>
              <a:t>16/04/2015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7407A68-282B-4B11-99BB-DDDC9ED639DA}" type="slidenum">
              <a:rPr lang="es-GT" smtClean="0"/>
              <a:t>‹Nº›</a:t>
            </a:fld>
            <a:endParaRPr lang="es-G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FINANCIAMIENTO A CORTO PLAZO</a:t>
            </a:r>
            <a:endParaRPr lang="es-GT" dirty="0"/>
          </a:p>
        </p:txBody>
      </p:sp>
      <p:pic>
        <p:nvPicPr>
          <p:cNvPr id="4" name="3 Imagen" descr="http://financieramk.weebly.com/uploads/8/3/8/5/8385349/56072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2393148" y="342900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Sin Garantía</a:t>
            </a:r>
          </a:p>
          <a:p>
            <a:r>
              <a:rPr lang="es-GT" dirty="0" smtClean="0"/>
              <a:t>Con Garantía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797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CuadroTexto"/>
          <p:cNvSpPr txBox="1">
            <a:spLocks noChangeArrowheads="1"/>
          </p:cNvSpPr>
          <p:nvPr/>
        </p:nvSpPr>
        <p:spPr bwMode="auto">
          <a:xfrm>
            <a:off x="684213" y="457200"/>
            <a:ext cx="7704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GT" sz="2800" b="1" dirty="0"/>
              <a:t>Crédito bancario</a:t>
            </a:r>
          </a:p>
        </p:txBody>
      </p:sp>
      <p:sp>
        <p:nvSpPr>
          <p:cNvPr id="19459" name="2 CuadroTexto"/>
          <p:cNvSpPr txBox="1">
            <a:spLocks noChangeArrowheads="1"/>
          </p:cNvSpPr>
          <p:nvPr/>
        </p:nvSpPr>
        <p:spPr bwMode="auto">
          <a:xfrm>
            <a:off x="684213" y="1484313"/>
            <a:ext cx="73453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2000"/>
              <a:t>     Al igual que el crédito comercial, el crédito bancario es otra de las fuentes de financiamiento mas importantes para las empresas en el corto plazo.</a:t>
            </a:r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2000"/>
          </a:p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2000"/>
              <a:t>     Es el crédito otorgado por las instituciones bancarias que puede adoptar cualquiera de las siguientes modalidades:</a:t>
            </a:r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2000"/>
          </a:p>
        </p:txBody>
      </p:sp>
      <p:sp>
        <p:nvSpPr>
          <p:cNvPr id="19460" name="2 CuadroTexto"/>
          <p:cNvSpPr txBox="1">
            <a:spLocks noChangeArrowheads="1"/>
          </p:cNvSpPr>
          <p:nvPr/>
        </p:nvSpPr>
        <p:spPr bwMode="auto">
          <a:xfrm>
            <a:off x="2051050" y="4311650"/>
            <a:ext cx="215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GT" sz="2000"/>
              <a:t>Tipo de créditos bancarios</a:t>
            </a:r>
          </a:p>
        </p:txBody>
      </p:sp>
      <p:sp>
        <p:nvSpPr>
          <p:cNvPr id="19461" name="2 CuadroTexto"/>
          <p:cNvSpPr txBox="1">
            <a:spLocks noChangeArrowheads="1"/>
          </p:cNvSpPr>
          <p:nvPr/>
        </p:nvSpPr>
        <p:spPr bwMode="auto">
          <a:xfrm>
            <a:off x="4427538" y="3852863"/>
            <a:ext cx="32400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GT"/>
              <a:t>Crédito simple</a:t>
            </a:r>
          </a:p>
          <a:p>
            <a:pPr eaLnBrk="1" hangingPunct="1">
              <a:buFont typeface="Arial" charset="0"/>
              <a:buChar char="•"/>
            </a:pPr>
            <a:endParaRPr lang="es-MX" altLang="es-GT"/>
          </a:p>
          <a:p>
            <a:pPr eaLnBrk="1" hangingPunct="1">
              <a:buFont typeface="Arial" charset="0"/>
              <a:buChar char="•"/>
            </a:pPr>
            <a:r>
              <a:rPr lang="es-MX" altLang="es-GT"/>
              <a:t>Línea de crédito</a:t>
            </a:r>
          </a:p>
          <a:p>
            <a:pPr eaLnBrk="1" hangingPunct="1">
              <a:buFont typeface="Arial" charset="0"/>
              <a:buChar char="•"/>
            </a:pPr>
            <a:endParaRPr lang="es-MX" altLang="es-GT"/>
          </a:p>
          <a:p>
            <a:pPr eaLnBrk="1" hangingPunct="1">
              <a:buFont typeface="Arial" charset="0"/>
              <a:buChar char="•"/>
            </a:pPr>
            <a:r>
              <a:rPr lang="es-MX" altLang="es-GT"/>
              <a:t>Crédito revolvente</a:t>
            </a:r>
          </a:p>
        </p:txBody>
      </p:sp>
      <p:sp>
        <p:nvSpPr>
          <p:cNvPr id="19462" name="3 Abrir llave"/>
          <p:cNvSpPr>
            <a:spLocks/>
          </p:cNvSpPr>
          <p:nvPr/>
        </p:nvSpPr>
        <p:spPr bwMode="auto">
          <a:xfrm>
            <a:off x="4067175" y="3735388"/>
            <a:ext cx="503238" cy="1836737"/>
          </a:xfrm>
          <a:prstGeom prst="leftBrace">
            <a:avLst>
              <a:gd name="adj1" fmla="val 6793"/>
              <a:gd name="adj2" fmla="val 50000"/>
            </a:avLst>
          </a:prstGeom>
          <a:noFill/>
          <a:ln w="2540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s-ES" altLang="es-GT">
              <a:latin typeface="Franklin Gothic Book" pitchFamily="34" charset="0"/>
            </a:endParaRPr>
          </a:p>
        </p:txBody>
      </p:sp>
      <p:pic>
        <p:nvPicPr>
          <p:cNvPr id="7" name="6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CuadroTexto"/>
          <p:cNvSpPr txBox="1">
            <a:spLocks noChangeArrowheads="1"/>
          </p:cNvSpPr>
          <p:nvPr/>
        </p:nvSpPr>
        <p:spPr bwMode="auto">
          <a:xfrm>
            <a:off x="684213" y="457200"/>
            <a:ext cx="7704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GT" sz="2800" b="1" dirty="0"/>
              <a:t>Papel comercial</a:t>
            </a:r>
          </a:p>
        </p:txBody>
      </p:sp>
      <p:sp>
        <p:nvSpPr>
          <p:cNvPr id="21507" name="2 CuadroTexto"/>
          <p:cNvSpPr txBox="1">
            <a:spLocks noChangeArrowheads="1"/>
          </p:cNvSpPr>
          <p:nvPr/>
        </p:nvSpPr>
        <p:spPr bwMode="auto">
          <a:xfrm>
            <a:off x="684213" y="2079625"/>
            <a:ext cx="734536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2000" dirty="0"/>
              <a:t>     </a:t>
            </a:r>
            <a:r>
              <a:rPr lang="es-MX" altLang="es-GT" sz="2800" dirty="0"/>
              <a:t>Consiste en pagarés a corto plazo sin garantía emitidos por grandes compañías, que por lo general son adquiridos por bancos, compañías de seguros, fondos de pensiones, fondos de inversión y otros tipos de instituciones financieras. </a:t>
            </a:r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2000" dirty="0"/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2000" dirty="0"/>
          </a:p>
        </p:txBody>
      </p:sp>
      <p:sp>
        <p:nvSpPr>
          <p:cNvPr id="21508" name="Line 29"/>
          <p:cNvSpPr>
            <a:spLocks noChangeShapeType="1"/>
          </p:cNvSpPr>
          <p:nvPr/>
        </p:nvSpPr>
        <p:spPr bwMode="auto">
          <a:xfrm>
            <a:off x="1403350" y="5027613"/>
            <a:ext cx="67691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GT"/>
          </a:p>
        </p:txBody>
      </p:sp>
      <p:pic>
        <p:nvPicPr>
          <p:cNvPr id="5" name="4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CuadroTexto"/>
          <p:cNvSpPr txBox="1">
            <a:spLocks noChangeArrowheads="1"/>
          </p:cNvSpPr>
          <p:nvPr/>
        </p:nvSpPr>
        <p:spPr bwMode="auto">
          <a:xfrm>
            <a:off x="684213" y="457200"/>
            <a:ext cx="7704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GT" sz="2800" b="1" dirty="0"/>
              <a:t>Crédito sobre cuentas por cobrar</a:t>
            </a:r>
          </a:p>
        </p:txBody>
      </p:sp>
      <p:sp>
        <p:nvSpPr>
          <p:cNvPr id="22531" name="2 CuadroTexto"/>
          <p:cNvSpPr txBox="1">
            <a:spLocks noChangeArrowheads="1"/>
          </p:cNvSpPr>
          <p:nvPr/>
        </p:nvSpPr>
        <p:spPr bwMode="auto">
          <a:xfrm>
            <a:off x="684213" y="1484313"/>
            <a:ext cx="734536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1900" dirty="0"/>
              <a:t>     Las cuentas por cobrar son una de las modalidades más comunes de colateral en los créditos a corto plazo con garantía. </a:t>
            </a:r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1900" dirty="0"/>
          </a:p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1900" dirty="0"/>
              <a:t>     Para el acreedor, representan una forma deseable de colateral porque son líquidas y su valor es relativamente fácil de recuperar en caso de que el prestatario se vuelva insolvente.</a:t>
            </a:r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1900" dirty="0"/>
          </a:p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1900" dirty="0"/>
              <a:t>     </a:t>
            </a:r>
            <a:endParaRPr lang="es-MX" altLang="es-GT" sz="2000" dirty="0"/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2000" dirty="0"/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2000" dirty="0"/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2000" dirty="0"/>
          </a:p>
        </p:txBody>
      </p:sp>
      <p:sp>
        <p:nvSpPr>
          <p:cNvPr id="22533" name="2 CuadroTexto"/>
          <p:cNvSpPr txBox="1">
            <a:spLocks noChangeArrowheads="1"/>
          </p:cNvSpPr>
          <p:nvPr/>
        </p:nvSpPr>
        <p:spPr bwMode="auto">
          <a:xfrm>
            <a:off x="1979613" y="5013325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GT" sz="2000" dirty="0"/>
              <a:t>Modalidades</a:t>
            </a:r>
          </a:p>
        </p:txBody>
      </p:sp>
      <p:sp>
        <p:nvSpPr>
          <p:cNvPr id="22534" name="2 CuadroTexto"/>
          <p:cNvSpPr txBox="1">
            <a:spLocks noChangeArrowheads="1"/>
          </p:cNvSpPr>
          <p:nvPr/>
        </p:nvSpPr>
        <p:spPr bwMode="auto">
          <a:xfrm>
            <a:off x="4356100" y="4810125"/>
            <a:ext cx="32400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GT" sz="2400" dirty="0"/>
              <a:t>Pignoración </a:t>
            </a:r>
          </a:p>
          <a:p>
            <a:pPr eaLnBrk="1" hangingPunct="1">
              <a:buFont typeface="Arial" charset="0"/>
              <a:buChar char="•"/>
            </a:pPr>
            <a:endParaRPr lang="es-MX" altLang="es-GT" sz="2400" dirty="0"/>
          </a:p>
          <a:p>
            <a:pPr eaLnBrk="1" hangingPunct="1">
              <a:buFont typeface="Arial" charset="0"/>
              <a:buChar char="•"/>
            </a:pPr>
            <a:r>
              <a:rPr lang="es-MX" altLang="es-GT" sz="2400" dirty="0"/>
              <a:t>Factoraje</a:t>
            </a:r>
          </a:p>
        </p:txBody>
      </p:sp>
      <p:sp>
        <p:nvSpPr>
          <p:cNvPr id="22535" name="3 Abrir llave"/>
          <p:cNvSpPr>
            <a:spLocks/>
          </p:cNvSpPr>
          <p:nvPr/>
        </p:nvSpPr>
        <p:spPr bwMode="auto">
          <a:xfrm>
            <a:off x="3995738" y="4724400"/>
            <a:ext cx="503237" cy="1166813"/>
          </a:xfrm>
          <a:prstGeom prst="leftBrace">
            <a:avLst>
              <a:gd name="adj1" fmla="val 6795"/>
              <a:gd name="adj2" fmla="val 50000"/>
            </a:avLst>
          </a:prstGeom>
          <a:noFill/>
          <a:ln w="2540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s-ES" altLang="es-GT">
              <a:latin typeface="Franklin Gothic Book" pitchFamily="34" charset="0"/>
            </a:endParaRPr>
          </a:p>
        </p:txBody>
      </p:sp>
      <p:pic>
        <p:nvPicPr>
          <p:cNvPr id="8" name="7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CuadroTexto"/>
          <p:cNvSpPr txBox="1">
            <a:spLocks noChangeArrowheads="1"/>
          </p:cNvSpPr>
          <p:nvPr/>
        </p:nvSpPr>
        <p:spPr bwMode="auto">
          <a:xfrm>
            <a:off x="684213" y="2222500"/>
            <a:ext cx="734536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s-MX" altLang="es-GT" sz="2000" b="1"/>
              <a:t>Pignoración de las cuentas por cobrar. </a:t>
            </a:r>
            <a:r>
              <a:rPr lang="es-MX" altLang="es-GT" sz="2000"/>
              <a:t>Consiste en dar como garantía de pago al acreedor las cuentas por cobrar de una compañía, conservando el derecho sobre ellas.</a:t>
            </a:r>
            <a:endParaRPr lang="es-MX" altLang="es-GT" sz="2000" b="1"/>
          </a:p>
          <a:p>
            <a:pPr algn="just" eaLnBrk="1" hangingPunct="1">
              <a:buFont typeface="Arial" charset="0"/>
              <a:buChar char="•"/>
            </a:pPr>
            <a:endParaRPr lang="es-MX" altLang="es-GT" sz="2000" b="1"/>
          </a:p>
          <a:p>
            <a:pPr algn="just" eaLnBrk="1" hangingPunct="1">
              <a:buFont typeface="Arial" charset="0"/>
              <a:buChar char="•"/>
            </a:pPr>
            <a:endParaRPr lang="es-MX" altLang="es-GT" sz="2000" b="1"/>
          </a:p>
          <a:p>
            <a:pPr algn="just" eaLnBrk="1" hangingPunct="1">
              <a:buFont typeface="Arial" charset="0"/>
              <a:buChar char="•"/>
            </a:pPr>
            <a:r>
              <a:rPr lang="es-MX" altLang="es-GT" sz="2000" b="1"/>
              <a:t>Factoraje de las cuentas por cobrar. </a:t>
            </a:r>
            <a:r>
              <a:rPr lang="es-MX" altLang="es-GT" sz="2000"/>
              <a:t>Consiste en la venta al contado de las cuentas por cobrar de una compañía a una institución financiera, llamada factor, por lo que se transfiere el derecho sobre ellas al factor.</a:t>
            </a:r>
            <a:r>
              <a:rPr lang="es-MX" altLang="es-GT" sz="2000" b="1"/>
              <a:t> </a:t>
            </a:r>
            <a:endParaRPr lang="es-MX" altLang="es-GT" sz="2000"/>
          </a:p>
        </p:txBody>
      </p:sp>
      <p:pic>
        <p:nvPicPr>
          <p:cNvPr id="3" name="2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1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CuadroTexto"/>
          <p:cNvSpPr txBox="1">
            <a:spLocks noChangeArrowheads="1"/>
          </p:cNvSpPr>
          <p:nvPr/>
        </p:nvSpPr>
        <p:spPr bwMode="auto">
          <a:xfrm>
            <a:off x="684213" y="457200"/>
            <a:ext cx="7704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GT" sz="2800" b="1" dirty="0"/>
              <a:t>Crédito sobre inventarios</a:t>
            </a:r>
          </a:p>
        </p:txBody>
      </p:sp>
      <p:sp>
        <p:nvSpPr>
          <p:cNvPr id="24579" name="2 CuadroTexto"/>
          <p:cNvSpPr txBox="1">
            <a:spLocks noChangeArrowheads="1"/>
          </p:cNvSpPr>
          <p:nvPr/>
        </p:nvSpPr>
        <p:spPr bwMode="auto">
          <a:xfrm>
            <a:off x="684213" y="1862138"/>
            <a:ext cx="7345362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2000" dirty="0"/>
              <a:t>     </a:t>
            </a:r>
            <a:r>
              <a:rPr lang="es-MX" altLang="es-GT" sz="2400" dirty="0"/>
              <a:t>Los inventarios son otra modalidad de colateral muy común dentro del crédito a corto plazo con garantía. Además, representan una fuente de financiamiento muy flexible, dada la posibilidad de obtener fondos adicionales a medida que las ventas e inventarios de la compañía aumentan.</a:t>
            </a:r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2400" dirty="0"/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2400" dirty="0"/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2000" dirty="0"/>
          </a:p>
        </p:txBody>
      </p:sp>
      <p:pic>
        <p:nvPicPr>
          <p:cNvPr id="5" name="4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5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8194" name="Picture 2" descr="http://image.slidesharecdn.com/sharefuentesdefinanciamientoacortoplazo-090724170127-phpapp01/95/fuentes-de-financiamiento-a-corto-plazo-31-728.jpg?cb=1248473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313" y="240204"/>
            <a:ext cx="9272799" cy="664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52" y="-16199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2050" name="Picture 2" descr="http://image.slidesharecdn.com/sharefuentesdefinanciamientoacortoplazo-090724170127-phpapp01/95/fuentes-de-financiamiento-a-corto-plazo-2-728.jpg?cb=1248473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764703"/>
            <a:ext cx="8278349" cy="62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1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http://financieramk.weebly.com/uploads/8/3/8/5/8385349/56072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CuadroTexto"/>
          <p:cNvSpPr txBox="1"/>
          <p:nvPr/>
        </p:nvSpPr>
        <p:spPr>
          <a:xfrm>
            <a:off x="2051720" y="2348880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 smtClean="0"/>
              <a:t>Sirven al sostenimiento de la empresa:</a:t>
            </a:r>
          </a:p>
          <a:p>
            <a:endParaRPr lang="es-GT" sz="2400" dirty="0"/>
          </a:p>
          <a:p>
            <a:pPr marL="285750" indent="-285750">
              <a:buFontTx/>
              <a:buChar char="-"/>
            </a:pPr>
            <a:r>
              <a:rPr lang="es-GT" sz="2400" dirty="0" smtClean="0"/>
              <a:t>Efectivo</a:t>
            </a:r>
          </a:p>
          <a:p>
            <a:pPr marL="285750" indent="-285750">
              <a:buFontTx/>
              <a:buChar char="-"/>
            </a:pPr>
            <a:r>
              <a:rPr lang="es-GT" sz="2400" dirty="0" smtClean="0"/>
              <a:t>Cuentas por cobrar</a:t>
            </a:r>
          </a:p>
          <a:p>
            <a:pPr marL="285750" indent="-285750">
              <a:buFontTx/>
              <a:buChar char="-"/>
            </a:pPr>
            <a:r>
              <a:rPr lang="es-GT" sz="2400" dirty="0" smtClean="0"/>
              <a:t>Inventarios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1055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1026" name="Picture 2" descr="http://image.slidesharecdn.com/sharefuentesdefinanciamientoacortoplazo-090724170127-phpapp01/95/fuentes-de-financiamiento-a-corto-plazo-6-728.jpg?cb=1248473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152" y="250166"/>
            <a:ext cx="9064624" cy="72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43" y="4690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1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098" name="Picture 2" descr="http://image.slidesharecdn.com/sharefuentesdefinanciamientoacortoplazo-090724170127-phpapp01/95/fuentes-de-financiamiento-a-corto-plazo-5-728.jpg?cb=1248473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404664"/>
            <a:ext cx="9217024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6146" name="Picture 2" descr="http://image.slidesharecdn.com/fuentes-de-financiamiento-a-corto-plazo-1214462456831528-8/95/fuentes-de-financiamiento-a-corto-plazo-5-728.jpg?cb=1214455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416824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Marcador de contenido" descr="http://financieramk.weebly.com/uploads/8/3/8/5/8385349/560721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2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7170" name="Picture 2" descr="http://image.slidesharecdn.com/fuentes-de-financiamiento-a-corto-plazo-1214462456831528-8/95/fuentes-de-financiamiento-a-corto-plazo-9-728.jpg?cb=1214455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7848872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8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CuadroTexto"/>
          <p:cNvSpPr txBox="1">
            <a:spLocks noChangeArrowheads="1"/>
          </p:cNvSpPr>
          <p:nvPr/>
        </p:nvSpPr>
        <p:spPr bwMode="auto">
          <a:xfrm>
            <a:off x="684213" y="457200"/>
            <a:ext cx="7704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GT" sz="2800" b="1" dirty="0"/>
              <a:t>Crédito comercial</a:t>
            </a:r>
          </a:p>
        </p:txBody>
      </p:sp>
      <p:sp>
        <p:nvSpPr>
          <p:cNvPr id="17411" name="2 CuadroTexto"/>
          <p:cNvSpPr txBox="1">
            <a:spLocks noChangeArrowheads="1"/>
          </p:cNvSpPr>
          <p:nvPr/>
        </p:nvSpPr>
        <p:spPr bwMode="auto">
          <a:xfrm>
            <a:off x="684213" y="1196975"/>
            <a:ext cx="7345362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2000" dirty="0"/>
              <a:t>     </a:t>
            </a:r>
          </a:p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2000" dirty="0"/>
              <a:t>     Es la fuente de financiamiento a corto plazo más importante y atractiva para las empresas mercantiles, dada la flexibilidad, informalidad y facilidad relativa para obtenerla, la cual se origina de las operaciones normales.</a:t>
            </a:r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2000" dirty="0"/>
          </a:p>
          <a:p>
            <a:pPr algn="just" eaLnBrk="1" hangingPunct="1"/>
            <a:r>
              <a:rPr lang="es-MX" altLang="es-GT" sz="2000" dirty="0"/>
              <a:t>     Consiste en el crédito que otorga un proveedor a una empresa cuando adquiere mercancía y le permite aguardar un tiempo específico antes de pagarla.</a:t>
            </a:r>
          </a:p>
          <a:p>
            <a:pPr algn="just" eaLnBrk="1" hangingPunct="1"/>
            <a:endParaRPr lang="es-MX" altLang="es-GT" sz="2000" dirty="0"/>
          </a:p>
          <a:p>
            <a:pPr algn="just" eaLnBrk="1" hangingPunct="1"/>
            <a:r>
              <a:rPr lang="es-MX" altLang="es-GT" sz="2000" dirty="0"/>
              <a:t>     Esta fuente si se utiliza adecuadamente respetando las términos y condiciones otorgados por el proveedor, no tiene ningún costo financiero, a menos que el proveedor ofrezca un descuento por pronto pago y la empresa no lo aproveche, ya que representaría para ella un costo de oportunidad.</a:t>
            </a:r>
          </a:p>
        </p:txBody>
      </p:sp>
      <p:pic>
        <p:nvPicPr>
          <p:cNvPr id="4" name="3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8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CuadroTexto"/>
          <p:cNvSpPr txBox="1">
            <a:spLocks noChangeArrowheads="1"/>
          </p:cNvSpPr>
          <p:nvPr/>
        </p:nvSpPr>
        <p:spPr bwMode="auto">
          <a:xfrm>
            <a:off x="199507" y="457200"/>
            <a:ext cx="7704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GT" sz="2800" b="1" dirty="0"/>
              <a:t>Gastos devengados e ingreso diferido</a:t>
            </a:r>
          </a:p>
        </p:txBody>
      </p:sp>
      <p:sp>
        <p:nvSpPr>
          <p:cNvPr id="18435" name="2 CuadroTexto"/>
          <p:cNvSpPr txBox="1">
            <a:spLocks noChangeArrowheads="1"/>
          </p:cNvSpPr>
          <p:nvPr/>
        </p:nvSpPr>
        <p:spPr bwMode="auto">
          <a:xfrm>
            <a:off x="684213" y="1484313"/>
            <a:ext cx="7345362" cy="36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2000" dirty="0"/>
              <a:t>     </a:t>
            </a:r>
            <a:r>
              <a:rPr lang="es-MX" altLang="es-GT" sz="1900" dirty="0"/>
              <a:t>Los </a:t>
            </a:r>
            <a:r>
              <a:rPr lang="es-MX" altLang="es-GT" sz="1900" b="1" dirty="0"/>
              <a:t>gastos devengados, </a:t>
            </a:r>
            <a:r>
              <a:rPr lang="es-MX" altLang="es-GT" sz="1900" dirty="0"/>
              <a:t>como salarios, impuestos e intereses por pagar, representan pasivos por servicios prestados a la compañía. En consecuencia, representan una fuente de financiamiento libre de intereses.</a:t>
            </a:r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1900" dirty="0"/>
          </a:p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1900" dirty="0"/>
              <a:t>     Los salarios devengados son el dinero que una compañía a adeuda a sus </a:t>
            </a:r>
            <a:r>
              <a:rPr lang="es-MX" altLang="es-GT" sz="1900" dirty="0" smtClean="0"/>
              <a:t>empleados.     </a:t>
            </a:r>
          </a:p>
          <a:p>
            <a:pPr algn="just" eaLnBrk="1" hangingPunct="1">
              <a:buFont typeface="Franklin Gothic Medium" pitchFamily="34" charset="0"/>
              <a:buNone/>
            </a:pPr>
            <a:r>
              <a:rPr lang="es-MX" altLang="es-GT" sz="1900" dirty="0"/>
              <a:t> </a:t>
            </a:r>
            <a:r>
              <a:rPr lang="es-MX" altLang="es-GT" sz="1900" dirty="0" smtClean="0"/>
              <a:t>    Los </a:t>
            </a:r>
            <a:r>
              <a:rPr lang="es-MX" altLang="es-GT" sz="1900" dirty="0"/>
              <a:t>impuestos e intereses </a:t>
            </a:r>
            <a:r>
              <a:rPr lang="es-MX" altLang="es-GT" sz="1900" dirty="0" smtClean="0"/>
              <a:t>devengados</a:t>
            </a:r>
          </a:p>
          <a:p>
            <a:pPr algn="just" eaLnBrk="1" hangingPunct="1">
              <a:buFont typeface="Franklin Gothic Medium" pitchFamily="34" charset="0"/>
              <a:buNone/>
            </a:pPr>
            <a:endParaRPr lang="es-MX" altLang="es-GT" sz="1900" dirty="0"/>
          </a:p>
          <a:p>
            <a:pPr algn="just" eaLnBrk="1" hangingPunct="1"/>
            <a:r>
              <a:rPr lang="es-MX" altLang="es-GT" sz="1900" dirty="0"/>
              <a:t>     Los </a:t>
            </a:r>
            <a:r>
              <a:rPr lang="es-MX" altLang="es-GT" sz="1900" b="1" dirty="0"/>
              <a:t>ingresos diferidos, </a:t>
            </a:r>
            <a:r>
              <a:rPr lang="es-MX" altLang="es-GT" sz="1900" dirty="0"/>
              <a:t>comprenden el pago recibido a cambio de bienes y servicios que la compañía ha convenido entregar en una fecha futura.</a:t>
            </a:r>
            <a:endParaRPr lang="es-MX" altLang="es-GT" sz="2000" dirty="0"/>
          </a:p>
        </p:txBody>
      </p:sp>
      <p:sp>
        <p:nvSpPr>
          <p:cNvPr id="18436" name="Line 29"/>
          <p:cNvSpPr>
            <a:spLocks noChangeShapeType="1"/>
          </p:cNvSpPr>
          <p:nvPr/>
        </p:nvSpPr>
        <p:spPr bwMode="auto">
          <a:xfrm>
            <a:off x="1403350" y="5027613"/>
            <a:ext cx="67691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GT"/>
          </a:p>
        </p:txBody>
      </p:sp>
      <p:pic>
        <p:nvPicPr>
          <p:cNvPr id="5" name="4 Imagen" descr="http://financieramk.weebly.com/uploads/8/3/8/5/8385349/56072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6"/>
            <a:ext cx="18669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7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74</TotalTime>
  <Words>521</Words>
  <Application>Microsoft Office PowerPoint</Application>
  <PresentationFormat>Presentación en pantalla (4:3)</PresentationFormat>
  <Paragraphs>59</Paragraphs>
  <Slides>15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Elemental</vt:lpstr>
      <vt:lpstr>FINANCIAMIENTO A CORTO PLAZO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PACE&amp;GIZ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Byron Losener</dc:creator>
  <cp:lastModifiedBy>Byron Losener</cp:lastModifiedBy>
  <cp:revision>7</cp:revision>
  <dcterms:created xsi:type="dcterms:W3CDTF">2015-04-16T18:29:39Z</dcterms:created>
  <dcterms:modified xsi:type="dcterms:W3CDTF">2015-04-16T19:44:15Z</dcterms:modified>
</cp:coreProperties>
</file>