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6" r:id="rId5"/>
    <p:sldId id="258" r:id="rId6"/>
    <p:sldId id="265" r:id="rId7"/>
    <p:sldId id="264" r:id="rId8"/>
    <p:sldId id="267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329C7-7F46-4A0F-B1D4-D6C65E5047B0}" type="datetimeFigureOut">
              <a:rPr lang="es-AR" smtClean="0"/>
              <a:t>02/12/2013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BCA2-92D0-46AE-B0A6-C02CFFFC4E6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224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0BCA2-92D0-46AE-B0A6-C02CFFFC4E6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934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0BCA2-92D0-46AE-B0A6-C02CFFFC4E68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212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0BCA2-92D0-46AE-B0A6-C02CFFFC4E68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212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0BCA2-92D0-46AE-B0A6-C02CFFFC4E68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585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0BCA2-92D0-46AE-B0A6-C02CFFFC4E68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9965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0BCA2-92D0-46AE-B0A6-C02CFFFC4E68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9274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0BCA2-92D0-46AE-B0A6-C02CFFFC4E68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464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0BCA2-92D0-46AE-B0A6-C02CFFFC4E68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801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02/12/2013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124744"/>
            <a:ext cx="6400800" cy="2736304"/>
          </a:xfrm>
        </p:spPr>
        <p:txBody>
          <a:bodyPr>
            <a:normAutofit/>
          </a:bodyPr>
          <a:lstStyle/>
          <a:p>
            <a:r>
              <a:rPr lang="es-AR" sz="4400" dirty="0" smtClean="0">
                <a:solidFill>
                  <a:schemeClr val="tx1"/>
                </a:solidFill>
              </a:rPr>
              <a:t>Factibilidad financiera</a:t>
            </a:r>
          </a:p>
          <a:p>
            <a:endParaRPr lang="es-AR" dirty="0" smtClean="0"/>
          </a:p>
          <a:p>
            <a:r>
              <a:rPr lang="es-AR" dirty="0" smtClean="0"/>
              <a:t>Fuentes y costos de financiamiento</a:t>
            </a:r>
          </a:p>
          <a:p>
            <a:r>
              <a:rPr lang="es-AR" dirty="0" smtClean="0"/>
              <a:t>Costo de capital</a:t>
            </a:r>
          </a:p>
          <a:p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6" y="5877272"/>
            <a:ext cx="812800" cy="81280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259632" y="6135857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FRRQ – LAR- Formulación y evaluación de proyectos</a:t>
            </a:r>
            <a:endParaRPr lang="es-AR" sz="1400" dirty="0"/>
          </a:p>
        </p:txBody>
      </p:sp>
      <p:sp>
        <p:nvSpPr>
          <p:cNvPr id="2" name="1 Rectángulo"/>
          <p:cNvSpPr/>
          <p:nvPr/>
        </p:nvSpPr>
        <p:spPr>
          <a:xfrm>
            <a:off x="3389384" y="4221278"/>
            <a:ext cx="2172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/>
              <a:t>Ing. Pablo Daniel Longhi</a:t>
            </a:r>
          </a:p>
        </p:txBody>
      </p:sp>
    </p:spTree>
    <p:extLst>
      <p:ext uri="{BB962C8B-B14F-4D97-AF65-F5344CB8AC3E}">
        <p14:creationId xmlns:p14="http://schemas.microsoft.com/office/powerpoint/2010/main" val="15614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95736" y="635496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smtClean="0"/>
              <a:t>Conocimientos previos</a:t>
            </a:r>
            <a:endParaRPr lang="es-AR" sz="2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8979" y="4122946"/>
            <a:ext cx="5976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AR" sz="2400" b="1" dirty="0" smtClean="0">
                <a:solidFill>
                  <a:srgbClr val="0070C0"/>
                </a:solidFill>
              </a:rPr>
              <a:t>Construcción de los flujos de caja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 smtClean="0"/>
              <a:t>Flujo de fondo operativo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dirty="0" smtClean="0"/>
              <a:t>Flujo de fondo del inversionista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6" y="5877272"/>
            <a:ext cx="812800" cy="81280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259632" y="6135857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FRRQ – LAR- Formulación y evaluación de proyectos</a:t>
            </a:r>
            <a:endParaRPr lang="es-AR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426065" y="1708628"/>
            <a:ext cx="6408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Todo proyecto necesita una inversión inicial. Este capital puede provenir de varias fuentes:</a:t>
            </a:r>
          </a:p>
          <a:p>
            <a:pPr algn="ctr"/>
            <a:endParaRPr lang="es-AR" sz="1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000" dirty="0" smtClean="0"/>
              <a:t>Inversionistas.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000" dirty="0" smtClean="0"/>
              <a:t>De instituciones de crédito (Bancos)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AR" sz="2000" dirty="0" smtClean="0"/>
              <a:t>O de una combinación de las anteriores</a:t>
            </a:r>
            <a:endParaRPr lang="es-AR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2082705" y="112927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rgbClr val="0070C0"/>
                </a:solidFill>
              </a:rPr>
              <a:t>Fuentes de financiamiento</a:t>
            </a:r>
          </a:p>
        </p:txBody>
      </p:sp>
    </p:spTree>
    <p:extLst>
      <p:ext uri="{BB962C8B-B14F-4D97-AF65-F5344CB8AC3E}">
        <p14:creationId xmlns:p14="http://schemas.microsoft.com/office/powerpoint/2010/main" val="34302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226456" y="1805992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AR" sz="2400" b="1" dirty="0" smtClean="0">
                <a:solidFill>
                  <a:srgbClr val="0070C0"/>
                </a:solidFill>
              </a:rPr>
              <a:t>Indicadores para evaluar un proyecto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 smtClean="0"/>
              <a:t>VAN – Valor actual neto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 smtClean="0"/>
              <a:t>TIR – Tasa interna de retorno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 smtClean="0"/>
              <a:t>PRI – Periodo de recupero de la inversión</a:t>
            </a:r>
            <a:endParaRPr lang="es-AR" sz="24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6" y="5877272"/>
            <a:ext cx="812800" cy="81280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259632" y="6135857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FRRQ – LAR- Formulación y evaluación de proyectos</a:t>
            </a:r>
            <a:endParaRPr lang="es-AR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203407" y="669291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smtClean="0"/>
              <a:t>Conocimientos previos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22228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6" y="5877272"/>
            <a:ext cx="812800" cy="812800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259632" y="6135857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FRRQ – LAR- Formulación y evaluación de proyectos</a:t>
            </a:r>
            <a:endParaRPr lang="es-AR" sz="1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888735" y="533507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smtClean="0"/>
              <a:t>El costo de capital</a:t>
            </a:r>
            <a:endParaRPr lang="es-AR" sz="28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279360" y="1412388"/>
            <a:ext cx="8560835" cy="133882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905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AR" dirty="0" smtClean="0"/>
              <a:t>Tasa que se utiliza para determinar el VA de los flujos futuros que genera un proyecto y representa la rentabilidad que se le debe exigir a la inversión. Representa una medida de la </a:t>
            </a:r>
            <a:r>
              <a:rPr lang="es-AR" u="sng" dirty="0" smtClean="0"/>
              <a:t>rentabilidad mínima </a:t>
            </a:r>
            <a:r>
              <a:rPr lang="es-AR" dirty="0" smtClean="0"/>
              <a:t>que se exigirá al proyecto según su riesgo</a:t>
            </a:r>
            <a:endParaRPr lang="es-AR" b="1" dirty="0"/>
          </a:p>
        </p:txBody>
      </p:sp>
      <p:sp>
        <p:nvSpPr>
          <p:cNvPr id="7" name="6 Rectángulo"/>
          <p:cNvSpPr/>
          <p:nvPr/>
        </p:nvSpPr>
        <p:spPr>
          <a:xfrm>
            <a:off x="1912430" y="3039843"/>
            <a:ext cx="2415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Costo de la deuda</a:t>
            </a:r>
            <a:endParaRPr lang="es-A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2189044" y="3615407"/>
                <a:ext cx="186275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𝐾𝑑</m:t>
                      </m:r>
                      <m:r>
                        <a:rPr lang="es-AR" sz="2400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A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044" y="3615407"/>
                <a:ext cx="1862753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0 Rectángulo"/>
          <p:cNvSpPr/>
          <p:nvPr/>
        </p:nvSpPr>
        <p:spPr>
          <a:xfrm>
            <a:off x="1330001" y="4459449"/>
            <a:ext cx="3126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Costo del capital propio</a:t>
            </a:r>
            <a:endParaRPr lang="es-A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2050896" y="5113778"/>
                <a:ext cx="213904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𝐾𝑒</m:t>
                      </m:r>
                      <m:r>
                        <a:rPr lang="es-AR" sz="2400" i="1" smtClean="0">
                          <a:latin typeface="Cambria Math"/>
                        </a:rPr>
                        <m:t>=</m:t>
                      </m:r>
                      <m:r>
                        <a:rPr lang="es-AR" sz="2400" b="0" i="1" smtClean="0">
                          <a:latin typeface="Cambria Math"/>
                        </a:rPr>
                        <m:t>𝑅𝑓</m:t>
                      </m:r>
                      <m:r>
                        <a:rPr lang="es-AR" sz="2400" b="0" i="1" smtClean="0">
                          <a:latin typeface="Cambria Math"/>
                        </a:rPr>
                        <m:t>+</m:t>
                      </m:r>
                      <m:r>
                        <a:rPr lang="es-AR" sz="2400" b="0" i="1" smtClean="0">
                          <a:latin typeface="Cambria Math"/>
                        </a:rPr>
                        <m:t>𝑅𝑝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96" y="5113778"/>
                <a:ext cx="2139047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285" b="-17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CuadroTexto"/>
          <p:cNvSpPr txBox="1"/>
          <p:nvPr/>
        </p:nvSpPr>
        <p:spPr>
          <a:xfrm>
            <a:off x="5076056" y="3472724"/>
            <a:ext cx="3384376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400" dirty="0" err="1" smtClean="0"/>
              <a:t>Kd</a:t>
            </a:r>
            <a:r>
              <a:rPr lang="es-AR" sz="1400" dirty="0" smtClean="0"/>
              <a:t> = Costo de la deuda (Interés bancario)</a:t>
            </a:r>
          </a:p>
          <a:p>
            <a:r>
              <a:rPr lang="es-AR" sz="1400" dirty="0" smtClean="0"/>
              <a:t>t = Tasa de impuesto a las ganancias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100317" y="5052223"/>
            <a:ext cx="1899879" cy="52322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AR" sz="1400" dirty="0" smtClean="0"/>
              <a:t>Rf = Tasa libre de riesgo</a:t>
            </a:r>
          </a:p>
          <a:p>
            <a:r>
              <a:rPr lang="es-AR" sz="1400" dirty="0" err="1" smtClean="0"/>
              <a:t>Rp</a:t>
            </a:r>
            <a:r>
              <a:rPr lang="es-AR" sz="1400" dirty="0" smtClean="0"/>
              <a:t> = Premio por riesgo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25060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6" y="5877272"/>
            <a:ext cx="812800" cy="812800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259632" y="6135857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FRRQ – LAR- Formulación y evaluación de proyectos</a:t>
            </a:r>
            <a:endParaRPr lang="es-AR" sz="1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163603" y="2213063"/>
            <a:ext cx="4060794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CPPC = Costo promedio ponderado de capital</a:t>
            </a:r>
          </a:p>
          <a:p>
            <a:r>
              <a:rPr lang="es-AR" sz="1600" dirty="0" smtClean="0"/>
              <a:t>D = Deuda financiera contraída</a:t>
            </a:r>
          </a:p>
          <a:p>
            <a:r>
              <a:rPr lang="es-AR" sz="1600" dirty="0" smtClean="0"/>
              <a:t>V = Valor </a:t>
            </a:r>
            <a:r>
              <a:rPr lang="es-AR" sz="1600" dirty="0"/>
              <a:t>total del financiamiento </a:t>
            </a:r>
          </a:p>
          <a:p>
            <a:r>
              <a:rPr lang="es-AR" sz="1600" dirty="0" smtClean="0"/>
              <a:t>P = Monto Capital propio</a:t>
            </a:r>
            <a:endParaRPr lang="es-AR" sz="1600" dirty="0"/>
          </a:p>
          <a:p>
            <a:r>
              <a:rPr lang="es-AR" sz="1600" dirty="0" err="1" smtClean="0"/>
              <a:t>Kd</a:t>
            </a:r>
            <a:r>
              <a:rPr lang="es-AR" sz="1600" dirty="0" smtClean="0"/>
              <a:t> = Costo de la deuda</a:t>
            </a:r>
          </a:p>
          <a:p>
            <a:r>
              <a:rPr lang="es-AR" sz="1600" dirty="0" smtClean="0"/>
              <a:t>t = Tasa de impuesto a las ganancias</a:t>
            </a:r>
          </a:p>
          <a:p>
            <a:r>
              <a:rPr lang="es-AR" sz="1600" dirty="0" smtClean="0"/>
              <a:t>Ke = Costo del capital propio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87706" y="547387"/>
            <a:ext cx="66125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600" b="1" dirty="0" smtClean="0"/>
              <a:t>Costo Promedio ponderado de capital </a:t>
            </a:r>
            <a:endParaRPr lang="es-AR"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1619672" y="1232661"/>
                <a:ext cx="4762714" cy="7838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𝐶𝑃𝑃𝐶</m:t>
                      </m:r>
                      <m:r>
                        <a:rPr lang="es-AR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s-AR" sz="2400" b="0" i="1" smtClean="0">
                          <a:latin typeface="Cambria Math"/>
                        </a:rPr>
                        <m:t>∗</m:t>
                      </m:r>
                      <m:r>
                        <a:rPr lang="es-AR" sz="2400" b="0" i="1" smtClean="0">
                          <a:latin typeface="Cambria Math"/>
                        </a:rPr>
                        <m:t>𝐾𝑑</m:t>
                      </m:r>
                      <m:r>
                        <a:rPr lang="es-AR" sz="2400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A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AR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s-AR" sz="2400" b="0" i="1" smtClean="0">
                          <a:latin typeface="Cambria Math"/>
                        </a:rPr>
                        <m:t>∗</m:t>
                      </m:r>
                      <m:r>
                        <a:rPr lang="es-AR" sz="2400" b="0" i="1" smtClean="0">
                          <a:latin typeface="Cambria Math"/>
                        </a:rPr>
                        <m:t>𝐾𝑒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232661"/>
                <a:ext cx="4762714" cy="7838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2692470" y="4511672"/>
                <a:ext cx="213904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𝐾𝑒</m:t>
                      </m:r>
                      <m:r>
                        <a:rPr lang="es-AR" sz="2400" i="1" smtClean="0">
                          <a:latin typeface="Cambria Math"/>
                        </a:rPr>
                        <m:t>=</m:t>
                      </m:r>
                      <m:r>
                        <a:rPr lang="es-AR" sz="2400" b="0" i="1" smtClean="0">
                          <a:latin typeface="Cambria Math"/>
                        </a:rPr>
                        <m:t>𝑅𝑓</m:t>
                      </m:r>
                      <m:r>
                        <a:rPr lang="es-AR" sz="2400" b="0" i="1" smtClean="0">
                          <a:latin typeface="Cambria Math"/>
                        </a:rPr>
                        <m:t>+</m:t>
                      </m:r>
                      <m:r>
                        <a:rPr lang="es-AR" sz="2400" b="0" i="1" smtClean="0">
                          <a:latin typeface="Cambria Math"/>
                        </a:rPr>
                        <m:t>𝑅𝑝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70" y="4511672"/>
                <a:ext cx="2139047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Rectángulo"/>
          <p:cNvSpPr/>
          <p:nvPr/>
        </p:nvSpPr>
        <p:spPr>
          <a:xfrm>
            <a:off x="1768819" y="4551874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Donde :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2699792" y="5179861"/>
            <a:ext cx="2141035" cy="5847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AR" sz="1600" dirty="0" smtClean="0"/>
              <a:t>Rf = Tasa libre de riesgo</a:t>
            </a:r>
          </a:p>
          <a:p>
            <a:r>
              <a:rPr lang="es-AR" sz="1600" dirty="0" err="1" smtClean="0"/>
              <a:t>Rp</a:t>
            </a:r>
            <a:r>
              <a:rPr lang="es-AR" sz="1600" dirty="0" smtClean="0"/>
              <a:t> = Premio por riesgo</a:t>
            </a:r>
            <a:endParaRPr lang="es-AR" sz="1600" dirty="0"/>
          </a:p>
        </p:txBody>
      </p:sp>
      <p:sp>
        <p:nvSpPr>
          <p:cNvPr id="14" name="13 Rectángulo"/>
          <p:cNvSpPr/>
          <p:nvPr/>
        </p:nvSpPr>
        <p:spPr>
          <a:xfrm>
            <a:off x="6604320" y="1362953"/>
            <a:ext cx="1976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CPPC = WACC</a:t>
            </a:r>
            <a:r>
              <a:rPr lang="en-US" sz="1400" dirty="0"/>
              <a:t> </a:t>
            </a:r>
            <a:r>
              <a:rPr lang="en-US" sz="1400" dirty="0" smtClean="0"/>
              <a:t>(</a:t>
            </a:r>
            <a:r>
              <a:rPr lang="en-US" sz="1400" i="1" dirty="0" smtClean="0"/>
              <a:t>Weighted </a:t>
            </a:r>
            <a:r>
              <a:rPr lang="en-US" sz="1400" i="1" dirty="0"/>
              <a:t>Average Cost of </a:t>
            </a:r>
            <a:r>
              <a:rPr lang="en-US" sz="1400" i="1" dirty="0" smtClean="0"/>
              <a:t>Capital)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8671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6" y="5877272"/>
            <a:ext cx="812800" cy="812800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259632" y="6135857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FRRQ – LAR- Formulación y evaluación de proyectos</a:t>
            </a:r>
            <a:endParaRPr lang="es-AR" sz="1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339008" y="3298295"/>
            <a:ext cx="1657254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D = $ 500,000</a:t>
            </a:r>
          </a:p>
          <a:p>
            <a:r>
              <a:rPr lang="es-AR" dirty="0" smtClean="0"/>
              <a:t>V = $ 800,000</a:t>
            </a:r>
            <a:endParaRPr lang="es-AR" dirty="0"/>
          </a:p>
          <a:p>
            <a:r>
              <a:rPr lang="es-AR" dirty="0" smtClean="0"/>
              <a:t>P = $ 300,000</a:t>
            </a:r>
            <a:endParaRPr lang="es-AR" dirty="0"/>
          </a:p>
          <a:p>
            <a:r>
              <a:rPr lang="es-AR" dirty="0" err="1" smtClean="0"/>
              <a:t>Kd</a:t>
            </a:r>
            <a:r>
              <a:rPr lang="es-AR" dirty="0" smtClean="0"/>
              <a:t> = 30 %</a:t>
            </a:r>
          </a:p>
          <a:p>
            <a:r>
              <a:rPr lang="es-AR" dirty="0" smtClean="0"/>
              <a:t>t = 35 %</a:t>
            </a:r>
          </a:p>
          <a:p>
            <a:r>
              <a:rPr lang="es-AR" dirty="0" smtClean="0"/>
              <a:t>Ke = 24 %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779404" y="575097"/>
            <a:ext cx="5471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600" b="1" dirty="0" smtClean="0"/>
              <a:t>Costo Promedio ponderado de capital</a:t>
            </a:r>
          </a:p>
          <a:p>
            <a:pPr algn="ctr"/>
            <a:r>
              <a:rPr lang="es-A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Veamos un ejemplo</a:t>
            </a:r>
            <a:endParaRPr lang="es-AR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1011715" y="2078522"/>
                <a:ext cx="4762714" cy="7838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𝐶𝑃𝑃𝐶</m:t>
                      </m:r>
                      <m:r>
                        <a:rPr lang="es-AR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s-AR" sz="2400" b="0" i="1" smtClean="0">
                          <a:latin typeface="Cambria Math"/>
                        </a:rPr>
                        <m:t>∗</m:t>
                      </m:r>
                      <m:r>
                        <a:rPr lang="es-AR" sz="2400" b="0" i="1" smtClean="0">
                          <a:latin typeface="Cambria Math"/>
                        </a:rPr>
                        <m:t>𝐾𝑑</m:t>
                      </m:r>
                      <m:r>
                        <a:rPr lang="es-AR" sz="2400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A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s-AR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s-AR" sz="240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AR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2400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s-AR" sz="2400" b="0" i="1" smtClean="0"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s-AR" sz="2400" b="0" i="1" smtClean="0">
                          <a:latin typeface="Cambria Math"/>
                        </a:rPr>
                        <m:t>∗</m:t>
                      </m:r>
                      <m:r>
                        <a:rPr lang="es-AR" sz="2400" b="0" i="1" smtClean="0">
                          <a:latin typeface="Cambria Math"/>
                        </a:rPr>
                        <m:t>𝐾𝑒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15" y="2078522"/>
                <a:ext cx="4762714" cy="7838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6340255" y="2075759"/>
                <a:ext cx="213904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/>
                        </a:rPr>
                        <m:t>𝐾𝑒</m:t>
                      </m:r>
                      <m:r>
                        <a:rPr lang="es-AR" sz="2400" i="1" smtClean="0">
                          <a:latin typeface="Cambria Math"/>
                        </a:rPr>
                        <m:t>=</m:t>
                      </m:r>
                      <m:r>
                        <a:rPr lang="es-AR" sz="2400" b="0" i="1" smtClean="0">
                          <a:latin typeface="Cambria Math"/>
                        </a:rPr>
                        <m:t>𝑅𝑓</m:t>
                      </m:r>
                      <m:r>
                        <a:rPr lang="es-AR" sz="2400" b="0" i="1" smtClean="0">
                          <a:latin typeface="Cambria Math"/>
                        </a:rPr>
                        <m:t>+</m:t>
                      </m:r>
                      <m:r>
                        <a:rPr lang="es-AR" sz="2400" b="0" i="1" smtClean="0">
                          <a:latin typeface="Cambria Math"/>
                        </a:rPr>
                        <m:t>𝑅𝑝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255" y="2075759"/>
                <a:ext cx="2139047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285" b="-18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1082866" y="3723728"/>
                <a:ext cx="23274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2400" b="0" i="1" smtClean="0">
                        <a:latin typeface="Cambria Math"/>
                      </a:rPr>
                      <m:t>𝐶𝑃𝑃𝐶</m:t>
                    </m:r>
                    <m:r>
                      <a:rPr lang="es-AR" sz="240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AR" sz="2400" dirty="0" smtClean="0"/>
                  <a:t> </a:t>
                </a:r>
                <a:r>
                  <a:rPr lang="es-AR" sz="2400" b="1" dirty="0" smtClean="0">
                    <a:solidFill>
                      <a:srgbClr val="FF0000"/>
                    </a:solidFill>
                  </a:rPr>
                  <a:t>21,19 %</a:t>
                </a:r>
                <a:endParaRPr lang="es-A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66" y="3723728"/>
                <a:ext cx="2327497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787" t="-10526" r="-2887" b="-289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7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6" y="5877272"/>
            <a:ext cx="812800" cy="812800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259632" y="6135857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FRRQ – LAR- Formulación y evaluación de proyectos</a:t>
            </a:r>
            <a:endParaRPr lang="es-AR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779404" y="210165"/>
            <a:ext cx="54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smtClean="0"/>
              <a:t>Conclusiones</a:t>
            </a:r>
            <a:endParaRPr lang="es-AR" sz="2800" b="1" dirty="0"/>
          </a:p>
        </p:txBody>
      </p:sp>
      <p:sp>
        <p:nvSpPr>
          <p:cNvPr id="2" name="1 Rectángulo"/>
          <p:cNvSpPr/>
          <p:nvPr/>
        </p:nvSpPr>
        <p:spPr>
          <a:xfrm>
            <a:off x="1309395" y="3761826"/>
            <a:ext cx="400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u="sng" dirty="0" smtClean="0"/>
              <a:t>Análisis de la TIR del flujo de fondos operativo</a:t>
            </a:r>
            <a:endParaRPr lang="es-AR" sz="1600" u="sng" dirty="0"/>
          </a:p>
        </p:txBody>
      </p:sp>
      <p:sp>
        <p:nvSpPr>
          <p:cNvPr id="6" name="5 Rectángulo"/>
          <p:cNvSpPr/>
          <p:nvPr/>
        </p:nvSpPr>
        <p:spPr>
          <a:xfrm>
            <a:off x="1309396" y="4804754"/>
            <a:ext cx="4557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u="sng" dirty="0" smtClean="0"/>
              <a:t>Análisis de la TIR del flujo de fondos del inversionista</a:t>
            </a:r>
            <a:endParaRPr lang="es-AR" sz="1600" u="sng" dirty="0"/>
          </a:p>
        </p:txBody>
      </p:sp>
      <p:sp>
        <p:nvSpPr>
          <p:cNvPr id="7" name="6 Rectángulo"/>
          <p:cNvSpPr/>
          <p:nvPr/>
        </p:nvSpPr>
        <p:spPr>
          <a:xfrm>
            <a:off x="3872725" y="3412412"/>
            <a:ext cx="1444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rgbClr val="C00000"/>
                </a:solidFill>
              </a:rPr>
              <a:t>Sobre la TIR</a:t>
            </a:r>
            <a:endParaRPr lang="es-AR" sz="2000" b="1" dirty="0">
              <a:solidFill>
                <a:srgbClr val="C00000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392520" y="4163616"/>
            <a:ext cx="636020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dirty="0" smtClean="0"/>
              <a:t>Si TIR </a:t>
            </a:r>
            <a:r>
              <a:rPr lang="es-AR" b="1" baseline="-25000" dirty="0" smtClean="0">
                <a:solidFill>
                  <a:srgbClr val="C00000"/>
                </a:solidFill>
              </a:rPr>
              <a:t>op</a:t>
            </a:r>
            <a:r>
              <a:rPr lang="es-AR" baseline="-25000" dirty="0" smtClean="0"/>
              <a:t>  </a:t>
            </a:r>
            <a:r>
              <a:rPr lang="es-AR" dirty="0" smtClean="0"/>
              <a:t>&gt; CPPC                        </a:t>
            </a:r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El proyecto es rentable</a:t>
            </a:r>
            <a:r>
              <a:rPr lang="es-AR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s-AR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406370" y="5225246"/>
            <a:ext cx="634635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AR" dirty="0" smtClean="0"/>
              <a:t>Si TIR </a:t>
            </a:r>
            <a:r>
              <a:rPr lang="es-AR" b="1" baseline="-25000" dirty="0" smtClean="0">
                <a:solidFill>
                  <a:srgbClr val="C00000"/>
                </a:solidFill>
              </a:rPr>
              <a:t>inv</a:t>
            </a:r>
            <a:r>
              <a:rPr lang="es-AR" baseline="-25000" dirty="0" smtClean="0"/>
              <a:t>  </a:t>
            </a:r>
            <a:r>
              <a:rPr lang="es-AR" dirty="0" smtClean="0"/>
              <a:t>&gt; </a:t>
            </a:r>
            <a:r>
              <a:rPr lang="es-AR" dirty="0" err="1" smtClean="0"/>
              <a:t>Ke</a:t>
            </a:r>
            <a:r>
              <a:rPr lang="es-AR" dirty="0" smtClean="0"/>
              <a:t>               </a:t>
            </a:r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El proyecto es rentable para el inversionista</a:t>
            </a:r>
            <a:endParaRPr lang="es-AR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Flecha a la derecha con bandas"/>
          <p:cNvSpPr/>
          <p:nvPr/>
        </p:nvSpPr>
        <p:spPr>
          <a:xfrm>
            <a:off x="3289880" y="4250572"/>
            <a:ext cx="596303" cy="1954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a la derecha con bandas"/>
          <p:cNvSpPr/>
          <p:nvPr/>
        </p:nvSpPr>
        <p:spPr>
          <a:xfrm>
            <a:off x="2861475" y="5307360"/>
            <a:ext cx="596303" cy="1954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1179658" y="3412412"/>
            <a:ext cx="6831079" cy="2312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Rectángulo"/>
          <p:cNvSpPr/>
          <p:nvPr/>
        </p:nvSpPr>
        <p:spPr>
          <a:xfrm>
            <a:off x="3768146" y="833064"/>
            <a:ext cx="157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 smtClean="0">
                <a:solidFill>
                  <a:srgbClr val="C00000"/>
                </a:solidFill>
              </a:rPr>
              <a:t>Sobre el VAN</a:t>
            </a:r>
            <a:endParaRPr lang="es-AR" sz="2000" b="1" dirty="0">
              <a:solidFill>
                <a:srgbClr val="C00000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517215" y="1155638"/>
            <a:ext cx="4006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u="sng" dirty="0" smtClean="0"/>
              <a:t>Análisis del VAN  del flujo de fondos operativo</a:t>
            </a:r>
            <a:endParaRPr lang="es-AR" sz="1600" u="sng" dirty="0"/>
          </a:p>
        </p:txBody>
      </p:sp>
      <p:sp>
        <p:nvSpPr>
          <p:cNvPr id="26" name="25 Rectángulo"/>
          <p:cNvSpPr/>
          <p:nvPr/>
        </p:nvSpPr>
        <p:spPr>
          <a:xfrm>
            <a:off x="1453412" y="1543573"/>
            <a:ext cx="610974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dirty="0" smtClean="0"/>
              <a:t>Si VAN(CPPC)</a:t>
            </a:r>
            <a:r>
              <a:rPr lang="es-AR" baseline="-25000" dirty="0" smtClean="0"/>
              <a:t>  </a:t>
            </a:r>
            <a:r>
              <a:rPr lang="es-AR" dirty="0" smtClean="0"/>
              <a:t>= R </a:t>
            </a:r>
            <a:r>
              <a:rPr lang="es-AR" b="1" baseline="-25000" dirty="0" smtClean="0">
                <a:solidFill>
                  <a:srgbClr val="C00000"/>
                </a:solidFill>
              </a:rPr>
              <a:t>Proy  </a:t>
            </a:r>
            <a:r>
              <a:rPr lang="es-AR" dirty="0" smtClean="0"/>
              <a:t>                    </a:t>
            </a:r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Rentabilidad del proyecto</a:t>
            </a:r>
            <a:endParaRPr lang="es-AR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26 Flecha a la derecha con bandas"/>
          <p:cNvSpPr/>
          <p:nvPr/>
        </p:nvSpPr>
        <p:spPr>
          <a:xfrm>
            <a:off x="3822015" y="1635421"/>
            <a:ext cx="596303" cy="1954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27 Rectángulo"/>
          <p:cNvSpPr/>
          <p:nvPr/>
        </p:nvSpPr>
        <p:spPr>
          <a:xfrm>
            <a:off x="1489500" y="2083918"/>
            <a:ext cx="46646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u="sng" dirty="0" smtClean="0"/>
              <a:t>Análisis del VAN  del flujo de fondos del inversionista</a:t>
            </a:r>
            <a:endParaRPr lang="es-AR" sz="1600" u="sng" dirty="0"/>
          </a:p>
        </p:txBody>
      </p:sp>
      <p:sp>
        <p:nvSpPr>
          <p:cNvPr id="29" name="28 Rectángulo"/>
          <p:cNvSpPr/>
          <p:nvPr/>
        </p:nvSpPr>
        <p:spPr>
          <a:xfrm>
            <a:off x="1425697" y="2499563"/>
            <a:ext cx="613746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dirty="0" smtClean="0"/>
              <a:t>Si VAN(Ke)</a:t>
            </a:r>
            <a:r>
              <a:rPr lang="es-AR" baseline="-25000" dirty="0" smtClean="0"/>
              <a:t>  </a:t>
            </a:r>
            <a:r>
              <a:rPr lang="es-AR" dirty="0" smtClean="0"/>
              <a:t>= </a:t>
            </a:r>
            <a:r>
              <a:rPr lang="es-AR" dirty="0"/>
              <a:t>R </a:t>
            </a:r>
            <a:r>
              <a:rPr lang="es-AR" b="1" baseline="-25000" dirty="0" err="1" smtClean="0">
                <a:solidFill>
                  <a:srgbClr val="C00000"/>
                </a:solidFill>
              </a:rPr>
              <a:t>Inv</a:t>
            </a:r>
            <a:r>
              <a:rPr lang="es-AR" b="1" baseline="-25000" dirty="0" smtClean="0">
                <a:solidFill>
                  <a:srgbClr val="C00000"/>
                </a:solidFill>
              </a:rPr>
              <a:t> </a:t>
            </a:r>
            <a:r>
              <a:rPr lang="es-AR" dirty="0" smtClean="0"/>
              <a:t>                       </a:t>
            </a:r>
            <a:r>
              <a:rPr lang="es-AR" dirty="0" smtClean="0">
                <a:solidFill>
                  <a:schemeClr val="accent1">
                    <a:lumMod val="75000"/>
                  </a:schemeClr>
                </a:solidFill>
              </a:rPr>
              <a:t>Rentabilidad del 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inversionista</a:t>
            </a:r>
            <a:r>
              <a:rPr lang="es-AR" baseline="-25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0" name="29 Flecha a la derecha con bandas"/>
          <p:cNvSpPr/>
          <p:nvPr/>
        </p:nvSpPr>
        <p:spPr>
          <a:xfrm>
            <a:off x="3619763" y="2586519"/>
            <a:ext cx="596303" cy="1954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Rectángulo redondeado"/>
          <p:cNvSpPr/>
          <p:nvPr/>
        </p:nvSpPr>
        <p:spPr>
          <a:xfrm>
            <a:off x="1155556" y="764704"/>
            <a:ext cx="6839652" cy="2312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49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6" y="5877272"/>
            <a:ext cx="812800" cy="812800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259632" y="6135857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FRRQ – LAR- Formulación y evaluación de proyectos</a:t>
            </a:r>
            <a:endParaRPr lang="es-AR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779404" y="805930"/>
            <a:ext cx="54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Bibliografía</a:t>
            </a:r>
            <a:endParaRPr lang="es-AR" sz="2400" dirty="0"/>
          </a:p>
        </p:txBody>
      </p:sp>
      <p:sp>
        <p:nvSpPr>
          <p:cNvPr id="6" name="5 Rectángulo"/>
          <p:cNvSpPr/>
          <p:nvPr/>
        </p:nvSpPr>
        <p:spPr>
          <a:xfrm>
            <a:off x="638316" y="1786105"/>
            <a:ext cx="8184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err="1" smtClean="0"/>
              <a:t>Nassir</a:t>
            </a:r>
            <a:r>
              <a:rPr lang="es-AR" b="1" dirty="0" smtClean="0"/>
              <a:t> </a:t>
            </a:r>
            <a:r>
              <a:rPr lang="es-AR" b="1" dirty="0" err="1" smtClean="0"/>
              <a:t>Sapag</a:t>
            </a:r>
            <a:r>
              <a:rPr lang="es-AR" b="1" dirty="0" smtClean="0"/>
              <a:t> </a:t>
            </a:r>
            <a:r>
              <a:rPr lang="es-AR" b="1" dirty="0" err="1" smtClean="0"/>
              <a:t>Chain</a:t>
            </a:r>
            <a:r>
              <a:rPr lang="es-AR" b="1" dirty="0" smtClean="0"/>
              <a:t> – Reinaldo </a:t>
            </a:r>
            <a:r>
              <a:rPr lang="es-AR" b="1" dirty="0" err="1" smtClean="0"/>
              <a:t>Sapag</a:t>
            </a:r>
            <a:r>
              <a:rPr lang="es-AR" b="1" dirty="0" smtClean="0"/>
              <a:t> </a:t>
            </a:r>
            <a:r>
              <a:rPr lang="es-AR" b="1" dirty="0" err="1" smtClean="0"/>
              <a:t>Chain</a:t>
            </a:r>
            <a:r>
              <a:rPr lang="es-AR" b="1" dirty="0"/>
              <a:t> </a:t>
            </a:r>
            <a:r>
              <a:rPr lang="es-AR" dirty="0"/>
              <a:t>- Preparación y evaluación de proyectos </a:t>
            </a:r>
          </a:p>
        </p:txBody>
      </p:sp>
    </p:spTree>
    <p:extLst>
      <p:ext uri="{BB962C8B-B14F-4D97-AF65-F5344CB8AC3E}">
        <p14:creationId xmlns:p14="http://schemas.microsoft.com/office/powerpoint/2010/main" val="16590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507</Words>
  <Application>Microsoft Office PowerPoint</Application>
  <PresentationFormat>Presentación en pantalla (4:3)</PresentationFormat>
  <Paragraphs>84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Fuentes y costo de financiamiento</dc:title>
  <dc:creator>usuario</dc:creator>
  <cp:lastModifiedBy>usuario</cp:lastModifiedBy>
  <cp:revision>153</cp:revision>
  <dcterms:created xsi:type="dcterms:W3CDTF">2013-11-30T19:18:55Z</dcterms:created>
  <dcterms:modified xsi:type="dcterms:W3CDTF">2013-12-02T13:36:27Z</dcterms:modified>
</cp:coreProperties>
</file>