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94" r:id="rId3"/>
    <p:sldId id="293" r:id="rId4"/>
    <p:sldId id="297" r:id="rId5"/>
    <p:sldId id="259" r:id="rId6"/>
    <p:sldId id="260" r:id="rId7"/>
    <p:sldId id="295" r:id="rId8"/>
    <p:sldId id="296" r:id="rId9"/>
    <p:sldId id="299" r:id="rId10"/>
    <p:sldId id="298" r:id="rId11"/>
    <p:sldId id="256" r:id="rId12"/>
    <p:sldId id="257" r:id="rId13"/>
    <p:sldId id="258" r:id="rId14"/>
    <p:sldId id="261" r:id="rId15"/>
    <p:sldId id="264" r:id="rId16"/>
    <p:sldId id="265" r:id="rId17"/>
    <p:sldId id="262" r:id="rId18"/>
    <p:sldId id="263" r:id="rId19"/>
    <p:sldId id="268" r:id="rId20"/>
    <p:sldId id="266" r:id="rId21"/>
    <p:sldId id="283" r:id="rId22"/>
    <p:sldId id="270" r:id="rId23"/>
    <p:sldId id="290" r:id="rId24"/>
    <p:sldId id="275" r:id="rId25"/>
    <p:sldId id="291" r:id="rId26"/>
    <p:sldId id="288" r:id="rId27"/>
    <p:sldId id="292" r:id="rId28"/>
    <p:sldId id="289" r:id="rId29"/>
    <p:sldId id="285" r:id="rId30"/>
    <p:sldId id="287" r:id="rId31"/>
    <p:sldId id="276" r:id="rId32"/>
    <p:sldId id="284" r:id="rId33"/>
    <p:sldId id="286" r:id="rId34"/>
    <p:sldId id="279" r:id="rId35"/>
    <p:sldId id="269" r:id="rId36"/>
  </p:sldIdLst>
  <p:sldSz cx="12192000" cy="6858000"/>
  <p:notesSz cx="6797675" cy="9926638"/>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73" d="100"/>
          <a:sy n="73" d="100"/>
        </p:scale>
        <p:origin x="61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43D3BA-706D-4F4D-8C48-1CC153E3ECD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AC3C8E20-D72A-43E5-8BC2-11056DAEBC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3B7799F2-46C2-4F4C-BAD6-2DB07FE257C5}"/>
              </a:ext>
            </a:extLst>
          </p:cNvPr>
          <p:cNvSpPr>
            <a:spLocks noGrp="1"/>
          </p:cNvSpPr>
          <p:nvPr>
            <p:ph type="dt" sz="half" idx="10"/>
          </p:nvPr>
        </p:nvSpPr>
        <p:spPr/>
        <p:txBody>
          <a:bodyPr/>
          <a:lstStyle/>
          <a:p>
            <a:fld id="{656160B1-D1BB-4EC0-9562-9CFFEE87336D}" type="datetimeFigureOut">
              <a:rPr lang="es-PE" smtClean="0"/>
              <a:pPr/>
              <a:t>24/09/2020</a:t>
            </a:fld>
            <a:endParaRPr lang="es-PE"/>
          </a:p>
        </p:txBody>
      </p:sp>
      <p:sp>
        <p:nvSpPr>
          <p:cNvPr id="5" name="Marcador de pie de página 4">
            <a:extLst>
              <a:ext uri="{FF2B5EF4-FFF2-40B4-BE49-F238E27FC236}">
                <a16:creationId xmlns:a16="http://schemas.microsoft.com/office/drawing/2014/main" id="{F5D6C78E-BD63-4480-B5B7-457485BD380C}"/>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21432581-C953-42E7-A3B6-A69405326D26}"/>
              </a:ext>
            </a:extLst>
          </p:cNvPr>
          <p:cNvSpPr>
            <a:spLocks noGrp="1"/>
          </p:cNvSpPr>
          <p:nvPr>
            <p:ph type="sldNum" sz="quarter" idx="12"/>
          </p:nvPr>
        </p:nvSpPr>
        <p:spPr/>
        <p:txBody>
          <a:bodyPr/>
          <a:lstStyle/>
          <a:p>
            <a:fld id="{7A521DAA-A9B9-45E0-B5D3-4BBD594BDF47}" type="slidenum">
              <a:rPr lang="es-PE" smtClean="0"/>
              <a:pPr/>
              <a:t>‹Nº›</a:t>
            </a:fld>
            <a:endParaRPr lang="es-PE"/>
          </a:p>
        </p:txBody>
      </p:sp>
    </p:spTree>
    <p:extLst>
      <p:ext uri="{BB962C8B-B14F-4D97-AF65-F5344CB8AC3E}">
        <p14:creationId xmlns:p14="http://schemas.microsoft.com/office/powerpoint/2010/main" val="1676288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D95763-DD47-40B0-B862-EBE85297954B}"/>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97805FE0-DCFB-49F8-BEA5-08A63629870A}"/>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4F5F8A3D-F16C-4626-AB69-25A7C7BED8B1}"/>
              </a:ext>
            </a:extLst>
          </p:cNvPr>
          <p:cNvSpPr>
            <a:spLocks noGrp="1"/>
          </p:cNvSpPr>
          <p:nvPr>
            <p:ph type="dt" sz="half" idx="10"/>
          </p:nvPr>
        </p:nvSpPr>
        <p:spPr/>
        <p:txBody>
          <a:bodyPr/>
          <a:lstStyle/>
          <a:p>
            <a:fld id="{656160B1-D1BB-4EC0-9562-9CFFEE87336D}" type="datetimeFigureOut">
              <a:rPr lang="es-PE" smtClean="0"/>
              <a:pPr/>
              <a:t>24/09/2020</a:t>
            </a:fld>
            <a:endParaRPr lang="es-PE"/>
          </a:p>
        </p:txBody>
      </p:sp>
      <p:sp>
        <p:nvSpPr>
          <p:cNvPr id="5" name="Marcador de pie de página 4">
            <a:extLst>
              <a:ext uri="{FF2B5EF4-FFF2-40B4-BE49-F238E27FC236}">
                <a16:creationId xmlns:a16="http://schemas.microsoft.com/office/drawing/2014/main" id="{9998BBF9-8D8C-4C4F-9655-19A6C83382B2}"/>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4613DA5B-4B58-465B-B385-590F778D2122}"/>
              </a:ext>
            </a:extLst>
          </p:cNvPr>
          <p:cNvSpPr>
            <a:spLocks noGrp="1"/>
          </p:cNvSpPr>
          <p:nvPr>
            <p:ph type="sldNum" sz="quarter" idx="12"/>
          </p:nvPr>
        </p:nvSpPr>
        <p:spPr/>
        <p:txBody>
          <a:bodyPr/>
          <a:lstStyle/>
          <a:p>
            <a:fld id="{7A521DAA-A9B9-45E0-B5D3-4BBD594BDF47}" type="slidenum">
              <a:rPr lang="es-PE" smtClean="0"/>
              <a:pPr/>
              <a:t>‹Nº›</a:t>
            </a:fld>
            <a:endParaRPr lang="es-PE"/>
          </a:p>
        </p:txBody>
      </p:sp>
    </p:spTree>
    <p:extLst>
      <p:ext uri="{BB962C8B-B14F-4D97-AF65-F5344CB8AC3E}">
        <p14:creationId xmlns:p14="http://schemas.microsoft.com/office/powerpoint/2010/main" val="1226754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088BCCD-1697-4DEC-A6A3-620A33501BD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7AC29B52-07B2-41FB-B25F-3A654158028D}"/>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9984C961-1FA4-4579-9929-D8DCE2E11D24}"/>
              </a:ext>
            </a:extLst>
          </p:cNvPr>
          <p:cNvSpPr>
            <a:spLocks noGrp="1"/>
          </p:cNvSpPr>
          <p:nvPr>
            <p:ph type="dt" sz="half" idx="10"/>
          </p:nvPr>
        </p:nvSpPr>
        <p:spPr/>
        <p:txBody>
          <a:bodyPr/>
          <a:lstStyle/>
          <a:p>
            <a:fld id="{656160B1-D1BB-4EC0-9562-9CFFEE87336D}" type="datetimeFigureOut">
              <a:rPr lang="es-PE" smtClean="0"/>
              <a:pPr/>
              <a:t>24/09/2020</a:t>
            </a:fld>
            <a:endParaRPr lang="es-PE"/>
          </a:p>
        </p:txBody>
      </p:sp>
      <p:sp>
        <p:nvSpPr>
          <p:cNvPr id="5" name="Marcador de pie de página 4">
            <a:extLst>
              <a:ext uri="{FF2B5EF4-FFF2-40B4-BE49-F238E27FC236}">
                <a16:creationId xmlns:a16="http://schemas.microsoft.com/office/drawing/2014/main" id="{B3B1F623-1E6C-4D84-B342-F477F65400FB}"/>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68942CF9-1279-4B74-BFAB-9F11DA9371CF}"/>
              </a:ext>
            </a:extLst>
          </p:cNvPr>
          <p:cNvSpPr>
            <a:spLocks noGrp="1"/>
          </p:cNvSpPr>
          <p:nvPr>
            <p:ph type="sldNum" sz="quarter" idx="12"/>
          </p:nvPr>
        </p:nvSpPr>
        <p:spPr/>
        <p:txBody>
          <a:bodyPr/>
          <a:lstStyle/>
          <a:p>
            <a:fld id="{7A521DAA-A9B9-45E0-B5D3-4BBD594BDF47}" type="slidenum">
              <a:rPr lang="es-PE" smtClean="0"/>
              <a:pPr/>
              <a:t>‹Nº›</a:t>
            </a:fld>
            <a:endParaRPr lang="es-PE"/>
          </a:p>
        </p:txBody>
      </p:sp>
    </p:spTree>
    <p:extLst>
      <p:ext uri="{BB962C8B-B14F-4D97-AF65-F5344CB8AC3E}">
        <p14:creationId xmlns:p14="http://schemas.microsoft.com/office/powerpoint/2010/main" val="3204876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48E50F-4489-45BA-8638-D4A3AE15852C}"/>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AC29BA6F-5E83-4231-BC5C-644778CFA96A}"/>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D805B6AB-B20D-4D37-AFB1-B350FEB52475}"/>
              </a:ext>
            </a:extLst>
          </p:cNvPr>
          <p:cNvSpPr>
            <a:spLocks noGrp="1"/>
          </p:cNvSpPr>
          <p:nvPr>
            <p:ph type="dt" sz="half" idx="10"/>
          </p:nvPr>
        </p:nvSpPr>
        <p:spPr/>
        <p:txBody>
          <a:bodyPr/>
          <a:lstStyle/>
          <a:p>
            <a:fld id="{656160B1-D1BB-4EC0-9562-9CFFEE87336D}" type="datetimeFigureOut">
              <a:rPr lang="es-PE" smtClean="0"/>
              <a:pPr/>
              <a:t>24/09/2020</a:t>
            </a:fld>
            <a:endParaRPr lang="es-PE"/>
          </a:p>
        </p:txBody>
      </p:sp>
      <p:sp>
        <p:nvSpPr>
          <p:cNvPr id="5" name="Marcador de pie de página 4">
            <a:extLst>
              <a:ext uri="{FF2B5EF4-FFF2-40B4-BE49-F238E27FC236}">
                <a16:creationId xmlns:a16="http://schemas.microsoft.com/office/drawing/2014/main" id="{A7A05EFD-9880-421A-A928-CE6BCA025AC5}"/>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E6890C6B-E727-489F-8EBA-34E9A1E223F3}"/>
              </a:ext>
            </a:extLst>
          </p:cNvPr>
          <p:cNvSpPr>
            <a:spLocks noGrp="1"/>
          </p:cNvSpPr>
          <p:nvPr>
            <p:ph type="sldNum" sz="quarter" idx="12"/>
          </p:nvPr>
        </p:nvSpPr>
        <p:spPr/>
        <p:txBody>
          <a:bodyPr/>
          <a:lstStyle/>
          <a:p>
            <a:fld id="{7A521DAA-A9B9-45E0-B5D3-4BBD594BDF47}" type="slidenum">
              <a:rPr lang="es-PE" smtClean="0"/>
              <a:pPr/>
              <a:t>‹Nº›</a:t>
            </a:fld>
            <a:endParaRPr lang="es-PE"/>
          </a:p>
        </p:txBody>
      </p:sp>
    </p:spTree>
    <p:extLst>
      <p:ext uri="{BB962C8B-B14F-4D97-AF65-F5344CB8AC3E}">
        <p14:creationId xmlns:p14="http://schemas.microsoft.com/office/powerpoint/2010/main" val="647184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534CA3-C594-4820-87EA-F2F93F1A78E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EC9DEC44-A23B-4275-B67C-8821C8257D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E7A65726-B766-4CFE-B8A5-83FA1BF23E04}"/>
              </a:ext>
            </a:extLst>
          </p:cNvPr>
          <p:cNvSpPr>
            <a:spLocks noGrp="1"/>
          </p:cNvSpPr>
          <p:nvPr>
            <p:ph type="dt" sz="half" idx="10"/>
          </p:nvPr>
        </p:nvSpPr>
        <p:spPr/>
        <p:txBody>
          <a:bodyPr/>
          <a:lstStyle/>
          <a:p>
            <a:fld id="{656160B1-D1BB-4EC0-9562-9CFFEE87336D}" type="datetimeFigureOut">
              <a:rPr lang="es-PE" smtClean="0"/>
              <a:pPr/>
              <a:t>24/09/2020</a:t>
            </a:fld>
            <a:endParaRPr lang="es-PE"/>
          </a:p>
        </p:txBody>
      </p:sp>
      <p:sp>
        <p:nvSpPr>
          <p:cNvPr id="5" name="Marcador de pie de página 4">
            <a:extLst>
              <a:ext uri="{FF2B5EF4-FFF2-40B4-BE49-F238E27FC236}">
                <a16:creationId xmlns:a16="http://schemas.microsoft.com/office/drawing/2014/main" id="{91E7AD3D-F933-4DA7-AAB0-DBA7C425EEF7}"/>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3F2777C9-4747-4C29-8FDE-9525C7D62895}"/>
              </a:ext>
            </a:extLst>
          </p:cNvPr>
          <p:cNvSpPr>
            <a:spLocks noGrp="1"/>
          </p:cNvSpPr>
          <p:nvPr>
            <p:ph type="sldNum" sz="quarter" idx="12"/>
          </p:nvPr>
        </p:nvSpPr>
        <p:spPr/>
        <p:txBody>
          <a:bodyPr/>
          <a:lstStyle/>
          <a:p>
            <a:fld id="{7A521DAA-A9B9-45E0-B5D3-4BBD594BDF47}" type="slidenum">
              <a:rPr lang="es-PE" smtClean="0"/>
              <a:pPr/>
              <a:t>‹Nº›</a:t>
            </a:fld>
            <a:endParaRPr lang="es-PE"/>
          </a:p>
        </p:txBody>
      </p:sp>
    </p:spTree>
    <p:extLst>
      <p:ext uri="{BB962C8B-B14F-4D97-AF65-F5344CB8AC3E}">
        <p14:creationId xmlns:p14="http://schemas.microsoft.com/office/powerpoint/2010/main" val="585315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C09F2A-5CBC-47CA-BA3B-2332E2D10D5D}"/>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13F6A3D6-0A12-4EBD-B31F-8E59E0F8EFE0}"/>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90B200E5-C784-4C7B-97AA-2AFE3F5E6E85}"/>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0FA27352-7AEF-49E5-B1C0-9D06FD7F9CC0}"/>
              </a:ext>
            </a:extLst>
          </p:cNvPr>
          <p:cNvSpPr>
            <a:spLocks noGrp="1"/>
          </p:cNvSpPr>
          <p:nvPr>
            <p:ph type="dt" sz="half" idx="10"/>
          </p:nvPr>
        </p:nvSpPr>
        <p:spPr/>
        <p:txBody>
          <a:bodyPr/>
          <a:lstStyle/>
          <a:p>
            <a:fld id="{656160B1-D1BB-4EC0-9562-9CFFEE87336D}" type="datetimeFigureOut">
              <a:rPr lang="es-PE" smtClean="0"/>
              <a:pPr/>
              <a:t>24/09/2020</a:t>
            </a:fld>
            <a:endParaRPr lang="es-PE"/>
          </a:p>
        </p:txBody>
      </p:sp>
      <p:sp>
        <p:nvSpPr>
          <p:cNvPr id="6" name="Marcador de pie de página 5">
            <a:extLst>
              <a:ext uri="{FF2B5EF4-FFF2-40B4-BE49-F238E27FC236}">
                <a16:creationId xmlns:a16="http://schemas.microsoft.com/office/drawing/2014/main" id="{3C30A3D4-688B-457B-83DF-E5697F932702}"/>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9C973532-8124-4855-8BE6-8ABF7B671F29}"/>
              </a:ext>
            </a:extLst>
          </p:cNvPr>
          <p:cNvSpPr>
            <a:spLocks noGrp="1"/>
          </p:cNvSpPr>
          <p:nvPr>
            <p:ph type="sldNum" sz="quarter" idx="12"/>
          </p:nvPr>
        </p:nvSpPr>
        <p:spPr/>
        <p:txBody>
          <a:bodyPr/>
          <a:lstStyle/>
          <a:p>
            <a:fld id="{7A521DAA-A9B9-45E0-B5D3-4BBD594BDF47}" type="slidenum">
              <a:rPr lang="es-PE" smtClean="0"/>
              <a:pPr/>
              <a:t>‹Nº›</a:t>
            </a:fld>
            <a:endParaRPr lang="es-PE"/>
          </a:p>
        </p:txBody>
      </p:sp>
    </p:spTree>
    <p:extLst>
      <p:ext uri="{BB962C8B-B14F-4D97-AF65-F5344CB8AC3E}">
        <p14:creationId xmlns:p14="http://schemas.microsoft.com/office/powerpoint/2010/main" val="2770536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F64426-4917-406E-9878-8498A42EFA49}"/>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A906757B-7B01-4EBE-B6C1-1CC036994F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BF99FB05-21BB-49A9-8172-8743BDCF8157}"/>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7E933D6D-458E-4112-8379-8D1F4D7EB8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1AA91221-8BA3-4054-B684-5FA9C58CE535}"/>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490E7DA1-6F6B-48BE-8C0D-54F22EB0D409}"/>
              </a:ext>
            </a:extLst>
          </p:cNvPr>
          <p:cNvSpPr>
            <a:spLocks noGrp="1"/>
          </p:cNvSpPr>
          <p:nvPr>
            <p:ph type="dt" sz="half" idx="10"/>
          </p:nvPr>
        </p:nvSpPr>
        <p:spPr/>
        <p:txBody>
          <a:bodyPr/>
          <a:lstStyle/>
          <a:p>
            <a:fld id="{656160B1-D1BB-4EC0-9562-9CFFEE87336D}" type="datetimeFigureOut">
              <a:rPr lang="es-PE" smtClean="0"/>
              <a:pPr/>
              <a:t>24/09/2020</a:t>
            </a:fld>
            <a:endParaRPr lang="es-PE"/>
          </a:p>
        </p:txBody>
      </p:sp>
      <p:sp>
        <p:nvSpPr>
          <p:cNvPr id="8" name="Marcador de pie de página 7">
            <a:extLst>
              <a:ext uri="{FF2B5EF4-FFF2-40B4-BE49-F238E27FC236}">
                <a16:creationId xmlns:a16="http://schemas.microsoft.com/office/drawing/2014/main" id="{DFC70E9C-604F-46C6-8EC8-A7C5889DE222}"/>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33E5D23B-1E17-4750-9CEE-93C2EF3D3E23}"/>
              </a:ext>
            </a:extLst>
          </p:cNvPr>
          <p:cNvSpPr>
            <a:spLocks noGrp="1"/>
          </p:cNvSpPr>
          <p:nvPr>
            <p:ph type="sldNum" sz="quarter" idx="12"/>
          </p:nvPr>
        </p:nvSpPr>
        <p:spPr/>
        <p:txBody>
          <a:bodyPr/>
          <a:lstStyle/>
          <a:p>
            <a:fld id="{7A521DAA-A9B9-45E0-B5D3-4BBD594BDF47}" type="slidenum">
              <a:rPr lang="es-PE" smtClean="0"/>
              <a:pPr/>
              <a:t>‹Nº›</a:t>
            </a:fld>
            <a:endParaRPr lang="es-PE"/>
          </a:p>
        </p:txBody>
      </p:sp>
    </p:spTree>
    <p:extLst>
      <p:ext uri="{BB962C8B-B14F-4D97-AF65-F5344CB8AC3E}">
        <p14:creationId xmlns:p14="http://schemas.microsoft.com/office/powerpoint/2010/main" val="1065418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CFB156-2BF4-4707-96E8-E3ABA40A74A9}"/>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F5FE11B3-4F97-4124-94E0-6533F1DBE04C}"/>
              </a:ext>
            </a:extLst>
          </p:cNvPr>
          <p:cNvSpPr>
            <a:spLocks noGrp="1"/>
          </p:cNvSpPr>
          <p:nvPr>
            <p:ph type="dt" sz="half" idx="10"/>
          </p:nvPr>
        </p:nvSpPr>
        <p:spPr/>
        <p:txBody>
          <a:bodyPr/>
          <a:lstStyle/>
          <a:p>
            <a:fld id="{656160B1-D1BB-4EC0-9562-9CFFEE87336D}" type="datetimeFigureOut">
              <a:rPr lang="es-PE" smtClean="0"/>
              <a:pPr/>
              <a:t>24/09/2020</a:t>
            </a:fld>
            <a:endParaRPr lang="es-PE"/>
          </a:p>
        </p:txBody>
      </p:sp>
      <p:sp>
        <p:nvSpPr>
          <p:cNvPr id="4" name="Marcador de pie de página 3">
            <a:extLst>
              <a:ext uri="{FF2B5EF4-FFF2-40B4-BE49-F238E27FC236}">
                <a16:creationId xmlns:a16="http://schemas.microsoft.com/office/drawing/2014/main" id="{7C5B2A95-2463-406B-8549-4AD3E6D790BB}"/>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1B78B613-0655-434A-AC42-EABEB78FDDEB}"/>
              </a:ext>
            </a:extLst>
          </p:cNvPr>
          <p:cNvSpPr>
            <a:spLocks noGrp="1"/>
          </p:cNvSpPr>
          <p:nvPr>
            <p:ph type="sldNum" sz="quarter" idx="12"/>
          </p:nvPr>
        </p:nvSpPr>
        <p:spPr/>
        <p:txBody>
          <a:bodyPr/>
          <a:lstStyle/>
          <a:p>
            <a:fld id="{7A521DAA-A9B9-45E0-B5D3-4BBD594BDF47}" type="slidenum">
              <a:rPr lang="es-PE" smtClean="0"/>
              <a:pPr/>
              <a:t>‹Nº›</a:t>
            </a:fld>
            <a:endParaRPr lang="es-PE"/>
          </a:p>
        </p:txBody>
      </p:sp>
    </p:spTree>
    <p:extLst>
      <p:ext uri="{BB962C8B-B14F-4D97-AF65-F5344CB8AC3E}">
        <p14:creationId xmlns:p14="http://schemas.microsoft.com/office/powerpoint/2010/main" val="2150811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8B1EABE-5C21-4EE6-95AC-938E26099E59}"/>
              </a:ext>
            </a:extLst>
          </p:cNvPr>
          <p:cNvSpPr>
            <a:spLocks noGrp="1"/>
          </p:cNvSpPr>
          <p:nvPr>
            <p:ph type="dt" sz="half" idx="10"/>
          </p:nvPr>
        </p:nvSpPr>
        <p:spPr/>
        <p:txBody>
          <a:bodyPr/>
          <a:lstStyle/>
          <a:p>
            <a:fld id="{656160B1-D1BB-4EC0-9562-9CFFEE87336D}" type="datetimeFigureOut">
              <a:rPr lang="es-PE" smtClean="0"/>
              <a:pPr/>
              <a:t>24/09/2020</a:t>
            </a:fld>
            <a:endParaRPr lang="es-PE"/>
          </a:p>
        </p:txBody>
      </p:sp>
      <p:sp>
        <p:nvSpPr>
          <p:cNvPr id="3" name="Marcador de pie de página 2">
            <a:extLst>
              <a:ext uri="{FF2B5EF4-FFF2-40B4-BE49-F238E27FC236}">
                <a16:creationId xmlns:a16="http://schemas.microsoft.com/office/drawing/2014/main" id="{655500EF-3BA2-4069-A5FD-8F119479B16F}"/>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594C15D7-424F-4725-AACD-EAC53FA8D177}"/>
              </a:ext>
            </a:extLst>
          </p:cNvPr>
          <p:cNvSpPr>
            <a:spLocks noGrp="1"/>
          </p:cNvSpPr>
          <p:nvPr>
            <p:ph type="sldNum" sz="quarter" idx="12"/>
          </p:nvPr>
        </p:nvSpPr>
        <p:spPr/>
        <p:txBody>
          <a:bodyPr/>
          <a:lstStyle/>
          <a:p>
            <a:fld id="{7A521DAA-A9B9-45E0-B5D3-4BBD594BDF47}" type="slidenum">
              <a:rPr lang="es-PE" smtClean="0"/>
              <a:pPr/>
              <a:t>‹Nº›</a:t>
            </a:fld>
            <a:endParaRPr lang="es-PE"/>
          </a:p>
        </p:txBody>
      </p:sp>
    </p:spTree>
    <p:extLst>
      <p:ext uri="{BB962C8B-B14F-4D97-AF65-F5344CB8AC3E}">
        <p14:creationId xmlns:p14="http://schemas.microsoft.com/office/powerpoint/2010/main" val="428239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68521C-68C8-43D1-B8D4-BD9BE42AD02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CCB2E3A5-BBF5-4726-94B3-F9C3EB4C70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DF7FB36D-A0D5-4E45-A970-48A343A3F7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B36D94E7-1092-40FF-AA82-14797C328033}"/>
              </a:ext>
            </a:extLst>
          </p:cNvPr>
          <p:cNvSpPr>
            <a:spLocks noGrp="1"/>
          </p:cNvSpPr>
          <p:nvPr>
            <p:ph type="dt" sz="half" idx="10"/>
          </p:nvPr>
        </p:nvSpPr>
        <p:spPr/>
        <p:txBody>
          <a:bodyPr/>
          <a:lstStyle/>
          <a:p>
            <a:fld id="{656160B1-D1BB-4EC0-9562-9CFFEE87336D}" type="datetimeFigureOut">
              <a:rPr lang="es-PE" smtClean="0"/>
              <a:pPr/>
              <a:t>24/09/2020</a:t>
            </a:fld>
            <a:endParaRPr lang="es-PE"/>
          </a:p>
        </p:txBody>
      </p:sp>
      <p:sp>
        <p:nvSpPr>
          <p:cNvPr id="6" name="Marcador de pie de página 5">
            <a:extLst>
              <a:ext uri="{FF2B5EF4-FFF2-40B4-BE49-F238E27FC236}">
                <a16:creationId xmlns:a16="http://schemas.microsoft.com/office/drawing/2014/main" id="{45640322-8328-449E-A9A5-9ED1953B0CE0}"/>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9FC978EB-3723-4E16-BE24-072180954602}"/>
              </a:ext>
            </a:extLst>
          </p:cNvPr>
          <p:cNvSpPr>
            <a:spLocks noGrp="1"/>
          </p:cNvSpPr>
          <p:nvPr>
            <p:ph type="sldNum" sz="quarter" idx="12"/>
          </p:nvPr>
        </p:nvSpPr>
        <p:spPr/>
        <p:txBody>
          <a:bodyPr/>
          <a:lstStyle/>
          <a:p>
            <a:fld id="{7A521DAA-A9B9-45E0-B5D3-4BBD594BDF47}" type="slidenum">
              <a:rPr lang="es-PE" smtClean="0"/>
              <a:pPr/>
              <a:t>‹Nº›</a:t>
            </a:fld>
            <a:endParaRPr lang="es-PE"/>
          </a:p>
        </p:txBody>
      </p:sp>
    </p:spTree>
    <p:extLst>
      <p:ext uri="{BB962C8B-B14F-4D97-AF65-F5344CB8AC3E}">
        <p14:creationId xmlns:p14="http://schemas.microsoft.com/office/powerpoint/2010/main" val="1934359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D16146-2A12-4572-9261-0BE6DD68597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C5388B52-2FD1-4F4B-9B74-0F60DEB23A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2E9B33FB-1035-49E0-A272-98F1534ADE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6DCDD1D4-67BB-4A49-A066-32506B95BE71}"/>
              </a:ext>
            </a:extLst>
          </p:cNvPr>
          <p:cNvSpPr>
            <a:spLocks noGrp="1"/>
          </p:cNvSpPr>
          <p:nvPr>
            <p:ph type="dt" sz="half" idx="10"/>
          </p:nvPr>
        </p:nvSpPr>
        <p:spPr/>
        <p:txBody>
          <a:bodyPr/>
          <a:lstStyle/>
          <a:p>
            <a:fld id="{656160B1-D1BB-4EC0-9562-9CFFEE87336D}" type="datetimeFigureOut">
              <a:rPr lang="es-PE" smtClean="0"/>
              <a:pPr/>
              <a:t>24/09/2020</a:t>
            </a:fld>
            <a:endParaRPr lang="es-PE"/>
          </a:p>
        </p:txBody>
      </p:sp>
      <p:sp>
        <p:nvSpPr>
          <p:cNvPr id="6" name="Marcador de pie de página 5">
            <a:extLst>
              <a:ext uri="{FF2B5EF4-FFF2-40B4-BE49-F238E27FC236}">
                <a16:creationId xmlns:a16="http://schemas.microsoft.com/office/drawing/2014/main" id="{3DA610C2-1020-4798-B0E0-A8AC7D721550}"/>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420033CA-D7C9-4439-B7E4-973075503D76}"/>
              </a:ext>
            </a:extLst>
          </p:cNvPr>
          <p:cNvSpPr>
            <a:spLocks noGrp="1"/>
          </p:cNvSpPr>
          <p:nvPr>
            <p:ph type="sldNum" sz="quarter" idx="12"/>
          </p:nvPr>
        </p:nvSpPr>
        <p:spPr/>
        <p:txBody>
          <a:bodyPr/>
          <a:lstStyle/>
          <a:p>
            <a:fld id="{7A521DAA-A9B9-45E0-B5D3-4BBD594BDF47}" type="slidenum">
              <a:rPr lang="es-PE" smtClean="0"/>
              <a:pPr/>
              <a:t>‹Nº›</a:t>
            </a:fld>
            <a:endParaRPr lang="es-PE"/>
          </a:p>
        </p:txBody>
      </p:sp>
    </p:spTree>
    <p:extLst>
      <p:ext uri="{BB962C8B-B14F-4D97-AF65-F5344CB8AC3E}">
        <p14:creationId xmlns:p14="http://schemas.microsoft.com/office/powerpoint/2010/main" val="3755615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8F4A849-AA76-438B-84E8-CCC27939FA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BEDA88FC-8375-480C-83D5-AA71DD7744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FAA60BF1-DE80-4201-9364-1DF0DAD229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6160B1-D1BB-4EC0-9562-9CFFEE87336D}" type="datetimeFigureOut">
              <a:rPr lang="es-PE" smtClean="0"/>
              <a:pPr/>
              <a:t>24/09/2020</a:t>
            </a:fld>
            <a:endParaRPr lang="es-PE"/>
          </a:p>
        </p:txBody>
      </p:sp>
      <p:sp>
        <p:nvSpPr>
          <p:cNvPr id="5" name="Marcador de pie de página 4">
            <a:extLst>
              <a:ext uri="{FF2B5EF4-FFF2-40B4-BE49-F238E27FC236}">
                <a16:creationId xmlns:a16="http://schemas.microsoft.com/office/drawing/2014/main" id="{B727D028-CFC7-43A5-9AF4-C9AFB55D31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770FC90B-994B-49E0-B15E-BC6070889A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521DAA-A9B9-45E0-B5D3-4BBD594BDF47}" type="slidenum">
              <a:rPr lang="es-PE" smtClean="0"/>
              <a:pPr/>
              <a:t>‹Nº›</a:t>
            </a:fld>
            <a:endParaRPr lang="es-PE"/>
          </a:p>
        </p:txBody>
      </p:sp>
    </p:spTree>
    <p:extLst>
      <p:ext uri="{BB962C8B-B14F-4D97-AF65-F5344CB8AC3E}">
        <p14:creationId xmlns:p14="http://schemas.microsoft.com/office/powerpoint/2010/main" val="356093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8CD19AD-CFDE-4E4A-9CE0-3E11E257F1C9}"/>
              </a:ext>
            </a:extLst>
          </p:cNvPr>
          <p:cNvSpPr txBox="1"/>
          <p:nvPr/>
        </p:nvSpPr>
        <p:spPr>
          <a:xfrm>
            <a:off x="1932861" y="2592377"/>
            <a:ext cx="8621485" cy="1631216"/>
          </a:xfrm>
          <a:prstGeom prst="rect">
            <a:avLst/>
          </a:prstGeom>
          <a:noFill/>
        </p:spPr>
        <p:txBody>
          <a:bodyPr wrap="square" rtlCol="0">
            <a:spAutoFit/>
          </a:bodyPr>
          <a:lstStyle/>
          <a:p>
            <a:pPr algn="ctr"/>
            <a:r>
              <a:rPr lang="es-PE" sz="5000" b="1" dirty="0">
                <a:solidFill>
                  <a:srgbClr val="C00000"/>
                </a:solidFill>
              </a:rPr>
              <a:t>Evaluación de Proyectos de Inversión</a:t>
            </a:r>
          </a:p>
        </p:txBody>
      </p:sp>
      <p:sp>
        <p:nvSpPr>
          <p:cNvPr id="3" name="1 Título">
            <a:extLst>
              <a:ext uri="{FF2B5EF4-FFF2-40B4-BE49-F238E27FC236}">
                <a16:creationId xmlns:a16="http://schemas.microsoft.com/office/drawing/2014/main" id="{77F2235A-F02E-4BB1-AC82-4ABB601304FF}"/>
              </a:ext>
            </a:extLst>
          </p:cNvPr>
          <p:cNvSpPr txBox="1">
            <a:spLocks/>
          </p:cNvSpPr>
          <p:nvPr/>
        </p:nvSpPr>
        <p:spPr>
          <a:xfrm>
            <a:off x="11610544" y="6286497"/>
            <a:ext cx="557162" cy="571503"/>
          </a:xfrm>
          <a:prstGeom prst="rect">
            <a:avLst/>
          </a:prstGeom>
        </p:spPr>
        <p:txBody>
          <a:bodyPr vert="horz" lIns="91440" tIns="45720" rIns="91440" bIns="45720" rtlCol="0" anchor="ctr">
            <a:normAutofit fontScale="90000"/>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s-PE" sz="2000" b="1" i="0" u="none" strike="noStrike" kern="1200" cap="none" spc="0" normalizeH="0" baseline="0" noProof="0" dirty="0">
                <a:ln>
                  <a:noFill/>
                </a:ln>
                <a:solidFill>
                  <a:schemeClr val="tx1"/>
                </a:solidFill>
                <a:effectLst/>
                <a:uLnTx/>
                <a:uFillTx/>
                <a:latin typeface="+mj-lt"/>
                <a:ea typeface="+mj-ea"/>
                <a:cs typeface="+mj-cs"/>
              </a:rPr>
              <a:t>3CT</a:t>
            </a:r>
          </a:p>
        </p:txBody>
      </p:sp>
    </p:spTree>
    <p:extLst>
      <p:ext uri="{BB962C8B-B14F-4D97-AF65-F5344CB8AC3E}">
        <p14:creationId xmlns:p14="http://schemas.microsoft.com/office/powerpoint/2010/main" val="1428158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l="33669" t="40090" r="36412" b="24910"/>
          <a:stretch/>
        </p:blipFill>
        <p:spPr>
          <a:xfrm>
            <a:off x="966650" y="1419291"/>
            <a:ext cx="6936377" cy="4562183"/>
          </a:xfrm>
          <a:prstGeom prst="rect">
            <a:avLst/>
          </a:prstGeom>
        </p:spPr>
      </p:pic>
      <p:sp>
        <p:nvSpPr>
          <p:cNvPr id="5" name="CuadroTexto 4"/>
          <p:cNvSpPr txBox="1"/>
          <p:nvPr/>
        </p:nvSpPr>
        <p:spPr>
          <a:xfrm>
            <a:off x="862149" y="640080"/>
            <a:ext cx="10280468" cy="584775"/>
          </a:xfrm>
          <a:prstGeom prst="rect">
            <a:avLst/>
          </a:prstGeom>
          <a:noFill/>
        </p:spPr>
        <p:txBody>
          <a:bodyPr wrap="square" rtlCol="0">
            <a:spAutoFit/>
          </a:bodyPr>
          <a:lstStyle/>
          <a:p>
            <a:r>
              <a:rPr lang="es-PE" sz="3200" b="1" dirty="0" smtClean="0">
                <a:solidFill>
                  <a:srgbClr val="C00000"/>
                </a:solidFill>
              </a:rPr>
              <a:t>Uso en la vida real de los métodos para evaluar inversiones</a:t>
            </a:r>
            <a:endParaRPr lang="es-PE" sz="3200" b="1" dirty="0">
              <a:solidFill>
                <a:srgbClr val="C00000"/>
              </a:solidFill>
            </a:endParaRPr>
          </a:p>
        </p:txBody>
      </p:sp>
      <p:sp>
        <p:nvSpPr>
          <p:cNvPr id="6" name="Rectángulo 5"/>
          <p:cNvSpPr/>
          <p:nvPr/>
        </p:nvSpPr>
        <p:spPr>
          <a:xfrm>
            <a:off x="7903027" y="2961719"/>
            <a:ext cx="3958047" cy="1477328"/>
          </a:xfrm>
          <a:prstGeom prst="rect">
            <a:avLst/>
          </a:prstGeom>
        </p:spPr>
        <p:txBody>
          <a:bodyPr wrap="square">
            <a:spAutoFit/>
          </a:bodyPr>
          <a:lstStyle/>
          <a:p>
            <a:pPr algn="just"/>
            <a:r>
              <a:rPr lang="es-PE" b="1" dirty="0"/>
              <a:t>Frecuencia de utilización por parte de las empresas analizadas de los diversos métodos de valoración de proyectos de inversión [Fuente: Graham y </a:t>
            </a:r>
            <a:r>
              <a:rPr lang="es-PE" b="1" dirty="0" smtClean="0"/>
              <a:t>Harvey (2001), </a:t>
            </a:r>
            <a:r>
              <a:rPr lang="es-PE" b="1" dirty="0"/>
              <a:t>págs. 198-9] </a:t>
            </a:r>
          </a:p>
        </p:txBody>
      </p:sp>
    </p:spTree>
    <p:extLst>
      <p:ext uri="{BB962C8B-B14F-4D97-AF65-F5344CB8AC3E}">
        <p14:creationId xmlns:p14="http://schemas.microsoft.com/office/powerpoint/2010/main" val="11475098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002B0B6-0D9E-48D3-B438-474C053BAC30}"/>
              </a:ext>
            </a:extLst>
          </p:cNvPr>
          <p:cNvSpPr txBox="1"/>
          <p:nvPr/>
        </p:nvSpPr>
        <p:spPr>
          <a:xfrm>
            <a:off x="1793965" y="219567"/>
            <a:ext cx="8621485" cy="861774"/>
          </a:xfrm>
          <a:prstGeom prst="rect">
            <a:avLst/>
          </a:prstGeom>
          <a:noFill/>
        </p:spPr>
        <p:txBody>
          <a:bodyPr wrap="square" rtlCol="0">
            <a:spAutoFit/>
          </a:bodyPr>
          <a:lstStyle/>
          <a:p>
            <a:pPr algn="ctr"/>
            <a:r>
              <a:rPr lang="es-PE" sz="5000" b="1" dirty="0">
                <a:solidFill>
                  <a:srgbClr val="C00000"/>
                </a:solidFill>
              </a:rPr>
              <a:t>Tasa Interna de Retorno (TIR)</a:t>
            </a:r>
          </a:p>
        </p:txBody>
      </p:sp>
      <p:sp>
        <p:nvSpPr>
          <p:cNvPr id="5" name="CuadroTexto 4">
            <a:extLst>
              <a:ext uri="{FF2B5EF4-FFF2-40B4-BE49-F238E27FC236}">
                <a16:creationId xmlns:a16="http://schemas.microsoft.com/office/drawing/2014/main" id="{0C9108BE-1972-402B-A195-D0E70024C0D8}"/>
              </a:ext>
            </a:extLst>
          </p:cNvPr>
          <p:cNvSpPr txBox="1"/>
          <p:nvPr/>
        </p:nvSpPr>
        <p:spPr>
          <a:xfrm>
            <a:off x="343988" y="1135652"/>
            <a:ext cx="11521440" cy="5632311"/>
          </a:xfrm>
          <a:prstGeom prst="rect">
            <a:avLst/>
          </a:prstGeom>
          <a:noFill/>
        </p:spPr>
        <p:txBody>
          <a:bodyPr wrap="square" rtlCol="0">
            <a:spAutoFit/>
          </a:bodyPr>
          <a:lstStyle/>
          <a:p>
            <a:pPr algn="just"/>
            <a:r>
              <a:rPr lang="es-PE" sz="4000" b="1" u="sng" dirty="0">
                <a:solidFill>
                  <a:srgbClr val="C00000"/>
                </a:solidFill>
              </a:rPr>
              <a:t>Definiciones</a:t>
            </a:r>
            <a:r>
              <a:rPr lang="es-PE" sz="4000" b="1" dirty="0">
                <a:solidFill>
                  <a:srgbClr val="C00000"/>
                </a:solidFill>
              </a:rPr>
              <a:t>:</a:t>
            </a:r>
          </a:p>
          <a:p>
            <a:pPr algn="just"/>
            <a:r>
              <a:rPr lang="es-PE" sz="4000" b="1" u="sng" dirty="0">
                <a:solidFill>
                  <a:srgbClr val="C00000"/>
                </a:solidFill>
              </a:rPr>
              <a:t>Matemática</a:t>
            </a:r>
            <a:r>
              <a:rPr lang="es-PE" sz="4000" b="1" dirty="0">
                <a:solidFill>
                  <a:srgbClr val="C00000"/>
                </a:solidFill>
              </a:rPr>
              <a:t>: </a:t>
            </a:r>
          </a:p>
          <a:p>
            <a:pPr algn="just"/>
            <a:r>
              <a:rPr lang="es-PE" sz="4000" b="1" dirty="0"/>
              <a:t>-</a:t>
            </a:r>
            <a:r>
              <a:rPr lang="es-PE" sz="4000" dirty="0"/>
              <a:t>Es la cifra (tasa) que aplicada a la formula del VAN – Valor Actual Neto - (VPN – Valor Presente Neto) da como resultado cero (0).</a:t>
            </a:r>
          </a:p>
          <a:p>
            <a:pPr algn="just"/>
            <a:r>
              <a:rPr lang="es-PE" sz="4000" b="1" u="sng" dirty="0">
                <a:solidFill>
                  <a:srgbClr val="C00000"/>
                </a:solidFill>
              </a:rPr>
              <a:t>Financiera</a:t>
            </a:r>
            <a:r>
              <a:rPr lang="es-PE" sz="4000" b="1" dirty="0">
                <a:solidFill>
                  <a:srgbClr val="C00000"/>
                </a:solidFill>
              </a:rPr>
              <a:t>: </a:t>
            </a:r>
          </a:p>
          <a:p>
            <a:pPr algn="just"/>
            <a:r>
              <a:rPr lang="es-PE" sz="4000" dirty="0"/>
              <a:t>-Rentabilidad de los flujos.</a:t>
            </a:r>
          </a:p>
          <a:p>
            <a:pPr algn="just"/>
            <a:r>
              <a:rPr lang="es-PE" sz="4000" dirty="0"/>
              <a:t>-Tasa al que permanecen invertidas las cantidades no retiradas del proyecto de inversión.</a:t>
            </a:r>
          </a:p>
        </p:txBody>
      </p:sp>
      <p:sp>
        <p:nvSpPr>
          <p:cNvPr id="6" name="1 Título">
            <a:extLst>
              <a:ext uri="{FF2B5EF4-FFF2-40B4-BE49-F238E27FC236}">
                <a16:creationId xmlns:a16="http://schemas.microsoft.com/office/drawing/2014/main" id="{77F2235A-F02E-4BB1-AC82-4ABB601304FF}"/>
              </a:ext>
            </a:extLst>
          </p:cNvPr>
          <p:cNvSpPr txBox="1">
            <a:spLocks/>
          </p:cNvSpPr>
          <p:nvPr/>
        </p:nvSpPr>
        <p:spPr>
          <a:xfrm>
            <a:off x="11610544" y="6286497"/>
            <a:ext cx="557162" cy="571503"/>
          </a:xfrm>
          <a:prstGeom prst="rect">
            <a:avLst/>
          </a:prstGeom>
        </p:spPr>
        <p:txBody>
          <a:bodyPr vert="horz" lIns="91440" tIns="45720" rIns="91440" bIns="45720" rtlCol="0" anchor="ctr">
            <a:normAutofit fontScale="90000"/>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s-PE" sz="2000" b="1" i="0" u="none" strike="noStrike" kern="1200" cap="none" spc="0" normalizeH="0" baseline="0" noProof="0" dirty="0">
                <a:ln>
                  <a:noFill/>
                </a:ln>
                <a:solidFill>
                  <a:schemeClr val="tx1"/>
                </a:solidFill>
                <a:effectLst/>
                <a:uLnTx/>
                <a:uFillTx/>
                <a:latin typeface="+mj-lt"/>
                <a:ea typeface="+mj-ea"/>
                <a:cs typeface="+mj-cs"/>
              </a:rPr>
              <a:t>3CT</a:t>
            </a:r>
          </a:p>
        </p:txBody>
      </p:sp>
    </p:spTree>
    <p:extLst>
      <p:ext uri="{BB962C8B-B14F-4D97-AF65-F5344CB8AC3E}">
        <p14:creationId xmlns:p14="http://schemas.microsoft.com/office/powerpoint/2010/main" val="34447678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416C330A-E2B7-42CD-B55E-E8A7F6AE44AF}"/>
              </a:ext>
            </a:extLst>
          </p:cNvPr>
          <p:cNvSpPr txBox="1"/>
          <p:nvPr/>
        </p:nvSpPr>
        <p:spPr>
          <a:xfrm>
            <a:off x="415108" y="1421069"/>
            <a:ext cx="11521440" cy="707886"/>
          </a:xfrm>
          <a:prstGeom prst="rect">
            <a:avLst/>
          </a:prstGeom>
          <a:noFill/>
        </p:spPr>
        <p:txBody>
          <a:bodyPr wrap="square" rtlCol="0">
            <a:spAutoFit/>
          </a:bodyPr>
          <a:lstStyle/>
          <a:p>
            <a:pPr algn="just"/>
            <a:r>
              <a:rPr lang="es-PE" sz="4000" b="1" u="sng" dirty="0">
                <a:solidFill>
                  <a:srgbClr val="C00000"/>
                </a:solidFill>
              </a:rPr>
              <a:t>Definición del Costo de Oportunidad:</a:t>
            </a:r>
            <a:endParaRPr lang="es-PE" sz="4000" b="1" dirty="0">
              <a:solidFill>
                <a:srgbClr val="C00000"/>
              </a:solidFill>
            </a:endParaRPr>
          </a:p>
        </p:txBody>
      </p:sp>
      <p:sp>
        <p:nvSpPr>
          <p:cNvPr id="9" name="CuadroTexto 8">
            <a:extLst>
              <a:ext uri="{FF2B5EF4-FFF2-40B4-BE49-F238E27FC236}">
                <a16:creationId xmlns:a16="http://schemas.microsoft.com/office/drawing/2014/main" id="{C41AECE3-9B47-467A-9867-AFA7361576F8}"/>
              </a:ext>
            </a:extLst>
          </p:cNvPr>
          <p:cNvSpPr txBox="1"/>
          <p:nvPr/>
        </p:nvSpPr>
        <p:spPr>
          <a:xfrm>
            <a:off x="1793965" y="219567"/>
            <a:ext cx="8621485" cy="861774"/>
          </a:xfrm>
          <a:prstGeom prst="rect">
            <a:avLst/>
          </a:prstGeom>
          <a:noFill/>
        </p:spPr>
        <p:txBody>
          <a:bodyPr wrap="square" rtlCol="0">
            <a:spAutoFit/>
          </a:bodyPr>
          <a:lstStyle/>
          <a:p>
            <a:pPr algn="ctr"/>
            <a:r>
              <a:rPr lang="es-PE" sz="5000" b="1" dirty="0">
                <a:solidFill>
                  <a:srgbClr val="C00000"/>
                </a:solidFill>
              </a:rPr>
              <a:t>Tasa Interna de Retorno (TIR)</a:t>
            </a:r>
          </a:p>
        </p:txBody>
      </p:sp>
      <p:sp>
        <p:nvSpPr>
          <p:cNvPr id="10" name="Rectángulo 9">
            <a:extLst>
              <a:ext uri="{FF2B5EF4-FFF2-40B4-BE49-F238E27FC236}">
                <a16:creationId xmlns:a16="http://schemas.microsoft.com/office/drawing/2014/main" id="{0CA5639E-D710-4851-9C83-46D7B4F713CB}"/>
              </a:ext>
            </a:extLst>
          </p:cNvPr>
          <p:cNvSpPr/>
          <p:nvPr/>
        </p:nvSpPr>
        <p:spPr>
          <a:xfrm>
            <a:off x="364308" y="2255323"/>
            <a:ext cx="11521440" cy="1200329"/>
          </a:xfrm>
          <a:prstGeom prst="rect">
            <a:avLst/>
          </a:prstGeom>
        </p:spPr>
        <p:txBody>
          <a:bodyPr wrap="square">
            <a:spAutoFit/>
          </a:bodyPr>
          <a:lstStyle/>
          <a:p>
            <a:pPr algn="just"/>
            <a:r>
              <a:rPr lang="es-PE" sz="3600" dirty="0"/>
              <a:t>El coste de la oportunidad es aquello a lo que renunciamos cuando tomamos una decisión económica.</a:t>
            </a:r>
            <a:endParaRPr lang="es-PE" sz="4800" dirty="0"/>
          </a:p>
        </p:txBody>
      </p:sp>
      <p:sp>
        <p:nvSpPr>
          <p:cNvPr id="12" name="Rectángulo 11">
            <a:extLst>
              <a:ext uri="{FF2B5EF4-FFF2-40B4-BE49-F238E27FC236}">
                <a16:creationId xmlns:a16="http://schemas.microsoft.com/office/drawing/2014/main" id="{515F88CC-5AA4-405E-822B-A854C65B2295}"/>
              </a:ext>
            </a:extLst>
          </p:cNvPr>
          <p:cNvSpPr/>
          <p:nvPr/>
        </p:nvSpPr>
        <p:spPr>
          <a:xfrm>
            <a:off x="415108" y="3686016"/>
            <a:ext cx="11470640" cy="2862322"/>
          </a:xfrm>
          <a:prstGeom prst="rect">
            <a:avLst/>
          </a:prstGeom>
        </p:spPr>
        <p:txBody>
          <a:bodyPr wrap="square">
            <a:spAutoFit/>
          </a:bodyPr>
          <a:lstStyle/>
          <a:p>
            <a:pPr algn="just"/>
            <a:r>
              <a:rPr lang="es-PE" sz="3600" b="1" u="sng" dirty="0"/>
              <a:t>Por ejemplo</a:t>
            </a:r>
            <a:r>
              <a:rPr lang="es-PE" sz="3600" dirty="0"/>
              <a:t>, si tenemos un presupuesto de 3 euros para elegir entre comprar chocolate o helado, decidamos lo que decidamos, tendremos un coste de la oportunidad. Si decidimos finalmente adquirir chocolate, habremos renunciado al helado y viceversa.</a:t>
            </a:r>
          </a:p>
        </p:txBody>
      </p:sp>
      <p:sp>
        <p:nvSpPr>
          <p:cNvPr id="6" name="1 Título">
            <a:extLst>
              <a:ext uri="{FF2B5EF4-FFF2-40B4-BE49-F238E27FC236}">
                <a16:creationId xmlns:a16="http://schemas.microsoft.com/office/drawing/2014/main" id="{77F2235A-F02E-4BB1-AC82-4ABB601304FF}"/>
              </a:ext>
            </a:extLst>
          </p:cNvPr>
          <p:cNvSpPr txBox="1">
            <a:spLocks/>
          </p:cNvSpPr>
          <p:nvPr/>
        </p:nvSpPr>
        <p:spPr>
          <a:xfrm>
            <a:off x="11610544" y="6286497"/>
            <a:ext cx="557162" cy="571503"/>
          </a:xfrm>
          <a:prstGeom prst="rect">
            <a:avLst/>
          </a:prstGeom>
        </p:spPr>
        <p:txBody>
          <a:bodyPr vert="horz" lIns="91440" tIns="45720" rIns="91440" bIns="45720" rtlCol="0" anchor="ctr">
            <a:normAutofit fontScale="90000"/>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s-PE" sz="2000" b="1" i="0" u="none" strike="noStrike" kern="1200" cap="none" spc="0" normalizeH="0" baseline="0" noProof="0" dirty="0">
                <a:ln>
                  <a:noFill/>
                </a:ln>
                <a:solidFill>
                  <a:schemeClr val="tx1"/>
                </a:solidFill>
                <a:effectLst/>
                <a:uLnTx/>
                <a:uFillTx/>
                <a:latin typeface="+mj-lt"/>
                <a:ea typeface="+mj-ea"/>
                <a:cs typeface="+mj-cs"/>
              </a:rPr>
              <a:t>3CT</a:t>
            </a:r>
          </a:p>
        </p:txBody>
      </p:sp>
    </p:spTree>
    <p:extLst>
      <p:ext uri="{BB962C8B-B14F-4D97-AF65-F5344CB8AC3E}">
        <p14:creationId xmlns:p14="http://schemas.microsoft.com/office/powerpoint/2010/main" val="26363252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D4335B0A-815F-4AA7-9A82-120D8AC799B5}"/>
              </a:ext>
            </a:extLst>
          </p:cNvPr>
          <p:cNvGraphicFramePr>
            <a:graphicFrameLocks noGrp="1"/>
          </p:cNvGraphicFramePr>
          <p:nvPr>
            <p:extLst>
              <p:ext uri="{D42A27DB-BD31-4B8C-83A1-F6EECF244321}">
                <p14:modId xmlns:p14="http://schemas.microsoft.com/office/powerpoint/2010/main" val="768294992"/>
              </p:ext>
            </p:extLst>
          </p:nvPr>
        </p:nvGraphicFramePr>
        <p:xfrm>
          <a:off x="1066800" y="2143760"/>
          <a:ext cx="10058400" cy="2956560"/>
        </p:xfrm>
        <a:graphic>
          <a:graphicData uri="http://schemas.openxmlformats.org/drawingml/2006/table">
            <a:tbl>
              <a:tblPr firstRow="1" bandRow="1">
                <a:tableStyleId>{6E25E649-3F16-4E02-A733-19D2CDBF48F0}</a:tableStyleId>
              </a:tblPr>
              <a:tblGrid>
                <a:gridCol w="3352800">
                  <a:extLst>
                    <a:ext uri="{9D8B030D-6E8A-4147-A177-3AD203B41FA5}">
                      <a16:colId xmlns:a16="http://schemas.microsoft.com/office/drawing/2014/main" val="2948502244"/>
                    </a:ext>
                  </a:extLst>
                </a:gridCol>
                <a:gridCol w="3352800">
                  <a:extLst>
                    <a:ext uri="{9D8B030D-6E8A-4147-A177-3AD203B41FA5}">
                      <a16:colId xmlns:a16="http://schemas.microsoft.com/office/drawing/2014/main" val="4058547705"/>
                    </a:ext>
                  </a:extLst>
                </a:gridCol>
                <a:gridCol w="3352800">
                  <a:extLst>
                    <a:ext uri="{9D8B030D-6E8A-4147-A177-3AD203B41FA5}">
                      <a16:colId xmlns:a16="http://schemas.microsoft.com/office/drawing/2014/main" val="436835422"/>
                    </a:ext>
                  </a:extLst>
                </a:gridCol>
              </a:tblGrid>
              <a:tr h="905916">
                <a:tc>
                  <a:txBody>
                    <a:bodyPr/>
                    <a:lstStyle/>
                    <a:p>
                      <a:pPr algn="ctr"/>
                      <a:r>
                        <a:rPr lang="es-PE" sz="2800" dirty="0"/>
                        <a:t>Tasa Interna de Retorno</a:t>
                      </a:r>
                    </a:p>
                  </a:txBody>
                  <a:tcPr/>
                </a:tc>
                <a:tc>
                  <a:txBody>
                    <a:bodyPr/>
                    <a:lstStyle/>
                    <a:p>
                      <a:pPr algn="ctr"/>
                      <a:r>
                        <a:rPr lang="es-PE" sz="2800" dirty="0"/>
                        <a:t>Signo</a:t>
                      </a:r>
                    </a:p>
                  </a:txBody>
                  <a:tcPr/>
                </a:tc>
                <a:tc>
                  <a:txBody>
                    <a:bodyPr/>
                    <a:lstStyle/>
                    <a:p>
                      <a:pPr algn="ctr"/>
                      <a:r>
                        <a:rPr lang="es-PE" sz="2800" dirty="0"/>
                        <a:t>Costo de Oportunidad</a:t>
                      </a:r>
                    </a:p>
                  </a:txBody>
                  <a:tcPr/>
                </a:tc>
                <a:extLst>
                  <a:ext uri="{0D108BD9-81ED-4DB2-BD59-A6C34878D82A}">
                    <a16:rowId xmlns:a16="http://schemas.microsoft.com/office/drawing/2014/main" val="2673757751"/>
                  </a:ext>
                </a:extLst>
              </a:tr>
              <a:tr h="964362">
                <a:tc>
                  <a:txBody>
                    <a:bodyPr/>
                    <a:lstStyle/>
                    <a:p>
                      <a:pPr algn="ctr"/>
                      <a:r>
                        <a:rPr lang="es-PE" sz="2800" dirty="0"/>
                        <a:t>Tasa Interna de Retorno</a:t>
                      </a:r>
                    </a:p>
                  </a:txBody>
                  <a:tcPr/>
                </a:tc>
                <a:tc>
                  <a:txBody>
                    <a:bodyPr/>
                    <a:lstStyle/>
                    <a:p>
                      <a:pPr algn="ctr"/>
                      <a:r>
                        <a:rPr lang="es-PE" sz="6000" dirty="0">
                          <a:solidFill>
                            <a:srgbClr val="C00000"/>
                          </a:solidFill>
                        </a:rPr>
                        <a:t>&gt; =</a:t>
                      </a:r>
                    </a:p>
                  </a:txBody>
                  <a:tcPr/>
                </a:tc>
                <a:tc>
                  <a:txBody>
                    <a:bodyPr/>
                    <a:lstStyle/>
                    <a:p>
                      <a:pPr algn="ctr"/>
                      <a:r>
                        <a:rPr lang="es-PE" sz="2800" dirty="0"/>
                        <a:t>Costo de Oportunidad</a:t>
                      </a:r>
                    </a:p>
                  </a:txBody>
                  <a:tcPr/>
                </a:tc>
                <a:extLst>
                  <a:ext uri="{0D108BD9-81ED-4DB2-BD59-A6C34878D82A}">
                    <a16:rowId xmlns:a16="http://schemas.microsoft.com/office/drawing/2014/main" val="1882043865"/>
                  </a:ext>
                </a:extLst>
              </a:tr>
              <a:tr h="96436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PE" sz="2800" dirty="0"/>
                        <a:t>Tasa Interna de Retorno</a:t>
                      </a:r>
                    </a:p>
                  </a:txBody>
                  <a:tcPr/>
                </a:tc>
                <a:tc>
                  <a:txBody>
                    <a:bodyPr/>
                    <a:lstStyle/>
                    <a:p>
                      <a:pPr algn="ctr"/>
                      <a:r>
                        <a:rPr lang="es-PE" sz="6000" dirty="0">
                          <a:solidFill>
                            <a:srgbClr val="C00000"/>
                          </a:solidFill>
                        </a:rPr>
                        <a:t>&lt;</a:t>
                      </a:r>
                    </a:p>
                  </a:txBody>
                  <a:tcPr/>
                </a:tc>
                <a:tc>
                  <a:txBody>
                    <a:bodyPr/>
                    <a:lstStyle/>
                    <a:p>
                      <a:pPr algn="ctr"/>
                      <a:r>
                        <a:rPr lang="es-PE" sz="2800" dirty="0"/>
                        <a:t>Costo de Oportunidad</a:t>
                      </a:r>
                    </a:p>
                  </a:txBody>
                  <a:tcPr/>
                </a:tc>
                <a:extLst>
                  <a:ext uri="{0D108BD9-81ED-4DB2-BD59-A6C34878D82A}">
                    <a16:rowId xmlns:a16="http://schemas.microsoft.com/office/drawing/2014/main" val="446187536"/>
                  </a:ext>
                </a:extLst>
              </a:tr>
            </a:tbl>
          </a:graphicData>
        </a:graphic>
      </p:graphicFrame>
      <p:sp>
        <p:nvSpPr>
          <p:cNvPr id="5" name="CuadroTexto 4">
            <a:extLst>
              <a:ext uri="{FF2B5EF4-FFF2-40B4-BE49-F238E27FC236}">
                <a16:creationId xmlns:a16="http://schemas.microsoft.com/office/drawing/2014/main" id="{FE33ABD9-AFAF-459B-8DF5-EDBDA0C359FB}"/>
              </a:ext>
            </a:extLst>
          </p:cNvPr>
          <p:cNvSpPr txBox="1"/>
          <p:nvPr/>
        </p:nvSpPr>
        <p:spPr>
          <a:xfrm>
            <a:off x="343988" y="1267732"/>
            <a:ext cx="11521440" cy="707886"/>
          </a:xfrm>
          <a:prstGeom prst="rect">
            <a:avLst/>
          </a:prstGeom>
          <a:noFill/>
        </p:spPr>
        <p:txBody>
          <a:bodyPr wrap="square" rtlCol="0">
            <a:spAutoFit/>
          </a:bodyPr>
          <a:lstStyle/>
          <a:p>
            <a:pPr algn="just"/>
            <a:r>
              <a:rPr lang="es-PE" sz="4000" b="1" u="sng" dirty="0">
                <a:solidFill>
                  <a:srgbClr val="C00000"/>
                </a:solidFill>
              </a:rPr>
              <a:t>Criterios para evaluación de la TIR</a:t>
            </a:r>
            <a:r>
              <a:rPr lang="es-PE" sz="4000" b="1" dirty="0">
                <a:solidFill>
                  <a:srgbClr val="C00000"/>
                </a:solidFill>
              </a:rPr>
              <a:t>:</a:t>
            </a:r>
          </a:p>
        </p:txBody>
      </p:sp>
      <p:sp>
        <p:nvSpPr>
          <p:cNvPr id="7" name="CuadroTexto 6">
            <a:extLst>
              <a:ext uri="{FF2B5EF4-FFF2-40B4-BE49-F238E27FC236}">
                <a16:creationId xmlns:a16="http://schemas.microsoft.com/office/drawing/2014/main" id="{BCBA79E9-2508-4B06-B180-FECD07C33206}"/>
              </a:ext>
            </a:extLst>
          </p:cNvPr>
          <p:cNvSpPr txBox="1"/>
          <p:nvPr/>
        </p:nvSpPr>
        <p:spPr>
          <a:xfrm>
            <a:off x="1793965" y="219567"/>
            <a:ext cx="8621485" cy="861774"/>
          </a:xfrm>
          <a:prstGeom prst="rect">
            <a:avLst/>
          </a:prstGeom>
          <a:noFill/>
        </p:spPr>
        <p:txBody>
          <a:bodyPr wrap="square" rtlCol="0">
            <a:spAutoFit/>
          </a:bodyPr>
          <a:lstStyle/>
          <a:p>
            <a:pPr algn="ctr"/>
            <a:r>
              <a:rPr lang="es-PE" sz="5000" b="1" dirty="0">
                <a:solidFill>
                  <a:srgbClr val="C00000"/>
                </a:solidFill>
              </a:rPr>
              <a:t>Tasa Interna de Retorno (TIR)</a:t>
            </a:r>
          </a:p>
        </p:txBody>
      </p:sp>
      <p:pic>
        <p:nvPicPr>
          <p:cNvPr id="1026" name="Picture 2" descr="Resultado de imagen para cara feliz cara triste">
            <a:extLst>
              <a:ext uri="{FF2B5EF4-FFF2-40B4-BE49-F238E27FC236}">
                <a16:creationId xmlns:a16="http://schemas.microsoft.com/office/drawing/2014/main" id="{7404CE4C-80DD-44C4-84D4-1B10400211DA}"/>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778" t="24444" r="51111" b="22815"/>
          <a:stretch/>
        </p:blipFill>
        <p:spPr bwMode="auto">
          <a:xfrm>
            <a:off x="11125200" y="3124084"/>
            <a:ext cx="904240" cy="91451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Resultado de imagen para cara feliz cara triste">
            <a:extLst>
              <a:ext uri="{FF2B5EF4-FFF2-40B4-BE49-F238E27FC236}">
                <a16:creationId xmlns:a16="http://schemas.microsoft.com/office/drawing/2014/main" id="{50F711DC-E30A-41EB-A9E3-66EFC43AF757}"/>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9768" t="24444" r="10242" b="22815"/>
          <a:stretch/>
        </p:blipFill>
        <p:spPr bwMode="auto">
          <a:xfrm>
            <a:off x="11104880" y="4038599"/>
            <a:ext cx="924560" cy="914515"/>
          </a:xfrm>
          <a:prstGeom prst="rect">
            <a:avLst/>
          </a:prstGeom>
          <a:noFill/>
          <a:extLst>
            <a:ext uri="{909E8E84-426E-40DD-AFC4-6F175D3DCCD1}">
              <a14:hiddenFill xmlns:a14="http://schemas.microsoft.com/office/drawing/2010/main">
                <a:solidFill>
                  <a:srgbClr val="FFFFFF"/>
                </a:solidFill>
              </a14:hiddenFill>
            </a:ext>
          </a:extLst>
        </p:spPr>
      </p:pic>
      <p:sp>
        <p:nvSpPr>
          <p:cNvPr id="8" name="1 Título">
            <a:extLst>
              <a:ext uri="{FF2B5EF4-FFF2-40B4-BE49-F238E27FC236}">
                <a16:creationId xmlns:a16="http://schemas.microsoft.com/office/drawing/2014/main" id="{77F2235A-F02E-4BB1-AC82-4ABB601304FF}"/>
              </a:ext>
            </a:extLst>
          </p:cNvPr>
          <p:cNvSpPr txBox="1">
            <a:spLocks/>
          </p:cNvSpPr>
          <p:nvPr/>
        </p:nvSpPr>
        <p:spPr>
          <a:xfrm>
            <a:off x="11610544" y="6286497"/>
            <a:ext cx="557162" cy="571503"/>
          </a:xfrm>
          <a:prstGeom prst="rect">
            <a:avLst/>
          </a:prstGeom>
        </p:spPr>
        <p:txBody>
          <a:bodyPr vert="horz" lIns="91440" tIns="45720" rIns="91440" bIns="45720" rtlCol="0" anchor="ctr">
            <a:normAutofit fontScale="90000"/>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s-PE" sz="2000" b="1" i="0" u="none" strike="noStrike" kern="1200" cap="none" spc="0" normalizeH="0" baseline="0" noProof="0" dirty="0">
                <a:ln>
                  <a:noFill/>
                </a:ln>
                <a:solidFill>
                  <a:schemeClr val="tx1"/>
                </a:solidFill>
                <a:effectLst/>
                <a:uLnTx/>
                <a:uFillTx/>
                <a:latin typeface="+mj-lt"/>
                <a:ea typeface="+mj-ea"/>
                <a:cs typeface="+mj-cs"/>
              </a:rPr>
              <a:t>3CT</a:t>
            </a:r>
          </a:p>
        </p:txBody>
      </p:sp>
    </p:spTree>
    <p:extLst>
      <p:ext uri="{BB962C8B-B14F-4D97-AF65-F5344CB8AC3E}">
        <p14:creationId xmlns:p14="http://schemas.microsoft.com/office/powerpoint/2010/main" val="34427378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5335315-D333-4C69-9301-D610920E3E6A}"/>
              </a:ext>
            </a:extLst>
          </p:cNvPr>
          <p:cNvSpPr txBox="1"/>
          <p:nvPr/>
        </p:nvSpPr>
        <p:spPr>
          <a:xfrm>
            <a:off x="343988" y="1267732"/>
            <a:ext cx="11521440" cy="707886"/>
          </a:xfrm>
          <a:prstGeom prst="rect">
            <a:avLst/>
          </a:prstGeom>
          <a:noFill/>
        </p:spPr>
        <p:txBody>
          <a:bodyPr wrap="square" rtlCol="0">
            <a:spAutoFit/>
          </a:bodyPr>
          <a:lstStyle/>
          <a:p>
            <a:pPr algn="just"/>
            <a:r>
              <a:rPr lang="es-PE" sz="4000" b="1" u="sng" dirty="0">
                <a:solidFill>
                  <a:srgbClr val="C00000"/>
                </a:solidFill>
              </a:rPr>
              <a:t>Errores de la TIR</a:t>
            </a:r>
            <a:endParaRPr lang="es-PE" sz="4000" b="1" dirty="0">
              <a:solidFill>
                <a:srgbClr val="C00000"/>
              </a:solidFill>
            </a:endParaRPr>
          </a:p>
        </p:txBody>
      </p:sp>
      <p:sp>
        <p:nvSpPr>
          <p:cNvPr id="5" name="CuadroTexto 4">
            <a:extLst>
              <a:ext uri="{FF2B5EF4-FFF2-40B4-BE49-F238E27FC236}">
                <a16:creationId xmlns:a16="http://schemas.microsoft.com/office/drawing/2014/main" id="{ABA9C424-6B41-43DA-81FB-000FAB19DA31}"/>
              </a:ext>
            </a:extLst>
          </p:cNvPr>
          <p:cNvSpPr txBox="1"/>
          <p:nvPr/>
        </p:nvSpPr>
        <p:spPr>
          <a:xfrm>
            <a:off x="1793965" y="219567"/>
            <a:ext cx="8621485" cy="861774"/>
          </a:xfrm>
          <a:prstGeom prst="rect">
            <a:avLst/>
          </a:prstGeom>
          <a:noFill/>
        </p:spPr>
        <p:txBody>
          <a:bodyPr wrap="square" rtlCol="0">
            <a:spAutoFit/>
          </a:bodyPr>
          <a:lstStyle/>
          <a:p>
            <a:pPr algn="ctr"/>
            <a:r>
              <a:rPr lang="es-PE" sz="5000" b="1" dirty="0">
                <a:solidFill>
                  <a:srgbClr val="C00000"/>
                </a:solidFill>
              </a:rPr>
              <a:t>Tasa Interna de Retorno (TIR)</a:t>
            </a:r>
          </a:p>
        </p:txBody>
      </p:sp>
      <p:sp>
        <p:nvSpPr>
          <p:cNvPr id="6" name="CuadroTexto 5">
            <a:extLst>
              <a:ext uri="{FF2B5EF4-FFF2-40B4-BE49-F238E27FC236}">
                <a16:creationId xmlns:a16="http://schemas.microsoft.com/office/drawing/2014/main" id="{BAA4FA4B-A2BB-4E4A-89DE-B490E036A267}"/>
              </a:ext>
            </a:extLst>
          </p:cNvPr>
          <p:cNvSpPr txBox="1"/>
          <p:nvPr/>
        </p:nvSpPr>
        <p:spPr>
          <a:xfrm>
            <a:off x="477520" y="2174240"/>
            <a:ext cx="10779760" cy="3785652"/>
          </a:xfrm>
          <a:prstGeom prst="rect">
            <a:avLst/>
          </a:prstGeom>
          <a:noFill/>
        </p:spPr>
        <p:txBody>
          <a:bodyPr wrap="square" rtlCol="0">
            <a:spAutoFit/>
          </a:bodyPr>
          <a:lstStyle/>
          <a:p>
            <a:pPr marL="342900" indent="-342900" algn="just">
              <a:buAutoNum type="arabicPeriod"/>
            </a:pPr>
            <a:r>
              <a:rPr lang="es-PE" sz="4000" dirty="0"/>
              <a:t>Asume que las tasas no varían hasta el vencimiento.</a:t>
            </a:r>
          </a:p>
          <a:p>
            <a:pPr marL="342900" indent="-342900" algn="just">
              <a:buAutoNum type="arabicPeriod"/>
            </a:pPr>
            <a:r>
              <a:rPr lang="es-PE" sz="4000" dirty="0"/>
              <a:t>Asume que todos los flujos son reinvertidos hasta el vencimiento.</a:t>
            </a:r>
          </a:p>
          <a:p>
            <a:pPr marL="342900" indent="-342900" algn="just">
              <a:buAutoNum type="arabicPeriod"/>
            </a:pPr>
            <a:r>
              <a:rPr lang="es-PE" sz="4000" dirty="0"/>
              <a:t>Sólo sirve cuando provienen de flujos convencionales (sólo un cambio de signo).</a:t>
            </a:r>
          </a:p>
        </p:txBody>
      </p:sp>
      <p:sp>
        <p:nvSpPr>
          <p:cNvPr id="7" name="1 Título">
            <a:extLst>
              <a:ext uri="{FF2B5EF4-FFF2-40B4-BE49-F238E27FC236}">
                <a16:creationId xmlns:a16="http://schemas.microsoft.com/office/drawing/2014/main" id="{77F2235A-F02E-4BB1-AC82-4ABB601304FF}"/>
              </a:ext>
            </a:extLst>
          </p:cNvPr>
          <p:cNvSpPr txBox="1">
            <a:spLocks/>
          </p:cNvSpPr>
          <p:nvPr/>
        </p:nvSpPr>
        <p:spPr>
          <a:xfrm>
            <a:off x="11610544" y="6286497"/>
            <a:ext cx="557162" cy="571503"/>
          </a:xfrm>
          <a:prstGeom prst="rect">
            <a:avLst/>
          </a:prstGeom>
        </p:spPr>
        <p:txBody>
          <a:bodyPr vert="horz" lIns="91440" tIns="45720" rIns="91440" bIns="45720" rtlCol="0" anchor="ctr">
            <a:normAutofit fontScale="90000"/>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s-PE" sz="2000" b="1" i="0" u="none" strike="noStrike" kern="1200" cap="none" spc="0" normalizeH="0" baseline="0" noProof="0" dirty="0">
                <a:ln>
                  <a:noFill/>
                </a:ln>
                <a:solidFill>
                  <a:schemeClr val="tx1"/>
                </a:solidFill>
                <a:effectLst/>
                <a:uLnTx/>
                <a:uFillTx/>
                <a:latin typeface="+mj-lt"/>
                <a:ea typeface="+mj-ea"/>
                <a:cs typeface="+mj-cs"/>
              </a:rPr>
              <a:t>3CT</a:t>
            </a:r>
          </a:p>
        </p:txBody>
      </p:sp>
    </p:spTree>
    <p:extLst>
      <p:ext uri="{BB962C8B-B14F-4D97-AF65-F5344CB8AC3E}">
        <p14:creationId xmlns:p14="http://schemas.microsoft.com/office/powerpoint/2010/main" val="40117425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8771E4A1-AD0A-4325-8B27-3CB85FD6C42A}"/>
              </a:ext>
            </a:extLst>
          </p:cNvPr>
          <p:cNvPicPr>
            <a:picLocks noChangeAspect="1" noChangeArrowheads="1"/>
            <a:extLst>
              <a:ext uri="{84589F7E-364E-4C9E-8A38-B11213B215E9}">
                <a14:cameraTool xmlns:a14="http://schemas.microsoft.com/office/drawing/2010/main" cellRange="$B$2:$D$23"/>
              </a:ext>
            </a:extLst>
          </p:cNvPicPr>
          <p:nvPr/>
        </p:nvPicPr>
        <p:blipFill>
          <a:blip r:embed="rId2"/>
          <a:srcRect/>
          <a:stretch>
            <a:fillRect/>
          </a:stretch>
        </p:blipFill>
        <p:spPr bwMode="auto">
          <a:xfrm>
            <a:off x="494030" y="1972310"/>
            <a:ext cx="2385060" cy="4030980"/>
          </a:xfrm>
          <a:prstGeom prst="rect">
            <a:avLst/>
          </a:prstGeom>
          <a:solidFill>
            <a:srgbClr val="FFFFFF"/>
          </a:solidFill>
          <a:ln w="9525">
            <a:solidFill>
              <a:srgbClr val="000000"/>
            </a:solidFill>
            <a:miter lim="800000"/>
            <a:headEnd/>
            <a:tailEnd/>
          </a:ln>
        </p:spPr>
      </p:pic>
      <p:pic>
        <p:nvPicPr>
          <p:cNvPr id="9" name="Imagen 8">
            <a:extLst>
              <a:ext uri="{FF2B5EF4-FFF2-40B4-BE49-F238E27FC236}">
                <a16:creationId xmlns:a16="http://schemas.microsoft.com/office/drawing/2014/main" id="{CCFFED5D-C041-4F68-B100-7A06794BF591}"/>
              </a:ext>
            </a:extLst>
          </p:cNvPr>
          <p:cNvPicPr>
            <a:picLocks noChangeAspect="1"/>
          </p:cNvPicPr>
          <p:nvPr/>
        </p:nvPicPr>
        <p:blipFill rotWithShape="1">
          <a:blip r:embed="rId3"/>
          <a:srcRect l="14706" t="26222" r="30262" b="33630"/>
          <a:stretch/>
        </p:blipFill>
        <p:spPr>
          <a:xfrm>
            <a:off x="3230879" y="2165350"/>
            <a:ext cx="8828393" cy="36360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Imagen 9">
            <a:extLst>
              <a:ext uri="{FF2B5EF4-FFF2-40B4-BE49-F238E27FC236}">
                <a16:creationId xmlns:a16="http://schemas.microsoft.com/office/drawing/2014/main" id="{B7DEED74-B4B9-4DF2-B045-946567C99291}"/>
              </a:ext>
            </a:extLst>
          </p:cNvPr>
          <p:cNvPicPr>
            <a:picLocks noChangeAspect="1" noChangeArrowheads="1"/>
            <a:extLst>
              <a:ext uri="{84589F7E-364E-4C9E-8A38-B11213B215E9}">
                <a14:cameraTool xmlns:a14="http://schemas.microsoft.com/office/drawing/2010/main" cellRange="$I$30:$J$32"/>
              </a:ext>
            </a:extLst>
          </p:cNvPicPr>
          <p:nvPr/>
        </p:nvPicPr>
        <p:blipFill>
          <a:blip r:embed="rId4"/>
          <a:srcRect/>
          <a:stretch>
            <a:fillRect/>
          </a:stretch>
        </p:blipFill>
        <p:spPr bwMode="auto">
          <a:xfrm>
            <a:off x="5312003" y="6003290"/>
            <a:ext cx="1585408" cy="545502"/>
          </a:xfrm>
          <a:prstGeom prst="rect">
            <a:avLst/>
          </a:prstGeom>
          <a:solidFill>
            <a:srgbClr val="FFFFFF"/>
          </a:solidFill>
          <a:ln w="9525">
            <a:solidFill>
              <a:srgbClr val="000000"/>
            </a:solidFill>
            <a:miter lim="800000"/>
            <a:headEnd/>
            <a:tailEnd/>
          </a:ln>
        </p:spPr>
      </p:pic>
      <p:sp>
        <p:nvSpPr>
          <p:cNvPr id="11" name="CuadroTexto 10">
            <a:extLst>
              <a:ext uri="{FF2B5EF4-FFF2-40B4-BE49-F238E27FC236}">
                <a16:creationId xmlns:a16="http://schemas.microsoft.com/office/drawing/2014/main" id="{F845F654-3C12-4943-B43A-3672C0174CAD}"/>
              </a:ext>
            </a:extLst>
          </p:cNvPr>
          <p:cNvSpPr txBox="1"/>
          <p:nvPr/>
        </p:nvSpPr>
        <p:spPr>
          <a:xfrm>
            <a:off x="1793965" y="219567"/>
            <a:ext cx="8621485" cy="861774"/>
          </a:xfrm>
          <a:prstGeom prst="rect">
            <a:avLst/>
          </a:prstGeom>
          <a:noFill/>
        </p:spPr>
        <p:txBody>
          <a:bodyPr wrap="square" rtlCol="0">
            <a:spAutoFit/>
          </a:bodyPr>
          <a:lstStyle/>
          <a:p>
            <a:pPr algn="ctr"/>
            <a:r>
              <a:rPr lang="es-PE" sz="5000" b="1" dirty="0">
                <a:solidFill>
                  <a:srgbClr val="C00000"/>
                </a:solidFill>
              </a:rPr>
              <a:t>Tasa Interna de Retorno (TIR)</a:t>
            </a:r>
          </a:p>
        </p:txBody>
      </p:sp>
      <p:sp>
        <p:nvSpPr>
          <p:cNvPr id="12" name="CuadroTexto 11">
            <a:extLst>
              <a:ext uri="{FF2B5EF4-FFF2-40B4-BE49-F238E27FC236}">
                <a16:creationId xmlns:a16="http://schemas.microsoft.com/office/drawing/2014/main" id="{8EC92A23-EDFC-4219-9FF4-986E4403DF59}"/>
              </a:ext>
            </a:extLst>
          </p:cNvPr>
          <p:cNvSpPr txBox="1"/>
          <p:nvPr/>
        </p:nvSpPr>
        <p:spPr>
          <a:xfrm>
            <a:off x="343988" y="1084852"/>
            <a:ext cx="11521440" cy="707886"/>
          </a:xfrm>
          <a:prstGeom prst="rect">
            <a:avLst/>
          </a:prstGeom>
          <a:noFill/>
        </p:spPr>
        <p:txBody>
          <a:bodyPr wrap="square" rtlCol="0">
            <a:spAutoFit/>
          </a:bodyPr>
          <a:lstStyle/>
          <a:p>
            <a:pPr algn="just"/>
            <a:r>
              <a:rPr lang="es-PE" sz="4000" b="1" u="sng" dirty="0">
                <a:solidFill>
                  <a:srgbClr val="C00000"/>
                </a:solidFill>
              </a:rPr>
              <a:t>TIR Múltiple</a:t>
            </a:r>
            <a:endParaRPr lang="es-PE" sz="4000" b="1" dirty="0">
              <a:solidFill>
                <a:srgbClr val="C00000"/>
              </a:solidFill>
            </a:endParaRPr>
          </a:p>
        </p:txBody>
      </p:sp>
      <p:sp>
        <p:nvSpPr>
          <p:cNvPr id="7" name="6 Elipse"/>
          <p:cNvSpPr/>
          <p:nvPr/>
        </p:nvSpPr>
        <p:spPr>
          <a:xfrm>
            <a:off x="3976914" y="3381829"/>
            <a:ext cx="420915" cy="319314"/>
          </a:xfrm>
          <a:prstGeom prst="ellipse">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7 Elipse"/>
          <p:cNvSpPr/>
          <p:nvPr/>
        </p:nvSpPr>
        <p:spPr>
          <a:xfrm>
            <a:off x="6350000" y="3360057"/>
            <a:ext cx="420915" cy="319314"/>
          </a:xfrm>
          <a:prstGeom prst="ellipse">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3" name="12 Elipse"/>
          <p:cNvSpPr/>
          <p:nvPr/>
        </p:nvSpPr>
        <p:spPr>
          <a:xfrm>
            <a:off x="7772400" y="3345544"/>
            <a:ext cx="420915" cy="319314"/>
          </a:xfrm>
          <a:prstGeom prst="ellipse">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5" name="1 Título">
            <a:extLst>
              <a:ext uri="{FF2B5EF4-FFF2-40B4-BE49-F238E27FC236}">
                <a16:creationId xmlns:a16="http://schemas.microsoft.com/office/drawing/2014/main" id="{77F2235A-F02E-4BB1-AC82-4ABB601304FF}"/>
              </a:ext>
            </a:extLst>
          </p:cNvPr>
          <p:cNvSpPr txBox="1">
            <a:spLocks/>
          </p:cNvSpPr>
          <p:nvPr/>
        </p:nvSpPr>
        <p:spPr>
          <a:xfrm>
            <a:off x="11610544" y="6286497"/>
            <a:ext cx="557162" cy="571503"/>
          </a:xfrm>
          <a:prstGeom prst="rect">
            <a:avLst/>
          </a:prstGeom>
        </p:spPr>
        <p:txBody>
          <a:bodyPr vert="horz" lIns="91440" tIns="45720" rIns="91440" bIns="45720" rtlCol="0" anchor="ctr">
            <a:normAutofit fontScale="90000"/>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s-PE" sz="2000" b="1" i="0" u="none" strike="noStrike" kern="1200" cap="none" spc="0" normalizeH="0" baseline="0" noProof="0" dirty="0">
                <a:ln>
                  <a:noFill/>
                </a:ln>
                <a:solidFill>
                  <a:schemeClr val="tx1"/>
                </a:solidFill>
                <a:effectLst/>
                <a:uLnTx/>
                <a:uFillTx/>
                <a:latin typeface="+mj-lt"/>
                <a:ea typeface="+mj-ea"/>
                <a:cs typeface="+mj-cs"/>
              </a:rPr>
              <a:t>3CT</a:t>
            </a:r>
          </a:p>
        </p:txBody>
      </p:sp>
    </p:spTree>
    <p:extLst>
      <p:ext uri="{BB962C8B-B14F-4D97-AF65-F5344CB8AC3E}">
        <p14:creationId xmlns:p14="http://schemas.microsoft.com/office/powerpoint/2010/main" val="15517926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A9141DB-94C5-4E23-8FF4-B5F6D81F2DE2}"/>
              </a:ext>
            </a:extLst>
          </p:cNvPr>
          <p:cNvSpPr txBox="1"/>
          <p:nvPr/>
        </p:nvSpPr>
        <p:spPr>
          <a:xfrm>
            <a:off x="1793965" y="219567"/>
            <a:ext cx="8621485" cy="861774"/>
          </a:xfrm>
          <a:prstGeom prst="rect">
            <a:avLst/>
          </a:prstGeom>
          <a:noFill/>
        </p:spPr>
        <p:txBody>
          <a:bodyPr wrap="square" rtlCol="0">
            <a:spAutoFit/>
          </a:bodyPr>
          <a:lstStyle/>
          <a:p>
            <a:pPr algn="ctr"/>
            <a:r>
              <a:rPr lang="es-PE" sz="5000" b="1" dirty="0">
                <a:solidFill>
                  <a:srgbClr val="C00000"/>
                </a:solidFill>
              </a:rPr>
              <a:t>Tasa Interna de Retorno (TIR)</a:t>
            </a:r>
          </a:p>
        </p:txBody>
      </p:sp>
      <p:sp>
        <p:nvSpPr>
          <p:cNvPr id="5" name="CuadroTexto 4">
            <a:extLst>
              <a:ext uri="{FF2B5EF4-FFF2-40B4-BE49-F238E27FC236}">
                <a16:creationId xmlns:a16="http://schemas.microsoft.com/office/drawing/2014/main" id="{B5D8E318-E69E-4FF2-9F2B-3EBF7A42A354}"/>
              </a:ext>
            </a:extLst>
          </p:cNvPr>
          <p:cNvSpPr txBox="1"/>
          <p:nvPr/>
        </p:nvSpPr>
        <p:spPr>
          <a:xfrm>
            <a:off x="343988" y="1084852"/>
            <a:ext cx="11521440" cy="707886"/>
          </a:xfrm>
          <a:prstGeom prst="rect">
            <a:avLst/>
          </a:prstGeom>
          <a:noFill/>
        </p:spPr>
        <p:txBody>
          <a:bodyPr wrap="square" rtlCol="0">
            <a:spAutoFit/>
          </a:bodyPr>
          <a:lstStyle/>
          <a:p>
            <a:pPr algn="just"/>
            <a:r>
              <a:rPr lang="es-PE" sz="4000" b="1" u="sng" dirty="0">
                <a:solidFill>
                  <a:srgbClr val="C00000"/>
                </a:solidFill>
              </a:rPr>
              <a:t>TIR Modificada</a:t>
            </a:r>
            <a:endParaRPr lang="es-PE" sz="4000" b="1" dirty="0">
              <a:solidFill>
                <a:srgbClr val="C00000"/>
              </a:solidFill>
            </a:endParaRPr>
          </a:p>
        </p:txBody>
      </p:sp>
      <p:sp>
        <p:nvSpPr>
          <p:cNvPr id="6" name="Rectángulo 5">
            <a:extLst>
              <a:ext uri="{FF2B5EF4-FFF2-40B4-BE49-F238E27FC236}">
                <a16:creationId xmlns:a16="http://schemas.microsoft.com/office/drawing/2014/main" id="{7CAD4CBD-421F-4F0D-BC98-00CE31443FA2}"/>
              </a:ext>
            </a:extLst>
          </p:cNvPr>
          <p:cNvSpPr/>
          <p:nvPr/>
        </p:nvSpPr>
        <p:spPr>
          <a:xfrm>
            <a:off x="1596101" y="1860379"/>
            <a:ext cx="9017212" cy="584775"/>
          </a:xfrm>
          <a:prstGeom prst="rect">
            <a:avLst/>
          </a:prstGeom>
        </p:spPr>
        <p:txBody>
          <a:bodyPr wrap="square">
            <a:spAutoFit/>
          </a:bodyPr>
          <a:lstStyle/>
          <a:p>
            <a:r>
              <a:rPr lang="es-PE" sz="3200" dirty="0"/>
              <a:t>-100 / 50 / 90 / -20 / 80 / -60 / 40 / 30 / 60 / -180 / 8 </a:t>
            </a:r>
          </a:p>
        </p:txBody>
      </p:sp>
      <p:sp>
        <p:nvSpPr>
          <p:cNvPr id="7" name="Rectángulo 6">
            <a:extLst>
              <a:ext uri="{FF2B5EF4-FFF2-40B4-BE49-F238E27FC236}">
                <a16:creationId xmlns:a16="http://schemas.microsoft.com/office/drawing/2014/main" id="{503696A4-05EF-4588-A707-9BBB12560211}"/>
              </a:ext>
            </a:extLst>
          </p:cNvPr>
          <p:cNvSpPr/>
          <p:nvPr/>
        </p:nvSpPr>
        <p:spPr>
          <a:xfrm>
            <a:off x="446714" y="2649344"/>
            <a:ext cx="11418714" cy="646331"/>
          </a:xfrm>
          <a:prstGeom prst="rect">
            <a:avLst/>
          </a:prstGeom>
        </p:spPr>
        <p:txBody>
          <a:bodyPr wrap="square">
            <a:spAutoFit/>
          </a:bodyPr>
          <a:lstStyle/>
          <a:p>
            <a:pPr algn="just"/>
            <a:r>
              <a:rPr lang="es-PE" dirty="0"/>
              <a:t>Para calcular su tasa interna de rendimiento modificada lo primero que hay que hacer es calcular el valor actual de los flujos de caja negativos descontados al coste de oportunidad del capital, por ejemplo, al 10%</a:t>
            </a:r>
          </a:p>
        </p:txBody>
      </p:sp>
      <p:sp>
        <p:nvSpPr>
          <p:cNvPr id="8" name="Rectángulo 7">
            <a:extLst>
              <a:ext uri="{FF2B5EF4-FFF2-40B4-BE49-F238E27FC236}">
                <a16:creationId xmlns:a16="http://schemas.microsoft.com/office/drawing/2014/main" id="{E7A8B883-7561-4405-89F2-73B3F91F3534}"/>
              </a:ext>
            </a:extLst>
          </p:cNvPr>
          <p:cNvSpPr/>
          <p:nvPr/>
        </p:nvSpPr>
        <p:spPr>
          <a:xfrm>
            <a:off x="446714" y="3526065"/>
            <a:ext cx="11418714" cy="923330"/>
          </a:xfrm>
          <a:prstGeom prst="rect">
            <a:avLst/>
          </a:prstGeom>
        </p:spPr>
        <p:txBody>
          <a:bodyPr wrap="square">
            <a:spAutoFit/>
          </a:bodyPr>
          <a:lstStyle/>
          <a:p>
            <a:pPr algn="just"/>
            <a:r>
              <a:rPr lang="es-PE" dirty="0"/>
              <a:t>Seguidamente capitalizaremos hasta el final de la vida del proyecto (año 10) los flujos de caja positivos al coste de oportunidad del capital (o a otro que creamos más realista como tipo de reinversión, si consideramos que los flujos de caja se destinan a proyectos con riesgo diferente del actual). </a:t>
            </a:r>
          </a:p>
        </p:txBody>
      </p:sp>
      <p:sp>
        <p:nvSpPr>
          <p:cNvPr id="9" name="Rectángulo 8">
            <a:extLst>
              <a:ext uri="{FF2B5EF4-FFF2-40B4-BE49-F238E27FC236}">
                <a16:creationId xmlns:a16="http://schemas.microsoft.com/office/drawing/2014/main" id="{ED35EE20-A852-4ED8-B6CC-357731225CC1}"/>
              </a:ext>
            </a:extLst>
          </p:cNvPr>
          <p:cNvSpPr/>
          <p:nvPr/>
        </p:nvSpPr>
        <p:spPr>
          <a:xfrm>
            <a:off x="446714" y="4680986"/>
            <a:ext cx="11418714" cy="646331"/>
          </a:xfrm>
          <a:prstGeom prst="rect">
            <a:avLst/>
          </a:prstGeom>
        </p:spPr>
        <p:txBody>
          <a:bodyPr wrap="square">
            <a:spAutoFit/>
          </a:bodyPr>
          <a:lstStyle/>
          <a:p>
            <a:r>
              <a:rPr lang="es-PE" dirty="0"/>
              <a:t>Ahora tenemos los pagos actualizados en el momento inicial y los cobros capitalizados en el año 10, por lo que procederemos a igualarlos: </a:t>
            </a:r>
          </a:p>
        </p:txBody>
      </p:sp>
      <p:sp>
        <p:nvSpPr>
          <p:cNvPr id="10" name="Rectángulo 9">
            <a:extLst>
              <a:ext uri="{FF2B5EF4-FFF2-40B4-BE49-F238E27FC236}">
                <a16:creationId xmlns:a16="http://schemas.microsoft.com/office/drawing/2014/main" id="{D9603E59-8ABA-49B7-9B1F-159A6437EE85}"/>
              </a:ext>
            </a:extLst>
          </p:cNvPr>
          <p:cNvSpPr/>
          <p:nvPr/>
        </p:nvSpPr>
        <p:spPr>
          <a:xfrm>
            <a:off x="446714" y="5486972"/>
            <a:ext cx="11418714" cy="646331"/>
          </a:xfrm>
          <a:prstGeom prst="rect">
            <a:avLst/>
          </a:prstGeom>
        </p:spPr>
        <p:txBody>
          <a:bodyPr wrap="square">
            <a:spAutoFit/>
          </a:bodyPr>
          <a:lstStyle/>
          <a:p>
            <a:r>
              <a:rPr lang="es-PE" dirty="0"/>
              <a:t>Por supuesto, un proyecto de inversión será </a:t>
            </a:r>
            <a:r>
              <a:rPr lang="es-PE" dirty="0" err="1"/>
              <a:t>efectuable</a:t>
            </a:r>
            <a:r>
              <a:rPr lang="es-PE" dirty="0"/>
              <a:t> por este método cuando r*&gt;k. Y entre varias inversiones será preferible la que tenga mayor TIRM. </a:t>
            </a:r>
          </a:p>
        </p:txBody>
      </p:sp>
      <p:sp>
        <p:nvSpPr>
          <p:cNvPr id="11" name="1 Título">
            <a:extLst>
              <a:ext uri="{FF2B5EF4-FFF2-40B4-BE49-F238E27FC236}">
                <a16:creationId xmlns:a16="http://schemas.microsoft.com/office/drawing/2014/main" id="{77F2235A-F02E-4BB1-AC82-4ABB601304FF}"/>
              </a:ext>
            </a:extLst>
          </p:cNvPr>
          <p:cNvSpPr txBox="1">
            <a:spLocks/>
          </p:cNvSpPr>
          <p:nvPr/>
        </p:nvSpPr>
        <p:spPr>
          <a:xfrm>
            <a:off x="11610544" y="6286497"/>
            <a:ext cx="557162" cy="571503"/>
          </a:xfrm>
          <a:prstGeom prst="rect">
            <a:avLst/>
          </a:prstGeom>
        </p:spPr>
        <p:txBody>
          <a:bodyPr vert="horz" lIns="91440" tIns="45720" rIns="91440" bIns="45720" rtlCol="0" anchor="ctr">
            <a:normAutofit fontScale="90000"/>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s-PE" sz="2000" b="1" i="0" u="none" strike="noStrike" kern="1200" cap="none" spc="0" normalizeH="0" baseline="0" noProof="0" dirty="0">
                <a:ln>
                  <a:noFill/>
                </a:ln>
                <a:solidFill>
                  <a:schemeClr val="tx1"/>
                </a:solidFill>
                <a:effectLst/>
                <a:uLnTx/>
                <a:uFillTx/>
                <a:latin typeface="+mj-lt"/>
                <a:ea typeface="+mj-ea"/>
                <a:cs typeface="+mj-cs"/>
              </a:rPr>
              <a:t>3CT</a:t>
            </a:r>
          </a:p>
        </p:txBody>
      </p:sp>
    </p:spTree>
    <p:extLst>
      <p:ext uri="{BB962C8B-B14F-4D97-AF65-F5344CB8AC3E}">
        <p14:creationId xmlns:p14="http://schemas.microsoft.com/office/powerpoint/2010/main" val="13319695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valor presente neto">
            <a:extLst>
              <a:ext uri="{FF2B5EF4-FFF2-40B4-BE49-F238E27FC236}">
                <a16:creationId xmlns:a16="http://schemas.microsoft.com/office/drawing/2014/main" id="{8E36B21D-D0BE-49DD-9019-8FBA2E8FFA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756" y="1925367"/>
            <a:ext cx="11554400" cy="4176464"/>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A00421B6-2689-434F-88AD-76B048F2DDCD}"/>
              </a:ext>
            </a:extLst>
          </p:cNvPr>
          <p:cNvSpPr txBox="1"/>
          <p:nvPr/>
        </p:nvSpPr>
        <p:spPr>
          <a:xfrm>
            <a:off x="179512" y="138698"/>
            <a:ext cx="6840760" cy="553998"/>
          </a:xfrm>
          <a:prstGeom prst="rect">
            <a:avLst/>
          </a:prstGeom>
          <a:noFill/>
        </p:spPr>
        <p:txBody>
          <a:bodyPr wrap="square" rtlCol="0">
            <a:spAutoFit/>
          </a:bodyPr>
          <a:lstStyle/>
          <a:p>
            <a:r>
              <a:rPr lang="es-PE" sz="3000" b="1" dirty="0">
                <a:solidFill>
                  <a:srgbClr val="C00000"/>
                </a:solidFill>
              </a:rPr>
              <a:t>¿Qué es el Valor Presente Neto? – VPN …</a:t>
            </a:r>
          </a:p>
        </p:txBody>
      </p:sp>
      <p:sp>
        <p:nvSpPr>
          <p:cNvPr id="8" name="Rectángulo 7">
            <a:extLst>
              <a:ext uri="{FF2B5EF4-FFF2-40B4-BE49-F238E27FC236}">
                <a16:creationId xmlns:a16="http://schemas.microsoft.com/office/drawing/2014/main" id="{C7673AFD-DCC2-4DA2-B418-D0841ABDFC5C}"/>
              </a:ext>
            </a:extLst>
          </p:cNvPr>
          <p:cNvSpPr/>
          <p:nvPr/>
        </p:nvSpPr>
        <p:spPr>
          <a:xfrm>
            <a:off x="251520" y="692696"/>
            <a:ext cx="11554400" cy="1477328"/>
          </a:xfrm>
          <a:prstGeom prst="rect">
            <a:avLst/>
          </a:prstGeom>
        </p:spPr>
        <p:txBody>
          <a:bodyPr wrap="square">
            <a:spAutoFit/>
          </a:bodyPr>
          <a:lstStyle/>
          <a:p>
            <a:pPr algn="just"/>
            <a:r>
              <a:rPr lang="es-PE" dirty="0">
                <a:solidFill>
                  <a:srgbClr val="000000"/>
                </a:solidFill>
                <a:latin typeface="Times New Roman" panose="02020603050405020304" pitchFamily="18" charset="0"/>
              </a:rPr>
              <a:t>El valor presente neto (VPN) de una serie temporal de </a:t>
            </a:r>
            <a:r>
              <a:rPr lang="es-PE" dirty="0">
                <a:latin typeface="Times New Roman" panose="02020603050405020304" pitchFamily="18" charset="0"/>
              </a:rPr>
              <a:t>flujos de efectivo</a:t>
            </a:r>
            <a:r>
              <a:rPr lang="es-PE" dirty="0">
                <a:solidFill>
                  <a:srgbClr val="000000"/>
                </a:solidFill>
                <a:latin typeface="Times New Roman" panose="02020603050405020304" pitchFamily="18" charset="0"/>
              </a:rPr>
              <a:t>, tanto entrantes (positivos - suman) como salientes (negativos – restan), se define como la suma del valor presente (PV) </a:t>
            </a:r>
            <a:r>
              <a:rPr lang="es-PE" dirty="0" smtClean="0">
                <a:solidFill>
                  <a:srgbClr val="000000"/>
                </a:solidFill>
                <a:latin typeface="Times New Roman" panose="02020603050405020304" pitchFamily="18" charset="0"/>
              </a:rPr>
              <a:t>de los </a:t>
            </a:r>
            <a:r>
              <a:rPr lang="es-PE" dirty="0" smtClean="0">
                <a:latin typeface="Times New Roman" panose="02020603050405020304" pitchFamily="18" charset="0"/>
              </a:rPr>
              <a:t>flujos </a:t>
            </a:r>
            <a:r>
              <a:rPr lang="es-PE" dirty="0">
                <a:latin typeface="Times New Roman" panose="02020603050405020304" pitchFamily="18" charset="0"/>
              </a:rPr>
              <a:t>de efectivo</a:t>
            </a:r>
            <a:r>
              <a:rPr lang="es-PE" dirty="0">
                <a:solidFill>
                  <a:srgbClr val="000000"/>
                </a:solidFill>
                <a:latin typeface="Times New Roman" panose="02020603050405020304" pitchFamily="18" charset="0"/>
              </a:rPr>
              <a:t> individuales</a:t>
            </a:r>
            <a:r>
              <a:rPr lang="es-PE" dirty="0" smtClean="0">
                <a:solidFill>
                  <a:srgbClr val="000000"/>
                </a:solidFill>
                <a:latin typeface="Times New Roman" panose="02020603050405020304" pitchFamily="18" charset="0"/>
              </a:rPr>
              <a:t>.</a:t>
            </a:r>
          </a:p>
          <a:p>
            <a:pPr algn="just"/>
            <a:endParaRPr lang="es-PE" dirty="0">
              <a:solidFill>
                <a:srgbClr val="000000"/>
              </a:solidFill>
              <a:latin typeface="Times New Roman" panose="02020603050405020304" pitchFamily="18" charset="0"/>
            </a:endParaRPr>
          </a:p>
          <a:p>
            <a:pPr algn="just"/>
            <a:r>
              <a:rPr lang="es-PE" dirty="0" smtClean="0">
                <a:solidFill>
                  <a:srgbClr val="000000"/>
                </a:solidFill>
                <a:latin typeface="Times New Roman" panose="02020603050405020304" pitchFamily="18" charset="0"/>
              </a:rPr>
              <a:t>El monto resultante es el monto por el cual se construye o destruye valor en una empresa.</a:t>
            </a:r>
          </a:p>
          <a:p>
            <a:pPr algn="just"/>
            <a:endParaRPr lang="es-PE" dirty="0"/>
          </a:p>
        </p:txBody>
      </p:sp>
      <p:sp>
        <p:nvSpPr>
          <p:cNvPr id="9" name="Rectángulo 8">
            <a:extLst>
              <a:ext uri="{FF2B5EF4-FFF2-40B4-BE49-F238E27FC236}">
                <a16:creationId xmlns:a16="http://schemas.microsoft.com/office/drawing/2014/main" id="{60CE1075-7F4F-4905-BC9D-910ABC2B8798}"/>
              </a:ext>
            </a:extLst>
          </p:cNvPr>
          <p:cNvSpPr/>
          <p:nvPr/>
        </p:nvSpPr>
        <p:spPr>
          <a:xfrm>
            <a:off x="342756" y="5917165"/>
            <a:ext cx="11554400" cy="369332"/>
          </a:xfrm>
          <a:prstGeom prst="rect">
            <a:avLst/>
          </a:prstGeom>
        </p:spPr>
        <p:txBody>
          <a:bodyPr wrap="square">
            <a:spAutoFit/>
          </a:bodyPr>
          <a:lstStyle/>
          <a:p>
            <a:pPr algn="just"/>
            <a:r>
              <a:rPr lang="es-PE" b="1" dirty="0">
                <a:solidFill>
                  <a:srgbClr val="000000"/>
                </a:solidFill>
                <a:latin typeface="Times New Roman" panose="02020603050405020304" pitchFamily="18" charset="0"/>
              </a:rPr>
              <a:t>ATENCION: </a:t>
            </a:r>
            <a:r>
              <a:rPr lang="es-PE" dirty="0">
                <a:solidFill>
                  <a:srgbClr val="000000"/>
                </a:solidFill>
                <a:latin typeface="Times New Roman" panose="02020603050405020304" pitchFamily="18" charset="0"/>
              </a:rPr>
              <a:t>Se utilizan tasas efectivas, por lo tanto la formula utilizada corresponde a la de descuento compuesto.</a:t>
            </a:r>
            <a:endParaRPr lang="es-PE" dirty="0"/>
          </a:p>
        </p:txBody>
      </p:sp>
      <p:sp>
        <p:nvSpPr>
          <p:cNvPr id="10" name="1 Título">
            <a:extLst>
              <a:ext uri="{FF2B5EF4-FFF2-40B4-BE49-F238E27FC236}">
                <a16:creationId xmlns:a16="http://schemas.microsoft.com/office/drawing/2014/main" id="{77F2235A-F02E-4BB1-AC82-4ABB601304FF}"/>
              </a:ext>
            </a:extLst>
          </p:cNvPr>
          <p:cNvSpPr txBox="1">
            <a:spLocks/>
          </p:cNvSpPr>
          <p:nvPr/>
        </p:nvSpPr>
        <p:spPr>
          <a:xfrm>
            <a:off x="11610544" y="6286497"/>
            <a:ext cx="557162" cy="571503"/>
          </a:xfrm>
          <a:prstGeom prst="rect">
            <a:avLst/>
          </a:prstGeom>
        </p:spPr>
        <p:txBody>
          <a:bodyPr vert="horz" lIns="91440" tIns="45720" rIns="91440" bIns="45720" rtlCol="0" anchor="ctr">
            <a:normAutofit fontScale="90000"/>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s-PE" sz="2000" b="1" i="0" u="none" strike="noStrike" kern="1200" cap="none" spc="0" normalizeH="0" baseline="0" noProof="0" dirty="0">
                <a:ln>
                  <a:noFill/>
                </a:ln>
                <a:solidFill>
                  <a:schemeClr val="tx1"/>
                </a:solidFill>
                <a:effectLst/>
                <a:uLnTx/>
                <a:uFillTx/>
                <a:latin typeface="+mj-lt"/>
                <a:ea typeface="+mj-ea"/>
                <a:cs typeface="+mj-cs"/>
              </a:rPr>
              <a:t>3CT</a:t>
            </a:r>
          </a:p>
        </p:txBody>
      </p:sp>
    </p:spTree>
    <p:extLst>
      <p:ext uri="{BB962C8B-B14F-4D97-AF65-F5344CB8AC3E}">
        <p14:creationId xmlns:p14="http://schemas.microsoft.com/office/powerpoint/2010/main" val="6594927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a 6">
            <a:extLst>
              <a:ext uri="{FF2B5EF4-FFF2-40B4-BE49-F238E27FC236}">
                <a16:creationId xmlns:a16="http://schemas.microsoft.com/office/drawing/2014/main" id="{FA40CADD-1A00-4AA0-BC0D-E7535F254E90}"/>
              </a:ext>
            </a:extLst>
          </p:cNvPr>
          <p:cNvGraphicFramePr>
            <a:graphicFrameLocks noGrp="1"/>
          </p:cNvGraphicFramePr>
          <p:nvPr>
            <p:extLst>
              <p:ext uri="{D42A27DB-BD31-4B8C-83A1-F6EECF244321}">
                <p14:modId xmlns:p14="http://schemas.microsoft.com/office/powerpoint/2010/main" val="1121950192"/>
              </p:ext>
            </p:extLst>
          </p:nvPr>
        </p:nvGraphicFramePr>
        <p:xfrm>
          <a:off x="1066800" y="2143760"/>
          <a:ext cx="10058400" cy="2956560"/>
        </p:xfrm>
        <a:graphic>
          <a:graphicData uri="http://schemas.openxmlformats.org/drawingml/2006/table">
            <a:tbl>
              <a:tblPr firstRow="1" bandRow="1">
                <a:tableStyleId>{6E25E649-3F16-4E02-A733-19D2CDBF48F0}</a:tableStyleId>
              </a:tblPr>
              <a:tblGrid>
                <a:gridCol w="3352800">
                  <a:extLst>
                    <a:ext uri="{9D8B030D-6E8A-4147-A177-3AD203B41FA5}">
                      <a16:colId xmlns:a16="http://schemas.microsoft.com/office/drawing/2014/main" val="2948502244"/>
                    </a:ext>
                  </a:extLst>
                </a:gridCol>
                <a:gridCol w="3352800">
                  <a:extLst>
                    <a:ext uri="{9D8B030D-6E8A-4147-A177-3AD203B41FA5}">
                      <a16:colId xmlns:a16="http://schemas.microsoft.com/office/drawing/2014/main" val="4058547705"/>
                    </a:ext>
                  </a:extLst>
                </a:gridCol>
                <a:gridCol w="3352800">
                  <a:extLst>
                    <a:ext uri="{9D8B030D-6E8A-4147-A177-3AD203B41FA5}">
                      <a16:colId xmlns:a16="http://schemas.microsoft.com/office/drawing/2014/main" val="436835422"/>
                    </a:ext>
                  </a:extLst>
                </a:gridCol>
              </a:tblGrid>
              <a:tr h="905916">
                <a:tc>
                  <a:txBody>
                    <a:bodyPr/>
                    <a:lstStyle/>
                    <a:p>
                      <a:pPr algn="ctr"/>
                      <a:r>
                        <a:rPr lang="es-PE" sz="2800" dirty="0"/>
                        <a:t>Valor Presente </a:t>
                      </a:r>
                    </a:p>
                    <a:p>
                      <a:pPr algn="ctr"/>
                      <a:r>
                        <a:rPr lang="es-PE" sz="2800" dirty="0"/>
                        <a:t>Neto </a:t>
                      </a:r>
                    </a:p>
                  </a:txBody>
                  <a:tcPr/>
                </a:tc>
                <a:tc>
                  <a:txBody>
                    <a:bodyPr/>
                    <a:lstStyle/>
                    <a:p>
                      <a:pPr algn="ctr"/>
                      <a:r>
                        <a:rPr lang="es-PE" sz="2800" dirty="0"/>
                        <a:t>Signo</a:t>
                      </a:r>
                    </a:p>
                  </a:txBody>
                  <a:tcPr/>
                </a:tc>
                <a:tc>
                  <a:txBody>
                    <a:bodyPr/>
                    <a:lstStyle/>
                    <a:p>
                      <a:pPr algn="ctr"/>
                      <a:r>
                        <a:rPr lang="es-PE" sz="2800" dirty="0"/>
                        <a:t>Costo de Oportunidad</a:t>
                      </a:r>
                    </a:p>
                  </a:txBody>
                  <a:tcPr/>
                </a:tc>
                <a:extLst>
                  <a:ext uri="{0D108BD9-81ED-4DB2-BD59-A6C34878D82A}">
                    <a16:rowId xmlns:a16="http://schemas.microsoft.com/office/drawing/2014/main" val="2673757751"/>
                  </a:ext>
                </a:extLst>
              </a:tr>
              <a:tr h="964362">
                <a:tc>
                  <a:txBody>
                    <a:bodyPr/>
                    <a:lstStyle/>
                    <a:p>
                      <a:pPr algn="ctr"/>
                      <a:r>
                        <a:rPr lang="es-PE" sz="2800" dirty="0"/>
                        <a:t>Valor Presente</a:t>
                      </a:r>
                    </a:p>
                    <a:p>
                      <a:pPr algn="ctr"/>
                      <a:r>
                        <a:rPr lang="es-PE" sz="2800" dirty="0"/>
                        <a:t>Neto</a:t>
                      </a:r>
                    </a:p>
                  </a:txBody>
                  <a:tcPr/>
                </a:tc>
                <a:tc>
                  <a:txBody>
                    <a:bodyPr/>
                    <a:lstStyle/>
                    <a:p>
                      <a:pPr algn="ctr"/>
                      <a:r>
                        <a:rPr lang="es-PE" sz="6000" dirty="0">
                          <a:solidFill>
                            <a:srgbClr val="C00000"/>
                          </a:solidFill>
                        </a:rPr>
                        <a:t>&gt; =</a:t>
                      </a:r>
                    </a:p>
                  </a:txBody>
                  <a:tcPr/>
                </a:tc>
                <a:tc>
                  <a:txBody>
                    <a:bodyPr/>
                    <a:lstStyle/>
                    <a:p>
                      <a:pPr algn="ctr"/>
                      <a:r>
                        <a:rPr lang="es-PE" sz="2800" dirty="0"/>
                        <a:t>0 (Cero)</a:t>
                      </a:r>
                    </a:p>
                  </a:txBody>
                  <a:tcPr/>
                </a:tc>
                <a:extLst>
                  <a:ext uri="{0D108BD9-81ED-4DB2-BD59-A6C34878D82A}">
                    <a16:rowId xmlns:a16="http://schemas.microsoft.com/office/drawing/2014/main" val="1882043865"/>
                  </a:ext>
                </a:extLst>
              </a:tr>
              <a:tr h="964362">
                <a:tc>
                  <a:txBody>
                    <a:bodyPr/>
                    <a:lstStyle/>
                    <a:p>
                      <a:pPr algn="ctr"/>
                      <a:r>
                        <a:rPr lang="es-PE" sz="2800" dirty="0"/>
                        <a:t>Valor Presente</a:t>
                      </a:r>
                    </a:p>
                    <a:p>
                      <a:pPr algn="ctr"/>
                      <a:r>
                        <a:rPr lang="es-PE" sz="2800" dirty="0"/>
                        <a:t>Neto</a:t>
                      </a:r>
                    </a:p>
                  </a:txBody>
                  <a:tcPr/>
                </a:tc>
                <a:tc>
                  <a:txBody>
                    <a:bodyPr/>
                    <a:lstStyle/>
                    <a:p>
                      <a:pPr algn="ctr"/>
                      <a:r>
                        <a:rPr lang="es-PE" sz="6000" dirty="0">
                          <a:solidFill>
                            <a:srgbClr val="C00000"/>
                          </a:solidFill>
                        </a:rPr>
                        <a:t>&lt;</a:t>
                      </a:r>
                    </a:p>
                  </a:txBody>
                  <a:tcPr/>
                </a:tc>
                <a:tc>
                  <a:txBody>
                    <a:bodyPr/>
                    <a:lstStyle/>
                    <a:p>
                      <a:pPr algn="ctr"/>
                      <a:r>
                        <a:rPr lang="es-PE" sz="2800" dirty="0"/>
                        <a:t>0 (Cero)</a:t>
                      </a:r>
                    </a:p>
                  </a:txBody>
                  <a:tcPr/>
                </a:tc>
                <a:extLst>
                  <a:ext uri="{0D108BD9-81ED-4DB2-BD59-A6C34878D82A}">
                    <a16:rowId xmlns:a16="http://schemas.microsoft.com/office/drawing/2014/main" val="446187536"/>
                  </a:ext>
                </a:extLst>
              </a:tr>
            </a:tbl>
          </a:graphicData>
        </a:graphic>
      </p:graphicFrame>
      <p:sp>
        <p:nvSpPr>
          <p:cNvPr id="8" name="CuadroTexto 7">
            <a:extLst>
              <a:ext uri="{FF2B5EF4-FFF2-40B4-BE49-F238E27FC236}">
                <a16:creationId xmlns:a16="http://schemas.microsoft.com/office/drawing/2014/main" id="{84963216-880B-4A7D-B28B-4CB51D474136}"/>
              </a:ext>
            </a:extLst>
          </p:cNvPr>
          <p:cNvSpPr txBox="1"/>
          <p:nvPr/>
        </p:nvSpPr>
        <p:spPr>
          <a:xfrm>
            <a:off x="343988" y="1267732"/>
            <a:ext cx="11521440" cy="707886"/>
          </a:xfrm>
          <a:prstGeom prst="rect">
            <a:avLst/>
          </a:prstGeom>
          <a:noFill/>
        </p:spPr>
        <p:txBody>
          <a:bodyPr wrap="square" rtlCol="0">
            <a:spAutoFit/>
          </a:bodyPr>
          <a:lstStyle/>
          <a:p>
            <a:pPr algn="just"/>
            <a:r>
              <a:rPr lang="es-PE" sz="4000" b="1" u="sng" dirty="0">
                <a:solidFill>
                  <a:srgbClr val="C00000"/>
                </a:solidFill>
              </a:rPr>
              <a:t>Criterios para evaluación de la VPN</a:t>
            </a:r>
            <a:r>
              <a:rPr lang="es-PE" sz="4000" b="1" dirty="0">
                <a:solidFill>
                  <a:srgbClr val="C00000"/>
                </a:solidFill>
              </a:rPr>
              <a:t>:</a:t>
            </a:r>
          </a:p>
        </p:txBody>
      </p:sp>
      <p:sp>
        <p:nvSpPr>
          <p:cNvPr id="9" name="CuadroTexto 8">
            <a:extLst>
              <a:ext uri="{FF2B5EF4-FFF2-40B4-BE49-F238E27FC236}">
                <a16:creationId xmlns:a16="http://schemas.microsoft.com/office/drawing/2014/main" id="{F44F57E1-1FE4-447C-82DB-65008A13DA17}"/>
              </a:ext>
            </a:extLst>
          </p:cNvPr>
          <p:cNvSpPr txBox="1"/>
          <p:nvPr/>
        </p:nvSpPr>
        <p:spPr>
          <a:xfrm>
            <a:off x="1793965" y="219567"/>
            <a:ext cx="8621485" cy="861774"/>
          </a:xfrm>
          <a:prstGeom prst="rect">
            <a:avLst/>
          </a:prstGeom>
          <a:noFill/>
        </p:spPr>
        <p:txBody>
          <a:bodyPr wrap="square" rtlCol="0">
            <a:spAutoFit/>
          </a:bodyPr>
          <a:lstStyle/>
          <a:p>
            <a:pPr algn="ctr"/>
            <a:r>
              <a:rPr lang="es-PE" sz="5000" b="1" dirty="0">
                <a:solidFill>
                  <a:srgbClr val="C00000"/>
                </a:solidFill>
              </a:rPr>
              <a:t>Valor Presente Neto (VPN)</a:t>
            </a:r>
          </a:p>
        </p:txBody>
      </p:sp>
      <p:pic>
        <p:nvPicPr>
          <p:cNvPr id="10" name="Picture 2" descr="Resultado de imagen para cara feliz cara triste">
            <a:extLst>
              <a:ext uri="{FF2B5EF4-FFF2-40B4-BE49-F238E27FC236}">
                <a16:creationId xmlns:a16="http://schemas.microsoft.com/office/drawing/2014/main" id="{A8898D06-DAD7-4019-9E43-2487D6A21C8E}"/>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778" t="24444" r="51111" b="22815"/>
          <a:stretch/>
        </p:blipFill>
        <p:spPr bwMode="auto">
          <a:xfrm>
            <a:off x="11125200" y="3124084"/>
            <a:ext cx="904240" cy="91451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Resultado de imagen para cara feliz cara triste">
            <a:extLst>
              <a:ext uri="{FF2B5EF4-FFF2-40B4-BE49-F238E27FC236}">
                <a16:creationId xmlns:a16="http://schemas.microsoft.com/office/drawing/2014/main" id="{8A136A74-2E60-441E-9749-B99CB09CB864}"/>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9768" t="24444" r="10242" b="22815"/>
          <a:stretch/>
        </p:blipFill>
        <p:spPr bwMode="auto">
          <a:xfrm>
            <a:off x="11104880" y="4038599"/>
            <a:ext cx="924560" cy="914515"/>
          </a:xfrm>
          <a:prstGeom prst="rect">
            <a:avLst/>
          </a:prstGeom>
          <a:noFill/>
          <a:extLst>
            <a:ext uri="{909E8E84-426E-40DD-AFC4-6F175D3DCCD1}">
              <a14:hiddenFill xmlns:a14="http://schemas.microsoft.com/office/drawing/2010/main">
                <a:solidFill>
                  <a:srgbClr val="FFFFFF"/>
                </a:solidFill>
              </a14:hiddenFill>
            </a:ext>
          </a:extLst>
        </p:spPr>
      </p:pic>
      <p:sp>
        <p:nvSpPr>
          <p:cNvPr id="12" name="1 Título">
            <a:extLst>
              <a:ext uri="{FF2B5EF4-FFF2-40B4-BE49-F238E27FC236}">
                <a16:creationId xmlns:a16="http://schemas.microsoft.com/office/drawing/2014/main" id="{77F2235A-F02E-4BB1-AC82-4ABB601304FF}"/>
              </a:ext>
            </a:extLst>
          </p:cNvPr>
          <p:cNvSpPr txBox="1">
            <a:spLocks/>
          </p:cNvSpPr>
          <p:nvPr/>
        </p:nvSpPr>
        <p:spPr>
          <a:xfrm>
            <a:off x="11610544" y="6286497"/>
            <a:ext cx="557162" cy="571503"/>
          </a:xfrm>
          <a:prstGeom prst="rect">
            <a:avLst/>
          </a:prstGeom>
        </p:spPr>
        <p:txBody>
          <a:bodyPr vert="horz" lIns="91440" tIns="45720" rIns="91440" bIns="45720" rtlCol="0" anchor="ctr">
            <a:normAutofit fontScale="90000"/>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s-PE" sz="2000" b="1" i="0" u="none" strike="noStrike" kern="1200" cap="none" spc="0" normalizeH="0" baseline="0" noProof="0" dirty="0">
                <a:ln>
                  <a:noFill/>
                </a:ln>
                <a:solidFill>
                  <a:schemeClr val="tx1"/>
                </a:solidFill>
                <a:effectLst/>
                <a:uLnTx/>
                <a:uFillTx/>
                <a:latin typeface="+mj-lt"/>
                <a:ea typeface="+mj-ea"/>
                <a:cs typeface="+mj-cs"/>
              </a:rPr>
              <a:t>3CT</a:t>
            </a:r>
          </a:p>
        </p:txBody>
      </p:sp>
    </p:spTree>
    <p:extLst>
      <p:ext uri="{BB962C8B-B14F-4D97-AF65-F5344CB8AC3E}">
        <p14:creationId xmlns:p14="http://schemas.microsoft.com/office/powerpoint/2010/main" val="20936477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5D24B87-E980-4FEB-94EA-521AD8348445}"/>
              </a:ext>
            </a:extLst>
          </p:cNvPr>
          <p:cNvSpPr txBox="1"/>
          <p:nvPr/>
        </p:nvSpPr>
        <p:spPr>
          <a:xfrm>
            <a:off x="1793965" y="219567"/>
            <a:ext cx="8621485" cy="861774"/>
          </a:xfrm>
          <a:prstGeom prst="rect">
            <a:avLst/>
          </a:prstGeom>
          <a:noFill/>
        </p:spPr>
        <p:txBody>
          <a:bodyPr wrap="square" rtlCol="0">
            <a:spAutoFit/>
          </a:bodyPr>
          <a:lstStyle/>
          <a:p>
            <a:pPr algn="ctr"/>
            <a:r>
              <a:rPr lang="es-PE" sz="5000" b="1" dirty="0">
                <a:solidFill>
                  <a:srgbClr val="C00000"/>
                </a:solidFill>
              </a:rPr>
              <a:t>Valor Presente Neto (VPN)</a:t>
            </a:r>
          </a:p>
        </p:txBody>
      </p:sp>
      <p:sp>
        <p:nvSpPr>
          <p:cNvPr id="5" name="CuadroTexto 4">
            <a:extLst>
              <a:ext uri="{FF2B5EF4-FFF2-40B4-BE49-F238E27FC236}">
                <a16:creationId xmlns:a16="http://schemas.microsoft.com/office/drawing/2014/main" id="{FD33C4A8-5BBF-4950-9CA4-90D42DE99C28}"/>
              </a:ext>
            </a:extLst>
          </p:cNvPr>
          <p:cNvSpPr txBox="1"/>
          <p:nvPr/>
        </p:nvSpPr>
        <p:spPr>
          <a:xfrm>
            <a:off x="343988" y="1267732"/>
            <a:ext cx="11521440" cy="1323439"/>
          </a:xfrm>
          <a:prstGeom prst="rect">
            <a:avLst/>
          </a:prstGeom>
          <a:noFill/>
        </p:spPr>
        <p:txBody>
          <a:bodyPr wrap="square" rtlCol="0">
            <a:spAutoFit/>
          </a:bodyPr>
          <a:lstStyle/>
          <a:p>
            <a:pPr algn="just"/>
            <a:r>
              <a:rPr lang="es-PE" sz="4000" b="1" u="sng" dirty="0">
                <a:solidFill>
                  <a:srgbClr val="C00000"/>
                </a:solidFill>
              </a:rPr>
              <a:t>No olvidar:</a:t>
            </a:r>
          </a:p>
          <a:p>
            <a:pPr algn="just"/>
            <a:r>
              <a:rPr lang="es-PE" sz="4000" dirty="0"/>
              <a:t>Comparar VPN de proyectos de igual plazo.</a:t>
            </a:r>
          </a:p>
        </p:txBody>
      </p:sp>
      <p:pic>
        <p:nvPicPr>
          <p:cNvPr id="4098" name="Picture 2" descr="Resultado de imagen para tiempo">
            <a:extLst>
              <a:ext uri="{FF2B5EF4-FFF2-40B4-BE49-F238E27FC236}">
                <a16:creationId xmlns:a16="http://schemas.microsoft.com/office/drawing/2014/main" id="{403E4A7F-4299-46B1-A0D3-815E764E14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6586" y="2872254"/>
            <a:ext cx="4925851" cy="32849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6" name="1 Título">
            <a:extLst>
              <a:ext uri="{FF2B5EF4-FFF2-40B4-BE49-F238E27FC236}">
                <a16:creationId xmlns:a16="http://schemas.microsoft.com/office/drawing/2014/main" id="{77F2235A-F02E-4BB1-AC82-4ABB601304FF}"/>
              </a:ext>
            </a:extLst>
          </p:cNvPr>
          <p:cNvSpPr txBox="1">
            <a:spLocks/>
          </p:cNvSpPr>
          <p:nvPr/>
        </p:nvSpPr>
        <p:spPr>
          <a:xfrm>
            <a:off x="11610544" y="6286497"/>
            <a:ext cx="557162" cy="571503"/>
          </a:xfrm>
          <a:prstGeom prst="rect">
            <a:avLst/>
          </a:prstGeom>
        </p:spPr>
        <p:txBody>
          <a:bodyPr vert="horz" lIns="91440" tIns="45720" rIns="91440" bIns="45720" rtlCol="0" anchor="ctr">
            <a:normAutofit fontScale="90000"/>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s-PE" sz="2000" b="1" i="0" u="none" strike="noStrike" kern="1200" cap="none" spc="0" normalizeH="0" baseline="0" noProof="0" dirty="0">
                <a:ln>
                  <a:noFill/>
                </a:ln>
                <a:solidFill>
                  <a:schemeClr val="tx1"/>
                </a:solidFill>
                <a:effectLst/>
                <a:uLnTx/>
                <a:uFillTx/>
                <a:latin typeface="+mj-lt"/>
                <a:ea typeface="+mj-ea"/>
                <a:cs typeface="+mj-cs"/>
              </a:rPr>
              <a:t>3CT</a:t>
            </a:r>
          </a:p>
        </p:txBody>
      </p:sp>
    </p:spTree>
    <p:extLst>
      <p:ext uri="{BB962C8B-B14F-4D97-AF65-F5344CB8AC3E}">
        <p14:creationId xmlns:p14="http://schemas.microsoft.com/office/powerpoint/2010/main" val="40532285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940526" y="2207011"/>
            <a:ext cx="10254342" cy="2554545"/>
          </a:xfrm>
          <a:prstGeom prst="rect">
            <a:avLst/>
          </a:prstGeom>
        </p:spPr>
        <p:txBody>
          <a:bodyPr wrap="square">
            <a:spAutoFit/>
          </a:bodyPr>
          <a:lstStyle/>
          <a:p>
            <a:pPr algn="just"/>
            <a:r>
              <a:rPr lang="es-PE" sz="3200" dirty="0">
                <a:latin typeface="arial" panose="020B0604020202020204" pitchFamily="34" charset="0"/>
              </a:rPr>
              <a:t>El proyecto de inversión, en definitiva, es un plan al que se le asigna </a:t>
            </a:r>
            <a:r>
              <a:rPr lang="es-PE" sz="3200" dirty="0" smtClean="0">
                <a:latin typeface="arial" panose="020B0604020202020204" pitchFamily="34" charset="0"/>
              </a:rPr>
              <a:t>capital. Su </a:t>
            </a:r>
            <a:r>
              <a:rPr lang="es-PE" sz="3200" dirty="0">
                <a:latin typeface="arial" panose="020B0604020202020204" pitchFamily="34" charset="0"/>
              </a:rPr>
              <a:t>objetivo es generar un rendimiento económico a un determinado plazo. Para esto, será necesario inmovilizar recursos </a:t>
            </a:r>
            <a:r>
              <a:rPr lang="es-PE" sz="3200" dirty="0" smtClean="0">
                <a:latin typeface="arial" panose="020B0604020202020204" pitchFamily="34" charset="0"/>
              </a:rPr>
              <a:t>inclusive durante todo el tiempo que dure el proyecto.</a:t>
            </a:r>
            <a:endParaRPr lang="es-PE" sz="3200" dirty="0"/>
          </a:p>
        </p:txBody>
      </p:sp>
      <p:sp>
        <p:nvSpPr>
          <p:cNvPr id="5" name="CuadroTexto 4"/>
          <p:cNvSpPr txBox="1"/>
          <p:nvPr/>
        </p:nvSpPr>
        <p:spPr>
          <a:xfrm>
            <a:off x="927463" y="901337"/>
            <a:ext cx="10280468" cy="584775"/>
          </a:xfrm>
          <a:prstGeom prst="rect">
            <a:avLst/>
          </a:prstGeom>
          <a:noFill/>
        </p:spPr>
        <p:txBody>
          <a:bodyPr wrap="square" rtlCol="0">
            <a:spAutoFit/>
          </a:bodyPr>
          <a:lstStyle/>
          <a:p>
            <a:r>
              <a:rPr lang="es-PE" sz="3200" b="1" dirty="0" smtClean="0">
                <a:solidFill>
                  <a:srgbClr val="C00000"/>
                </a:solidFill>
              </a:rPr>
              <a:t>Definición de Proyecto de Inversión</a:t>
            </a:r>
            <a:endParaRPr lang="es-PE" sz="3200" b="1" dirty="0">
              <a:solidFill>
                <a:srgbClr val="C00000"/>
              </a:solidFill>
            </a:endParaRPr>
          </a:p>
        </p:txBody>
      </p:sp>
    </p:spTree>
    <p:extLst>
      <p:ext uri="{BB962C8B-B14F-4D97-AF65-F5344CB8AC3E}">
        <p14:creationId xmlns:p14="http://schemas.microsoft.com/office/powerpoint/2010/main" val="38161412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4BE2139F-36AB-4AA7-9E3B-12BF78C3223B}"/>
              </a:ext>
            </a:extLst>
          </p:cNvPr>
          <p:cNvSpPr/>
          <p:nvPr/>
        </p:nvSpPr>
        <p:spPr>
          <a:xfrm>
            <a:off x="3966888" y="1184625"/>
            <a:ext cx="4973413" cy="954107"/>
          </a:xfrm>
          <a:prstGeom prst="rect">
            <a:avLst/>
          </a:prstGeom>
        </p:spPr>
        <p:txBody>
          <a:bodyPr wrap="none">
            <a:spAutoFit/>
          </a:bodyPr>
          <a:lstStyle/>
          <a:p>
            <a:r>
              <a:rPr lang="sv-SE" sz="2800" b="1" dirty="0" smtClean="0"/>
              <a:t>Alfa (azul): </a:t>
            </a:r>
            <a:r>
              <a:rPr lang="sv-SE" sz="2800" dirty="0"/>
              <a:t>- 180 / 15 / 90 / 165 </a:t>
            </a:r>
          </a:p>
          <a:p>
            <a:r>
              <a:rPr lang="sv-SE" sz="2800" b="1" dirty="0" smtClean="0"/>
              <a:t>Beta (Lila): </a:t>
            </a:r>
            <a:r>
              <a:rPr lang="sv-SE" sz="2800" dirty="0"/>
              <a:t>- 180 / 150 / 75 / 15</a:t>
            </a:r>
            <a:endParaRPr lang="es-PE" sz="2800" dirty="0"/>
          </a:p>
        </p:txBody>
      </p:sp>
      <p:pic>
        <p:nvPicPr>
          <p:cNvPr id="5" name="Imagen 4">
            <a:extLst>
              <a:ext uri="{FF2B5EF4-FFF2-40B4-BE49-F238E27FC236}">
                <a16:creationId xmlns:a16="http://schemas.microsoft.com/office/drawing/2014/main" id="{6D093A3E-BF1C-4EA2-A3C1-F374331F7A4C}"/>
              </a:ext>
            </a:extLst>
          </p:cNvPr>
          <p:cNvPicPr>
            <a:picLocks noChangeAspect="1"/>
          </p:cNvPicPr>
          <p:nvPr/>
        </p:nvPicPr>
        <p:blipFill rotWithShape="1">
          <a:blip r:embed="rId2"/>
          <a:srcRect l="25758" t="28013" r="26818" b="23502"/>
          <a:stretch/>
        </p:blipFill>
        <p:spPr>
          <a:xfrm>
            <a:off x="933276" y="2074076"/>
            <a:ext cx="10482869" cy="4631524"/>
          </a:xfrm>
          <a:prstGeom prst="rect">
            <a:avLst/>
          </a:prstGeom>
        </p:spPr>
      </p:pic>
      <p:sp>
        <p:nvSpPr>
          <p:cNvPr id="6" name="CuadroTexto 5">
            <a:extLst>
              <a:ext uri="{FF2B5EF4-FFF2-40B4-BE49-F238E27FC236}">
                <a16:creationId xmlns:a16="http://schemas.microsoft.com/office/drawing/2014/main" id="{4076330F-2715-4C77-9D1B-8189F5B32E39}"/>
              </a:ext>
            </a:extLst>
          </p:cNvPr>
          <p:cNvSpPr txBox="1"/>
          <p:nvPr/>
        </p:nvSpPr>
        <p:spPr>
          <a:xfrm>
            <a:off x="1793965" y="219567"/>
            <a:ext cx="8621485" cy="861774"/>
          </a:xfrm>
          <a:prstGeom prst="rect">
            <a:avLst/>
          </a:prstGeom>
          <a:noFill/>
        </p:spPr>
        <p:txBody>
          <a:bodyPr wrap="square" rtlCol="0">
            <a:spAutoFit/>
          </a:bodyPr>
          <a:lstStyle/>
          <a:p>
            <a:pPr algn="ctr"/>
            <a:r>
              <a:rPr lang="es-PE" sz="5000" b="1" dirty="0">
                <a:solidFill>
                  <a:srgbClr val="C00000"/>
                </a:solidFill>
              </a:rPr>
              <a:t>VPN Versus TIR</a:t>
            </a:r>
          </a:p>
        </p:txBody>
      </p:sp>
      <p:sp>
        <p:nvSpPr>
          <p:cNvPr id="7" name="1 Título">
            <a:extLst>
              <a:ext uri="{FF2B5EF4-FFF2-40B4-BE49-F238E27FC236}">
                <a16:creationId xmlns:a16="http://schemas.microsoft.com/office/drawing/2014/main" id="{77F2235A-F02E-4BB1-AC82-4ABB601304FF}"/>
              </a:ext>
            </a:extLst>
          </p:cNvPr>
          <p:cNvSpPr txBox="1">
            <a:spLocks/>
          </p:cNvSpPr>
          <p:nvPr/>
        </p:nvSpPr>
        <p:spPr>
          <a:xfrm>
            <a:off x="11610544" y="6286497"/>
            <a:ext cx="557162" cy="571503"/>
          </a:xfrm>
          <a:prstGeom prst="rect">
            <a:avLst/>
          </a:prstGeom>
        </p:spPr>
        <p:txBody>
          <a:bodyPr vert="horz" lIns="91440" tIns="45720" rIns="91440" bIns="45720" rtlCol="0" anchor="ctr">
            <a:normAutofit fontScale="90000"/>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s-PE" sz="2000" b="1" i="0" u="none" strike="noStrike" kern="1200" cap="none" spc="0" normalizeH="0" baseline="0" noProof="0" dirty="0">
                <a:ln>
                  <a:noFill/>
                </a:ln>
                <a:solidFill>
                  <a:schemeClr val="tx1"/>
                </a:solidFill>
                <a:effectLst/>
                <a:uLnTx/>
                <a:uFillTx/>
                <a:latin typeface="+mj-lt"/>
                <a:ea typeface="+mj-ea"/>
                <a:cs typeface="+mj-cs"/>
              </a:rPr>
              <a:t>3CT</a:t>
            </a:r>
          </a:p>
        </p:txBody>
      </p:sp>
    </p:spTree>
    <p:extLst>
      <p:ext uri="{BB962C8B-B14F-4D97-AF65-F5344CB8AC3E}">
        <p14:creationId xmlns:p14="http://schemas.microsoft.com/office/powerpoint/2010/main" val="11564017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8CD19AD-CFDE-4E4A-9CE0-3E11E257F1C9}"/>
              </a:ext>
            </a:extLst>
          </p:cNvPr>
          <p:cNvSpPr txBox="1"/>
          <p:nvPr/>
        </p:nvSpPr>
        <p:spPr>
          <a:xfrm>
            <a:off x="1932861" y="2592377"/>
            <a:ext cx="8621485" cy="1631216"/>
          </a:xfrm>
          <a:prstGeom prst="rect">
            <a:avLst/>
          </a:prstGeom>
          <a:noFill/>
        </p:spPr>
        <p:txBody>
          <a:bodyPr wrap="square" rtlCol="0">
            <a:spAutoFit/>
          </a:bodyPr>
          <a:lstStyle/>
          <a:p>
            <a:pPr algn="ctr"/>
            <a:r>
              <a:rPr lang="es-PE" sz="5000" b="1" dirty="0">
                <a:solidFill>
                  <a:srgbClr val="C00000"/>
                </a:solidFill>
              </a:rPr>
              <a:t>Evaluación de Proyectos de Inversión</a:t>
            </a:r>
          </a:p>
        </p:txBody>
      </p:sp>
      <p:sp>
        <p:nvSpPr>
          <p:cNvPr id="3" name="1 Título">
            <a:extLst>
              <a:ext uri="{FF2B5EF4-FFF2-40B4-BE49-F238E27FC236}">
                <a16:creationId xmlns:a16="http://schemas.microsoft.com/office/drawing/2014/main" id="{77F2235A-F02E-4BB1-AC82-4ABB601304FF}"/>
              </a:ext>
            </a:extLst>
          </p:cNvPr>
          <p:cNvSpPr txBox="1">
            <a:spLocks/>
          </p:cNvSpPr>
          <p:nvPr/>
        </p:nvSpPr>
        <p:spPr>
          <a:xfrm>
            <a:off x="11610544" y="6286497"/>
            <a:ext cx="557162" cy="571503"/>
          </a:xfrm>
          <a:prstGeom prst="rect">
            <a:avLst/>
          </a:prstGeom>
        </p:spPr>
        <p:txBody>
          <a:bodyPr vert="horz" lIns="91440" tIns="45720" rIns="91440" bIns="45720" rtlCol="0" anchor="ctr">
            <a:normAutofit fontScale="90000"/>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s-PE" sz="2000" b="1" i="0" u="none" strike="noStrike" kern="1200" cap="none" spc="0" normalizeH="0" baseline="0" noProof="0" dirty="0">
                <a:ln>
                  <a:noFill/>
                </a:ln>
                <a:solidFill>
                  <a:schemeClr val="tx1"/>
                </a:solidFill>
                <a:effectLst/>
                <a:uLnTx/>
                <a:uFillTx/>
                <a:latin typeface="+mj-lt"/>
                <a:ea typeface="+mj-ea"/>
                <a:cs typeface="+mj-cs"/>
              </a:rPr>
              <a:t>3CT</a:t>
            </a:r>
          </a:p>
        </p:txBody>
      </p:sp>
    </p:spTree>
    <p:extLst>
      <p:ext uri="{BB962C8B-B14F-4D97-AF65-F5344CB8AC3E}">
        <p14:creationId xmlns:p14="http://schemas.microsoft.com/office/powerpoint/2010/main" val="14281586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Resultado de imagen para ejercicios matematicos">
            <a:extLst>
              <a:ext uri="{FF2B5EF4-FFF2-40B4-BE49-F238E27FC236}">
                <a16:creationId xmlns:a16="http://schemas.microsoft.com/office/drawing/2014/main" id="{B6866BF9-6F17-478B-91DB-DF59817BCEB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67" r="-1" b="-1"/>
          <a:stretch/>
        </p:blipFill>
        <p:spPr bwMode="auto">
          <a:xfrm>
            <a:off x="27" y="10"/>
            <a:ext cx="12191973" cy="6857990"/>
          </a:xfrm>
          <a:prstGeom prst="rect">
            <a:avLst/>
          </a:prstGeom>
          <a:noFill/>
          <a:extLst>
            <a:ext uri="{909E8E84-426E-40DD-AFC4-6F175D3DCCD1}">
              <a14:hiddenFill xmlns:a14="http://schemas.microsoft.com/office/drawing/2010/main">
                <a:solidFill>
                  <a:srgbClr val="FFFFFF"/>
                </a:solidFill>
              </a14:hiddenFill>
            </a:ext>
          </a:extLst>
        </p:spPr>
      </p:pic>
      <p:sp>
        <p:nvSpPr>
          <p:cNvPr id="6" name="1 Título">
            <a:extLst>
              <a:ext uri="{FF2B5EF4-FFF2-40B4-BE49-F238E27FC236}">
                <a16:creationId xmlns:a16="http://schemas.microsoft.com/office/drawing/2014/main" id="{FFEC760B-9C28-4615-83A3-E95F91CEF7D8}"/>
              </a:ext>
            </a:extLst>
          </p:cNvPr>
          <p:cNvSpPr txBox="1">
            <a:spLocks/>
          </p:cNvSpPr>
          <p:nvPr/>
        </p:nvSpPr>
        <p:spPr>
          <a:xfrm>
            <a:off x="2259910" y="6072207"/>
            <a:ext cx="11210925" cy="74483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90000"/>
              </a:lnSpc>
              <a:spcAft>
                <a:spcPts val="600"/>
              </a:spcAft>
            </a:pPr>
            <a:r>
              <a:rPr lang="en-US" sz="6000" b="1" i="1" dirty="0">
                <a:solidFill>
                  <a:schemeClr val="accent2"/>
                </a:solidFill>
              </a:rPr>
              <a:t>Ejercicios Propuestos</a:t>
            </a:r>
          </a:p>
        </p:txBody>
      </p:sp>
      <p:sp>
        <p:nvSpPr>
          <p:cNvPr id="12" name="1 Título">
            <a:extLst>
              <a:ext uri="{FF2B5EF4-FFF2-40B4-BE49-F238E27FC236}">
                <a16:creationId xmlns:a16="http://schemas.microsoft.com/office/drawing/2014/main" id="{1CA0B2F7-EE95-445D-8284-96147D6CBC33}"/>
              </a:ext>
            </a:extLst>
          </p:cNvPr>
          <p:cNvSpPr txBox="1">
            <a:spLocks/>
          </p:cNvSpPr>
          <p:nvPr/>
        </p:nvSpPr>
        <p:spPr>
          <a:xfrm>
            <a:off x="11049035" y="6072207"/>
            <a:ext cx="742883" cy="571503"/>
          </a:xfrm>
          <a:prstGeom prst="rect">
            <a:avLst/>
          </a:prstGeom>
        </p:spPr>
        <p:txBody>
          <a:bodyPr vert="horz" lIns="91440" tIns="45720" rIns="91440" bIns="45720" rtlCol="0" anchor="ctr">
            <a:normAutofit fontScale="97500"/>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s-PE" sz="2000" b="1" i="0" u="none" strike="noStrike" kern="1200" cap="none" spc="0" normalizeH="0" baseline="0" noProof="0" dirty="0">
                <a:ln>
                  <a:noFill/>
                </a:ln>
                <a:solidFill>
                  <a:schemeClr val="tx1"/>
                </a:solidFill>
                <a:effectLst/>
                <a:uLnTx/>
                <a:uFillTx/>
                <a:latin typeface="+mj-lt"/>
                <a:ea typeface="+mj-ea"/>
                <a:cs typeface="+mj-cs"/>
              </a:rPr>
              <a:t>3CT</a:t>
            </a:r>
          </a:p>
        </p:txBody>
      </p:sp>
    </p:spTree>
    <p:extLst>
      <p:ext uri="{BB962C8B-B14F-4D97-AF65-F5344CB8AC3E}">
        <p14:creationId xmlns:p14="http://schemas.microsoft.com/office/powerpoint/2010/main" val="17229691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DE7E873D-9CCF-4515-93AB-58A588998557}"/>
              </a:ext>
            </a:extLst>
          </p:cNvPr>
          <p:cNvSpPr>
            <a:spLocks noGrp="1"/>
          </p:cNvSpPr>
          <p:nvPr>
            <p:ph type="title"/>
          </p:nvPr>
        </p:nvSpPr>
        <p:spPr>
          <a:xfrm>
            <a:off x="457200" y="274638"/>
            <a:ext cx="8229600" cy="1143000"/>
          </a:xfrm>
        </p:spPr>
        <p:txBody>
          <a:bodyPr/>
          <a:lstStyle/>
          <a:p>
            <a:r>
              <a:rPr lang="es-PE" b="1" dirty="0">
                <a:solidFill>
                  <a:srgbClr val="C00000"/>
                </a:solidFill>
              </a:rPr>
              <a:t>Ejercicio Propuesto Tipo N° 1</a:t>
            </a:r>
          </a:p>
        </p:txBody>
      </p:sp>
      <p:sp>
        <p:nvSpPr>
          <p:cNvPr id="7" name="CuadroTexto 6">
            <a:extLst>
              <a:ext uri="{FF2B5EF4-FFF2-40B4-BE49-F238E27FC236}">
                <a16:creationId xmlns:a16="http://schemas.microsoft.com/office/drawing/2014/main" id="{EC2D86EA-7DDD-4362-8DBB-105F702DCA99}"/>
              </a:ext>
            </a:extLst>
          </p:cNvPr>
          <p:cNvSpPr txBox="1"/>
          <p:nvPr/>
        </p:nvSpPr>
        <p:spPr>
          <a:xfrm>
            <a:off x="457200" y="1304905"/>
            <a:ext cx="11277600" cy="1122871"/>
          </a:xfrm>
          <a:prstGeom prst="rect">
            <a:avLst/>
          </a:prstGeom>
          <a:noFill/>
        </p:spPr>
        <p:txBody>
          <a:bodyPr wrap="square">
            <a:spAutoFit/>
          </a:bodyPr>
          <a:lstStyle/>
          <a:p>
            <a:pPr algn="just">
              <a:lnSpc>
                <a:spcPct val="107000"/>
              </a:lnSpc>
              <a:spcAft>
                <a:spcPts val="800"/>
              </a:spcAft>
            </a:pPr>
            <a:r>
              <a:rPr lang="es-PE" sz="3200" b="1" dirty="0">
                <a:effectLst/>
                <a:latin typeface="Calibri" panose="020F0502020204030204" pitchFamily="34" charset="0"/>
                <a:ea typeface="Calibri" panose="020F0502020204030204" pitchFamily="34" charset="0"/>
                <a:cs typeface="Times New Roman" panose="02020603050405020304" pitchFamily="18" charset="0"/>
              </a:rPr>
              <a:t>¿Cuál es el costo de oportunidad del proyecto a elegir entre las siguientes rentabilidades de los proyectos de similar riesgo?</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CuadroTexto 8">
            <a:extLst>
              <a:ext uri="{FF2B5EF4-FFF2-40B4-BE49-F238E27FC236}">
                <a16:creationId xmlns:a16="http://schemas.microsoft.com/office/drawing/2014/main" id="{EEB7A08F-CE8F-45B5-B3F9-0958AA17F510}"/>
              </a:ext>
            </a:extLst>
          </p:cNvPr>
          <p:cNvSpPr txBox="1"/>
          <p:nvPr/>
        </p:nvSpPr>
        <p:spPr>
          <a:xfrm>
            <a:off x="457199" y="2581929"/>
            <a:ext cx="11277599" cy="595932"/>
          </a:xfrm>
          <a:prstGeom prst="rect">
            <a:avLst/>
          </a:prstGeom>
          <a:noFill/>
        </p:spPr>
        <p:txBody>
          <a:bodyPr wrap="square">
            <a:spAutoFit/>
          </a:bodyPr>
          <a:lstStyle/>
          <a:p>
            <a:pPr algn="just">
              <a:lnSpc>
                <a:spcPct val="107000"/>
              </a:lnSpc>
              <a:spcAft>
                <a:spcPts val="800"/>
              </a:spcAft>
            </a:pPr>
            <a:r>
              <a:rPr lang="es-PE" sz="3200" b="1" dirty="0">
                <a:effectLst/>
                <a:latin typeface="Calibri" panose="020F0502020204030204" pitchFamily="34" charset="0"/>
                <a:ea typeface="Calibri" panose="020F0502020204030204" pitchFamily="34" charset="0"/>
                <a:cs typeface="Times New Roman" panose="02020603050405020304" pitchFamily="18" charset="0"/>
              </a:rPr>
              <a:t>1) 12.63% 2) 11.47% 3) 9.82% 4) 7.12%</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CuadroTexto 10">
            <a:extLst>
              <a:ext uri="{FF2B5EF4-FFF2-40B4-BE49-F238E27FC236}">
                <a16:creationId xmlns:a16="http://schemas.microsoft.com/office/drawing/2014/main" id="{9F69D456-9BF0-4808-971B-C0670F180993}"/>
              </a:ext>
            </a:extLst>
          </p:cNvPr>
          <p:cNvSpPr txBox="1"/>
          <p:nvPr/>
        </p:nvSpPr>
        <p:spPr>
          <a:xfrm>
            <a:off x="457199" y="3332014"/>
            <a:ext cx="6096000" cy="2223750"/>
          </a:xfrm>
          <a:prstGeom prst="rect">
            <a:avLst/>
          </a:prstGeom>
          <a:noFill/>
        </p:spPr>
        <p:txBody>
          <a:bodyPr wrap="square">
            <a:spAutoFit/>
          </a:bodyPr>
          <a:lstStyle/>
          <a:p>
            <a:pPr algn="just">
              <a:lnSpc>
                <a:spcPct val="107000"/>
              </a:lnSpc>
              <a:spcAft>
                <a:spcPts val="800"/>
              </a:spcAft>
            </a:pPr>
            <a:r>
              <a:rPr lang="es-PE" sz="2800" dirty="0">
                <a:effectLst/>
                <a:latin typeface="Calibri" panose="020F0502020204030204" pitchFamily="34" charset="0"/>
                <a:ea typeface="Calibri" panose="020F0502020204030204" pitchFamily="34" charset="0"/>
                <a:cs typeface="Times New Roman" panose="02020603050405020304" pitchFamily="18" charset="0"/>
              </a:rPr>
              <a:t>a) 7.12%</a:t>
            </a:r>
          </a:p>
          <a:p>
            <a:pPr algn="just">
              <a:lnSpc>
                <a:spcPct val="107000"/>
              </a:lnSpc>
              <a:spcAft>
                <a:spcPts val="800"/>
              </a:spcAft>
            </a:pPr>
            <a:r>
              <a:rPr lang="es-PE" sz="2800" dirty="0">
                <a:effectLst/>
                <a:latin typeface="Calibri" panose="020F0502020204030204" pitchFamily="34" charset="0"/>
                <a:ea typeface="Calibri" panose="020F0502020204030204" pitchFamily="34" charset="0"/>
                <a:cs typeface="Times New Roman" panose="02020603050405020304" pitchFamily="18" charset="0"/>
              </a:rPr>
              <a:t>b) 9.82%</a:t>
            </a:r>
          </a:p>
          <a:p>
            <a:pPr algn="just">
              <a:lnSpc>
                <a:spcPct val="107000"/>
              </a:lnSpc>
              <a:spcAft>
                <a:spcPts val="800"/>
              </a:spcAft>
            </a:pPr>
            <a:r>
              <a:rPr lang="es-PE" sz="2800" dirty="0">
                <a:effectLst/>
                <a:latin typeface="Calibri" panose="020F0502020204030204" pitchFamily="34" charset="0"/>
                <a:ea typeface="Calibri" panose="020F0502020204030204" pitchFamily="34" charset="0"/>
                <a:cs typeface="Times New Roman" panose="02020603050405020304" pitchFamily="18" charset="0"/>
              </a:rPr>
              <a:t>c) 11.47%</a:t>
            </a:r>
          </a:p>
          <a:p>
            <a:pPr algn="just">
              <a:lnSpc>
                <a:spcPct val="107000"/>
              </a:lnSpc>
              <a:spcAft>
                <a:spcPts val="800"/>
              </a:spcAft>
            </a:pPr>
            <a:r>
              <a:rPr lang="es-PE" sz="2800" dirty="0">
                <a:effectLst/>
                <a:latin typeface="Calibri" panose="020F0502020204030204" pitchFamily="34" charset="0"/>
                <a:ea typeface="Calibri" panose="020F0502020204030204" pitchFamily="34" charset="0"/>
                <a:cs typeface="Times New Roman" panose="02020603050405020304" pitchFamily="18" charset="0"/>
              </a:rPr>
              <a:t>d) 12.63%</a:t>
            </a:r>
          </a:p>
        </p:txBody>
      </p:sp>
    </p:spTree>
    <p:extLst>
      <p:ext uri="{BB962C8B-B14F-4D97-AF65-F5344CB8AC3E}">
        <p14:creationId xmlns:p14="http://schemas.microsoft.com/office/powerpoint/2010/main" val="37816611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6A386E1B-CA68-4891-81D0-CE72D11603E7}"/>
              </a:ext>
            </a:extLst>
          </p:cNvPr>
          <p:cNvSpPr>
            <a:spLocks noGrp="1"/>
          </p:cNvSpPr>
          <p:nvPr>
            <p:ph type="title"/>
          </p:nvPr>
        </p:nvSpPr>
        <p:spPr>
          <a:xfrm>
            <a:off x="457200" y="274638"/>
            <a:ext cx="8229600" cy="1143000"/>
          </a:xfrm>
        </p:spPr>
        <p:txBody>
          <a:bodyPr/>
          <a:lstStyle/>
          <a:p>
            <a:r>
              <a:rPr lang="es-PE" b="1" dirty="0">
                <a:solidFill>
                  <a:srgbClr val="C00000"/>
                </a:solidFill>
              </a:rPr>
              <a:t>Ejercicio Propuesto Tipo N° 2</a:t>
            </a:r>
          </a:p>
        </p:txBody>
      </p:sp>
      <p:sp>
        <p:nvSpPr>
          <p:cNvPr id="5" name="Marcador de contenido 2">
            <a:extLst>
              <a:ext uri="{FF2B5EF4-FFF2-40B4-BE49-F238E27FC236}">
                <a16:creationId xmlns:a16="http://schemas.microsoft.com/office/drawing/2014/main" id="{1133EF60-98C9-4E9F-845A-63BE7D2D5865}"/>
              </a:ext>
            </a:extLst>
          </p:cNvPr>
          <p:cNvSpPr>
            <a:spLocks noGrp="1"/>
          </p:cNvSpPr>
          <p:nvPr>
            <p:ph idx="1"/>
          </p:nvPr>
        </p:nvSpPr>
        <p:spPr>
          <a:xfrm>
            <a:off x="457200" y="1600200"/>
            <a:ext cx="11226800" cy="4525963"/>
          </a:xfrm>
        </p:spPr>
        <p:txBody>
          <a:bodyPr>
            <a:normAutofit/>
          </a:bodyPr>
          <a:lstStyle/>
          <a:p>
            <a:pPr marL="0" indent="0" algn="just">
              <a:buNone/>
            </a:pPr>
            <a:r>
              <a:rPr lang="es-PE" sz="3200" b="1" dirty="0"/>
              <a:t>Con respecto a la tasa interna de retorno (TIR) y al valor presente neto (VPN) podemos afirmar que: </a:t>
            </a:r>
          </a:p>
          <a:p>
            <a:pPr>
              <a:buNone/>
            </a:pPr>
            <a:endParaRPr lang="es-PE" dirty="0"/>
          </a:p>
          <a:p>
            <a:pPr>
              <a:buNone/>
            </a:pPr>
            <a:r>
              <a:rPr lang="es-PE" dirty="0"/>
              <a:t>a) La TIR es la tasa que hace que el VPN sea positivo. </a:t>
            </a:r>
          </a:p>
          <a:p>
            <a:pPr>
              <a:buNone/>
            </a:pPr>
            <a:r>
              <a:rPr lang="es-PE" dirty="0"/>
              <a:t>b) La TIR es la tasa que hace que el VPN sea negativo. </a:t>
            </a:r>
          </a:p>
          <a:p>
            <a:pPr>
              <a:buNone/>
            </a:pPr>
            <a:r>
              <a:rPr lang="es-PE" dirty="0"/>
              <a:t>c) La TIR es la tasa que hace que el VPN sea igual a cero. </a:t>
            </a:r>
          </a:p>
          <a:p>
            <a:pPr>
              <a:buNone/>
            </a:pPr>
            <a:r>
              <a:rPr lang="es-PE" dirty="0"/>
              <a:t>d) El VPN es independiente de la TIR. </a:t>
            </a:r>
          </a:p>
          <a:p>
            <a:pPr algn="just"/>
            <a:endParaRPr lang="es-PE" dirty="0"/>
          </a:p>
          <a:p>
            <a:pPr marL="0" indent="0">
              <a:buNone/>
            </a:pPr>
            <a:endParaRPr lang="es-PE" dirty="0"/>
          </a:p>
        </p:txBody>
      </p:sp>
      <p:sp>
        <p:nvSpPr>
          <p:cNvPr id="6" name="1 Título">
            <a:extLst>
              <a:ext uri="{FF2B5EF4-FFF2-40B4-BE49-F238E27FC236}">
                <a16:creationId xmlns:a16="http://schemas.microsoft.com/office/drawing/2014/main" id="{77F2235A-F02E-4BB1-AC82-4ABB601304FF}"/>
              </a:ext>
            </a:extLst>
          </p:cNvPr>
          <p:cNvSpPr txBox="1">
            <a:spLocks/>
          </p:cNvSpPr>
          <p:nvPr/>
        </p:nvSpPr>
        <p:spPr>
          <a:xfrm>
            <a:off x="11610544" y="6286497"/>
            <a:ext cx="557162" cy="571503"/>
          </a:xfrm>
          <a:prstGeom prst="rect">
            <a:avLst/>
          </a:prstGeom>
        </p:spPr>
        <p:txBody>
          <a:bodyPr vert="horz" lIns="91440" tIns="45720" rIns="91440" bIns="45720" rtlCol="0" anchor="ctr">
            <a:normAutofit fontScale="90000"/>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s-PE" sz="2000" b="1" i="0" u="none" strike="noStrike" kern="1200" cap="none" spc="0" normalizeH="0" baseline="0" noProof="0" dirty="0">
                <a:ln>
                  <a:noFill/>
                </a:ln>
                <a:solidFill>
                  <a:schemeClr val="tx1"/>
                </a:solidFill>
                <a:effectLst/>
                <a:uLnTx/>
                <a:uFillTx/>
                <a:latin typeface="+mj-lt"/>
                <a:ea typeface="+mj-ea"/>
                <a:cs typeface="+mj-cs"/>
              </a:rPr>
              <a:t>3CT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C0BCE8C2-8217-47CA-96FA-BDDD56C734D4}"/>
              </a:ext>
            </a:extLst>
          </p:cNvPr>
          <p:cNvSpPr>
            <a:spLocks noGrp="1"/>
          </p:cNvSpPr>
          <p:nvPr>
            <p:ph type="title"/>
          </p:nvPr>
        </p:nvSpPr>
        <p:spPr>
          <a:xfrm>
            <a:off x="457200" y="274638"/>
            <a:ext cx="8229600" cy="1143000"/>
          </a:xfrm>
        </p:spPr>
        <p:txBody>
          <a:bodyPr/>
          <a:lstStyle/>
          <a:p>
            <a:r>
              <a:rPr lang="es-PE" b="1" dirty="0">
                <a:solidFill>
                  <a:srgbClr val="C00000"/>
                </a:solidFill>
              </a:rPr>
              <a:t>Ejercicio Propuesto Tipo N° 3</a:t>
            </a:r>
          </a:p>
        </p:txBody>
      </p:sp>
      <p:sp>
        <p:nvSpPr>
          <p:cNvPr id="6" name="CuadroTexto 5">
            <a:extLst>
              <a:ext uri="{FF2B5EF4-FFF2-40B4-BE49-F238E27FC236}">
                <a16:creationId xmlns:a16="http://schemas.microsoft.com/office/drawing/2014/main" id="{F29C0994-4A17-4C7B-B0C2-B234AC400AFB}"/>
              </a:ext>
            </a:extLst>
          </p:cNvPr>
          <p:cNvSpPr txBox="1"/>
          <p:nvPr/>
        </p:nvSpPr>
        <p:spPr>
          <a:xfrm>
            <a:off x="457200" y="1417638"/>
            <a:ext cx="6096000" cy="584775"/>
          </a:xfrm>
          <a:prstGeom prst="rect">
            <a:avLst/>
          </a:prstGeom>
          <a:noFill/>
        </p:spPr>
        <p:txBody>
          <a:bodyPr wrap="square">
            <a:spAutoFit/>
          </a:bodyPr>
          <a:lstStyle/>
          <a:p>
            <a:r>
              <a:rPr lang="es-PE" sz="3200" b="1" dirty="0">
                <a:effectLst/>
                <a:latin typeface="Calibri" panose="020F0502020204030204" pitchFamily="34" charset="0"/>
                <a:ea typeface="Calibri" panose="020F0502020204030204" pitchFamily="34" charset="0"/>
                <a:cs typeface="Times New Roman" panose="02020603050405020304" pitchFamily="18" charset="0"/>
              </a:rPr>
              <a:t>Respecto a la TIR:</a:t>
            </a:r>
            <a:endParaRPr lang="es-PE" sz="3200" dirty="0"/>
          </a:p>
        </p:txBody>
      </p:sp>
      <p:sp>
        <p:nvSpPr>
          <p:cNvPr id="8" name="CuadroTexto 7">
            <a:extLst>
              <a:ext uri="{FF2B5EF4-FFF2-40B4-BE49-F238E27FC236}">
                <a16:creationId xmlns:a16="http://schemas.microsoft.com/office/drawing/2014/main" id="{8D99694C-E3D8-45D3-A032-433137CB5661}"/>
              </a:ext>
            </a:extLst>
          </p:cNvPr>
          <p:cNvSpPr txBox="1"/>
          <p:nvPr/>
        </p:nvSpPr>
        <p:spPr>
          <a:xfrm>
            <a:off x="457199" y="2199474"/>
            <a:ext cx="11204713" cy="4115999"/>
          </a:xfrm>
          <a:prstGeom prst="rect">
            <a:avLst/>
          </a:prstGeom>
          <a:noFill/>
        </p:spPr>
        <p:txBody>
          <a:bodyPr wrap="square">
            <a:spAutoFit/>
          </a:bodyPr>
          <a:lstStyle/>
          <a:p>
            <a:pPr>
              <a:lnSpc>
                <a:spcPct val="107000"/>
              </a:lnSpc>
              <a:spcAft>
                <a:spcPts val="800"/>
              </a:spcAft>
            </a:pPr>
            <a:r>
              <a:rPr lang="es-PE" sz="2400" b="1" dirty="0">
                <a:effectLst/>
                <a:latin typeface="Calibri" panose="020F0502020204030204" pitchFamily="34" charset="0"/>
                <a:ea typeface="Calibri" panose="020F0502020204030204" pitchFamily="34" charset="0"/>
                <a:cs typeface="Times New Roman" panose="02020603050405020304" pitchFamily="18" charset="0"/>
              </a:rPr>
              <a:t>1. Sí el Costo de oportunidad es mayor que la TIR, se acepta el proyecto.</a:t>
            </a:r>
          </a:p>
          <a:p>
            <a:pPr>
              <a:lnSpc>
                <a:spcPct val="107000"/>
              </a:lnSpc>
              <a:spcAft>
                <a:spcPts val="800"/>
              </a:spcAft>
            </a:pPr>
            <a:r>
              <a:rPr lang="es-PE" sz="2400" b="1" dirty="0">
                <a:effectLst/>
                <a:latin typeface="Calibri" panose="020F0502020204030204" pitchFamily="34" charset="0"/>
                <a:ea typeface="Calibri" panose="020F0502020204030204" pitchFamily="34" charset="0"/>
                <a:cs typeface="Times New Roman" panose="02020603050405020304" pitchFamily="18" charset="0"/>
              </a:rPr>
              <a:t>2. Sí el Costo de oportunidad es menor que la TIR, se rechaza el proyecto.</a:t>
            </a:r>
          </a:p>
          <a:p>
            <a:pPr>
              <a:lnSpc>
                <a:spcPct val="107000"/>
              </a:lnSpc>
              <a:spcAft>
                <a:spcPts val="800"/>
              </a:spcAft>
            </a:pPr>
            <a:r>
              <a:rPr lang="es-PE" sz="2400" b="1" dirty="0">
                <a:effectLst/>
                <a:latin typeface="Calibri" panose="020F0502020204030204" pitchFamily="34" charset="0"/>
                <a:ea typeface="Calibri" panose="020F0502020204030204" pitchFamily="34" charset="0"/>
                <a:cs typeface="Times New Roman" panose="02020603050405020304" pitchFamily="18" charset="0"/>
              </a:rPr>
              <a:t>3. Sí el Costo de oportunidad es igual o menor que la TIR, se acepta el proyecto.</a:t>
            </a:r>
          </a:p>
          <a:p>
            <a:pPr>
              <a:lnSpc>
                <a:spcPct val="107000"/>
              </a:lnSpc>
              <a:spcAft>
                <a:spcPts val="800"/>
              </a:spcAft>
            </a:pPr>
            <a:endParaRPr lang="es-PE"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a) VVF</a:t>
            </a:r>
            <a:endParaRPr lang="es-PE"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b) VVV</a:t>
            </a:r>
            <a:endParaRPr lang="es-PE"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c) FFF</a:t>
            </a:r>
            <a:endParaRPr lang="es-PE"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E" sz="2800" dirty="0">
                <a:effectLst/>
                <a:latin typeface="Calibri" panose="020F0502020204030204" pitchFamily="34" charset="0"/>
                <a:ea typeface="Calibri" panose="020F0502020204030204" pitchFamily="34" charset="0"/>
                <a:cs typeface="Times New Roman" panose="02020603050405020304" pitchFamily="18" charset="0"/>
              </a:rPr>
              <a:t>d) FFV</a:t>
            </a:r>
          </a:p>
        </p:txBody>
      </p:sp>
    </p:spTree>
    <p:extLst>
      <p:ext uri="{BB962C8B-B14F-4D97-AF65-F5344CB8AC3E}">
        <p14:creationId xmlns:p14="http://schemas.microsoft.com/office/powerpoint/2010/main" val="29839288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E22879B5-EC1E-4535-A0C8-2B31B75DB902}"/>
              </a:ext>
            </a:extLst>
          </p:cNvPr>
          <p:cNvSpPr>
            <a:spLocks noGrp="1"/>
          </p:cNvSpPr>
          <p:nvPr>
            <p:ph type="title"/>
          </p:nvPr>
        </p:nvSpPr>
        <p:spPr>
          <a:xfrm>
            <a:off x="457200" y="274638"/>
            <a:ext cx="8229600" cy="1143000"/>
          </a:xfrm>
        </p:spPr>
        <p:txBody>
          <a:bodyPr/>
          <a:lstStyle/>
          <a:p>
            <a:r>
              <a:rPr lang="es-PE" b="1" dirty="0">
                <a:solidFill>
                  <a:srgbClr val="C00000"/>
                </a:solidFill>
              </a:rPr>
              <a:t>Ejercicio Propuesto Tipo N° 4</a:t>
            </a:r>
          </a:p>
        </p:txBody>
      </p:sp>
      <p:pic>
        <p:nvPicPr>
          <p:cNvPr id="5" name="Imagen 4">
            <a:extLst>
              <a:ext uri="{FF2B5EF4-FFF2-40B4-BE49-F238E27FC236}">
                <a16:creationId xmlns:a16="http://schemas.microsoft.com/office/drawing/2014/main" id="{0CDC0488-3B52-4E74-A0B8-BCD0C3BF11F6}"/>
              </a:ext>
            </a:extLst>
          </p:cNvPr>
          <p:cNvPicPr/>
          <p:nvPr/>
        </p:nvPicPr>
        <p:blipFill rotWithShape="1">
          <a:blip r:embed="rId2"/>
          <a:srcRect l="32960" t="45101" r="17524" b="25809"/>
          <a:stretch/>
        </p:blipFill>
        <p:spPr>
          <a:xfrm>
            <a:off x="2731646" y="2857741"/>
            <a:ext cx="6728708" cy="2036970"/>
          </a:xfrm>
          <a:prstGeom prst="rect">
            <a:avLst/>
          </a:prstGeom>
        </p:spPr>
      </p:pic>
      <p:sp>
        <p:nvSpPr>
          <p:cNvPr id="7" name="CuadroTexto 6">
            <a:extLst>
              <a:ext uri="{FF2B5EF4-FFF2-40B4-BE49-F238E27FC236}">
                <a16:creationId xmlns:a16="http://schemas.microsoft.com/office/drawing/2014/main" id="{7E1EA8B5-6877-4A8D-ABD2-41AAD814AA0C}"/>
              </a:ext>
            </a:extLst>
          </p:cNvPr>
          <p:cNvSpPr txBox="1"/>
          <p:nvPr/>
        </p:nvSpPr>
        <p:spPr>
          <a:xfrm>
            <a:off x="457200" y="4946844"/>
            <a:ext cx="6096000" cy="1915974"/>
          </a:xfrm>
          <a:prstGeom prst="rect">
            <a:avLst/>
          </a:prstGeom>
          <a:noFill/>
        </p:spPr>
        <p:txBody>
          <a:bodyPr wrap="square">
            <a:spAutoFit/>
          </a:bodyPr>
          <a:lstStyle/>
          <a:p>
            <a:pPr marL="342900" lvl="0" indent="-342900">
              <a:lnSpc>
                <a:spcPct val="107000"/>
              </a:lnSpc>
              <a:buFont typeface="+mj-lt"/>
              <a:buAutoNum type="alphaLcParenR"/>
            </a:pPr>
            <a:r>
              <a:rPr lang="es-PE" sz="2800" dirty="0">
                <a:effectLst/>
                <a:latin typeface="Calibri" panose="020F0502020204030204" pitchFamily="34" charset="0"/>
                <a:ea typeface="Calibri" panose="020F0502020204030204" pitchFamily="34" charset="0"/>
                <a:cs typeface="Times New Roman" panose="02020603050405020304" pitchFamily="18" charset="0"/>
              </a:rPr>
              <a:t>No Convencional, 3, Sí y 3.</a:t>
            </a:r>
          </a:p>
          <a:p>
            <a:pPr marL="342900" lvl="0" indent="-342900">
              <a:lnSpc>
                <a:spcPct val="107000"/>
              </a:lnSpc>
              <a:buFont typeface="+mj-lt"/>
              <a:buAutoNum type="alphaLcParenR"/>
            </a:pPr>
            <a:r>
              <a:rPr lang="es-PE" sz="2800" dirty="0">
                <a:effectLst/>
                <a:latin typeface="Calibri" panose="020F0502020204030204" pitchFamily="34" charset="0"/>
                <a:ea typeface="Calibri" panose="020F0502020204030204" pitchFamily="34" charset="0"/>
                <a:cs typeface="Times New Roman" panose="02020603050405020304" pitchFamily="18" charset="0"/>
              </a:rPr>
              <a:t>No Convencional, 4, Sí y 4.</a:t>
            </a:r>
          </a:p>
          <a:p>
            <a:pPr marL="342900" lvl="0" indent="-342900">
              <a:lnSpc>
                <a:spcPct val="107000"/>
              </a:lnSpc>
              <a:buFont typeface="+mj-lt"/>
              <a:buAutoNum type="alphaLcParenR"/>
            </a:pPr>
            <a:r>
              <a:rPr lang="es-PE" sz="2800" dirty="0">
                <a:effectLst/>
                <a:latin typeface="Calibri" panose="020F0502020204030204" pitchFamily="34" charset="0"/>
                <a:ea typeface="Calibri" panose="020F0502020204030204" pitchFamily="34" charset="0"/>
                <a:cs typeface="Times New Roman" panose="02020603050405020304" pitchFamily="18" charset="0"/>
              </a:rPr>
              <a:t>Convencional, 3, Sí y 3.</a:t>
            </a:r>
          </a:p>
          <a:p>
            <a:pPr marL="342900" lvl="0" indent="-342900">
              <a:lnSpc>
                <a:spcPct val="107000"/>
              </a:lnSpc>
              <a:spcAft>
                <a:spcPts val="800"/>
              </a:spcAft>
              <a:buFont typeface="+mj-lt"/>
              <a:buAutoNum type="alphaLcParenR"/>
            </a:pPr>
            <a:r>
              <a:rPr lang="es-PE" sz="2800" dirty="0">
                <a:effectLst/>
                <a:latin typeface="Calibri" panose="020F0502020204030204" pitchFamily="34" charset="0"/>
                <a:ea typeface="Calibri" panose="020F0502020204030204" pitchFamily="34" charset="0"/>
                <a:cs typeface="Times New Roman" panose="02020603050405020304" pitchFamily="18" charset="0"/>
              </a:rPr>
              <a:t>No Convencional,3, No y 3</a:t>
            </a:r>
            <a:r>
              <a:rPr lang="es-PE" sz="2400" dirty="0">
                <a:effectLst/>
                <a:latin typeface="Calibri" panose="020F0502020204030204" pitchFamily="34" charset="0"/>
                <a:ea typeface="Calibri" panose="020F0502020204030204" pitchFamily="34" charset="0"/>
                <a:cs typeface="Times New Roman" panose="02020603050405020304" pitchFamily="18" charset="0"/>
              </a:rPr>
              <a:t>.</a:t>
            </a:r>
            <a:endParaRPr lang="es-PE"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CuadroTexto 8">
            <a:extLst>
              <a:ext uri="{FF2B5EF4-FFF2-40B4-BE49-F238E27FC236}">
                <a16:creationId xmlns:a16="http://schemas.microsoft.com/office/drawing/2014/main" id="{FA400030-B5F1-414C-BC9A-E58510AE397D}"/>
              </a:ext>
            </a:extLst>
          </p:cNvPr>
          <p:cNvSpPr txBox="1"/>
          <p:nvPr/>
        </p:nvSpPr>
        <p:spPr>
          <a:xfrm>
            <a:off x="457200" y="1235949"/>
            <a:ext cx="11277600" cy="1569660"/>
          </a:xfrm>
          <a:prstGeom prst="rect">
            <a:avLst/>
          </a:prstGeom>
          <a:noFill/>
        </p:spPr>
        <p:txBody>
          <a:bodyPr wrap="square">
            <a:spAutoFit/>
          </a:bodyPr>
          <a:lstStyle/>
          <a:p>
            <a:pPr algn="just"/>
            <a:r>
              <a:rPr lang="es-PE" sz="3200" b="1" dirty="0">
                <a:effectLst/>
                <a:latin typeface="Calibri" panose="020F0502020204030204" pitchFamily="34" charset="0"/>
                <a:ea typeface="Calibri" panose="020F0502020204030204" pitchFamily="34" charset="0"/>
                <a:cs typeface="Times New Roman" panose="02020603050405020304" pitchFamily="18" charset="0"/>
              </a:rPr>
              <a:t>Describir el siguiente flujo de caja: ¿Es o no Convencional? ¿Cuántos cambios de signo existen? ¿Podría darse el fenómeno de TIR Múltiple? ¿Hasta cuantas TIR podrían existir?</a:t>
            </a:r>
            <a:endParaRPr lang="es-PE" sz="3200" dirty="0"/>
          </a:p>
        </p:txBody>
      </p:sp>
    </p:spTree>
    <p:extLst>
      <p:ext uri="{BB962C8B-B14F-4D97-AF65-F5344CB8AC3E}">
        <p14:creationId xmlns:p14="http://schemas.microsoft.com/office/powerpoint/2010/main" val="3001906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6B1F9D3-138F-472A-90DF-A7B336745394}"/>
              </a:ext>
            </a:extLst>
          </p:cNvPr>
          <p:cNvSpPr>
            <a:spLocks noGrp="1"/>
          </p:cNvSpPr>
          <p:nvPr>
            <p:ph type="title"/>
          </p:nvPr>
        </p:nvSpPr>
        <p:spPr>
          <a:xfrm>
            <a:off x="457200" y="274638"/>
            <a:ext cx="8229600" cy="1143000"/>
          </a:xfrm>
        </p:spPr>
        <p:txBody>
          <a:bodyPr/>
          <a:lstStyle/>
          <a:p>
            <a:r>
              <a:rPr lang="es-PE" b="1" dirty="0">
                <a:solidFill>
                  <a:srgbClr val="C00000"/>
                </a:solidFill>
              </a:rPr>
              <a:t>Ejercicio Propuesto Tipo N° 5</a:t>
            </a:r>
          </a:p>
        </p:txBody>
      </p:sp>
      <p:sp>
        <p:nvSpPr>
          <p:cNvPr id="6" name="CuadroTexto 5">
            <a:extLst>
              <a:ext uri="{FF2B5EF4-FFF2-40B4-BE49-F238E27FC236}">
                <a16:creationId xmlns:a16="http://schemas.microsoft.com/office/drawing/2014/main" id="{2323C224-9B48-4F26-A9B2-BE56256C0527}"/>
              </a:ext>
            </a:extLst>
          </p:cNvPr>
          <p:cNvSpPr txBox="1"/>
          <p:nvPr/>
        </p:nvSpPr>
        <p:spPr>
          <a:xfrm>
            <a:off x="457199" y="1417638"/>
            <a:ext cx="8461513" cy="595932"/>
          </a:xfrm>
          <a:prstGeom prst="rect">
            <a:avLst/>
          </a:prstGeom>
          <a:noFill/>
        </p:spPr>
        <p:txBody>
          <a:bodyPr wrap="square">
            <a:spAutoFit/>
          </a:bodyPr>
          <a:lstStyle/>
          <a:p>
            <a:pPr>
              <a:lnSpc>
                <a:spcPct val="107000"/>
              </a:lnSpc>
              <a:spcAft>
                <a:spcPts val="800"/>
              </a:spcAft>
            </a:pPr>
            <a:r>
              <a:rPr lang="es-PE" sz="3200" b="1" dirty="0">
                <a:latin typeface="Calibri" panose="020F0502020204030204" pitchFamily="34" charset="0"/>
                <a:ea typeface="Calibri" panose="020F0502020204030204" pitchFamily="34" charset="0"/>
                <a:cs typeface="Times New Roman" panose="02020603050405020304" pitchFamily="18" charset="0"/>
              </a:rPr>
              <a:t>¿</a:t>
            </a:r>
            <a:r>
              <a:rPr lang="es-PE" sz="3200" b="1" dirty="0">
                <a:effectLst/>
                <a:latin typeface="Calibri" panose="020F0502020204030204" pitchFamily="34" charset="0"/>
                <a:ea typeface="Calibri" panose="020F0502020204030204" pitchFamily="34" charset="0"/>
                <a:cs typeface="Times New Roman" panose="02020603050405020304" pitchFamily="18" charset="0"/>
              </a:rPr>
              <a:t>Cuando pueden darse </a:t>
            </a:r>
            <a:r>
              <a:rPr lang="es-PE" sz="3200" b="1" dirty="0" err="1">
                <a:effectLst/>
                <a:latin typeface="Calibri" panose="020F0502020204030204" pitchFamily="34" charset="0"/>
                <a:ea typeface="Calibri" panose="020F0502020204030204" pitchFamily="34" charset="0"/>
                <a:cs typeface="Times New Roman" panose="02020603050405020304" pitchFamily="18" charset="0"/>
              </a:rPr>
              <a:t>TIRs</a:t>
            </a:r>
            <a:r>
              <a:rPr lang="es-PE" sz="3200" b="1" dirty="0">
                <a:effectLst/>
                <a:latin typeface="Calibri" panose="020F0502020204030204" pitchFamily="34" charset="0"/>
                <a:ea typeface="Calibri" panose="020F0502020204030204" pitchFamily="34" charset="0"/>
                <a:cs typeface="Times New Roman" panose="02020603050405020304" pitchFamily="18" charset="0"/>
              </a:rPr>
              <a:t> Múltiples?</a:t>
            </a:r>
            <a:endParaRPr lang="es-PE"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CuadroTexto 7">
            <a:extLst>
              <a:ext uri="{FF2B5EF4-FFF2-40B4-BE49-F238E27FC236}">
                <a16:creationId xmlns:a16="http://schemas.microsoft.com/office/drawing/2014/main" id="{8FD66A95-A43B-4F96-A453-4159C6E56ED3}"/>
              </a:ext>
            </a:extLst>
          </p:cNvPr>
          <p:cNvSpPr txBox="1"/>
          <p:nvPr/>
        </p:nvSpPr>
        <p:spPr>
          <a:xfrm>
            <a:off x="457198" y="2129269"/>
            <a:ext cx="11270975" cy="2223750"/>
          </a:xfrm>
          <a:prstGeom prst="rect">
            <a:avLst/>
          </a:prstGeom>
          <a:noFill/>
        </p:spPr>
        <p:txBody>
          <a:bodyPr wrap="square">
            <a:spAutoFit/>
          </a:bodyPr>
          <a:lstStyle/>
          <a:p>
            <a:pPr>
              <a:lnSpc>
                <a:spcPct val="107000"/>
              </a:lnSpc>
              <a:spcAft>
                <a:spcPts val="800"/>
              </a:spcAft>
            </a:pPr>
            <a:r>
              <a:rPr lang="es-PE" sz="2800" dirty="0">
                <a:effectLst/>
                <a:latin typeface="Calibri" panose="020F0502020204030204" pitchFamily="34" charset="0"/>
                <a:ea typeface="Calibri" panose="020F0502020204030204" pitchFamily="34" charset="0"/>
                <a:cs typeface="Times New Roman" panose="02020603050405020304" pitchFamily="18" charset="0"/>
              </a:rPr>
              <a:t>a) Cuando existen flujos de caja convencionales.</a:t>
            </a:r>
          </a:p>
          <a:p>
            <a:pPr>
              <a:lnSpc>
                <a:spcPct val="107000"/>
              </a:lnSpc>
              <a:spcAft>
                <a:spcPts val="800"/>
              </a:spcAft>
            </a:pPr>
            <a:r>
              <a:rPr lang="es-PE" sz="2800" dirty="0">
                <a:effectLst/>
                <a:latin typeface="Calibri" panose="020F0502020204030204" pitchFamily="34" charset="0"/>
                <a:ea typeface="Calibri" panose="020F0502020204030204" pitchFamily="34" charset="0"/>
                <a:cs typeface="Times New Roman" panose="02020603050405020304" pitchFamily="18" charset="0"/>
              </a:rPr>
              <a:t>b) Cuando existen flujos de caja no convencionales. </a:t>
            </a:r>
          </a:p>
          <a:p>
            <a:pPr>
              <a:lnSpc>
                <a:spcPct val="107000"/>
              </a:lnSpc>
              <a:spcAft>
                <a:spcPts val="800"/>
              </a:spcAft>
            </a:pPr>
            <a:r>
              <a:rPr lang="es-PE" sz="2800" dirty="0">
                <a:effectLst/>
                <a:latin typeface="Calibri" panose="020F0502020204030204" pitchFamily="34" charset="0"/>
                <a:ea typeface="Calibri" panose="020F0502020204030204" pitchFamily="34" charset="0"/>
                <a:cs typeface="Times New Roman" panose="02020603050405020304" pitchFamily="18" charset="0"/>
              </a:rPr>
              <a:t>c) Es indiferente el tipo de flujo.</a:t>
            </a:r>
          </a:p>
          <a:p>
            <a:pPr>
              <a:lnSpc>
                <a:spcPct val="107000"/>
              </a:lnSpc>
              <a:spcAft>
                <a:spcPts val="800"/>
              </a:spcAft>
            </a:pPr>
            <a:r>
              <a:rPr lang="es-PE" sz="2800" dirty="0">
                <a:effectLst/>
                <a:latin typeface="Calibri" panose="020F0502020204030204" pitchFamily="34" charset="0"/>
                <a:ea typeface="Calibri" panose="020F0502020204030204" pitchFamily="34" charset="0"/>
                <a:cs typeface="Times New Roman" panose="02020603050405020304" pitchFamily="18" charset="0"/>
              </a:rPr>
              <a:t>d) No existen TIR múltiples. </a:t>
            </a:r>
          </a:p>
        </p:txBody>
      </p:sp>
    </p:spTree>
    <p:extLst>
      <p:ext uri="{BB962C8B-B14F-4D97-AF65-F5344CB8AC3E}">
        <p14:creationId xmlns:p14="http://schemas.microsoft.com/office/powerpoint/2010/main" val="14466296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B172F0EF-EB9A-4E6C-968B-C8649CCD2222}"/>
              </a:ext>
            </a:extLst>
          </p:cNvPr>
          <p:cNvSpPr>
            <a:spLocks noGrp="1"/>
          </p:cNvSpPr>
          <p:nvPr>
            <p:ph type="title"/>
          </p:nvPr>
        </p:nvSpPr>
        <p:spPr>
          <a:xfrm>
            <a:off x="457200" y="274638"/>
            <a:ext cx="8229600" cy="1143000"/>
          </a:xfrm>
        </p:spPr>
        <p:txBody>
          <a:bodyPr/>
          <a:lstStyle/>
          <a:p>
            <a:r>
              <a:rPr lang="es-PE" b="1" dirty="0">
                <a:solidFill>
                  <a:srgbClr val="C00000"/>
                </a:solidFill>
              </a:rPr>
              <a:t>Ejercicio Propuesto Tipo N° 6</a:t>
            </a:r>
          </a:p>
        </p:txBody>
      </p:sp>
      <p:sp>
        <p:nvSpPr>
          <p:cNvPr id="6" name="CuadroTexto 5">
            <a:extLst>
              <a:ext uri="{FF2B5EF4-FFF2-40B4-BE49-F238E27FC236}">
                <a16:creationId xmlns:a16="http://schemas.microsoft.com/office/drawing/2014/main" id="{3CA82A81-2F99-45B5-829B-0F0E6BAA8E00}"/>
              </a:ext>
            </a:extLst>
          </p:cNvPr>
          <p:cNvSpPr txBox="1"/>
          <p:nvPr/>
        </p:nvSpPr>
        <p:spPr>
          <a:xfrm>
            <a:off x="457200" y="2643066"/>
            <a:ext cx="10449339" cy="2684774"/>
          </a:xfrm>
          <a:prstGeom prst="rect">
            <a:avLst/>
          </a:prstGeom>
          <a:noFill/>
        </p:spPr>
        <p:txBody>
          <a:bodyPr wrap="square">
            <a:spAutoFit/>
          </a:bodyPr>
          <a:lstStyle/>
          <a:p>
            <a:pPr algn="just">
              <a:lnSpc>
                <a:spcPct val="107000"/>
              </a:lnSpc>
              <a:spcAft>
                <a:spcPts val="800"/>
              </a:spcAft>
            </a:pPr>
            <a:r>
              <a:rPr lang="es-PE" sz="2800" dirty="0">
                <a:effectLst/>
                <a:latin typeface="Calibri" panose="020F0502020204030204" pitchFamily="34" charset="0"/>
                <a:ea typeface="Calibri" panose="020F0502020204030204" pitchFamily="34" charset="0"/>
                <a:cs typeface="Times New Roman" panose="02020603050405020304" pitchFamily="18" charset="0"/>
              </a:rPr>
              <a:t>a) Simplicidad de su interpretación y por lo tanto uso.</a:t>
            </a:r>
          </a:p>
          <a:p>
            <a:pPr algn="just">
              <a:lnSpc>
                <a:spcPct val="107000"/>
              </a:lnSpc>
              <a:spcAft>
                <a:spcPts val="800"/>
              </a:spcAft>
            </a:pPr>
            <a:r>
              <a:rPr lang="es-PE" sz="2800" dirty="0">
                <a:effectLst/>
                <a:latin typeface="Calibri" panose="020F0502020204030204" pitchFamily="34" charset="0"/>
                <a:ea typeface="Calibri" panose="020F0502020204030204" pitchFamily="34" charset="0"/>
                <a:cs typeface="Times New Roman" panose="02020603050405020304" pitchFamily="18" charset="0"/>
              </a:rPr>
              <a:t>b) Asume que las tasas de descuento no varían en el tiempo.</a:t>
            </a:r>
          </a:p>
          <a:p>
            <a:pPr algn="just">
              <a:lnSpc>
                <a:spcPct val="107000"/>
              </a:lnSpc>
              <a:spcAft>
                <a:spcPts val="800"/>
              </a:spcAft>
            </a:pPr>
            <a:r>
              <a:rPr lang="es-PE" sz="2800" dirty="0">
                <a:effectLst/>
                <a:latin typeface="Calibri" panose="020F0502020204030204" pitchFamily="34" charset="0"/>
                <a:ea typeface="Calibri" panose="020F0502020204030204" pitchFamily="34" charset="0"/>
                <a:cs typeface="Times New Roman" panose="02020603050405020304" pitchFamily="18" charset="0"/>
              </a:rPr>
              <a:t>c) Asume que los flujos son reinvertidos hasta el vencimiento a la TIR.</a:t>
            </a:r>
          </a:p>
          <a:p>
            <a:pPr algn="just">
              <a:lnSpc>
                <a:spcPct val="107000"/>
              </a:lnSpc>
              <a:spcAft>
                <a:spcPts val="800"/>
              </a:spcAft>
            </a:pPr>
            <a:r>
              <a:rPr lang="es-PE" sz="2800" dirty="0">
                <a:effectLst/>
                <a:latin typeface="Calibri" panose="020F0502020204030204" pitchFamily="34" charset="0"/>
                <a:ea typeface="Calibri" panose="020F0502020204030204" pitchFamily="34" charset="0"/>
                <a:cs typeface="Times New Roman" panose="02020603050405020304" pitchFamily="18" charset="0"/>
              </a:rPr>
              <a:t>d) Se pueden usar sólo cuando se presenta un flujo de caja convencional. </a:t>
            </a:r>
          </a:p>
        </p:txBody>
      </p:sp>
      <p:sp>
        <p:nvSpPr>
          <p:cNvPr id="8" name="CuadroTexto 7">
            <a:extLst>
              <a:ext uri="{FF2B5EF4-FFF2-40B4-BE49-F238E27FC236}">
                <a16:creationId xmlns:a16="http://schemas.microsoft.com/office/drawing/2014/main" id="{903AE942-7B41-47D7-98B0-3C30C47C1148}"/>
              </a:ext>
            </a:extLst>
          </p:cNvPr>
          <p:cNvSpPr txBox="1"/>
          <p:nvPr/>
        </p:nvSpPr>
        <p:spPr>
          <a:xfrm>
            <a:off x="457200" y="1368469"/>
            <a:ext cx="11277600" cy="1122871"/>
          </a:xfrm>
          <a:prstGeom prst="rect">
            <a:avLst/>
          </a:prstGeom>
          <a:noFill/>
        </p:spPr>
        <p:txBody>
          <a:bodyPr wrap="square">
            <a:spAutoFit/>
          </a:bodyPr>
          <a:lstStyle/>
          <a:p>
            <a:pPr algn="just">
              <a:lnSpc>
                <a:spcPct val="107000"/>
              </a:lnSpc>
              <a:spcAft>
                <a:spcPts val="800"/>
              </a:spcAft>
            </a:pPr>
            <a:r>
              <a:rPr lang="es-PE" sz="3200" b="1" dirty="0">
                <a:effectLst/>
                <a:latin typeface="Calibri" panose="020F0502020204030204" pitchFamily="34" charset="0"/>
                <a:ea typeface="Calibri" panose="020F0502020204030204" pitchFamily="34" charset="0"/>
                <a:cs typeface="Times New Roman" panose="02020603050405020304" pitchFamily="18" charset="0"/>
              </a:rPr>
              <a:t>¿Cuál de las siguientes alternativas no es un punto en contra de la TIR?</a:t>
            </a:r>
            <a:endParaRPr lang="es-PE"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50651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a16="http://schemas.microsoft.com/office/drawing/2014/main" id="{6CFC99D0-0282-443C-805C-F4A981D8575E}"/>
              </a:ext>
            </a:extLst>
          </p:cNvPr>
          <p:cNvSpPr txBox="1">
            <a:spLocks/>
          </p:cNvSpPr>
          <p:nvPr/>
        </p:nvSpPr>
        <p:spPr>
          <a:xfrm>
            <a:off x="11610544" y="6286497"/>
            <a:ext cx="557162" cy="571503"/>
          </a:xfrm>
          <a:prstGeom prst="rect">
            <a:avLst/>
          </a:prstGeom>
        </p:spPr>
        <p:txBody>
          <a:bodyPr vert="horz" lIns="91440" tIns="45720" rIns="91440" bIns="45720" rtlCol="0" anchor="ctr">
            <a:normAutofit fontScale="90000"/>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s-PE" sz="2000" b="1" i="0" u="none" strike="noStrike" kern="1200" cap="none" spc="0" normalizeH="0" baseline="0" noProof="0" dirty="0">
                <a:ln>
                  <a:noFill/>
                </a:ln>
                <a:solidFill>
                  <a:schemeClr val="tx1"/>
                </a:solidFill>
                <a:effectLst/>
                <a:uLnTx/>
                <a:uFillTx/>
                <a:latin typeface="+mj-lt"/>
                <a:ea typeface="+mj-ea"/>
                <a:cs typeface="+mj-cs"/>
              </a:rPr>
              <a:t>3CT</a:t>
            </a:r>
          </a:p>
        </p:txBody>
      </p:sp>
      <p:sp>
        <p:nvSpPr>
          <p:cNvPr id="5" name="Título 1">
            <a:extLst>
              <a:ext uri="{FF2B5EF4-FFF2-40B4-BE49-F238E27FC236}">
                <a16:creationId xmlns:a16="http://schemas.microsoft.com/office/drawing/2014/main" id="{4C11C311-F51B-44DD-82F6-0C09C3276FB5}"/>
              </a:ext>
            </a:extLst>
          </p:cNvPr>
          <p:cNvSpPr>
            <a:spLocks noGrp="1"/>
          </p:cNvSpPr>
          <p:nvPr>
            <p:ph type="title"/>
          </p:nvPr>
        </p:nvSpPr>
        <p:spPr>
          <a:xfrm>
            <a:off x="457200" y="274638"/>
            <a:ext cx="8229600" cy="1143000"/>
          </a:xfrm>
        </p:spPr>
        <p:txBody>
          <a:bodyPr/>
          <a:lstStyle/>
          <a:p>
            <a:r>
              <a:rPr lang="es-PE" b="1" dirty="0">
                <a:solidFill>
                  <a:srgbClr val="C00000"/>
                </a:solidFill>
              </a:rPr>
              <a:t>Ejercicio Propuesto Tipo N° 7</a:t>
            </a:r>
          </a:p>
        </p:txBody>
      </p:sp>
      <p:sp>
        <p:nvSpPr>
          <p:cNvPr id="6" name="6 Rectángulo">
            <a:extLst>
              <a:ext uri="{FF2B5EF4-FFF2-40B4-BE49-F238E27FC236}">
                <a16:creationId xmlns:a16="http://schemas.microsoft.com/office/drawing/2014/main" id="{91C21F91-3649-46AA-88CD-918884819CA8}"/>
              </a:ext>
            </a:extLst>
          </p:cNvPr>
          <p:cNvSpPr/>
          <p:nvPr/>
        </p:nvSpPr>
        <p:spPr>
          <a:xfrm>
            <a:off x="457200" y="1536908"/>
            <a:ext cx="10972800" cy="584775"/>
          </a:xfrm>
          <a:prstGeom prst="rect">
            <a:avLst/>
          </a:prstGeom>
        </p:spPr>
        <p:txBody>
          <a:bodyPr wrap="square">
            <a:spAutoFit/>
          </a:bodyPr>
          <a:lstStyle/>
          <a:p>
            <a:pPr algn="just"/>
            <a:r>
              <a:rPr lang="es-ES" sz="3200" b="1" dirty="0"/>
              <a:t>¿Cuál es la relación entre el VAN y el COK?</a:t>
            </a:r>
            <a:endParaRPr lang="es-PE" sz="3200" b="1" dirty="0"/>
          </a:p>
        </p:txBody>
      </p:sp>
      <p:sp>
        <p:nvSpPr>
          <p:cNvPr id="7" name="8 Rectángulo">
            <a:extLst>
              <a:ext uri="{FF2B5EF4-FFF2-40B4-BE49-F238E27FC236}">
                <a16:creationId xmlns:a16="http://schemas.microsoft.com/office/drawing/2014/main" id="{FAF4389C-EDAE-4517-8122-4E58F662BBC4}"/>
              </a:ext>
            </a:extLst>
          </p:cNvPr>
          <p:cNvSpPr/>
          <p:nvPr/>
        </p:nvSpPr>
        <p:spPr>
          <a:xfrm>
            <a:off x="457200" y="2539110"/>
            <a:ext cx="10972800" cy="2223750"/>
          </a:xfrm>
          <a:prstGeom prst="rect">
            <a:avLst/>
          </a:prstGeom>
        </p:spPr>
        <p:txBody>
          <a:bodyPr wrap="square">
            <a:spAutoFit/>
          </a:bodyPr>
          <a:lstStyle/>
          <a:p>
            <a:pPr algn="just">
              <a:lnSpc>
                <a:spcPct val="107000"/>
              </a:lnSpc>
              <a:spcAft>
                <a:spcPts val="800"/>
              </a:spcAft>
            </a:pPr>
            <a:r>
              <a:rPr lang="es-PE" sz="2800" dirty="0">
                <a:effectLst/>
                <a:latin typeface="Calibri" panose="020F0502020204030204" pitchFamily="34" charset="0"/>
                <a:ea typeface="Calibri" panose="020F0502020204030204" pitchFamily="34" charset="0"/>
                <a:cs typeface="Times New Roman" panose="02020603050405020304" pitchFamily="18" charset="0"/>
              </a:rPr>
              <a:t>a) Inversa (cuando uno aumenta el otro disminuye).</a:t>
            </a:r>
          </a:p>
          <a:p>
            <a:pPr algn="just">
              <a:lnSpc>
                <a:spcPct val="107000"/>
              </a:lnSpc>
              <a:spcAft>
                <a:spcPts val="800"/>
              </a:spcAft>
            </a:pPr>
            <a:r>
              <a:rPr lang="es-PE" sz="2800" dirty="0">
                <a:effectLst/>
                <a:latin typeface="Calibri" panose="020F0502020204030204" pitchFamily="34" charset="0"/>
                <a:ea typeface="Calibri" panose="020F0502020204030204" pitchFamily="34" charset="0"/>
                <a:cs typeface="Times New Roman" panose="02020603050405020304" pitchFamily="18" charset="0"/>
              </a:rPr>
              <a:t>b) Directa (cuando uno aumenta el otro también).</a:t>
            </a:r>
          </a:p>
          <a:p>
            <a:pPr algn="just">
              <a:lnSpc>
                <a:spcPct val="107000"/>
              </a:lnSpc>
              <a:spcAft>
                <a:spcPts val="800"/>
              </a:spcAft>
            </a:pPr>
            <a:r>
              <a:rPr lang="es-PE" sz="2800" dirty="0">
                <a:effectLst/>
                <a:latin typeface="Calibri" panose="020F0502020204030204" pitchFamily="34" charset="0"/>
                <a:ea typeface="Calibri" panose="020F0502020204030204" pitchFamily="34" charset="0"/>
                <a:cs typeface="Times New Roman" panose="02020603050405020304" pitchFamily="18" charset="0"/>
              </a:rPr>
              <a:t>c) No existe relación alguna entre ambos.</a:t>
            </a:r>
          </a:p>
          <a:p>
            <a:pPr algn="just">
              <a:lnSpc>
                <a:spcPct val="107000"/>
              </a:lnSpc>
              <a:spcAft>
                <a:spcPts val="800"/>
              </a:spcAft>
            </a:pPr>
            <a:r>
              <a:rPr lang="es-PE" sz="2800" dirty="0">
                <a:effectLst/>
                <a:latin typeface="Calibri" panose="020F0502020204030204" pitchFamily="34" charset="0"/>
                <a:ea typeface="Calibri" panose="020F0502020204030204" pitchFamily="34" charset="0"/>
                <a:cs typeface="Times New Roman" panose="02020603050405020304" pitchFamily="18" charset="0"/>
              </a:rPr>
              <a:t>d) A veces es directa y otras veces inversa.</a:t>
            </a:r>
            <a:endParaRPr lang="es-PE"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794102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862149" y="640080"/>
            <a:ext cx="10280468" cy="584775"/>
          </a:xfrm>
          <a:prstGeom prst="rect">
            <a:avLst/>
          </a:prstGeom>
          <a:noFill/>
        </p:spPr>
        <p:txBody>
          <a:bodyPr wrap="square" rtlCol="0">
            <a:spAutoFit/>
          </a:bodyPr>
          <a:lstStyle/>
          <a:p>
            <a:r>
              <a:rPr lang="es-PE" sz="3200" b="1" dirty="0" smtClean="0">
                <a:solidFill>
                  <a:srgbClr val="C00000"/>
                </a:solidFill>
              </a:rPr>
              <a:t>Tipos de Proyectos por su Naturaleza</a:t>
            </a:r>
            <a:endParaRPr lang="es-PE" sz="3200" b="1" dirty="0">
              <a:solidFill>
                <a:srgbClr val="C00000"/>
              </a:solidFill>
            </a:endParaRPr>
          </a:p>
        </p:txBody>
      </p:sp>
      <p:graphicFrame>
        <p:nvGraphicFramePr>
          <p:cNvPr id="5" name="Tabla 4"/>
          <p:cNvGraphicFramePr>
            <a:graphicFrameLocks noGrp="1"/>
          </p:cNvGraphicFramePr>
          <p:nvPr>
            <p:extLst>
              <p:ext uri="{D42A27DB-BD31-4B8C-83A1-F6EECF244321}">
                <p14:modId xmlns:p14="http://schemas.microsoft.com/office/powerpoint/2010/main" val="4211610573"/>
              </p:ext>
            </p:extLst>
          </p:nvPr>
        </p:nvGraphicFramePr>
        <p:xfrm>
          <a:off x="1938383" y="1764694"/>
          <a:ext cx="8128000" cy="4572000"/>
        </p:xfrm>
        <a:graphic>
          <a:graphicData uri="http://schemas.openxmlformats.org/drawingml/2006/table">
            <a:tbl>
              <a:tblPr firstRow="1" bandRow="1">
                <a:tableStyleId>{7DF18680-E054-41AD-8BC1-D1AEF772440D}</a:tableStyleId>
              </a:tblPr>
              <a:tblGrid>
                <a:gridCol w="4064000">
                  <a:extLst>
                    <a:ext uri="{9D8B030D-6E8A-4147-A177-3AD203B41FA5}">
                      <a16:colId xmlns:a16="http://schemas.microsoft.com/office/drawing/2014/main" val="2767054517"/>
                    </a:ext>
                  </a:extLst>
                </a:gridCol>
                <a:gridCol w="4064000">
                  <a:extLst>
                    <a:ext uri="{9D8B030D-6E8A-4147-A177-3AD203B41FA5}">
                      <a16:colId xmlns:a16="http://schemas.microsoft.com/office/drawing/2014/main" val="3475243959"/>
                    </a:ext>
                  </a:extLst>
                </a:gridCol>
              </a:tblGrid>
              <a:tr h="370840">
                <a:tc>
                  <a:txBody>
                    <a:bodyPr/>
                    <a:lstStyle/>
                    <a:p>
                      <a:pPr algn="ctr"/>
                      <a:r>
                        <a:rPr lang="es-PE" sz="3200" dirty="0" smtClean="0"/>
                        <a:t>Independientes</a:t>
                      </a:r>
                      <a:endParaRPr lang="es-PE" sz="3200" dirty="0"/>
                    </a:p>
                  </a:txBody>
                  <a:tcPr/>
                </a:tc>
                <a:tc>
                  <a:txBody>
                    <a:bodyPr/>
                    <a:lstStyle/>
                    <a:p>
                      <a:pPr algn="ctr"/>
                      <a:r>
                        <a:rPr lang="es-PE" sz="3200" dirty="0" smtClean="0"/>
                        <a:t>Mutuamente Excluyentes</a:t>
                      </a:r>
                      <a:endParaRPr lang="es-PE" sz="3200" dirty="0"/>
                    </a:p>
                  </a:txBody>
                  <a:tcPr/>
                </a:tc>
                <a:extLst>
                  <a:ext uri="{0D108BD9-81ED-4DB2-BD59-A6C34878D82A}">
                    <a16:rowId xmlns:a16="http://schemas.microsoft.com/office/drawing/2014/main" val="1258587918"/>
                  </a:ext>
                </a:extLst>
              </a:tr>
              <a:tr h="370840">
                <a:tc>
                  <a:txBody>
                    <a:bodyPr/>
                    <a:lstStyle/>
                    <a:p>
                      <a:pPr algn="just"/>
                      <a:r>
                        <a:rPr lang="es-PE" sz="3200" kern="1200" dirty="0" smtClean="0">
                          <a:effectLst/>
                        </a:rPr>
                        <a:t>Sí la aceptación o rechazo de uno de ellos es independiente de la aceptación o rechazo de cualquiera de los otros.</a:t>
                      </a:r>
                      <a:endParaRPr lang="es-PE" sz="3200" dirty="0"/>
                    </a:p>
                  </a:txBody>
                  <a:tcPr/>
                </a:tc>
                <a:tc>
                  <a:txBody>
                    <a:bodyPr/>
                    <a:lstStyle/>
                    <a:p>
                      <a:pPr algn="just"/>
                      <a:r>
                        <a:rPr lang="es-PE" sz="3200" kern="1200" dirty="0" smtClean="0">
                          <a:effectLst/>
                        </a:rPr>
                        <a:t>Sí se tiene A y B, la aceptación de B elimina la posibilidad de aceptar al proyecto A.</a:t>
                      </a:r>
                      <a:endParaRPr lang="es-PE" sz="4400" b="0" dirty="0"/>
                    </a:p>
                  </a:txBody>
                  <a:tcPr/>
                </a:tc>
                <a:extLst>
                  <a:ext uri="{0D108BD9-81ED-4DB2-BD59-A6C34878D82A}">
                    <a16:rowId xmlns:a16="http://schemas.microsoft.com/office/drawing/2014/main" val="35190741"/>
                  </a:ext>
                </a:extLst>
              </a:tr>
            </a:tbl>
          </a:graphicData>
        </a:graphic>
      </p:graphicFrame>
    </p:spTree>
    <p:extLst>
      <p:ext uri="{BB962C8B-B14F-4D97-AF65-F5344CB8AC3E}">
        <p14:creationId xmlns:p14="http://schemas.microsoft.com/office/powerpoint/2010/main" val="39601405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a16="http://schemas.microsoft.com/office/drawing/2014/main" id="{1AB93768-E1AF-4157-87EA-F6BDB27A28B5}"/>
              </a:ext>
            </a:extLst>
          </p:cNvPr>
          <p:cNvSpPr txBox="1">
            <a:spLocks/>
          </p:cNvSpPr>
          <p:nvPr/>
        </p:nvSpPr>
        <p:spPr>
          <a:xfrm>
            <a:off x="11610544" y="6286497"/>
            <a:ext cx="557162" cy="571503"/>
          </a:xfrm>
          <a:prstGeom prst="rect">
            <a:avLst/>
          </a:prstGeom>
        </p:spPr>
        <p:txBody>
          <a:bodyPr vert="horz" lIns="91440" tIns="45720" rIns="91440" bIns="45720" rtlCol="0" anchor="ctr">
            <a:normAutofit fontScale="90000"/>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s-PE" sz="2000" b="1" i="0" u="none" strike="noStrike" kern="1200" cap="none" spc="0" normalizeH="0" baseline="0" noProof="0" dirty="0">
                <a:ln>
                  <a:noFill/>
                </a:ln>
                <a:solidFill>
                  <a:schemeClr val="tx1"/>
                </a:solidFill>
                <a:effectLst/>
                <a:uLnTx/>
                <a:uFillTx/>
                <a:latin typeface="+mj-lt"/>
                <a:ea typeface="+mj-ea"/>
                <a:cs typeface="+mj-cs"/>
              </a:rPr>
              <a:t>3CT</a:t>
            </a:r>
          </a:p>
        </p:txBody>
      </p:sp>
      <p:sp>
        <p:nvSpPr>
          <p:cNvPr id="5" name="Título 1">
            <a:extLst>
              <a:ext uri="{FF2B5EF4-FFF2-40B4-BE49-F238E27FC236}">
                <a16:creationId xmlns:a16="http://schemas.microsoft.com/office/drawing/2014/main" id="{BD0E9FEB-41C0-4F81-978C-6FE84FE2B5A9}"/>
              </a:ext>
            </a:extLst>
          </p:cNvPr>
          <p:cNvSpPr>
            <a:spLocks noGrp="1"/>
          </p:cNvSpPr>
          <p:nvPr>
            <p:ph type="title"/>
          </p:nvPr>
        </p:nvSpPr>
        <p:spPr>
          <a:xfrm>
            <a:off x="457200" y="274638"/>
            <a:ext cx="8229600" cy="1143000"/>
          </a:xfrm>
        </p:spPr>
        <p:txBody>
          <a:bodyPr/>
          <a:lstStyle/>
          <a:p>
            <a:r>
              <a:rPr lang="es-PE" b="1" dirty="0">
                <a:solidFill>
                  <a:srgbClr val="C00000"/>
                </a:solidFill>
              </a:rPr>
              <a:t>Ejercicio Propuesto Tipo N° 8</a:t>
            </a:r>
          </a:p>
        </p:txBody>
      </p:sp>
      <p:sp>
        <p:nvSpPr>
          <p:cNvPr id="6" name="6 Rectángulo">
            <a:extLst>
              <a:ext uri="{FF2B5EF4-FFF2-40B4-BE49-F238E27FC236}">
                <a16:creationId xmlns:a16="http://schemas.microsoft.com/office/drawing/2014/main" id="{EC1594B9-10C2-4233-BF48-3612C0D98A43}"/>
              </a:ext>
            </a:extLst>
          </p:cNvPr>
          <p:cNvSpPr/>
          <p:nvPr/>
        </p:nvSpPr>
        <p:spPr>
          <a:xfrm>
            <a:off x="303538" y="1417638"/>
            <a:ext cx="10972800" cy="584775"/>
          </a:xfrm>
          <a:prstGeom prst="rect">
            <a:avLst/>
          </a:prstGeom>
        </p:spPr>
        <p:txBody>
          <a:bodyPr wrap="square">
            <a:spAutoFit/>
          </a:bodyPr>
          <a:lstStyle/>
          <a:p>
            <a:pPr algn="just"/>
            <a:r>
              <a:rPr lang="es-ES" sz="3200" b="1" dirty="0"/>
              <a:t> ¿Qué se puede afirmar de un VPN = 0?</a:t>
            </a:r>
            <a:endParaRPr lang="es-PE" sz="3200" b="1" dirty="0"/>
          </a:p>
        </p:txBody>
      </p:sp>
      <p:sp>
        <p:nvSpPr>
          <p:cNvPr id="7" name="8 Rectángulo">
            <a:extLst>
              <a:ext uri="{FF2B5EF4-FFF2-40B4-BE49-F238E27FC236}">
                <a16:creationId xmlns:a16="http://schemas.microsoft.com/office/drawing/2014/main" id="{BABB3550-2A21-4E2D-8894-67F8ED64D823}"/>
              </a:ext>
            </a:extLst>
          </p:cNvPr>
          <p:cNvSpPr/>
          <p:nvPr/>
        </p:nvSpPr>
        <p:spPr>
          <a:xfrm>
            <a:off x="457200" y="2221059"/>
            <a:ext cx="10972800" cy="3606821"/>
          </a:xfrm>
          <a:prstGeom prst="rect">
            <a:avLst/>
          </a:prstGeom>
        </p:spPr>
        <p:txBody>
          <a:bodyPr wrap="square">
            <a:spAutoFit/>
          </a:bodyPr>
          <a:lstStyle/>
          <a:p>
            <a:pPr algn="just">
              <a:lnSpc>
                <a:spcPct val="107000"/>
              </a:lnSpc>
              <a:spcAft>
                <a:spcPts val="800"/>
              </a:spcAft>
            </a:pPr>
            <a:r>
              <a:rPr lang="es-ES" sz="2800" dirty="0">
                <a:effectLst/>
                <a:latin typeface="Calibri" panose="020F0502020204030204" pitchFamily="34" charset="0"/>
                <a:ea typeface="Calibri" panose="020F0502020204030204" pitchFamily="34" charset="0"/>
                <a:cs typeface="Times New Roman" panose="02020603050405020304" pitchFamily="18" charset="0"/>
              </a:rPr>
              <a:t>a) Es imposible hallar un VPN = 0.</a:t>
            </a:r>
          </a:p>
          <a:p>
            <a:pPr algn="just">
              <a:lnSpc>
                <a:spcPct val="107000"/>
              </a:lnSpc>
              <a:spcAft>
                <a:spcPts val="800"/>
              </a:spcAft>
            </a:pPr>
            <a:r>
              <a:rPr lang="es-ES" sz="2800" dirty="0">
                <a:effectLst/>
                <a:latin typeface="Calibri" panose="020F0502020204030204" pitchFamily="34" charset="0"/>
                <a:ea typeface="Calibri" panose="020F0502020204030204" pitchFamily="34" charset="0"/>
                <a:cs typeface="Times New Roman" panose="02020603050405020304" pitchFamily="18" charset="0"/>
              </a:rPr>
              <a:t>b) Que la inversión es mayor a la suma total del valor presente de todos los flujos netos positivos. </a:t>
            </a:r>
          </a:p>
          <a:p>
            <a:pPr algn="just">
              <a:lnSpc>
                <a:spcPct val="107000"/>
              </a:lnSpc>
              <a:spcAft>
                <a:spcPts val="800"/>
              </a:spcAft>
            </a:pPr>
            <a:r>
              <a:rPr lang="es-ES" sz="2800" dirty="0">
                <a:effectLst/>
                <a:latin typeface="Calibri" panose="020F0502020204030204" pitchFamily="34" charset="0"/>
                <a:ea typeface="Calibri" panose="020F0502020204030204" pitchFamily="34" charset="0"/>
                <a:cs typeface="Times New Roman" panose="02020603050405020304" pitchFamily="18" charset="0"/>
              </a:rPr>
              <a:t>c) Que la inversión es menor a la suma total del valor presente de todos los flujos netos positivos.</a:t>
            </a:r>
          </a:p>
          <a:p>
            <a:pPr algn="just">
              <a:lnSpc>
                <a:spcPct val="107000"/>
              </a:lnSpc>
              <a:spcAft>
                <a:spcPts val="800"/>
              </a:spcAft>
            </a:pPr>
            <a:r>
              <a:rPr lang="es-ES" sz="2800" dirty="0">
                <a:effectLst/>
                <a:latin typeface="Calibri" panose="020F0502020204030204" pitchFamily="34" charset="0"/>
                <a:ea typeface="Calibri" panose="020F0502020204030204" pitchFamily="34" charset="0"/>
                <a:cs typeface="Times New Roman" panose="02020603050405020304" pitchFamily="18" charset="0"/>
              </a:rPr>
              <a:t>d) Que la inversión es igual a la suma total del valor presente de todos los flujos netos positivos.</a:t>
            </a:r>
          </a:p>
        </p:txBody>
      </p:sp>
    </p:spTree>
    <p:extLst>
      <p:ext uri="{BB962C8B-B14F-4D97-AF65-F5344CB8AC3E}">
        <p14:creationId xmlns:p14="http://schemas.microsoft.com/office/powerpoint/2010/main" val="22988022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a16="http://schemas.microsoft.com/office/drawing/2014/main" id="{77F2235A-F02E-4BB1-AC82-4ABB601304FF}"/>
              </a:ext>
            </a:extLst>
          </p:cNvPr>
          <p:cNvSpPr txBox="1">
            <a:spLocks/>
          </p:cNvSpPr>
          <p:nvPr/>
        </p:nvSpPr>
        <p:spPr>
          <a:xfrm>
            <a:off x="11610544" y="6286497"/>
            <a:ext cx="557162" cy="571503"/>
          </a:xfrm>
          <a:prstGeom prst="rect">
            <a:avLst/>
          </a:prstGeom>
        </p:spPr>
        <p:txBody>
          <a:bodyPr vert="horz" lIns="91440" tIns="45720" rIns="91440" bIns="45720" rtlCol="0" anchor="ctr">
            <a:normAutofit fontScale="90000"/>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s-PE" sz="2000" b="1" i="0" u="none" strike="noStrike" kern="1200" cap="none" spc="0" normalizeH="0" baseline="0" noProof="0" dirty="0">
                <a:ln>
                  <a:noFill/>
                </a:ln>
                <a:solidFill>
                  <a:schemeClr val="tx1"/>
                </a:solidFill>
                <a:effectLst/>
                <a:uLnTx/>
                <a:uFillTx/>
                <a:latin typeface="+mj-lt"/>
                <a:ea typeface="+mj-ea"/>
                <a:cs typeface="+mj-cs"/>
              </a:rPr>
              <a:t>3CT</a:t>
            </a:r>
          </a:p>
        </p:txBody>
      </p:sp>
      <p:sp>
        <p:nvSpPr>
          <p:cNvPr id="5" name="Título 1">
            <a:extLst>
              <a:ext uri="{FF2B5EF4-FFF2-40B4-BE49-F238E27FC236}">
                <a16:creationId xmlns:a16="http://schemas.microsoft.com/office/drawing/2014/main" id="{6A386E1B-CA68-4891-81D0-CE72D11603E7}"/>
              </a:ext>
            </a:extLst>
          </p:cNvPr>
          <p:cNvSpPr>
            <a:spLocks noGrp="1"/>
          </p:cNvSpPr>
          <p:nvPr>
            <p:ph type="title"/>
          </p:nvPr>
        </p:nvSpPr>
        <p:spPr>
          <a:xfrm>
            <a:off x="457200" y="274638"/>
            <a:ext cx="8229600" cy="1143000"/>
          </a:xfrm>
        </p:spPr>
        <p:txBody>
          <a:bodyPr/>
          <a:lstStyle/>
          <a:p>
            <a:r>
              <a:rPr lang="es-PE" b="1" dirty="0">
                <a:solidFill>
                  <a:srgbClr val="C00000"/>
                </a:solidFill>
              </a:rPr>
              <a:t>Ejercicio Propuesto Tipo N° 9</a:t>
            </a:r>
          </a:p>
        </p:txBody>
      </p:sp>
      <p:sp>
        <p:nvSpPr>
          <p:cNvPr id="6" name="5 Rectángulo"/>
          <p:cNvSpPr/>
          <p:nvPr/>
        </p:nvSpPr>
        <p:spPr>
          <a:xfrm>
            <a:off x="595086" y="1396110"/>
            <a:ext cx="10972800" cy="1938992"/>
          </a:xfrm>
          <a:prstGeom prst="rect">
            <a:avLst/>
          </a:prstGeom>
        </p:spPr>
        <p:txBody>
          <a:bodyPr wrap="square">
            <a:spAutoFit/>
          </a:bodyPr>
          <a:lstStyle/>
          <a:p>
            <a:pPr algn="just"/>
            <a:r>
              <a:rPr lang="es-PE" sz="3200" b="1" dirty="0"/>
              <a:t>Hallar la Tasa Interna de Retorno Modificada o Corregida del flujo neto proveniente de los siguientes ingresos y egresos:</a:t>
            </a:r>
          </a:p>
          <a:p>
            <a:pPr algn="just"/>
            <a:endParaRPr lang="es-PE" sz="2800" dirty="0"/>
          </a:p>
          <a:p>
            <a:pPr algn="just"/>
            <a:r>
              <a:rPr lang="es-PE" sz="2800" b="1" dirty="0"/>
              <a:t>COK</a:t>
            </a:r>
            <a:r>
              <a:rPr lang="es-PE" sz="2800" dirty="0"/>
              <a:t> = 9.00% TEA</a:t>
            </a:r>
          </a:p>
        </p:txBody>
      </p:sp>
      <p:graphicFrame>
        <p:nvGraphicFramePr>
          <p:cNvPr id="7" name="6 Tabla"/>
          <p:cNvGraphicFramePr>
            <a:graphicFrameLocks noGrp="1"/>
          </p:cNvGraphicFramePr>
          <p:nvPr>
            <p:extLst>
              <p:ext uri="{D42A27DB-BD31-4B8C-83A1-F6EECF244321}">
                <p14:modId xmlns:p14="http://schemas.microsoft.com/office/powerpoint/2010/main" val="2584223352"/>
              </p:ext>
            </p:extLst>
          </p:nvPr>
        </p:nvGraphicFramePr>
        <p:xfrm>
          <a:off x="3872602" y="3335102"/>
          <a:ext cx="4612683" cy="1946910"/>
        </p:xfrm>
        <a:graphic>
          <a:graphicData uri="http://schemas.openxmlformats.org/drawingml/2006/table">
            <a:tbl>
              <a:tblPr/>
              <a:tblGrid>
                <a:gridCol w="1930273">
                  <a:extLst>
                    <a:ext uri="{9D8B030D-6E8A-4147-A177-3AD203B41FA5}">
                      <a16:colId xmlns:a16="http://schemas.microsoft.com/office/drawing/2014/main" val="20000"/>
                    </a:ext>
                  </a:extLst>
                </a:gridCol>
                <a:gridCol w="1309016">
                  <a:extLst>
                    <a:ext uri="{9D8B030D-6E8A-4147-A177-3AD203B41FA5}">
                      <a16:colId xmlns:a16="http://schemas.microsoft.com/office/drawing/2014/main" val="20001"/>
                    </a:ext>
                  </a:extLst>
                </a:gridCol>
                <a:gridCol w="1373394">
                  <a:extLst>
                    <a:ext uri="{9D8B030D-6E8A-4147-A177-3AD203B41FA5}">
                      <a16:colId xmlns:a16="http://schemas.microsoft.com/office/drawing/2014/main" val="20002"/>
                    </a:ext>
                  </a:extLst>
                </a:gridCol>
              </a:tblGrid>
              <a:tr h="345216">
                <a:tc>
                  <a:txBody>
                    <a:bodyPr/>
                    <a:lstStyle/>
                    <a:p>
                      <a:pPr algn="ctr" fontAlgn="b"/>
                      <a:r>
                        <a:rPr lang="es-PE" sz="2400" b="1" i="0" u="none" strike="noStrike" dirty="0">
                          <a:solidFill>
                            <a:srgbClr val="000000"/>
                          </a:solidFill>
                          <a:latin typeface="Calibri"/>
                        </a:rPr>
                        <a:t>Periodo (años)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solidFill>
                  </a:tcPr>
                </a:tc>
                <a:tc>
                  <a:txBody>
                    <a:bodyPr/>
                    <a:lstStyle/>
                    <a:p>
                      <a:pPr algn="ctr" fontAlgn="b"/>
                      <a:r>
                        <a:rPr lang="es-PE" sz="2400" b="1" i="0" u="none" strike="noStrike" dirty="0">
                          <a:solidFill>
                            <a:srgbClr val="000000"/>
                          </a:solidFill>
                          <a:latin typeface="Calibri"/>
                        </a:rPr>
                        <a:t>Ingresos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solidFill>
                  </a:tcPr>
                </a:tc>
                <a:tc>
                  <a:txBody>
                    <a:bodyPr/>
                    <a:lstStyle/>
                    <a:p>
                      <a:pPr algn="ctr" fontAlgn="b"/>
                      <a:r>
                        <a:rPr lang="es-PE" sz="2400" b="1" i="0" u="none" strike="noStrike" dirty="0">
                          <a:solidFill>
                            <a:srgbClr val="000000"/>
                          </a:solidFill>
                          <a:latin typeface="Calibri"/>
                        </a:rPr>
                        <a:t>Egresos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solidFill>
                  </a:tcPr>
                </a:tc>
                <a:extLst>
                  <a:ext uri="{0D108BD9-81ED-4DB2-BD59-A6C34878D82A}">
                    <a16:rowId xmlns:a16="http://schemas.microsoft.com/office/drawing/2014/main" val="10000"/>
                  </a:ext>
                </a:extLst>
              </a:tr>
              <a:tr h="292106">
                <a:tc>
                  <a:txBody>
                    <a:bodyPr/>
                    <a:lstStyle/>
                    <a:p>
                      <a:pPr algn="ctr" fontAlgn="b"/>
                      <a:r>
                        <a:rPr lang="es-PE" sz="2000" b="0" i="0" u="none" strike="noStrike">
                          <a:solidFill>
                            <a:srgbClr val="000000"/>
                          </a:solidFill>
                          <a:latin typeface="Calibri"/>
                        </a:rPr>
                        <a:t>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PE" sz="2000" b="0" i="0" u="none" strike="noStrike">
                          <a:solidFill>
                            <a:srgbClr val="000000"/>
                          </a:solidFill>
                          <a:latin typeface="Calibri"/>
                        </a:rPr>
                        <a:t>S/.0.00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PE" sz="2000" b="0" i="0" u="none" strike="noStrike">
                          <a:solidFill>
                            <a:srgbClr val="000000"/>
                          </a:solidFill>
                          <a:latin typeface="Calibri"/>
                        </a:rPr>
                        <a:t>-S/.1,000.00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2106">
                <a:tc>
                  <a:txBody>
                    <a:bodyPr/>
                    <a:lstStyle/>
                    <a:p>
                      <a:pPr algn="ctr" fontAlgn="b"/>
                      <a:r>
                        <a:rPr lang="es-PE" sz="2000" b="0" i="0" u="none" strike="noStrike">
                          <a:solidFill>
                            <a:srgbClr val="000000"/>
                          </a:solidFill>
                          <a:latin typeface="Calibri"/>
                        </a:rPr>
                        <a:t>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PE" sz="2000" b="0" i="0" u="none" strike="noStrike">
                          <a:solidFill>
                            <a:srgbClr val="000000"/>
                          </a:solidFill>
                          <a:latin typeface="Calibri"/>
                        </a:rPr>
                        <a:t>S/.600.00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PE" sz="2000" b="0" i="0" u="none" strike="noStrike">
                          <a:solidFill>
                            <a:srgbClr val="000000"/>
                          </a:solidFill>
                          <a:latin typeface="Calibri"/>
                        </a:rPr>
                        <a:t>-S/.300.00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2106">
                <a:tc>
                  <a:txBody>
                    <a:bodyPr/>
                    <a:lstStyle/>
                    <a:p>
                      <a:pPr algn="ctr" fontAlgn="b"/>
                      <a:r>
                        <a:rPr lang="es-PE" sz="2000" b="0" i="0" u="none" strike="noStrike">
                          <a:solidFill>
                            <a:srgbClr val="000000"/>
                          </a:solidFill>
                          <a:latin typeface="Calibri"/>
                        </a:rPr>
                        <a:t>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PE" sz="2000" b="0" i="0" u="none" strike="noStrike">
                          <a:solidFill>
                            <a:srgbClr val="000000"/>
                          </a:solidFill>
                          <a:latin typeface="Calibri"/>
                        </a:rPr>
                        <a:t>S/.100.00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PE" sz="2000" b="0" i="0" u="none" strike="noStrike">
                          <a:solidFill>
                            <a:srgbClr val="000000"/>
                          </a:solidFill>
                          <a:latin typeface="Calibri"/>
                        </a:rPr>
                        <a:t>-S/.200.00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92106">
                <a:tc>
                  <a:txBody>
                    <a:bodyPr/>
                    <a:lstStyle/>
                    <a:p>
                      <a:pPr algn="ctr" fontAlgn="b"/>
                      <a:r>
                        <a:rPr lang="es-PE" sz="2000" b="0" i="0" u="none" strike="noStrike">
                          <a:solidFill>
                            <a:srgbClr val="000000"/>
                          </a:solidFill>
                          <a:latin typeface="Calibri"/>
                        </a:rPr>
                        <a:t>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PE" sz="2000" b="0" i="0" u="none" strike="noStrike">
                          <a:solidFill>
                            <a:srgbClr val="000000"/>
                          </a:solidFill>
                          <a:latin typeface="Calibri"/>
                        </a:rPr>
                        <a:t>S/.1,200.00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PE" sz="2000" b="0" i="0" u="none" strike="noStrike">
                          <a:solidFill>
                            <a:srgbClr val="000000"/>
                          </a:solidFill>
                          <a:latin typeface="Calibri"/>
                        </a:rPr>
                        <a:t>-S/.700.00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92106">
                <a:tc>
                  <a:txBody>
                    <a:bodyPr/>
                    <a:lstStyle/>
                    <a:p>
                      <a:pPr algn="ctr" fontAlgn="b"/>
                      <a:r>
                        <a:rPr lang="es-PE" sz="2000" b="0" i="0" u="none" strike="noStrike">
                          <a:solidFill>
                            <a:srgbClr val="000000"/>
                          </a:solidFill>
                          <a:latin typeface="Calibri"/>
                        </a:rPr>
                        <a:t>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PE" sz="2000" b="0" i="0" u="none" strike="noStrike">
                          <a:solidFill>
                            <a:srgbClr val="000000"/>
                          </a:solidFill>
                          <a:latin typeface="Calibri"/>
                        </a:rPr>
                        <a:t>S/.1,500.00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PE" sz="2000" b="0" i="0" u="none" strike="noStrike" dirty="0">
                          <a:solidFill>
                            <a:srgbClr val="000000"/>
                          </a:solidFill>
                          <a:latin typeface="Calibri"/>
                        </a:rPr>
                        <a:t>-S/.900.00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2" name="Rectángulo 1"/>
          <p:cNvSpPr/>
          <p:nvPr/>
        </p:nvSpPr>
        <p:spPr>
          <a:xfrm>
            <a:off x="1038878" y="5380672"/>
            <a:ext cx="928459" cy="1477328"/>
          </a:xfrm>
          <a:prstGeom prst="rect">
            <a:avLst/>
          </a:prstGeom>
        </p:spPr>
        <p:txBody>
          <a:bodyPr wrap="none">
            <a:spAutoFit/>
          </a:bodyPr>
          <a:lstStyle/>
          <a:p>
            <a:pPr algn="just"/>
            <a:r>
              <a:rPr lang="es-PE" b="1" dirty="0" smtClean="0"/>
              <a:t>A ……….</a:t>
            </a:r>
          </a:p>
          <a:p>
            <a:pPr algn="just"/>
            <a:endParaRPr lang="es-PE" b="1" dirty="0" smtClean="0"/>
          </a:p>
          <a:p>
            <a:pPr algn="just"/>
            <a:r>
              <a:rPr lang="es-PE" b="1" dirty="0" smtClean="0"/>
              <a:t>B ……….</a:t>
            </a:r>
          </a:p>
          <a:p>
            <a:pPr algn="just"/>
            <a:endParaRPr lang="es-PE" b="1" dirty="0" smtClean="0"/>
          </a:p>
          <a:p>
            <a:pPr algn="just"/>
            <a:r>
              <a:rPr lang="es-PE" b="1" dirty="0" smtClean="0"/>
              <a:t>C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A7AC410B-528D-45A3-B16D-3DD211339651}"/>
              </a:ext>
            </a:extLst>
          </p:cNvPr>
          <p:cNvSpPr txBox="1">
            <a:spLocks/>
          </p:cNvSpPr>
          <p:nvPr/>
        </p:nvSpPr>
        <p:spPr>
          <a:xfrm>
            <a:off x="11610544" y="6286497"/>
            <a:ext cx="557162" cy="571503"/>
          </a:xfrm>
          <a:prstGeom prst="rect">
            <a:avLst/>
          </a:prstGeom>
        </p:spPr>
        <p:txBody>
          <a:bodyPr vert="horz" lIns="91440" tIns="45720" rIns="91440" bIns="45720" rtlCol="0" anchor="ctr">
            <a:normAutofit fontScale="90000"/>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s-PE" sz="2000" b="1" i="0" u="none" strike="noStrike" kern="1200" cap="none" spc="0" normalizeH="0" baseline="0" noProof="0" dirty="0">
                <a:ln>
                  <a:noFill/>
                </a:ln>
                <a:solidFill>
                  <a:schemeClr val="tx1"/>
                </a:solidFill>
                <a:effectLst/>
                <a:uLnTx/>
                <a:uFillTx/>
                <a:latin typeface="+mj-lt"/>
                <a:ea typeface="+mj-ea"/>
                <a:cs typeface="+mj-cs"/>
              </a:rPr>
              <a:t>3CT</a:t>
            </a:r>
          </a:p>
        </p:txBody>
      </p:sp>
      <p:sp>
        <p:nvSpPr>
          <p:cNvPr id="8" name="Título 1">
            <a:extLst>
              <a:ext uri="{FF2B5EF4-FFF2-40B4-BE49-F238E27FC236}">
                <a16:creationId xmlns:a16="http://schemas.microsoft.com/office/drawing/2014/main" id="{C3D20E92-AA67-4A24-99E7-3C3E0A5998FD}"/>
              </a:ext>
            </a:extLst>
          </p:cNvPr>
          <p:cNvSpPr>
            <a:spLocks noGrp="1"/>
          </p:cNvSpPr>
          <p:nvPr>
            <p:ph type="title"/>
          </p:nvPr>
        </p:nvSpPr>
        <p:spPr>
          <a:xfrm>
            <a:off x="457200" y="274638"/>
            <a:ext cx="8229600" cy="1143000"/>
          </a:xfrm>
        </p:spPr>
        <p:txBody>
          <a:bodyPr/>
          <a:lstStyle/>
          <a:p>
            <a:r>
              <a:rPr lang="es-PE" b="1" dirty="0">
                <a:solidFill>
                  <a:srgbClr val="C00000"/>
                </a:solidFill>
              </a:rPr>
              <a:t>Ejercicio Propuesto Tipo N° 10</a:t>
            </a:r>
          </a:p>
        </p:txBody>
      </p:sp>
      <p:sp>
        <p:nvSpPr>
          <p:cNvPr id="9" name="6 Rectángulo">
            <a:extLst>
              <a:ext uri="{FF2B5EF4-FFF2-40B4-BE49-F238E27FC236}">
                <a16:creationId xmlns:a16="http://schemas.microsoft.com/office/drawing/2014/main" id="{0EE12DC9-F7A0-418F-8845-1843E1FF7345}"/>
              </a:ext>
            </a:extLst>
          </p:cNvPr>
          <p:cNvSpPr/>
          <p:nvPr/>
        </p:nvSpPr>
        <p:spPr>
          <a:xfrm>
            <a:off x="589094" y="1396110"/>
            <a:ext cx="10978792" cy="1569660"/>
          </a:xfrm>
          <a:prstGeom prst="rect">
            <a:avLst/>
          </a:prstGeom>
        </p:spPr>
        <p:txBody>
          <a:bodyPr wrap="square">
            <a:spAutoFit/>
          </a:bodyPr>
          <a:lstStyle/>
          <a:p>
            <a:pPr algn="just"/>
            <a:r>
              <a:rPr lang="es-ES" sz="3200" b="1" dirty="0"/>
              <a:t>Hallar el Valor Presente Neto del flujo neto, teniendo un COK de 7.70% y finalmente determinar si se acepta o rechaza el proyecto:</a:t>
            </a:r>
            <a:endParaRPr lang="es-PE" sz="3200" b="1" dirty="0"/>
          </a:p>
        </p:txBody>
      </p:sp>
      <p:sp>
        <p:nvSpPr>
          <p:cNvPr id="11" name="8 Rectángulo">
            <a:extLst>
              <a:ext uri="{FF2B5EF4-FFF2-40B4-BE49-F238E27FC236}">
                <a16:creationId xmlns:a16="http://schemas.microsoft.com/office/drawing/2014/main" id="{400CDAD1-BC56-4E1F-B13A-2691B0F5106A}"/>
              </a:ext>
            </a:extLst>
          </p:cNvPr>
          <p:cNvSpPr/>
          <p:nvPr/>
        </p:nvSpPr>
        <p:spPr>
          <a:xfrm>
            <a:off x="589094" y="4830224"/>
            <a:ext cx="10972800" cy="1915974"/>
          </a:xfrm>
          <a:prstGeom prst="rect">
            <a:avLst/>
          </a:prstGeom>
        </p:spPr>
        <p:txBody>
          <a:bodyPr wrap="square">
            <a:spAutoFit/>
          </a:bodyPr>
          <a:lstStyle/>
          <a:p>
            <a:pPr marL="342900" lvl="0" indent="-342900">
              <a:lnSpc>
                <a:spcPct val="107000"/>
              </a:lnSpc>
              <a:buFont typeface="+mj-lt"/>
              <a:buAutoNum type="alphaLcParenR"/>
            </a:pPr>
            <a:r>
              <a:rPr lang="es-PE" sz="2800" dirty="0">
                <a:effectLst/>
                <a:latin typeface="Calibri" panose="020F0502020204030204" pitchFamily="34" charset="0"/>
                <a:ea typeface="Calibri" panose="020F0502020204030204" pitchFamily="34" charset="0"/>
                <a:cs typeface="Times New Roman" panose="02020603050405020304" pitchFamily="18" charset="0"/>
              </a:rPr>
              <a:t>Se rechaza el proyecto, VPN = -S/.173.70</a:t>
            </a:r>
          </a:p>
          <a:p>
            <a:pPr marL="342900" lvl="0" indent="-342900">
              <a:lnSpc>
                <a:spcPct val="107000"/>
              </a:lnSpc>
              <a:buFont typeface="+mj-lt"/>
              <a:buAutoNum type="alphaLcParenR"/>
            </a:pPr>
            <a:r>
              <a:rPr lang="es-PE" sz="2800" dirty="0">
                <a:effectLst/>
                <a:latin typeface="Calibri" panose="020F0502020204030204" pitchFamily="34" charset="0"/>
                <a:ea typeface="Calibri" panose="020F0502020204030204" pitchFamily="34" charset="0"/>
                <a:cs typeface="Times New Roman" panose="02020603050405020304" pitchFamily="18" charset="0"/>
              </a:rPr>
              <a:t>Se acepta el proyecto, VPN =    S/.173.70</a:t>
            </a:r>
          </a:p>
          <a:p>
            <a:pPr marL="342900" lvl="0" indent="-342900">
              <a:lnSpc>
                <a:spcPct val="107000"/>
              </a:lnSpc>
              <a:buFont typeface="+mj-lt"/>
              <a:buAutoNum type="alphaLcParenR"/>
            </a:pPr>
            <a:r>
              <a:rPr lang="es-PE" sz="2800" dirty="0">
                <a:effectLst/>
                <a:latin typeface="Calibri" panose="020F0502020204030204" pitchFamily="34" charset="0"/>
                <a:ea typeface="Calibri" panose="020F0502020204030204" pitchFamily="34" charset="0"/>
                <a:cs typeface="Times New Roman" panose="02020603050405020304" pitchFamily="18" charset="0"/>
              </a:rPr>
              <a:t>Se rechaza el proyecto, VPN = -S/. 137.70</a:t>
            </a:r>
          </a:p>
          <a:p>
            <a:pPr marL="342900" lvl="0" indent="-342900">
              <a:lnSpc>
                <a:spcPct val="107000"/>
              </a:lnSpc>
              <a:spcAft>
                <a:spcPts val="800"/>
              </a:spcAft>
              <a:buFont typeface="+mj-lt"/>
              <a:buAutoNum type="alphaLcParenR"/>
            </a:pPr>
            <a:r>
              <a:rPr lang="es-PE" sz="2800" dirty="0">
                <a:effectLst/>
                <a:latin typeface="Calibri" panose="020F0502020204030204" pitchFamily="34" charset="0"/>
                <a:ea typeface="Calibri" panose="020F0502020204030204" pitchFamily="34" charset="0"/>
                <a:cs typeface="Times New Roman" panose="02020603050405020304" pitchFamily="18" charset="0"/>
              </a:rPr>
              <a:t>Se acepta el proyecto, VPN =    S/. 137.70</a:t>
            </a:r>
            <a:endParaRPr lang="es-PE" sz="2800" dirty="0"/>
          </a:p>
        </p:txBody>
      </p:sp>
      <p:pic>
        <p:nvPicPr>
          <p:cNvPr id="12" name="Imagen 11">
            <a:extLst>
              <a:ext uri="{FF2B5EF4-FFF2-40B4-BE49-F238E27FC236}">
                <a16:creationId xmlns:a16="http://schemas.microsoft.com/office/drawing/2014/main" id="{2BE3E79D-4AF0-44F7-A134-C5ECC3398C66}"/>
              </a:ext>
            </a:extLst>
          </p:cNvPr>
          <p:cNvPicPr/>
          <p:nvPr/>
        </p:nvPicPr>
        <p:blipFill>
          <a:blip r:embed="rId2"/>
          <a:srcRect/>
          <a:stretch>
            <a:fillRect/>
          </a:stretch>
        </p:blipFill>
        <p:spPr bwMode="auto">
          <a:xfrm>
            <a:off x="3314700" y="2793492"/>
            <a:ext cx="5372100" cy="1815882"/>
          </a:xfrm>
          <a:prstGeom prst="rect">
            <a:avLst/>
          </a:prstGeom>
          <a:solidFill>
            <a:srgbClr xmlns:mc="http://schemas.openxmlformats.org/markup-compatibility/2006" xmlns:a14="http://schemas.microsoft.com/office/drawing/2010/main" val="FFFFFF" mc:Ignorable="a14" a14:legacySpreadsheetColorIndex="9"/>
          </a:solidFill>
          <a:ln w="9525">
            <a:solidFill>
              <a:srgbClr xmlns:mc="http://schemas.openxmlformats.org/markup-compatibility/2006" xmlns:a14="http://schemas.microsoft.com/office/drawing/2010/main" val="000000" mc:Ignorable="a14" a14:legacySpreadsheetColorIndex="64"/>
            </a:solidFill>
            <a:miter lim="800000"/>
            <a:headEnd/>
            <a:tailEnd/>
          </a:ln>
        </p:spPr>
      </p:pic>
    </p:spTree>
    <p:extLst>
      <p:ext uri="{BB962C8B-B14F-4D97-AF65-F5344CB8AC3E}">
        <p14:creationId xmlns:p14="http://schemas.microsoft.com/office/powerpoint/2010/main" val="3426890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a16="http://schemas.microsoft.com/office/drawing/2014/main" id="{5EA3E852-AD2D-48FD-8FC3-D78F83C55450}"/>
              </a:ext>
            </a:extLst>
          </p:cNvPr>
          <p:cNvSpPr txBox="1">
            <a:spLocks/>
          </p:cNvSpPr>
          <p:nvPr/>
        </p:nvSpPr>
        <p:spPr>
          <a:xfrm>
            <a:off x="11610544" y="6286497"/>
            <a:ext cx="557162" cy="571503"/>
          </a:xfrm>
          <a:prstGeom prst="rect">
            <a:avLst/>
          </a:prstGeom>
        </p:spPr>
        <p:txBody>
          <a:bodyPr vert="horz" lIns="91440" tIns="45720" rIns="91440" bIns="45720" rtlCol="0" anchor="ctr">
            <a:normAutofit fontScale="90000"/>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s-PE" sz="2000" b="1" i="0" u="none" strike="noStrike" kern="1200" cap="none" spc="0" normalizeH="0" baseline="0" noProof="0" dirty="0">
                <a:ln>
                  <a:noFill/>
                </a:ln>
                <a:solidFill>
                  <a:schemeClr val="tx1"/>
                </a:solidFill>
                <a:effectLst/>
                <a:uLnTx/>
                <a:uFillTx/>
                <a:latin typeface="+mj-lt"/>
                <a:ea typeface="+mj-ea"/>
                <a:cs typeface="+mj-cs"/>
              </a:rPr>
              <a:t>3CT</a:t>
            </a:r>
          </a:p>
        </p:txBody>
      </p:sp>
      <p:sp>
        <p:nvSpPr>
          <p:cNvPr id="5" name="Título 1">
            <a:extLst>
              <a:ext uri="{FF2B5EF4-FFF2-40B4-BE49-F238E27FC236}">
                <a16:creationId xmlns:a16="http://schemas.microsoft.com/office/drawing/2014/main" id="{4B24E5D3-A3CC-44A1-8106-E4CB3A5AEE39}"/>
              </a:ext>
            </a:extLst>
          </p:cNvPr>
          <p:cNvSpPr>
            <a:spLocks noGrp="1"/>
          </p:cNvSpPr>
          <p:nvPr>
            <p:ph type="title"/>
          </p:nvPr>
        </p:nvSpPr>
        <p:spPr>
          <a:xfrm>
            <a:off x="457200" y="274638"/>
            <a:ext cx="8229600" cy="1143000"/>
          </a:xfrm>
        </p:spPr>
        <p:txBody>
          <a:bodyPr/>
          <a:lstStyle/>
          <a:p>
            <a:r>
              <a:rPr lang="es-PE" b="1" dirty="0">
                <a:solidFill>
                  <a:srgbClr val="C00000"/>
                </a:solidFill>
              </a:rPr>
              <a:t>Ejercicio Propuesto Tipo N° 11</a:t>
            </a:r>
          </a:p>
        </p:txBody>
      </p:sp>
      <p:sp>
        <p:nvSpPr>
          <p:cNvPr id="6" name="6 Rectángulo">
            <a:extLst>
              <a:ext uri="{FF2B5EF4-FFF2-40B4-BE49-F238E27FC236}">
                <a16:creationId xmlns:a16="http://schemas.microsoft.com/office/drawing/2014/main" id="{CCEB7955-C7AF-45B8-9333-4D40B35343D9}"/>
              </a:ext>
            </a:extLst>
          </p:cNvPr>
          <p:cNvSpPr/>
          <p:nvPr/>
        </p:nvSpPr>
        <p:spPr>
          <a:xfrm>
            <a:off x="595086" y="1396110"/>
            <a:ext cx="10972800" cy="584775"/>
          </a:xfrm>
          <a:prstGeom prst="rect">
            <a:avLst/>
          </a:prstGeom>
        </p:spPr>
        <p:txBody>
          <a:bodyPr wrap="square">
            <a:spAutoFit/>
          </a:bodyPr>
          <a:lstStyle/>
          <a:p>
            <a:pPr algn="just"/>
            <a:r>
              <a:rPr lang="es-ES" sz="3200" b="1" dirty="0"/>
              <a:t>¿Cuál de los siguientes proyectos se debería rechazar?</a:t>
            </a:r>
            <a:endParaRPr lang="es-PE" sz="3200" b="1" dirty="0"/>
          </a:p>
        </p:txBody>
      </p:sp>
      <p:sp>
        <p:nvSpPr>
          <p:cNvPr id="7" name="8 Rectángulo">
            <a:extLst>
              <a:ext uri="{FF2B5EF4-FFF2-40B4-BE49-F238E27FC236}">
                <a16:creationId xmlns:a16="http://schemas.microsoft.com/office/drawing/2014/main" id="{8496C529-2CFA-4C89-A285-C043622312C2}"/>
              </a:ext>
            </a:extLst>
          </p:cNvPr>
          <p:cNvSpPr/>
          <p:nvPr/>
        </p:nvSpPr>
        <p:spPr>
          <a:xfrm>
            <a:off x="602346" y="4644696"/>
            <a:ext cx="10972800" cy="2223750"/>
          </a:xfrm>
          <a:prstGeom prst="rect">
            <a:avLst/>
          </a:prstGeom>
        </p:spPr>
        <p:txBody>
          <a:bodyPr wrap="square">
            <a:spAutoFit/>
          </a:bodyPr>
          <a:lstStyle/>
          <a:p>
            <a:pPr>
              <a:lnSpc>
                <a:spcPct val="107000"/>
              </a:lnSpc>
              <a:spcAft>
                <a:spcPts val="800"/>
              </a:spcAft>
            </a:pPr>
            <a:r>
              <a:rPr lang="es-PE" sz="2800" dirty="0">
                <a:effectLst/>
                <a:latin typeface="Calibri" panose="020F0502020204030204" pitchFamily="34" charset="0"/>
                <a:ea typeface="Calibri" panose="020F0502020204030204" pitchFamily="34" charset="0"/>
                <a:cs typeface="Times New Roman" panose="02020603050405020304" pitchFamily="18" charset="0"/>
              </a:rPr>
              <a:t>a) Proyecto 1.</a:t>
            </a:r>
          </a:p>
          <a:p>
            <a:pPr>
              <a:lnSpc>
                <a:spcPct val="107000"/>
              </a:lnSpc>
              <a:spcAft>
                <a:spcPts val="800"/>
              </a:spcAft>
            </a:pPr>
            <a:r>
              <a:rPr lang="es-PE" sz="2800" dirty="0">
                <a:effectLst/>
                <a:latin typeface="Calibri" panose="020F0502020204030204" pitchFamily="34" charset="0"/>
                <a:ea typeface="Calibri" panose="020F0502020204030204" pitchFamily="34" charset="0"/>
                <a:cs typeface="Times New Roman" panose="02020603050405020304" pitchFamily="18" charset="0"/>
              </a:rPr>
              <a:t>b) Todos se deberían aceptar.</a:t>
            </a:r>
          </a:p>
          <a:p>
            <a:pPr>
              <a:lnSpc>
                <a:spcPct val="107000"/>
              </a:lnSpc>
              <a:spcAft>
                <a:spcPts val="800"/>
              </a:spcAft>
            </a:pPr>
            <a:r>
              <a:rPr lang="es-PE" sz="2800" dirty="0">
                <a:effectLst/>
                <a:latin typeface="Calibri" panose="020F0502020204030204" pitchFamily="34" charset="0"/>
                <a:ea typeface="Calibri" panose="020F0502020204030204" pitchFamily="34" charset="0"/>
                <a:cs typeface="Times New Roman" panose="02020603050405020304" pitchFamily="18" charset="0"/>
              </a:rPr>
              <a:t>c) Proyecto 3.</a:t>
            </a:r>
          </a:p>
          <a:p>
            <a:pPr>
              <a:lnSpc>
                <a:spcPct val="107000"/>
              </a:lnSpc>
              <a:spcAft>
                <a:spcPts val="800"/>
              </a:spcAft>
            </a:pPr>
            <a:r>
              <a:rPr lang="es-PE" sz="2800" dirty="0">
                <a:effectLst/>
                <a:latin typeface="Calibri" panose="020F0502020204030204" pitchFamily="34" charset="0"/>
                <a:ea typeface="Calibri" panose="020F0502020204030204" pitchFamily="34" charset="0"/>
                <a:cs typeface="Times New Roman" panose="02020603050405020304" pitchFamily="18" charset="0"/>
              </a:rPr>
              <a:t>d) Proyecto 2.</a:t>
            </a:r>
          </a:p>
        </p:txBody>
      </p:sp>
      <p:pic>
        <p:nvPicPr>
          <p:cNvPr id="9" name="Imagen 8">
            <a:extLst>
              <a:ext uri="{FF2B5EF4-FFF2-40B4-BE49-F238E27FC236}">
                <a16:creationId xmlns:a16="http://schemas.microsoft.com/office/drawing/2014/main" id="{2BE3E79D-4AF0-44F7-A134-C5ECC3398C66}"/>
              </a:ext>
            </a:extLst>
          </p:cNvPr>
          <p:cNvPicPr/>
          <p:nvPr/>
        </p:nvPicPr>
        <p:blipFill>
          <a:blip r:embed="rId2"/>
          <a:srcRect/>
          <a:stretch>
            <a:fillRect/>
          </a:stretch>
        </p:blipFill>
        <p:spPr bwMode="auto">
          <a:xfrm>
            <a:off x="1946910" y="2340597"/>
            <a:ext cx="8298180" cy="2176806"/>
          </a:xfrm>
          <a:prstGeom prst="rect">
            <a:avLst/>
          </a:prstGeom>
          <a:solidFill>
            <a:srgbClr xmlns:mc="http://schemas.openxmlformats.org/markup-compatibility/2006" xmlns:a14="http://schemas.microsoft.com/office/drawing/2010/main" val="FFFFFF" mc:Ignorable="a14" a14:legacySpreadsheetColorIndex="9"/>
          </a:solidFill>
          <a:ln w="9525">
            <a:solidFill>
              <a:srgbClr xmlns:mc="http://schemas.openxmlformats.org/markup-compatibility/2006" xmlns:a14="http://schemas.microsoft.com/office/drawing/2010/main" val="000000" mc:Ignorable="a14" a14:legacySpreadsheetColorIndex="64"/>
            </a:solidFill>
            <a:miter lim="800000"/>
            <a:headEnd/>
            <a:tailEnd/>
          </a:ln>
        </p:spPr>
      </p:pic>
    </p:spTree>
    <p:extLst>
      <p:ext uri="{BB962C8B-B14F-4D97-AF65-F5344CB8AC3E}">
        <p14:creationId xmlns:p14="http://schemas.microsoft.com/office/powerpoint/2010/main" val="30796625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a16="http://schemas.microsoft.com/office/drawing/2014/main" id="{77F2235A-F02E-4BB1-AC82-4ABB601304FF}"/>
              </a:ext>
            </a:extLst>
          </p:cNvPr>
          <p:cNvSpPr txBox="1">
            <a:spLocks/>
          </p:cNvSpPr>
          <p:nvPr/>
        </p:nvSpPr>
        <p:spPr>
          <a:xfrm>
            <a:off x="11610544" y="6286497"/>
            <a:ext cx="557162" cy="571503"/>
          </a:xfrm>
          <a:prstGeom prst="rect">
            <a:avLst/>
          </a:prstGeom>
        </p:spPr>
        <p:txBody>
          <a:bodyPr vert="horz" lIns="91440" tIns="45720" rIns="91440" bIns="45720" rtlCol="0" anchor="ctr">
            <a:normAutofit fontScale="90000"/>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s-PE" sz="2000" b="1" i="0" u="none" strike="noStrike" kern="1200" cap="none" spc="0" normalizeH="0" baseline="0" noProof="0" dirty="0">
                <a:ln>
                  <a:noFill/>
                </a:ln>
                <a:solidFill>
                  <a:schemeClr val="tx1"/>
                </a:solidFill>
                <a:effectLst/>
                <a:uLnTx/>
                <a:uFillTx/>
                <a:latin typeface="+mj-lt"/>
                <a:ea typeface="+mj-ea"/>
                <a:cs typeface="+mj-cs"/>
              </a:rPr>
              <a:t>3CT</a:t>
            </a:r>
          </a:p>
        </p:txBody>
      </p:sp>
      <p:sp>
        <p:nvSpPr>
          <p:cNvPr id="5" name="Título 1">
            <a:extLst>
              <a:ext uri="{FF2B5EF4-FFF2-40B4-BE49-F238E27FC236}">
                <a16:creationId xmlns:a16="http://schemas.microsoft.com/office/drawing/2014/main" id="{6A386E1B-CA68-4891-81D0-CE72D11603E7}"/>
              </a:ext>
            </a:extLst>
          </p:cNvPr>
          <p:cNvSpPr>
            <a:spLocks noGrp="1"/>
          </p:cNvSpPr>
          <p:nvPr>
            <p:ph type="title"/>
          </p:nvPr>
        </p:nvSpPr>
        <p:spPr>
          <a:xfrm>
            <a:off x="457200" y="274638"/>
            <a:ext cx="8229600" cy="1143000"/>
          </a:xfrm>
        </p:spPr>
        <p:txBody>
          <a:bodyPr/>
          <a:lstStyle/>
          <a:p>
            <a:r>
              <a:rPr lang="es-PE" b="1" dirty="0">
                <a:solidFill>
                  <a:srgbClr val="C00000"/>
                </a:solidFill>
              </a:rPr>
              <a:t>Ejercicio Propuesto Tipo N° 12</a:t>
            </a:r>
          </a:p>
        </p:txBody>
      </p:sp>
      <p:sp>
        <p:nvSpPr>
          <p:cNvPr id="6" name="5 Rectángulo"/>
          <p:cNvSpPr/>
          <p:nvPr/>
        </p:nvSpPr>
        <p:spPr>
          <a:xfrm>
            <a:off x="595086" y="1327920"/>
            <a:ext cx="10972800" cy="1077218"/>
          </a:xfrm>
          <a:prstGeom prst="rect">
            <a:avLst/>
          </a:prstGeom>
        </p:spPr>
        <p:txBody>
          <a:bodyPr wrap="square">
            <a:spAutoFit/>
          </a:bodyPr>
          <a:lstStyle/>
          <a:p>
            <a:pPr algn="just"/>
            <a:r>
              <a:rPr lang="es-PE" sz="3200" b="1" dirty="0"/>
              <a:t>Sí al contar con dos proyectos de igual periodicidad tanto VAN y TIR me indican lo contrario, ¿Cuál elijo? ¿Por qué?</a:t>
            </a:r>
          </a:p>
        </p:txBody>
      </p:sp>
      <p:graphicFrame>
        <p:nvGraphicFramePr>
          <p:cNvPr id="2" name="Tabla 2">
            <a:extLst>
              <a:ext uri="{FF2B5EF4-FFF2-40B4-BE49-F238E27FC236}">
                <a16:creationId xmlns:a16="http://schemas.microsoft.com/office/drawing/2014/main" id="{7C8A8F05-E8C2-4616-8A2D-3B4D4BB0B523}"/>
              </a:ext>
            </a:extLst>
          </p:cNvPr>
          <p:cNvGraphicFramePr>
            <a:graphicFrameLocks noGrp="1"/>
          </p:cNvGraphicFramePr>
          <p:nvPr>
            <p:extLst>
              <p:ext uri="{D42A27DB-BD31-4B8C-83A1-F6EECF244321}">
                <p14:modId xmlns:p14="http://schemas.microsoft.com/office/powerpoint/2010/main" val="3762743715"/>
              </p:ext>
            </p:extLst>
          </p:nvPr>
        </p:nvGraphicFramePr>
        <p:xfrm>
          <a:off x="2017486" y="3224327"/>
          <a:ext cx="8128000" cy="1371600"/>
        </p:xfrm>
        <a:graphic>
          <a:graphicData uri="http://schemas.openxmlformats.org/drawingml/2006/table">
            <a:tbl>
              <a:tblPr firstRow="1" bandRow="1">
                <a:tableStyleId>{7DF18680-E054-41AD-8BC1-D1AEF772440D}</a:tableStyleId>
              </a:tblPr>
              <a:tblGrid>
                <a:gridCol w="4064000">
                  <a:extLst>
                    <a:ext uri="{9D8B030D-6E8A-4147-A177-3AD203B41FA5}">
                      <a16:colId xmlns:a16="http://schemas.microsoft.com/office/drawing/2014/main" val="3262678688"/>
                    </a:ext>
                  </a:extLst>
                </a:gridCol>
                <a:gridCol w="4064000">
                  <a:extLst>
                    <a:ext uri="{9D8B030D-6E8A-4147-A177-3AD203B41FA5}">
                      <a16:colId xmlns:a16="http://schemas.microsoft.com/office/drawing/2014/main" val="3424916572"/>
                    </a:ext>
                  </a:extLst>
                </a:gridCol>
              </a:tblGrid>
              <a:tr h="370840">
                <a:tc>
                  <a:txBody>
                    <a:bodyPr/>
                    <a:lstStyle/>
                    <a:p>
                      <a:pPr algn="ctr"/>
                      <a:r>
                        <a:rPr lang="es-ES" sz="2400" dirty="0"/>
                        <a:t>PROYECTO A</a:t>
                      </a:r>
                      <a:endParaRPr lang="es-PE" sz="2400" dirty="0"/>
                    </a:p>
                  </a:txBody>
                  <a:tcPr/>
                </a:tc>
                <a:tc>
                  <a:txBody>
                    <a:bodyPr/>
                    <a:lstStyle/>
                    <a:p>
                      <a:pPr algn="ctr"/>
                      <a:r>
                        <a:rPr lang="es-ES" sz="2400" dirty="0"/>
                        <a:t>PROYECTO B</a:t>
                      </a:r>
                      <a:endParaRPr lang="es-PE" sz="2400" dirty="0"/>
                    </a:p>
                  </a:txBody>
                  <a:tcPr/>
                </a:tc>
                <a:extLst>
                  <a:ext uri="{0D108BD9-81ED-4DB2-BD59-A6C34878D82A}">
                    <a16:rowId xmlns:a16="http://schemas.microsoft.com/office/drawing/2014/main" val="4119794300"/>
                  </a:ext>
                </a:extLst>
              </a:tr>
              <a:tr h="370840">
                <a:tc>
                  <a:txBody>
                    <a:bodyPr/>
                    <a:lstStyle/>
                    <a:p>
                      <a:pPr algn="ctr"/>
                      <a:r>
                        <a:rPr lang="es-ES" sz="2400" b="1" dirty="0"/>
                        <a:t>TIR</a:t>
                      </a:r>
                      <a:r>
                        <a:rPr lang="es-ES" sz="2400" dirty="0"/>
                        <a:t> = 8.00%</a:t>
                      </a:r>
                      <a:endParaRPr lang="es-PE" sz="2400" dirty="0"/>
                    </a:p>
                  </a:txBody>
                  <a:tcPr/>
                </a:tc>
                <a:tc>
                  <a:txBody>
                    <a:bodyPr/>
                    <a:lstStyle/>
                    <a:p>
                      <a:pPr algn="ctr"/>
                      <a:r>
                        <a:rPr lang="es-ES" sz="2400" b="1" dirty="0"/>
                        <a:t>TIR</a:t>
                      </a:r>
                      <a:r>
                        <a:rPr lang="es-ES" sz="2400" dirty="0"/>
                        <a:t> = 10.00%</a:t>
                      </a:r>
                      <a:endParaRPr lang="es-PE" sz="2400" dirty="0"/>
                    </a:p>
                  </a:txBody>
                  <a:tcPr/>
                </a:tc>
                <a:extLst>
                  <a:ext uri="{0D108BD9-81ED-4DB2-BD59-A6C34878D82A}">
                    <a16:rowId xmlns:a16="http://schemas.microsoft.com/office/drawing/2014/main" val="311419490"/>
                  </a:ext>
                </a:extLst>
              </a:tr>
              <a:tr h="370840">
                <a:tc>
                  <a:txBody>
                    <a:bodyPr/>
                    <a:lstStyle/>
                    <a:p>
                      <a:pPr algn="ctr"/>
                      <a:r>
                        <a:rPr lang="es-ES" sz="2400" b="1" dirty="0"/>
                        <a:t>VAN</a:t>
                      </a:r>
                      <a:r>
                        <a:rPr lang="es-ES" sz="2400" dirty="0"/>
                        <a:t> = 130.53</a:t>
                      </a:r>
                      <a:endParaRPr lang="es-PE" sz="2400" dirty="0"/>
                    </a:p>
                  </a:txBody>
                  <a:tcPr/>
                </a:tc>
                <a:tc>
                  <a:txBody>
                    <a:bodyPr/>
                    <a:lstStyle/>
                    <a:p>
                      <a:pPr algn="ctr"/>
                      <a:r>
                        <a:rPr lang="es-ES" sz="2400" b="1" dirty="0"/>
                        <a:t>VAN</a:t>
                      </a:r>
                      <a:r>
                        <a:rPr lang="es-ES" sz="2400" dirty="0"/>
                        <a:t> = 127.36</a:t>
                      </a:r>
                      <a:endParaRPr lang="es-PE" sz="2400" dirty="0"/>
                    </a:p>
                  </a:txBody>
                  <a:tcPr/>
                </a:tc>
                <a:extLst>
                  <a:ext uri="{0D108BD9-81ED-4DB2-BD59-A6C34878D82A}">
                    <a16:rowId xmlns:a16="http://schemas.microsoft.com/office/drawing/2014/main" val="3752861658"/>
                  </a:ext>
                </a:extLst>
              </a:tr>
            </a:tbl>
          </a:graphicData>
        </a:graphic>
      </p:graphicFrame>
      <p:sp>
        <p:nvSpPr>
          <p:cNvPr id="7" name="CuadroTexto 6">
            <a:extLst>
              <a:ext uri="{FF2B5EF4-FFF2-40B4-BE49-F238E27FC236}">
                <a16:creationId xmlns:a16="http://schemas.microsoft.com/office/drawing/2014/main" id="{9A9ACDC0-5EB5-4010-8AA2-777B96D5881E}"/>
              </a:ext>
            </a:extLst>
          </p:cNvPr>
          <p:cNvSpPr txBox="1"/>
          <p:nvPr/>
        </p:nvSpPr>
        <p:spPr>
          <a:xfrm>
            <a:off x="-271669" y="2539110"/>
            <a:ext cx="6109252" cy="461665"/>
          </a:xfrm>
          <a:prstGeom prst="rect">
            <a:avLst/>
          </a:prstGeom>
          <a:noFill/>
        </p:spPr>
        <p:txBody>
          <a:bodyPr wrap="square">
            <a:spAutoFit/>
          </a:bodyPr>
          <a:lstStyle/>
          <a:p>
            <a:pPr algn="ctr"/>
            <a:r>
              <a:rPr lang="es-ES" sz="2400" b="1" dirty="0"/>
              <a:t>COK</a:t>
            </a:r>
            <a:r>
              <a:rPr lang="es-ES" sz="2400" dirty="0"/>
              <a:t> = 8.00%</a:t>
            </a:r>
            <a:endParaRPr lang="es-PE" sz="2400" dirty="0"/>
          </a:p>
        </p:txBody>
      </p:sp>
      <p:sp>
        <p:nvSpPr>
          <p:cNvPr id="9" name="CuadroTexto 8">
            <a:extLst>
              <a:ext uri="{FF2B5EF4-FFF2-40B4-BE49-F238E27FC236}">
                <a16:creationId xmlns:a16="http://schemas.microsoft.com/office/drawing/2014/main" id="{11FBB796-C954-454C-A01E-C84E96C01826}"/>
              </a:ext>
            </a:extLst>
          </p:cNvPr>
          <p:cNvSpPr txBox="1"/>
          <p:nvPr/>
        </p:nvSpPr>
        <p:spPr>
          <a:xfrm>
            <a:off x="595086" y="4639153"/>
            <a:ext cx="6341164" cy="2223750"/>
          </a:xfrm>
          <a:prstGeom prst="rect">
            <a:avLst/>
          </a:prstGeom>
          <a:noFill/>
        </p:spPr>
        <p:txBody>
          <a:bodyPr wrap="square">
            <a:spAutoFit/>
          </a:bodyPr>
          <a:lstStyle/>
          <a:p>
            <a:pPr algn="just">
              <a:lnSpc>
                <a:spcPct val="107000"/>
              </a:lnSpc>
              <a:spcAft>
                <a:spcPts val="800"/>
              </a:spcAft>
            </a:pPr>
            <a:r>
              <a:rPr lang="es-PE" sz="2800" dirty="0">
                <a:effectLst/>
                <a:latin typeface="Calibri" panose="020F0502020204030204" pitchFamily="34" charset="0"/>
                <a:ea typeface="Calibri" panose="020F0502020204030204" pitchFamily="34" charset="0"/>
                <a:cs typeface="Times New Roman" panose="02020603050405020304" pitchFamily="18" charset="0"/>
              </a:rPr>
              <a:t>a) Se elige el proyecto B.</a:t>
            </a:r>
          </a:p>
          <a:p>
            <a:pPr algn="just">
              <a:lnSpc>
                <a:spcPct val="107000"/>
              </a:lnSpc>
              <a:spcAft>
                <a:spcPts val="800"/>
              </a:spcAft>
            </a:pPr>
            <a:r>
              <a:rPr lang="es-PE" sz="2800" dirty="0">
                <a:effectLst/>
                <a:latin typeface="Calibri" panose="020F0502020204030204" pitchFamily="34" charset="0"/>
                <a:ea typeface="Calibri" panose="020F0502020204030204" pitchFamily="34" charset="0"/>
                <a:cs typeface="Times New Roman" panose="02020603050405020304" pitchFamily="18" charset="0"/>
              </a:rPr>
              <a:t>b) Se elige el proyecto A.</a:t>
            </a:r>
          </a:p>
          <a:p>
            <a:pPr algn="just">
              <a:lnSpc>
                <a:spcPct val="107000"/>
              </a:lnSpc>
              <a:spcAft>
                <a:spcPts val="800"/>
              </a:spcAft>
            </a:pPr>
            <a:r>
              <a:rPr lang="es-PE" sz="2800" dirty="0">
                <a:effectLst/>
                <a:latin typeface="Calibri" panose="020F0502020204030204" pitchFamily="34" charset="0"/>
                <a:ea typeface="Calibri" panose="020F0502020204030204" pitchFamily="34" charset="0"/>
                <a:cs typeface="Times New Roman" panose="02020603050405020304" pitchFamily="18" charset="0"/>
              </a:rPr>
              <a:t>c) Ambos proyectos se eligen.</a:t>
            </a:r>
          </a:p>
          <a:p>
            <a:pPr algn="just">
              <a:lnSpc>
                <a:spcPct val="107000"/>
              </a:lnSpc>
              <a:spcAft>
                <a:spcPts val="800"/>
              </a:spcAft>
            </a:pPr>
            <a:r>
              <a:rPr lang="es-PE" sz="2800" dirty="0">
                <a:effectLst/>
                <a:latin typeface="Calibri" panose="020F0502020204030204" pitchFamily="34" charset="0"/>
                <a:ea typeface="Calibri" panose="020F0502020204030204" pitchFamily="34" charset="0"/>
                <a:cs typeface="Times New Roman" panose="02020603050405020304" pitchFamily="18" charset="0"/>
              </a:rPr>
              <a:t>d) No se puede determinar.</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8CD19AD-CFDE-4E4A-9CE0-3E11E257F1C9}"/>
              </a:ext>
            </a:extLst>
          </p:cNvPr>
          <p:cNvSpPr txBox="1"/>
          <p:nvPr/>
        </p:nvSpPr>
        <p:spPr>
          <a:xfrm>
            <a:off x="1932861" y="2592377"/>
            <a:ext cx="8621485" cy="1631216"/>
          </a:xfrm>
          <a:prstGeom prst="rect">
            <a:avLst/>
          </a:prstGeom>
          <a:noFill/>
        </p:spPr>
        <p:txBody>
          <a:bodyPr wrap="square" rtlCol="0">
            <a:spAutoFit/>
          </a:bodyPr>
          <a:lstStyle/>
          <a:p>
            <a:pPr algn="ctr"/>
            <a:r>
              <a:rPr lang="es-PE" sz="5000" b="1" dirty="0">
                <a:solidFill>
                  <a:srgbClr val="C00000"/>
                </a:solidFill>
              </a:rPr>
              <a:t>Evaluación de Proyectos de Inversión</a:t>
            </a:r>
          </a:p>
        </p:txBody>
      </p:sp>
      <p:sp>
        <p:nvSpPr>
          <p:cNvPr id="3" name="1 Título">
            <a:extLst>
              <a:ext uri="{FF2B5EF4-FFF2-40B4-BE49-F238E27FC236}">
                <a16:creationId xmlns:a16="http://schemas.microsoft.com/office/drawing/2014/main" id="{77F2235A-F02E-4BB1-AC82-4ABB601304FF}"/>
              </a:ext>
            </a:extLst>
          </p:cNvPr>
          <p:cNvSpPr txBox="1">
            <a:spLocks/>
          </p:cNvSpPr>
          <p:nvPr/>
        </p:nvSpPr>
        <p:spPr>
          <a:xfrm>
            <a:off x="11610544" y="6286497"/>
            <a:ext cx="557162" cy="571503"/>
          </a:xfrm>
          <a:prstGeom prst="rect">
            <a:avLst/>
          </a:prstGeom>
        </p:spPr>
        <p:txBody>
          <a:bodyPr vert="horz" lIns="91440" tIns="45720" rIns="91440" bIns="45720" rtlCol="0" anchor="ctr">
            <a:normAutofit fontScale="90000"/>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s-PE" sz="2000" b="1" i="0" u="none" strike="noStrike" kern="1200" cap="none" spc="0" normalizeH="0" baseline="0" noProof="0" dirty="0">
                <a:ln>
                  <a:noFill/>
                </a:ln>
                <a:solidFill>
                  <a:schemeClr val="tx1"/>
                </a:solidFill>
                <a:effectLst/>
                <a:uLnTx/>
                <a:uFillTx/>
                <a:latin typeface="+mj-lt"/>
                <a:ea typeface="+mj-ea"/>
                <a:cs typeface="+mj-cs"/>
              </a:rPr>
              <a:t>3CT</a:t>
            </a:r>
          </a:p>
        </p:txBody>
      </p:sp>
    </p:spTree>
    <p:extLst>
      <p:ext uri="{BB962C8B-B14F-4D97-AF65-F5344CB8AC3E}">
        <p14:creationId xmlns:p14="http://schemas.microsoft.com/office/powerpoint/2010/main" val="31523873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862149" y="640080"/>
            <a:ext cx="10280468" cy="584775"/>
          </a:xfrm>
          <a:prstGeom prst="rect">
            <a:avLst/>
          </a:prstGeom>
          <a:noFill/>
        </p:spPr>
        <p:txBody>
          <a:bodyPr wrap="square" rtlCol="0">
            <a:spAutoFit/>
          </a:bodyPr>
          <a:lstStyle/>
          <a:p>
            <a:r>
              <a:rPr lang="es-PE" sz="3200" b="1" dirty="0" smtClean="0">
                <a:solidFill>
                  <a:srgbClr val="C00000"/>
                </a:solidFill>
              </a:rPr>
              <a:t>Ciclos del Proyecto</a:t>
            </a:r>
            <a:endParaRPr lang="es-PE" sz="3200" b="1" dirty="0">
              <a:solidFill>
                <a:srgbClr val="C00000"/>
              </a:solidFill>
            </a:endParaRPr>
          </a:p>
        </p:txBody>
      </p:sp>
      <p:cxnSp>
        <p:nvCxnSpPr>
          <p:cNvPr id="4" name="Conector recto 3"/>
          <p:cNvCxnSpPr/>
          <p:nvPr/>
        </p:nvCxnSpPr>
        <p:spPr>
          <a:xfrm flipV="1">
            <a:off x="2259874" y="3631474"/>
            <a:ext cx="7210697" cy="13063"/>
          </a:xfrm>
          <a:prstGeom prst="line">
            <a:avLst/>
          </a:prstGeom>
          <a:ln w="76200"/>
        </p:spPr>
        <p:style>
          <a:lnRef idx="3">
            <a:schemeClr val="dk1"/>
          </a:lnRef>
          <a:fillRef idx="0">
            <a:schemeClr val="dk1"/>
          </a:fillRef>
          <a:effectRef idx="2">
            <a:schemeClr val="dk1"/>
          </a:effectRef>
          <a:fontRef idx="minor">
            <a:schemeClr val="tx1"/>
          </a:fontRef>
        </p:style>
      </p:cxnSp>
      <p:cxnSp>
        <p:nvCxnSpPr>
          <p:cNvPr id="6" name="Conector recto de flecha 5"/>
          <p:cNvCxnSpPr/>
          <p:nvPr/>
        </p:nvCxnSpPr>
        <p:spPr>
          <a:xfrm>
            <a:off x="2259874" y="3644537"/>
            <a:ext cx="0" cy="1724297"/>
          </a:xfrm>
          <a:prstGeom prst="straightConnector1">
            <a:avLst/>
          </a:prstGeom>
          <a:ln w="762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Conector recto 6"/>
          <p:cNvCxnSpPr/>
          <p:nvPr/>
        </p:nvCxnSpPr>
        <p:spPr>
          <a:xfrm flipV="1">
            <a:off x="3405880" y="2730139"/>
            <a:ext cx="2056" cy="888274"/>
          </a:xfrm>
          <a:prstGeom prst="line">
            <a:avLst/>
          </a:prstGeom>
          <a:ln w="762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Conector recto 7"/>
          <p:cNvCxnSpPr/>
          <p:nvPr/>
        </p:nvCxnSpPr>
        <p:spPr>
          <a:xfrm flipV="1">
            <a:off x="4733523" y="2700958"/>
            <a:ext cx="2056" cy="888274"/>
          </a:xfrm>
          <a:prstGeom prst="line">
            <a:avLst/>
          </a:prstGeom>
          <a:ln w="762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Conector recto 9"/>
          <p:cNvCxnSpPr/>
          <p:nvPr/>
        </p:nvCxnSpPr>
        <p:spPr>
          <a:xfrm flipV="1">
            <a:off x="7386755" y="2700958"/>
            <a:ext cx="2056" cy="888274"/>
          </a:xfrm>
          <a:prstGeom prst="line">
            <a:avLst/>
          </a:prstGeom>
          <a:ln w="762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Conector recto 10"/>
          <p:cNvCxnSpPr/>
          <p:nvPr/>
        </p:nvCxnSpPr>
        <p:spPr>
          <a:xfrm flipV="1">
            <a:off x="8526964" y="2717076"/>
            <a:ext cx="2056" cy="888274"/>
          </a:xfrm>
          <a:prstGeom prst="line">
            <a:avLst/>
          </a:prstGeom>
          <a:ln w="762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Conector recto de flecha 11"/>
          <p:cNvCxnSpPr/>
          <p:nvPr/>
        </p:nvCxnSpPr>
        <p:spPr>
          <a:xfrm flipV="1">
            <a:off x="9435738" y="1907177"/>
            <a:ext cx="34833" cy="1682055"/>
          </a:xfrm>
          <a:prstGeom prst="straightConnector1">
            <a:avLst/>
          </a:prstGeom>
          <a:ln w="76200">
            <a:headEnd type="none" w="med" len="med"/>
            <a:tailEnd type="arrow" w="med" len="med"/>
          </a:ln>
        </p:spPr>
        <p:style>
          <a:lnRef idx="3">
            <a:schemeClr val="accent6"/>
          </a:lnRef>
          <a:fillRef idx="0">
            <a:schemeClr val="accent6"/>
          </a:fillRef>
          <a:effectRef idx="2">
            <a:schemeClr val="accent6"/>
          </a:effectRef>
          <a:fontRef idx="minor">
            <a:schemeClr val="tx1"/>
          </a:fontRef>
        </p:style>
      </p:cxnSp>
      <p:sp>
        <p:nvSpPr>
          <p:cNvPr id="15" name="CuadroTexto 14"/>
          <p:cNvSpPr txBox="1"/>
          <p:nvPr/>
        </p:nvSpPr>
        <p:spPr>
          <a:xfrm>
            <a:off x="2259873" y="3618413"/>
            <a:ext cx="431074" cy="369332"/>
          </a:xfrm>
          <a:prstGeom prst="rect">
            <a:avLst/>
          </a:prstGeom>
          <a:noFill/>
        </p:spPr>
        <p:txBody>
          <a:bodyPr wrap="square" rtlCol="0">
            <a:spAutoFit/>
          </a:bodyPr>
          <a:lstStyle/>
          <a:p>
            <a:r>
              <a:rPr lang="es-PE" b="1" dirty="0" smtClean="0"/>
              <a:t>0</a:t>
            </a:r>
            <a:endParaRPr lang="es-PE" b="1" dirty="0"/>
          </a:p>
        </p:txBody>
      </p:sp>
      <p:sp>
        <p:nvSpPr>
          <p:cNvPr id="16" name="CuadroTexto 15"/>
          <p:cNvSpPr txBox="1"/>
          <p:nvPr/>
        </p:nvSpPr>
        <p:spPr>
          <a:xfrm>
            <a:off x="5473335" y="2566751"/>
            <a:ext cx="1502229" cy="1015663"/>
          </a:xfrm>
          <a:prstGeom prst="rect">
            <a:avLst/>
          </a:prstGeom>
          <a:noFill/>
        </p:spPr>
        <p:txBody>
          <a:bodyPr wrap="square" rtlCol="0">
            <a:spAutoFit/>
          </a:bodyPr>
          <a:lstStyle/>
          <a:p>
            <a:r>
              <a:rPr lang="es-PE" sz="6000" dirty="0" smtClean="0">
                <a:solidFill>
                  <a:srgbClr val="FF0000"/>
                </a:solidFill>
              </a:rPr>
              <a:t>. . .</a:t>
            </a:r>
            <a:endParaRPr lang="es-PE" sz="6000" dirty="0">
              <a:solidFill>
                <a:srgbClr val="FF0000"/>
              </a:solidFill>
            </a:endParaRPr>
          </a:p>
        </p:txBody>
      </p:sp>
    </p:spTree>
    <p:extLst>
      <p:ext uri="{BB962C8B-B14F-4D97-AF65-F5344CB8AC3E}">
        <p14:creationId xmlns:p14="http://schemas.microsoft.com/office/powerpoint/2010/main" val="18522485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239732F-6731-4DD2-88D0-7095398F6036}"/>
              </a:ext>
            </a:extLst>
          </p:cNvPr>
          <p:cNvSpPr txBox="1"/>
          <p:nvPr/>
        </p:nvSpPr>
        <p:spPr>
          <a:xfrm>
            <a:off x="1793965" y="219567"/>
            <a:ext cx="8621485" cy="861774"/>
          </a:xfrm>
          <a:prstGeom prst="rect">
            <a:avLst/>
          </a:prstGeom>
          <a:noFill/>
        </p:spPr>
        <p:txBody>
          <a:bodyPr wrap="square" rtlCol="0">
            <a:spAutoFit/>
          </a:bodyPr>
          <a:lstStyle/>
          <a:p>
            <a:pPr algn="ctr"/>
            <a:r>
              <a:rPr lang="es-PE" sz="5000" b="1" dirty="0">
                <a:solidFill>
                  <a:srgbClr val="C00000"/>
                </a:solidFill>
              </a:rPr>
              <a:t>Tipos de Flujos</a:t>
            </a:r>
          </a:p>
        </p:txBody>
      </p:sp>
      <p:pic>
        <p:nvPicPr>
          <p:cNvPr id="5" name="Imagen 4">
            <a:extLst>
              <a:ext uri="{FF2B5EF4-FFF2-40B4-BE49-F238E27FC236}">
                <a16:creationId xmlns:a16="http://schemas.microsoft.com/office/drawing/2014/main" id="{A812AFEE-642E-4F19-9557-693095CDB8AD}"/>
              </a:ext>
            </a:extLst>
          </p:cNvPr>
          <p:cNvPicPr>
            <a:picLocks noChangeAspect="1"/>
          </p:cNvPicPr>
          <p:nvPr/>
        </p:nvPicPr>
        <p:blipFill rotWithShape="1">
          <a:blip r:embed="rId2"/>
          <a:srcRect l="16666" t="13482" r="16750" b="21037"/>
          <a:stretch/>
        </p:blipFill>
        <p:spPr>
          <a:xfrm>
            <a:off x="2045787" y="1503680"/>
            <a:ext cx="8117840" cy="4490720"/>
          </a:xfrm>
          <a:prstGeom prst="rect">
            <a:avLst/>
          </a:prstGeom>
        </p:spPr>
      </p:pic>
      <p:sp>
        <p:nvSpPr>
          <p:cNvPr id="6" name="1 Título">
            <a:extLst>
              <a:ext uri="{FF2B5EF4-FFF2-40B4-BE49-F238E27FC236}">
                <a16:creationId xmlns:a16="http://schemas.microsoft.com/office/drawing/2014/main" id="{77F2235A-F02E-4BB1-AC82-4ABB601304FF}"/>
              </a:ext>
            </a:extLst>
          </p:cNvPr>
          <p:cNvSpPr txBox="1">
            <a:spLocks/>
          </p:cNvSpPr>
          <p:nvPr/>
        </p:nvSpPr>
        <p:spPr>
          <a:xfrm>
            <a:off x="11610544" y="6286497"/>
            <a:ext cx="557162" cy="571503"/>
          </a:xfrm>
          <a:prstGeom prst="rect">
            <a:avLst/>
          </a:prstGeom>
        </p:spPr>
        <p:txBody>
          <a:bodyPr vert="horz" lIns="91440" tIns="45720" rIns="91440" bIns="45720" rtlCol="0" anchor="ctr">
            <a:normAutofit fontScale="90000"/>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s-PE" sz="2000" b="1" i="0" u="none" strike="noStrike" kern="1200" cap="none" spc="0" normalizeH="0" baseline="0" noProof="0" dirty="0">
                <a:ln>
                  <a:noFill/>
                </a:ln>
                <a:solidFill>
                  <a:schemeClr val="tx1"/>
                </a:solidFill>
                <a:effectLst/>
                <a:uLnTx/>
                <a:uFillTx/>
                <a:latin typeface="+mj-lt"/>
                <a:ea typeface="+mj-ea"/>
                <a:cs typeface="+mj-cs"/>
              </a:rPr>
              <a:t>3CT</a:t>
            </a:r>
          </a:p>
        </p:txBody>
      </p:sp>
    </p:spTree>
    <p:extLst>
      <p:ext uri="{BB962C8B-B14F-4D97-AF65-F5344CB8AC3E}">
        <p14:creationId xmlns:p14="http://schemas.microsoft.com/office/powerpoint/2010/main" val="30947632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6F65695-9D08-4119-A914-84ECF98A6DEB}"/>
              </a:ext>
            </a:extLst>
          </p:cNvPr>
          <p:cNvPicPr>
            <a:picLocks noChangeAspect="1"/>
          </p:cNvPicPr>
          <p:nvPr/>
        </p:nvPicPr>
        <p:blipFill rotWithShape="1">
          <a:blip r:embed="rId2"/>
          <a:srcRect l="16418" t="13482" r="16666" b="13037"/>
          <a:stretch/>
        </p:blipFill>
        <p:spPr>
          <a:xfrm>
            <a:off x="2021840" y="1259840"/>
            <a:ext cx="8158480" cy="5039360"/>
          </a:xfrm>
          <a:prstGeom prst="rect">
            <a:avLst/>
          </a:prstGeom>
        </p:spPr>
      </p:pic>
      <p:sp>
        <p:nvSpPr>
          <p:cNvPr id="5" name="CuadroTexto 4">
            <a:extLst>
              <a:ext uri="{FF2B5EF4-FFF2-40B4-BE49-F238E27FC236}">
                <a16:creationId xmlns:a16="http://schemas.microsoft.com/office/drawing/2014/main" id="{0DD7C205-F792-46A6-A583-D10B816AF6D8}"/>
              </a:ext>
            </a:extLst>
          </p:cNvPr>
          <p:cNvSpPr txBox="1"/>
          <p:nvPr/>
        </p:nvSpPr>
        <p:spPr>
          <a:xfrm>
            <a:off x="1793965" y="219567"/>
            <a:ext cx="8621485" cy="861774"/>
          </a:xfrm>
          <a:prstGeom prst="rect">
            <a:avLst/>
          </a:prstGeom>
          <a:noFill/>
        </p:spPr>
        <p:txBody>
          <a:bodyPr wrap="square" rtlCol="0">
            <a:spAutoFit/>
          </a:bodyPr>
          <a:lstStyle/>
          <a:p>
            <a:pPr algn="ctr"/>
            <a:r>
              <a:rPr lang="es-PE" sz="5000" b="1" dirty="0">
                <a:solidFill>
                  <a:srgbClr val="C00000"/>
                </a:solidFill>
              </a:rPr>
              <a:t>Tipos de Flujos</a:t>
            </a:r>
          </a:p>
        </p:txBody>
      </p:sp>
      <p:sp>
        <p:nvSpPr>
          <p:cNvPr id="6" name="1 Título">
            <a:extLst>
              <a:ext uri="{FF2B5EF4-FFF2-40B4-BE49-F238E27FC236}">
                <a16:creationId xmlns:a16="http://schemas.microsoft.com/office/drawing/2014/main" id="{77F2235A-F02E-4BB1-AC82-4ABB601304FF}"/>
              </a:ext>
            </a:extLst>
          </p:cNvPr>
          <p:cNvSpPr txBox="1">
            <a:spLocks/>
          </p:cNvSpPr>
          <p:nvPr/>
        </p:nvSpPr>
        <p:spPr>
          <a:xfrm>
            <a:off x="11610544" y="6286497"/>
            <a:ext cx="557162" cy="571503"/>
          </a:xfrm>
          <a:prstGeom prst="rect">
            <a:avLst/>
          </a:prstGeom>
        </p:spPr>
        <p:txBody>
          <a:bodyPr vert="horz" lIns="91440" tIns="45720" rIns="91440" bIns="45720" rtlCol="0" anchor="ctr">
            <a:normAutofit fontScale="90000"/>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s-PE" sz="2000" b="1" i="0" u="none" strike="noStrike" kern="1200" cap="none" spc="0" normalizeH="0" baseline="0" noProof="0" dirty="0">
                <a:ln>
                  <a:noFill/>
                </a:ln>
                <a:solidFill>
                  <a:schemeClr val="tx1"/>
                </a:solidFill>
                <a:effectLst/>
                <a:uLnTx/>
                <a:uFillTx/>
                <a:latin typeface="+mj-lt"/>
                <a:ea typeface="+mj-ea"/>
                <a:cs typeface="+mj-cs"/>
              </a:rPr>
              <a:t>3CT</a:t>
            </a:r>
          </a:p>
        </p:txBody>
      </p:sp>
    </p:spTree>
    <p:extLst>
      <p:ext uri="{BB962C8B-B14F-4D97-AF65-F5344CB8AC3E}">
        <p14:creationId xmlns:p14="http://schemas.microsoft.com/office/powerpoint/2010/main" val="31403294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862148" y="2029323"/>
            <a:ext cx="10384971" cy="2554545"/>
          </a:xfrm>
          <a:prstGeom prst="rect">
            <a:avLst/>
          </a:prstGeom>
        </p:spPr>
        <p:txBody>
          <a:bodyPr wrap="square">
            <a:spAutoFit/>
          </a:bodyPr>
          <a:lstStyle/>
          <a:p>
            <a:pPr algn="just"/>
            <a:r>
              <a:rPr lang="es-PE" sz="3200" dirty="0">
                <a:latin typeface="arial" panose="020B0604020202020204" pitchFamily="34" charset="0"/>
              </a:rPr>
              <a:t>La evaluación de proyectos de inversión es un proceso mediante el cual se busca determinar la conveniencia o no, de llevar a cabo una </a:t>
            </a:r>
            <a:r>
              <a:rPr lang="es-PE" sz="3200" dirty="0" smtClean="0">
                <a:latin typeface="arial" panose="020B0604020202020204" pitchFamily="34" charset="0"/>
              </a:rPr>
              <a:t>inversión, cuando puedan existir </a:t>
            </a:r>
            <a:r>
              <a:rPr lang="es-PE" sz="3200" dirty="0">
                <a:latin typeface="arial" panose="020B0604020202020204" pitchFamily="34" charset="0"/>
              </a:rPr>
              <a:t>diferentes alternativas posibles de </a:t>
            </a:r>
            <a:r>
              <a:rPr lang="es-PE" sz="3200" dirty="0" smtClean="0">
                <a:latin typeface="arial" panose="020B0604020202020204" pitchFamily="34" charset="0"/>
              </a:rPr>
              <a:t>inversión y los recursos financieros son escasos o limitados.</a:t>
            </a:r>
            <a:endParaRPr lang="es-PE" sz="3200" dirty="0"/>
          </a:p>
        </p:txBody>
      </p:sp>
      <p:sp>
        <p:nvSpPr>
          <p:cNvPr id="5" name="CuadroTexto 4"/>
          <p:cNvSpPr txBox="1"/>
          <p:nvPr/>
        </p:nvSpPr>
        <p:spPr>
          <a:xfrm>
            <a:off x="927463" y="901337"/>
            <a:ext cx="10280468" cy="584775"/>
          </a:xfrm>
          <a:prstGeom prst="rect">
            <a:avLst/>
          </a:prstGeom>
          <a:noFill/>
        </p:spPr>
        <p:txBody>
          <a:bodyPr wrap="square" rtlCol="0">
            <a:spAutoFit/>
          </a:bodyPr>
          <a:lstStyle/>
          <a:p>
            <a:r>
              <a:rPr lang="es-PE" sz="3200" b="1" dirty="0" smtClean="0">
                <a:solidFill>
                  <a:srgbClr val="C00000"/>
                </a:solidFill>
              </a:rPr>
              <a:t>Definición de Evaluación de Proyectos de Inversión</a:t>
            </a:r>
            <a:endParaRPr lang="es-PE" sz="3200" b="1" dirty="0">
              <a:solidFill>
                <a:srgbClr val="C00000"/>
              </a:solidFill>
            </a:endParaRPr>
          </a:p>
        </p:txBody>
      </p:sp>
    </p:spTree>
    <p:extLst>
      <p:ext uri="{BB962C8B-B14F-4D97-AF65-F5344CB8AC3E}">
        <p14:creationId xmlns:p14="http://schemas.microsoft.com/office/powerpoint/2010/main" val="7264661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862149" y="365760"/>
            <a:ext cx="10280468" cy="584775"/>
          </a:xfrm>
          <a:prstGeom prst="rect">
            <a:avLst/>
          </a:prstGeom>
          <a:noFill/>
        </p:spPr>
        <p:txBody>
          <a:bodyPr wrap="square" rtlCol="0">
            <a:spAutoFit/>
          </a:bodyPr>
          <a:lstStyle/>
          <a:p>
            <a:r>
              <a:rPr lang="es-PE" sz="3200" b="1" dirty="0" smtClean="0">
                <a:solidFill>
                  <a:srgbClr val="C00000"/>
                </a:solidFill>
              </a:rPr>
              <a:t>Tipos de métodos para evaluar inversiones </a:t>
            </a:r>
            <a:endParaRPr lang="es-PE" sz="3200" b="1" dirty="0">
              <a:solidFill>
                <a:srgbClr val="C00000"/>
              </a:solidFill>
            </a:endParaRPr>
          </a:p>
        </p:txBody>
      </p:sp>
      <p:graphicFrame>
        <p:nvGraphicFramePr>
          <p:cNvPr id="5" name="Tabla 4"/>
          <p:cNvGraphicFramePr>
            <a:graphicFrameLocks noGrp="1"/>
          </p:cNvGraphicFramePr>
          <p:nvPr>
            <p:extLst>
              <p:ext uri="{D42A27DB-BD31-4B8C-83A1-F6EECF244321}">
                <p14:modId xmlns:p14="http://schemas.microsoft.com/office/powerpoint/2010/main" val="1401676597"/>
              </p:ext>
            </p:extLst>
          </p:nvPr>
        </p:nvGraphicFramePr>
        <p:xfrm>
          <a:off x="862149" y="1224855"/>
          <a:ext cx="10463348" cy="5410200"/>
        </p:xfrm>
        <a:graphic>
          <a:graphicData uri="http://schemas.openxmlformats.org/drawingml/2006/table">
            <a:tbl>
              <a:tblPr firstRow="1" bandRow="1">
                <a:tableStyleId>{7DF18680-E054-41AD-8BC1-D1AEF772440D}</a:tableStyleId>
              </a:tblPr>
              <a:tblGrid>
                <a:gridCol w="5231674">
                  <a:extLst>
                    <a:ext uri="{9D8B030D-6E8A-4147-A177-3AD203B41FA5}">
                      <a16:colId xmlns:a16="http://schemas.microsoft.com/office/drawing/2014/main" val="2767054517"/>
                    </a:ext>
                  </a:extLst>
                </a:gridCol>
                <a:gridCol w="5231674">
                  <a:extLst>
                    <a:ext uri="{9D8B030D-6E8A-4147-A177-3AD203B41FA5}">
                      <a16:colId xmlns:a16="http://schemas.microsoft.com/office/drawing/2014/main" val="3475243959"/>
                    </a:ext>
                  </a:extLst>
                </a:gridCol>
              </a:tblGrid>
              <a:tr h="370840">
                <a:tc>
                  <a:txBody>
                    <a:bodyPr/>
                    <a:lstStyle/>
                    <a:p>
                      <a:pPr algn="ctr"/>
                      <a:r>
                        <a:rPr lang="es-PE" sz="3200" dirty="0" smtClean="0"/>
                        <a:t>Estáticos</a:t>
                      </a:r>
                      <a:endParaRPr lang="es-PE" sz="3200" dirty="0"/>
                    </a:p>
                  </a:txBody>
                  <a:tcPr/>
                </a:tc>
                <a:tc>
                  <a:txBody>
                    <a:bodyPr/>
                    <a:lstStyle/>
                    <a:p>
                      <a:pPr algn="ctr"/>
                      <a:r>
                        <a:rPr lang="es-PE" sz="3200" dirty="0" smtClean="0"/>
                        <a:t>Dinámicos</a:t>
                      </a:r>
                      <a:endParaRPr lang="es-PE" sz="3200" dirty="0"/>
                    </a:p>
                  </a:txBody>
                  <a:tcPr/>
                </a:tc>
                <a:extLst>
                  <a:ext uri="{0D108BD9-81ED-4DB2-BD59-A6C34878D82A}">
                    <a16:rowId xmlns:a16="http://schemas.microsoft.com/office/drawing/2014/main" val="1258587918"/>
                  </a:ext>
                </a:extLst>
              </a:tr>
              <a:tr h="1752600">
                <a:tc>
                  <a:txBody>
                    <a:bodyPr/>
                    <a:lstStyle/>
                    <a:p>
                      <a:pPr algn="just"/>
                      <a:r>
                        <a:rPr lang="es-PE" sz="2800" kern="1200" dirty="0" smtClean="0">
                          <a:effectLst/>
                        </a:rPr>
                        <a:t>No</a:t>
                      </a:r>
                      <a:r>
                        <a:rPr lang="es-PE" sz="2800" kern="1200" baseline="0" dirty="0" smtClean="0">
                          <a:effectLst/>
                        </a:rPr>
                        <a:t> tienen presente el valor del dinero en el tiempo.</a:t>
                      </a:r>
                      <a:endParaRPr lang="es-PE" sz="2800" dirty="0"/>
                    </a:p>
                  </a:txBody>
                  <a:tcPr/>
                </a:tc>
                <a:tc>
                  <a:txBody>
                    <a:bodyPr/>
                    <a:lstStyle/>
                    <a:p>
                      <a:pPr algn="just"/>
                      <a:r>
                        <a:rPr lang="es-PE" sz="2800" b="0" kern="1200" dirty="0" smtClean="0">
                          <a:effectLst/>
                        </a:rPr>
                        <a:t>Sí</a:t>
                      </a:r>
                      <a:r>
                        <a:rPr lang="es-PE" sz="2800" b="0" kern="1200" baseline="0" dirty="0" smtClean="0">
                          <a:effectLst/>
                        </a:rPr>
                        <a:t> tienen presente el valor del dinero en el tiempo.</a:t>
                      </a:r>
                      <a:endParaRPr lang="es-PE" sz="2800" b="0" dirty="0"/>
                    </a:p>
                  </a:txBody>
                  <a:tcPr/>
                </a:tc>
                <a:extLst>
                  <a:ext uri="{0D108BD9-81ED-4DB2-BD59-A6C34878D82A}">
                    <a16:rowId xmlns:a16="http://schemas.microsoft.com/office/drawing/2014/main" val="35190741"/>
                  </a:ext>
                </a:extLst>
              </a:tr>
              <a:tr h="1752600">
                <a:tc>
                  <a:txBody>
                    <a:bodyPr/>
                    <a:lstStyle/>
                    <a:p>
                      <a:pPr algn="just"/>
                      <a:r>
                        <a:rPr lang="es-PE" sz="2800" b="1" u="sng" dirty="0" smtClean="0"/>
                        <a:t>Ejemplos</a:t>
                      </a:r>
                      <a:r>
                        <a:rPr lang="es-PE" sz="2800" dirty="0" smtClean="0"/>
                        <a:t>:</a:t>
                      </a:r>
                    </a:p>
                    <a:p>
                      <a:pPr algn="just"/>
                      <a:r>
                        <a:rPr lang="es-PE" sz="2800" b="1" dirty="0" smtClean="0"/>
                        <a:t>Payback</a:t>
                      </a:r>
                      <a:r>
                        <a:rPr lang="es-PE" sz="2800" dirty="0" smtClean="0"/>
                        <a:t> (o plazo de recuperación)</a:t>
                      </a:r>
                    </a:p>
                    <a:p>
                      <a:pPr algn="just"/>
                      <a:r>
                        <a:rPr lang="es-PE" sz="2800" b="1" dirty="0" smtClean="0"/>
                        <a:t>Índice de Rentabilidad </a:t>
                      </a:r>
                      <a:r>
                        <a:rPr lang="es-PE" sz="2800" b="0" dirty="0" smtClean="0"/>
                        <a:t>(sin</a:t>
                      </a:r>
                      <a:r>
                        <a:rPr lang="es-PE" sz="2800" b="0" baseline="0" dirty="0" smtClean="0"/>
                        <a:t> flujos futuros descontados)</a:t>
                      </a:r>
                      <a:endParaRPr lang="es-PE" sz="2800" b="0" dirty="0" smtClean="0"/>
                    </a:p>
                    <a:p>
                      <a:pPr algn="just"/>
                      <a:endParaRPr lang="es-PE" sz="2800" dirty="0" smtClean="0"/>
                    </a:p>
                    <a:p>
                      <a:pPr algn="just"/>
                      <a:endParaRPr lang="es-PE" sz="2800" dirty="0"/>
                    </a:p>
                  </a:txBody>
                  <a:tcPr/>
                </a:tc>
                <a:tc>
                  <a:txBody>
                    <a:bodyPr/>
                    <a:lstStyle/>
                    <a:p>
                      <a:pPr algn="just"/>
                      <a:r>
                        <a:rPr lang="es-PE" sz="2800" b="1" u="sng" dirty="0" smtClean="0"/>
                        <a:t>Ejemplos</a:t>
                      </a:r>
                      <a:r>
                        <a:rPr lang="es-PE" sz="2800" b="0" dirty="0" smtClean="0"/>
                        <a:t>:</a:t>
                      </a:r>
                    </a:p>
                    <a:p>
                      <a:pPr algn="just"/>
                      <a:r>
                        <a:rPr lang="es-PE" sz="2800" b="1" dirty="0" smtClean="0"/>
                        <a:t>VAN</a:t>
                      </a:r>
                      <a:r>
                        <a:rPr lang="es-PE" sz="2800" b="0" baseline="0" dirty="0" smtClean="0"/>
                        <a:t> (Valor actual neto)</a:t>
                      </a:r>
                    </a:p>
                    <a:p>
                      <a:pPr algn="just"/>
                      <a:r>
                        <a:rPr lang="es-PE" sz="2800" b="1" baseline="0" dirty="0" smtClean="0"/>
                        <a:t>TIR </a:t>
                      </a:r>
                      <a:r>
                        <a:rPr lang="es-PE" sz="2800" b="0" baseline="0" dirty="0" smtClean="0"/>
                        <a:t>(Tasa Interna de Retorno)</a:t>
                      </a:r>
                    </a:p>
                    <a:p>
                      <a:pPr algn="just"/>
                      <a:r>
                        <a:rPr lang="es-PE" sz="2800" b="1" baseline="0" dirty="0" smtClean="0"/>
                        <a:t>Packback descontado </a:t>
                      </a:r>
                      <a:r>
                        <a:rPr lang="es-PE" sz="2800" b="0" baseline="0" dirty="0" smtClean="0"/>
                        <a:t>(Plazo de recuperación).</a:t>
                      </a:r>
                    </a:p>
                    <a:p>
                      <a:pPr algn="just"/>
                      <a:r>
                        <a:rPr lang="es-PE" sz="2800" b="1" baseline="0" dirty="0" smtClean="0"/>
                        <a:t>Índice de Rentabilidad </a:t>
                      </a:r>
                      <a:r>
                        <a:rPr lang="es-PE" sz="2800" b="0" baseline="0" dirty="0" smtClean="0"/>
                        <a:t>(con flujos futuros descontados)</a:t>
                      </a:r>
                    </a:p>
                  </a:txBody>
                  <a:tcPr/>
                </a:tc>
                <a:extLst>
                  <a:ext uri="{0D108BD9-81ED-4DB2-BD59-A6C34878D82A}">
                    <a16:rowId xmlns:a16="http://schemas.microsoft.com/office/drawing/2014/main" val="3072051287"/>
                  </a:ext>
                </a:extLst>
              </a:tr>
            </a:tbl>
          </a:graphicData>
        </a:graphic>
      </p:graphicFrame>
    </p:spTree>
    <p:extLst>
      <p:ext uri="{BB962C8B-B14F-4D97-AF65-F5344CB8AC3E}">
        <p14:creationId xmlns:p14="http://schemas.microsoft.com/office/powerpoint/2010/main" val="25549704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p:cNvCxnSpPr/>
          <p:nvPr/>
        </p:nvCxnSpPr>
        <p:spPr>
          <a:xfrm>
            <a:off x="5862138" y="162112"/>
            <a:ext cx="72208" cy="2534194"/>
          </a:xfrm>
          <a:prstGeom prst="line">
            <a:avLst/>
          </a:prstGeom>
        </p:spPr>
        <p:style>
          <a:lnRef idx="3">
            <a:schemeClr val="accent2"/>
          </a:lnRef>
          <a:fillRef idx="0">
            <a:schemeClr val="accent2"/>
          </a:fillRef>
          <a:effectRef idx="2">
            <a:schemeClr val="accent2"/>
          </a:effectRef>
          <a:fontRef idx="minor">
            <a:schemeClr val="tx1"/>
          </a:fontRef>
        </p:style>
      </p:cxnSp>
      <p:sp>
        <p:nvSpPr>
          <p:cNvPr id="6" name="Rectángulo 5"/>
          <p:cNvSpPr/>
          <p:nvPr/>
        </p:nvSpPr>
        <p:spPr>
          <a:xfrm>
            <a:off x="2093159" y="272534"/>
            <a:ext cx="1678665" cy="584775"/>
          </a:xfrm>
          <a:prstGeom prst="rect">
            <a:avLst/>
          </a:prstGeom>
        </p:spPr>
        <p:txBody>
          <a:bodyPr wrap="none">
            <a:spAutoFit/>
          </a:bodyPr>
          <a:lstStyle/>
          <a:p>
            <a:r>
              <a:rPr lang="es-PE" sz="3200" b="1" u="sng" dirty="0"/>
              <a:t>Estáticos</a:t>
            </a:r>
          </a:p>
        </p:txBody>
      </p:sp>
      <p:sp>
        <p:nvSpPr>
          <p:cNvPr id="7" name="Rectángulo 6"/>
          <p:cNvSpPr/>
          <p:nvPr/>
        </p:nvSpPr>
        <p:spPr>
          <a:xfrm>
            <a:off x="8169076" y="272534"/>
            <a:ext cx="1953996" cy="584775"/>
          </a:xfrm>
          <a:prstGeom prst="rect">
            <a:avLst/>
          </a:prstGeom>
        </p:spPr>
        <p:txBody>
          <a:bodyPr wrap="none">
            <a:spAutoFit/>
          </a:bodyPr>
          <a:lstStyle/>
          <a:p>
            <a:r>
              <a:rPr lang="es-PE" sz="3200" b="1" u="sng" dirty="0"/>
              <a:t>Dinámicos</a:t>
            </a:r>
          </a:p>
        </p:txBody>
      </p:sp>
      <p:sp>
        <p:nvSpPr>
          <p:cNvPr id="8" name="Rectángulo 7"/>
          <p:cNvSpPr/>
          <p:nvPr/>
        </p:nvSpPr>
        <p:spPr>
          <a:xfrm>
            <a:off x="309335" y="1062837"/>
            <a:ext cx="3228128" cy="369332"/>
          </a:xfrm>
          <a:prstGeom prst="rect">
            <a:avLst/>
          </a:prstGeom>
        </p:spPr>
        <p:txBody>
          <a:bodyPr wrap="none">
            <a:spAutoFit/>
          </a:bodyPr>
          <a:lstStyle/>
          <a:p>
            <a:r>
              <a:rPr lang="es-PE" b="1" dirty="0" smtClean="0"/>
              <a:t>Payback (</a:t>
            </a:r>
            <a:r>
              <a:rPr lang="es-PE" dirty="0"/>
              <a:t>plazo de </a:t>
            </a:r>
            <a:r>
              <a:rPr lang="es-PE" dirty="0" smtClean="0"/>
              <a:t>recuperación)</a:t>
            </a:r>
            <a:endParaRPr lang="es-PE" dirty="0"/>
          </a:p>
        </p:txBody>
      </p:sp>
      <p:sp>
        <p:nvSpPr>
          <p:cNvPr id="9" name="Rectángulo 8"/>
          <p:cNvSpPr/>
          <p:nvPr/>
        </p:nvSpPr>
        <p:spPr>
          <a:xfrm>
            <a:off x="281316" y="1619889"/>
            <a:ext cx="5302349" cy="369332"/>
          </a:xfrm>
          <a:prstGeom prst="rect">
            <a:avLst/>
          </a:prstGeom>
        </p:spPr>
        <p:txBody>
          <a:bodyPr wrap="none">
            <a:spAutoFit/>
          </a:bodyPr>
          <a:lstStyle/>
          <a:p>
            <a:pPr algn="just"/>
            <a:r>
              <a:rPr lang="es-PE" b="1" dirty="0"/>
              <a:t>Índice de Rentabilidad </a:t>
            </a:r>
            <a:r>
              <a:rPr lang="es-PE" dirty="0"/>
              <a:t>(sin flujos futuros descontados)</a:t>
            </a:r>
          </a:p>
        </p:txBody>
      </p:sp>
      <p:sp>
        <p:nvSpPr>
          <p:cNvPr id="10" name="Rectángulo 9"/>
          <p:cNvSpPr/>
          <p:nvPr/>
        </p:nvSpPr>
        <p:spPr>
          <a:xfrm>
            <a:off x="6096000" y="1062837"/>
            <a:ext cx="6096000" cy="923330"/>
          </a:xfrm>
          <a:prstGeom prst="rect">
            <a:avLst/>
          </a:prstGeom>
        </p:spPr>
        <p:txBody>
          <a:bodyPr>
            <a:spAutoFit/>
          </a:bodyPr>
          <a:lstStyle/>
          <a:p>
            <a:pPr algn="just"/>
            <a:r>
              <a:rPr lang="es-PE" b="1" dirty="0"/>
              <a:t>Packback descontado </a:t>
            </a:r>
            <a:r>
              <a:rPr lang="es-PE" dirty="0"/>
              <a:t>(Plazo de recuperación</a:t>
            </a:r>
            <a:r>
              <a:rPr lang="es-PE" dirty="0" smtClean="0"/>
              <a:t>).</a:t>
            </a:r>
          </a:p>
          <a:p>
            <a:pPr algn="just"/>
            <a:endParaRPr lang="es-PE" dirty="0"/>
          </a:p>
          <a:p>
            <a:pPr algn="just"/>
            <a:r>
              <a:rPr lang="es-PE" b="1" dirty="0"/>
              <a:t>Índice de Rentabilidad </a:t>
            </a:r>
            <a:r>
              <a:rPr lang="es-PE" dirty="0"/>
              <a:t>(con flujos futuros descontados)</a:t>
            </a:r>
          </a:p>
        </p:txBody>
      </p:sp>
      <p:cxnSp>
        <p:nvCxnSpPr>
          <p:cNvPr id="12" name="Conector recto 11"/>
          <p:cNvCxnSpPr/>
          <p:nvPr/>
        </p:nvCxnSpPr>
        <p:spPr>
          <a:xfrm>
            <a:off x="2932490" y="3971110"/>
            <a:ext cx="6368264" cy="26127"/>
          </a:xfrm>
          <a:prstGeom prst="line">
            <a:avLst/>
          </a:prstGeom>
          <a:ln>
            <a:headEnd type="none" w="med" len="med"/>
            <a:tailEnd type="arrow" w="med" len="med"/>
          </a:ln>
        </p:spPr>
        <p:style>
          <a:lnRef idx="3">
            <a:schemeClr val="accent5"/>
          </a:lnRef>
          <a:fillRef idx="0">
            <a:schemeClr val="accent5"/>
          </a:fillRef>
          <a:effectRef idx="2">
            <a:schemeClr val="accent5"/>
          </a:effectRef>
          <a:fontRef idx="minor">
            <a:schemeClr val="tx1"/>
          </a:fontRef>
        </p:style>
      </p:cxnSp>
      <p:sp>
        <p:nvSpPr>
          <p:cNvPr id="13" name="CuadroTexto 12"/>
          <p:cNvSpPr txBox="1"/>
          <p:nvPr/>
        </p:nvSpPr>
        <p:spPr>
          <a:xfrm>
            <a:off x="6257109" y="2259874"/>
            <a:ext cx="1175657"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s-PE" b="1" dirty="0" smtClean="0"/>
              <a:t>COK</a:t>
            </a:r>
            <a:r>
              <a:rPr lang="es-PE" dirty="0" smtClean="0"/>
              <a:t>: 12% </a:t>
            </a:r>
            <a:endParaRPr lang="es-PE" dirty="0"/>
          </a:p>
        </p:txBody>
      </p:sp>
      <p:cxnSp>
        <p:nvCxnSpPr>
          <p:cNvPr id="19" name="Conector recto 18"/>
          <p:cNvCxnSpPr/>
          <p:nvPr/>
        </p:nvCxnSpPr>
        <p:spPr>
          <a:xfrm>
            <a:off x="2932490" y="3997237"/>
            <a:ext cx="0" cy="1018901"/>
          </a:xfrm>
          <a:prstGeom prst="line">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1" name="Conector recto 20"/>
          <p:cNvCxnSpPr/>
          <p:nvPr/>
        </p:nvCxnSpPr>
        <p:spPr>
          <a:xfrm flipV="1">
            <a:off x="4176587" y="3108963"/>
            <a:ext cx="2056" cy="888274"/>
          </a:xfrm>
          <a:prstGeom prst="line">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 name="Conector recto 22"/>
          <p:cNvCxnSpPr/>
          <p:nvPr/>
        </p:nvCxnSpPr>
        <p:spPr>
          <a:xfrm flipV="1">
            <a:off x="5504230" y="3079782"/>
            <a:ext cx="2056" cy="888274"/>
          </a:xfrm>
          <a:prstGeom prst="line">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4" name="Conector recto 23"/>
          <p:cNvCxnSpPr/>
          <p:nvPr/>
        </p:nvCxnSpPr>
        <p:spPr>
          <a:xfrm flipV="1">
            <a:off x="6831874" y="3079782"/>
            <a:ext cx="2056" cy="888274"/>
          </a:xfrm>
          <a:prstGeom prst="line">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Conector recto 24"/>
          <p:cNvCxnSpPr/>
          <p:nvPr/>
        </p:nvCxnSpPr>
        <p:spPr>
          <a:xfrm flipV="1">
            <a:off x="8157462" y="3079782"/>
            <a:ext cx="2056" cy="888274"/>
          </a:xfrm>
          <a:prstGeom prst="line">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Conector recto 25"/>
          <p:cNvCxnSpPr/>
          <p:nvPr/>
        </p:nvCxnSpPr>
        <p:spPr>
          <a:xfrm flipV="1">
            <a:off x="9297671" y="3108963"/>
            <a:ext cx="2056" cy="888274"/>
          </a:xfrm>
          <a:prstGeom prst="line">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34951931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444</TotalTime>
  <Words>1646</Words>
  <Application>Microsoft Office PowerPoint</Application>
  <PresentationFormat>Panorámica</PresentationFormat>
  <Paragraphs>231</Paragraphs>
  <Slides>35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35</vt:i4>
      </vt:variant>
    </vt:vector>
  </HeadingPairs>
  <TitlesOfParts>
    <vt:vector size="41" baseType="lpstr">
      <vt:lpstr>Arial</vt:lpstr>
      <vt:lpstr>Arial</vt:lpstr>
      <vt:lpstr>Calibri</vt:lpstr>
      <vt:lpstr>Calibri Light</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Ejercicio Propuesto Tipo N° 1</vt:lpstr>
      <vt:lpstr>Ejercicio Propuesto Tipo N° 2</vt:lpstr>
      <vt:lpstr>Ejercicio Propuesto Tipo N° 3</vt:lpstr>
      <vt:lpstr>Ejercicio Propuesto Tipo N° 4</vt:lpstr>
      <vt:lpstr>Ejercicio Propuesto Tipo N° 5</vt:lpstr>
      <vt:lpstr>Ejercicio Propuesto Tipo N° 6</vt:lpstr>
      <vt:lpstr>Ejercicio Propuesto Tipo N° 7</vt:lpstr>
      <vt:lpstr>Ejercicio Propuesto Tipo N° 8</vt:lpstr>
      <vt:lpstr>Ejercicio Propuesto Tipo N° 9</vt:lpstr>
      <vt:lpstr>Ejercicio Propuesto Tipo N° 10</vt:lpstr>
      <vt:lpstr>Ejercicio Propuesto Tipo N° 11</vt:lpstr>
      <vt:lpstr>Ejercicio Propuesto Tipo N° 12</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William Guerra</dc:creator>
  <cp:lastModifiedBy>User</cp:lastModifiedBy>
  <cp:revision>64</cp:revision>
  <cp:lastPrinted>2018-02-06T22:38:28Z</cp:lastPrinted>
  <dcterms:created xsi:type="dcterms:W3CDTF">2018-02-06T20:15:17Z</dcterms:created>
  <dcterms:modified xsi:type="dcterms:W3CDTF">2020-09-24T21:40:28Z</dcterms:modified>
</cp:coreProperties>
</file>