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E0-460E-8E03-FAA63D360AEC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E0-460E-8E03-FAA63D360AE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All-Star</c:v>
                </c:pt>
                <c:pt idx="1">
                  <c:v>Regular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215</c:v>
                </c:pt>
                <c:pt idx="1">
                  <c:v>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CD-B7BD-E81332DBDB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basketball-reference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tr-TR" dirty="0" smtClean="0"/>
              <a:t>NBA ALL-STAR</a:t>
            </a:r>
            <a:r>
              <a:rPr lang="en-US" dirty="0" smtClean="0"/>
              <a:t> </a:t>
            </a:r>
            <a:r>
              <a:rPr lang="tr-TR" dirty="0" smtClean="0"/>
              <a:t>CLASSIFICATION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Samet Yazak</a:t>
            </a:r>
          </a:p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63" y="1226501"/>
            <a:ext cx="5210937" cy="43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 Layer Perceptron - Backpropagation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It takes too much time to finish multi layer perceptron network with full feature set and balanced data with duplicating minority class.</a:t>
            </a:r>
          </a:p>
          <a:p>
            <a:r>
              <a:rPr lang="tr-TR" dirty="0" smtClean="0"/>
              <a:t>So, here is a sample result with only 10 epochs and 10 hidden units.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38680"/>
            <a:ext cx="5508939" cy="3917468"/>
          </a:xfrm>
        </p:spPr>
      </p:pic>
    </p:spTree>
    <p:extLst>
      <p:ext uri="{BB962C8B-B14F-4D97-AF65-F5344CB8AC3E}">
        <p14:creationId xmlns:p14="http://schemas.microsoft.com/office/powerpoint/2010/main" val="26428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 Layer Perceptron -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Balanced data with majority deletion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920446"/>
            <a:ext cx="6027312" cy="4328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920445"/>
            <a:ext cx="6096759" cy="43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 Layer Perceptron - Backpropagation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" y="1780504"/>
            <a:ext cx="6031085" cy="42983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780504"/>
            <a:ext cx="6045994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 Layer Percetron - Result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It takes too much time to train MLP with full set of features. If there is limited time, using selected features and minimizing number of records is essential.</a:t>
            </a:r>
          </a:p>
          <a:p>
            <a:r>
              <a:rPr lang="tr-TR" dirty="0" smtClean="0"/>
              <a:t>Using selected feature set and balanced data produces applicable results. </a:t>
            </a:r>
            <a:endParaRPr lang="tr-TR" dirty="0"/>
          </a:p>
          <a:p>
            <a:r>
              <a:rPr lang="tr-TR" dirty="0" smtClean="0"/>
              <a:t>For this experiment, using 3 hidden neurons produces best fit.</a:t>
            </a:r>
          </a:p>
          <a:p>
            <a:r>
              <a:rPr lang="tr-TR" dirty="0" smtClean="0"/>
              <a:t>Unbalanced data; not tested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522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Radial Basis 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Using balanced data that is created with duplication minority class. </a:t>
            </a:r>
          </a:p>
          <a:p>
            <a:r>
              <a:rPr lang="tr-TR" dirty="0" smtClean="0"/>
              <a:t>Executed with K from 3 to 9. All has similiar results.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009"/>
            <a:ext cx="6091707" cy="4288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1" y="2622770"/>
            <a:ext cx="5947764" cy="42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 Basis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Using balanced data that is created with </a:t>
            </a:r>
            <a:r>
              <a:rPr lang="tr-TR" dirty="0" smtClean="0"/>
              <a:t>deleting majority class. </a:t>
            </a:r>
            <a:endParaRPr lang="tr-TR" dirty="0"/>
          </a:p>
          <a:p>
            <a:r>
              <a:rPr lang="tr-TR" dirty="0"/>
              <a:t>Executed with K from </a:t>
            </a:r>
            <a:r>
              <a:rPr lang="tr-TR" dirty="0" smtClean="0"/>
              <a:t>1 </a:t>
            </a:r>
            <a:r>
              <a:rPr lang="tr-TR" dirty="0"/>
              <a:t>to </a:t>
            </a:r>
            <a:r>
              <a:rPr lang="tr-TR" dirty="0" smtClean="0"/>
              <a:t>4.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586"/>
            <a:ext cx="5736396" cy="396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767586"/>
            <a:ext cx="5512692" cy="3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 Basis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6" y="1806262"/>
            <a:ext cx="5363484" cy="3705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1664290"/>
            <a:ext cx="5741027" cy="41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 Basis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results show some interesting statistics. Although validation success seems to be decreasing as iteration increases, model does learn how to classify a player as an all-star. First let’s </a:t>
            </a:r>
            <a:r>
              <a:rPr lang="en-US" dirty="0" smtClean="0"/>
              <a:t>look </a:t>
            </a:r>
            <a:r>
              <a:rPr lang="en-US" dirty="0"/>
              <a:t>at the truly/falsely classified records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500112"/>
              </p:ext>
            </p:extLst>
          </p:nvPr>
        </p:nvGraphicFramePr>
        <p:xfrm>
          <a:off x="1104900" y="2601535"/>
          <a:ext cx="4932610" cy="4149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261">
                  <a:extLst>
                    <a:ext uri="{9D8B030D-6E8A-4147-A177-3AD203B41FA5}">
                      <a16:colId xmlns:a16="http://schemas.microsoft.com/office/drawing/2014/main" val="105397916"/>
                    </a:ext>
                  </a:extLst>
                </a:gridCol>
                <a:gridCol w="751635">
                  <a:extLst>
                    <a:ext uri="{9D8B030D-6E8A-4147-A177-3AD203B41FA5}">
                      <a16:colId xmlns:a16="http://schemas.microsoft.com/office/drawing/2014/main" val="3780697759"/>
                    </a:ext>
                  </a:extLst>
                </a:gridCol>
                <a:gridCol w="634193">
                  <a:extLst>
                    <a:ext uri="{9D8B030D-6E8A-4147-A177-3AD203B41FA5}">
                      <a16:colId xmlns:a16="http://schemas.microsoft.com/office/drawing/2014/main" val="2974943175"/>
                    </a:ext>
                  </a:extLst>
                </a:gridCol>
                <a:gridCol w="540239">
                  <a:extLst>
                    <a:ext uri="{9D8B030D-6E8A-4147-A177-3AD203B41FA5}">
                      <a16:colId xmlns:a16="http://schemas.microsoft.com/office/drawing/2014/main" val="4132275146"/>
                    </a:ext>
                  </a:extLst>
                </a:gridCol>
                <a:gridCol w="634193">
                  <a:extLst>
                    <a:ext uri="{9D8B030D-6E8A-4147-A177-3AD203B41FA5}">
                      <a16:colId xmlns:a16="http://schemas.microsoft.com/office/drawing/2014/main" val="3288552920"/>
                    </a:ext>
                  </a:extLst>
                </a:gridCol>
                <a:gridCol w="751635">
                  <a:extLst>
                    <a:ext uri="{9D8B030D-6E8A-4147-A177-3AD203B41FA5}">
                      <a16:colId xmlns:a16="http://schemas.microsoft.com/office/drawing/2014/main" val="868758104"/>
                    </a:ext>
                  </a:extLst>
                </a:gridCol>
                <a:gridCol w="1127454">
                  <a:extLst>
                    <a:ext uri="{9D8B030D-6E8A-4147-A177-3AD203B41FA5}">
                      <a16:colId xmlns:a16="http://schemas.microsoft.com/office/drawing/2014/main" val="1718318966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 smtClean="0">
                          <a:effectLst/>
                        </a:rPr>
                        <a:t>K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epoch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TP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FP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533093208"/>
                  </a:ext>
                </a:extLst>
              </a:tr>
              <a:tr h="20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3718524342"/>
                  </a:ext>
                </a:extLst>
              </a:tr>
              <a:tr h="20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810487536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0,502326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4140150673"/>
                  </a:ext>
                </a:extLst>
              </a:tr>
              <a:tr h="20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80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0,52093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3211274798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215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193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0,551163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44740163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188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0,562791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173935398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0,574419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344918948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0,595349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120367681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0,627907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41855151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0,639535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310610165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148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0,653488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159481418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74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0,667442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187127223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85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130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0,693023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940" marR="129940" marT="0" marB="0" anchor="ctr"/>
                </a:tc>
                <a:extLst>
                  <a:ext uri="{0D108BD9-81ED-4DB2-BD59-A6C34878D82A}">
                    <a16:rowId xmlns:a16="http://schemas.microsoft.com/office/drawing/2014/main" val="33370459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745"/>
              </p:ext>
            </p:extLst>
          </p:nvPr>
        </p:nvGraphicFramePr>
        <p:xfrm>
          <a:off x="6259671" y="2601535"/>
          <a:ext cx="5173640" cy="4149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611">
                  <a:extLst>
                    <a:ext uri="{9D8B030D-6E8A-4147-A177-3AD203B41FA5}">
                      <a16:colId xmlns:a16="http://schemas.microsoft.com/office/drawing/2014/main" val="2498504058"/>
                    </a:ext>
                  </a:extLst>
                </a:gridCol>
                <a:gridCol w="742628">
                  <a:extLst>
                    <a:ext uri="{9D8B030D-6E8A-4147-A177-3AD203B41FA5}">
                      <a16:colId xmlns:a16="http://schemas.microsoft.com/office/drawing/2014/main" val="2693461425"/>
                    </a:ext>
                  </a:extLst>
                </a:gridCol>
                <a:gridCol w="594102">
                  <a:extLst>
                    <a:ext uri="{9D8B030D-6E8A-4147-A177-3AD203B41FA5}">
                      <a16:colId xmlns:a16="http://schemas.microsoft.com/office/drawing/2014/main" val="3401666467"/>
                    </a:ext>
                  </a:extLst>
                </a:gridCol>
                <a:gridCol w="544594">
                  <a:extLst>
                    <a:ext uri="{9D8B030D-6E8A-4147-A177-3AD203B41FA5}">
                      <a16:colId xmlns:a16="http://schemas.microsoft.com/office/drawing/2014/main" val="1221620586"/>
                    </a:ext>
                  </a:extLst>
                </a:gridCol>
                <a:gridCol w="816890">
                  <a:extLst>
                    <a:ext uri="{9D8B030D-6E8A-4147-A177-3AD203B41FA5}">
                      <a16:colId xmlns:a16="http://schemas.microsoft.com/office/drawing/2014/main" val="2638772245"/>
                    </a:ext>
                  </a:extLst>
                </a:gridCol>
                <a:gridCol w="643611">
                  <a:extLst>
                    <a:ext uri="{9D8B030D-6E8A-4147-A177-3AD203B41FA5}">
                      <a16:colId xmlns:a16="http://schemas.microsoft.com/office/drawing/2014/main" val="1113566315"/>
                    </a:ext>
                  </a:extLst>
                </a:gridCol>
                <a:gridCol w="1188204">
                  <a:extLst>
                    <a:ext uri="{9D8B030D-6E8A-4147-A177-3AD203B41FA5}">
                      <a16:colId xmlns:a16="http://schemas.microsoft.com/office/drawing/2014/main" val="2033503490"/>
                    </a:ext>
                  </a:extLst>
                </a:gridCol>
              </a:tblGrid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K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epoch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TP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FP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65815753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3904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0,947573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64161854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3904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0,947573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8789321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110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77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3827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0,955583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13541214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80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149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3740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0,943932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435345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160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245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3659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0,926942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6729106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287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3617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0,920631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16981652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3564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0,909709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9438943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392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3512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0,898301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14973153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195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439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3465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0,88835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17598889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482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3422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0,880097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2402452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522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3382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0,871845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30163183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565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3339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0,86165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12575418"/>
                  </a:ext>
                </a:extLst>
              </a:tr>
              <a:tr h="296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260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3289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0,85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7634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 Basis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These results show that although success rate of valdiation process decreases, model learns how to classify all-star records.</a:t>
            </a:r>
          </a:p>
          <a:p>
            <a:r>
              <a:rPr lang="tr-TR" dirty="0" smtClean="0"/>
              <a:t>The reason </a:t>
            </a:r>
            <a:r>
              <a:rPr lang="tr-TR" smtClean="0"/>
              <a:t>of </a:t>
            </a:r>
            <a:r>
              <a:rPr lang="tr-TR" smtClean="0"/>
              <a:t>high </a:t>
            </a:r>
            <a:r>
              <a:rPr lang="tr-TR" dirty="0" smtClean="0"/>
              <a:t>success rate in the starting point of validation, is because of dominance of non all-star players.</a:t>
            </a:r>
          </a:p>
          <a:p>
            <a:r>
              <a:rPr lang="tr-TR" dirty="0" smtClean="0"/>
              <a:t>There are also missclassified non all-star players as all-star. The reason is, there can be only 12 all-star players in a year. Although a player has a all-star statistics, he may not be selected as one. So, model thinks he is an all-star player.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70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 Basis </a:t>
            </a:r>
            <a:r>
              <a:rPr lang="tr-TR" dirty="0" smtClean="0"/>
              <a:t>Function - UnBalanced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seems it has a great success rate, considering 1.0 as the highest. But, the result is caused by dominant non-all-star players. </a:t>
            </a:r>
            <a:endParaRPr lang="tr-TR" dirty="0" smtClean="0"/>
          </a:p>
          <a:p>
            <a:r>
              <a:rPr lang="en-US" dirty="0" smtClean="0"/>
              <a:t>As </a:t>
            </a:r>
            <a:r>
              <a:rPr lang="en-US" dirty="0"/>
              <a:t>seen in the plot, success rate doesn’t fluctuate at all, this means it does not learn how to classify an all-star player.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917"/>
            <a:ext cx="4914900" cy="3514565"/>
          </a:xfrm>
        </p:spPr>
      </p:pic>
    </p:spTree>
    <p:extLst>
      <p:ext uri="{BB962C8B-B14F-4D97-AF65-F5344CB8AC3E}">
        <p14:creationId xmlns:p14="http://schemas.microsoft.com/office/powerpoint/2010/main" val="2759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Project Definition</a:t>
            </a:r>
            <a:endParaRPr lang="en-US" dirty="0"/>
          </a:p>
          <a:p>
            <a:r>
              <a:rPr lang="tr-TR" dirty="0" smtClean="0"/>
              <a:t>Data</a:t>
            </a:r>
          </a:p>
          <a:p>
            <a:r>
              <a:rPr lang="tr-TR" dirty="0" smtClean="0"/>
              <a:t>Feature Selection</a:t>
            </a:r>
            <a:endParaRPr lang="en-US" dirty="0"/>
          </a:p>
          <a:p>
            <a:r>
              <a:rPr lang="tr-TR" dirty="0" smtClean="0"/>
              <a:t>Algorithms and Comparison</a:t>
            </a:r>
          </a:p>
          <a:p>
            <a:r>
              <a:rPr lang="tr-TR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K-Nearest Neighbor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K-NN is quite a simple algorithm compared to 2 previously discussed one; MLP, RBF.</a:t>
            </a:r>
          </a:p>
          <a:p>
            <a:r>
              <a:rPr lang="tr-TR" dirty="0" smtClean="0"/>
              <a:t>As shown in the plot, it generates best result with K=2. </a:t>
            </a:r>
          </a:p>
          <a:p>
            <a:r>
              <a:rPr lang="tr-TR" dirty="0" smtClean="0"/>
              <a:t>But despite its simplicity and good success rate, It doesn’t produce as good as MLP and RBF.</a:t>
            </a:r>
          </a:p>
          <a:p>
            <a:r>
              <a:rPr lang="tr-TR" dirty="0" smtClean="0"/>
              <a:t>Plot is generated with only selected features. 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8081"/>
            <a:ext cx="4914900" cy="3236238"/>
          </a:xfrm>
        </p:spPr>
      </p:pic>
    </p:spTree>
    <p:extLst>
      <p:ext uri="{BB962C8B-B14F-4D97-AF65-F5344CB8AC3E}">
        <p14:creationId xmlns:p14="http://schemas.microsoft.com/office/powerpoint/2010/main" val="35819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results of all experiments are better </a:t>
            </a:r>
            <a:r>
              <a:rPr lang="en-US" dirty="0" smtClean="0"/>
              <a:t>and</a:t>
            </a:r>
            <a:r>
              <a:rPr lang="tr-TR" dirty="0" smtClean="0"/>
              <a:t> faster </a:t>
            </a:r>
            <a:r>
              <a:rPr lang="tr-TR" dirty="0"/>
              <a:t>with data balancing</a:t>
            </a:r>
            <a:r>
              <a:rPr lang="tr-TR" dirty="0" smtClean="0"/>
              <a:t>.</a:t>
            </a:r>
          </a:p>
          <a:p>
            <a:r>
              <a:rPr lang="tr-TR" dirty="0" smtClean="0"/>
              <a:t>In </a:t>
            </a:r>
            <a:r>
              <a:rPr lang="tr-TR" dirty="0"/>
              <a:t>MLP, feature </a:t>
            </a:r>
            <a:r>
              <a:rPr lang="tr-TR" dirty="0" smtClean="0"/>
              <a:t>selection </a:t>
            </a:r>
            <a:r>
              <a:rPr lang="en-US" dirty="0" smtClean="0"/>
              <a:t>part </a:t>
            </a:r>
            <a:r>
              <a:rPr lang="en-US" dirty="0"/>
              <a:t>is essential if you are running algorithms with </a:t>
            </a:r>
            <a:r>
              <a:rPr lang="en-US" dirty="0" smtClean="0"/>
              <a:t>limited</a:t>
            </a:r>
            <a:r>
              <a:rPr lang="tr-TR" dirty="0" smtClean="0"/>
              <a:t> hardware </a:t>
            </a:r>
            <a:r>
              <a:rPr lang="tr-TR" dirty="0"/>
              <a:t>on personal </a:t>
            </a:r>
            <a:r>
              <a:rPr lang="tr-TR" dirty="0" smtClean="0"/>
              <a:t>computers.</a:t>
            </a:r>
          </a:p>
          <a:p>
            <a:r>
              <a:rPr lang="tr-TR" dirty="0" smtClean="0"/>
              <a:t>There can be some situations where success rate is decreasing although algorithm learns how to classify correctly.</a:t>
            </a:r>
          </a:p>
          <a:p>
            <a:r>
              <a:rPr lang="tr-TR" dirty="0" smtClean="0"/>
              <a:t>As compared to limited MLP experiments, I can say that RBF converges faster than MLP and produces similiar success rate with MLP. </a:t>
            </a:r>
          </a:p>
          <a:p>
            <a:r>
              <a:rPr lang="tr-TR" dirty="0" smtClean="0"/>
              <a:t>KNN has similiar structure, good results but not as good as RBF or MLP.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1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aim of this project is to predict whether an NBA player is all-star or not? It is a binary classification task.</a:t>
            </a:r>
          </a:p>
          <a:p>
            <a:r>
              <a:rPr lang="tr-TR" dirty="0" smtClean="0"/>
              <a:t>All-Star players are best players in NBA those are selected by fans and coaches every year for an exibition game. It is prestigous for a player to be selected as all-star.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69" y="3249792"/>
            <a:ext cx="5521157" cy="33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4423653"/>
              </p:ext>
            </p:extLst>
          </p:nvPr>
        </p:nvGraphicFramePr>
        <p:xfrm>
          <a:off x="1352282" y="1455313"/>
          <a:ext cx="4211391" cy="4489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803">
                  <a:extLst>
                    <a:ext uri="{9D8B030D-6E8A-4147-A177-3AD203B41FA5}">
                      <a16:colId xmlns:a16="http://schemas.microsoft.com/office/drawing/2014/main" val="3229976401"/>
                    </a:ext>
                  </a:extLst>
                </a:gridCol>
                <a:gridCol w="1936579">
                  <a:extLst>
                    <a:ext uri="{9D8B030D-6E8A-4147-A177-3AD203B41FA5}">
                      <a16:colId xmlns:a16="http://schemas.microsoft.com/office/drawing/2014/main" val="3776379364"/>
                    </a:ext>
                  </a:extLst>
                </a:gridCol>
                <a:gridCol w="1147009">
                  <a:extLst>
                    <a:ext uri="{9D8B030D-6E8A-4147-A177-3AD203B41FA5}">
                      <a16:colId xmlns:a16="http://schemas.microsoft.com/office/drawing/2014/main" val="2613298886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Field Name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Explanation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Data Type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9833683"/>
                  </a:ext>
                </a:extLst>
              </a:tr>
              <a:tr h="236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Player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player Name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İdentity</a:t>
                      </a:r>
                      <a:r>
                        <a:rPr lang="tr-TR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text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5251609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Games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games played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6914824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minutes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4617367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Pts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point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74285"/>
                  </a:ext>
                </a:extLst>
              </a:tr>
              <a:tr h="524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OReb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offensive rebounds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26496"/>
                  </a:ext>
                </a:extLst>
              </a:tr>
              <a:tr h="540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Dreb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defensive rebounds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129618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Reb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total rebounds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902208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Ast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assists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67699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steals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289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6130253"/>
              </p:ext>
            </p:extLst>
          </p:nvPr>
        </p:nvGraphicFramePr>
        <p:xfrm>
          <a:off x="6465194" y="1455314"/>
          <a:ext cx="4198513" cy="4646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355">
                  <a:extLst>
                    <a:ext uri="{9D8B030D-6E8A-4147-A177-3AD203B41FA5}">
                      <a16:colId xmlns:a16="http://schemas.microsoft.com/office/drawing/2014/main" val="3200838765"/>
                    </a:ext>
                  </a:extLst>
                </a:gridCol>
                <a:gridCol w="1930656">
                  <a:extLst>
                    <a:ext uri="{9D8B030D-6E8A-4147-A177-3AD203B41FA5}">
                      <a16:colId xmlns:a16="http://schemas.microsoft.com/office/drawing/2014/main" val="1698372048"/>
                    </a:ext>
                  </a:extLst>
                </a:gridCol>
                <a:gridCol w="1143502">
                  <a:extLst>
                    <a:ext uri="{9D8B030D-6E8A-4147-A177-3AD203B41FA5}">
                      <a16:colId xmlns:a16="http://schemas.microsoft.com/office/drawing/2014/main" val="1459805373"/>
                    </a:ext>
                  </a:extLst>
                </a:gridCol>
              </a:tblGrid>
              <a:tr h="485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Field Name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Explanation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</a:rPr>
                        <a:t>Data Type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3662107"/>
                  </a:ext>
                </a:extLst>
              </a:tr>
              <a:tr h="299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Blk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average blocks per game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numerical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895911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turnovers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82058"/>
                  </a:ext>
                </a:extLst>
              </a:tr>
              <a:tr h="347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personal fouls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81454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FGM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field goals made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69682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FGA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field goals attempt per game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642869"/>
                  </a:ext>
                </a:extLst>
              </a:tr>
              <a:tr h="485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FG%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field goal percentage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427135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3PTM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3-point shot made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236584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3PTA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3-point shot attempt per game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35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Data has 20 fields and 4120 records where 215 players are categorized as all-stars. </a:t>
            </a:r>
          </a:p>
          <a:p>
            <a:r>
              <a:rPr lang="tr-TR" dirty="0" smtClean="0"/>
              <a:t>It is extracted from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www.basketball-reference.com</a:t>
            </a:r>
            <a:endParaRPr lang="tr-TR" u="sng" dirty="0" smtClean="0"/>
          </a:p>
          <a:p>
            <a:r>
              <a:rPr lang="tr-TR" dirty="0" smtClean="0"/>
              <a:t>Player statistics from 2000 to 2017.</a:t>
            </a:r>
          </a:p>
          <a:p>
            <a:endParaRPr lang="tr-T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301756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Pre-Processing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Extracted data has duplicate and missing values, first thing to do is to remove/adjust these values.</a:t>
            </a:r>
          </a:p>
          <a:p>
            <a:r>
              <a:rPr lang="tr-TR" dirty="0" smtClean="0"/>
              <a:t>Player name is the identity field, so fixing each player’s name is crucial. Mostly, father/son NBA players with same name has confusing statistics. One has all-star statistics, one not, like Tim Hardaway. In this case, eleminate statistics of father since we only have 2000s data.</a:t>
            </a:r>
          </a:p>
          <a:p>
            <a:r>
              <a:rPr lang="tr-TR" dirty="0" smtClean="0"/>
              <a:t>All fields except player name are numerical data, 1-of-C coding is not necessary but data should be scaled.</a:t>
            </a:r>
          </a:p>
          <a:p>
            <a:r>
              <a:rPr lang="tr-TR" dirty="0" smtClean="0"/>
              <a:t>Balancing data?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59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Feature Selection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Feature selection processed is done through correlation values of fields according to target «IsAllStar» class with </a:t>
            </a:r>
            <a:r>
              <a:rPr lang="tr-TR" u="sng" dirty="0" smtClean="0"/>
              <a:t>balanced</a:t>
            </a:r>
            <a:r>
              <a:rPr lang="tr-TR" dirty="0" smtClean="0"/>
              <a:t> data. </a:t>
            </a:r>
          </a:p>
          <a:p>
            <a:r>
              <a:rPr lang="tr-TR" dirty="0" smtClean="0"/>
              <a:t>It is not suprise that points, rebounds and assists are highly correlated with target class. </a:t>
            </a:r>
          </a:p>
          <a:p>
            <a:r>
              <a:rPr lang="tr-TR" dirty="0" smtClean="0"/>
              <a:t>We can notice turnover suprisingly highly correlated wtih target, we can conclude that all-star players have ball too much on their hands, so they are most likely to lose it.</a:t>
            </a:r>
          </a:p>
          <a:p>
            <a:r>
              <a:rPr lang="tr-TR" dirty="0" smtClean="0"/>
              <a:t>Field goal made and Free Throw made statistics are highly correlated with target but we will omit those because they are similiar with Points. Ex; much more fields made means, better avarage points per game.</a:t>
            </a:r>
          </a:p>
          <a:p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2053894"/>
              </p:ext>
            </p:extLst>
          </p:nvPr>
        </p:nvGraphicFramePr>
        <p:xfrm>
          <a:off x="6323527" y="1600205"/>
          <a:ext cx="4481848" cy="457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848">
                  <a:extLst>
                    <a:ext uri="{9D8B030D-6E8A-4147-A177-3AD203B41FA5}">
                      <a16:colId xmlns:a16="http://schemas.microsoft.com/office/drawing/2014/main" val="2886549376"/>
                    </a:ext>
                  </a:extLst>
                </a:gridCol>
                <a:gridCol w="2527000">
                  <a:extLst>
                    <a:ext uri="{9D8B030D-6E8A-4147-A177-3AD203B41FA5}">
                      <a16:colId xmlns:a16="http://schemas.microsoft.com/office/drawing/2014/main" val="2863172248"/>
                    </a:ext>
                  </a:extLst>
                </a:gridCol>
              </a:tblGrid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Correlation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22650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Games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0.19362651954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5408779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Minutes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0.37118485219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342533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Points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0.51761020897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957952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Rebound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0.34957348974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946672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Assist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0.36374357265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69361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Steal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0.32176438550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2042070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Block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0.24253395097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477056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Turnover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0.43403979948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675175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Personal Foul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0.17889546228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793779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 Goal Made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0.50121407031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0877389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3-points Made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0.19633734464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972773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F.Throw Made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0.54251463647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64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Feature 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With correlation values, to find best feature combination that has best fit for classification algorithms, K-NN is used.</a:t>
            </a:r>
          </a:p>
          <a:p>
            <a:r>
              <a:rPr lang="tr-TR" dirty="0" smtClean="0"/>
              <a:t>The reason of using K-NN algorithm; it is simple to implement, so it can be run parallel for feature selection procedure while other complex algorithms are being implemented.</a:t>
            </a:r>
          </a:p>
          <a:p>
            <a:r>
              <a:rPr lang="tr-TR" dirty="0" smtClean="0"/>
              <a:t>Also, it is good reference to compare other algorithms for classification task.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8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Algorithms and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1350941" y="2030624"/>
            <a:ext cx="2009104" cy="6568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MLP</a:t>
            </a: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1350941" y="3210058"/>
            <a:ext cx="2009104" cy="6568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RBF</a:t>
            </a:r>
            <a:endParaRPr lang="tr-TR" dirty="0"/>
          </a:p>
        </p:txBody>
      </p:sp>
      <p:sp>
        <p:nvSpPr>
          <p:cNvPr id="7" name="Rounded Rectangle 6"/>
          <p:cNvSpPr/>
          <p:nvPr/>
        </p:nvSpPr>
        <p:spPr>
          <a:xfrm>
            <a:off x="1350941" y="4436771"/>
            <a:ext cx="2009104" cy="6568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KNN</a:t>
            </a:r>
            <a:endParaRPr lang="tr-TR" dirty="0"/>
          </a:p>
        </p:txBody>
      </p:sp>
      <p:sp>
        <p:nvSpPr>
          <p:cNvPr id="8" name="Rounded Rectangle 7"/>
          <p:cNvSpPr/>
          <p:nvPr/>
        </p:nvSpPr>
        <p:spPr>
          <a:xfrm>
            <a:off x="4425637" y="2400300"/>
            <a:ext cx="1738648" cy="73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Balanced Set</a:t>
            </a:r>
            <a:endParaRPr lang="tr-TR" dirty="0"/>
          </a:p>
        </p:txBody>
      </p:sp>
      <p:sp>
        <p:nvSpPr>
          <p:cNvPr id="9" name="Rounded Rectangle 8"/>
          <p:cNvSpPr/>
          <p:nvPr/>
        </p:nvSpPr>
        <p:spPr>
          <a:xfrm>
            <a:off x="4425637" y="3848367"/>
            <a:ext cx="1738648" cy="73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UnBalanced Set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29877" y="2400300"/>
            <a:ext cx="1738648" cy="7340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Selected Features</a:t>
            </a:r>
            <a:endParaRPr lang="tr-TR" dirty="0"/>
          </a:p>
        </p:txBody>
      </p:sp>
      <p:sp>
        <p:nvSpPr>
          <p:cNvPr id="11" name="Rounded Rectangle 10"/>
          <p:cNvSpPr/>
          <p:nvPr/>
        </p:nvSpPr>
        <p:spPr>
          <a:xfrm>
            <a:off x="7229877" y="3848367"/>
            <a:ext cx="1738648" cy="7340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Full Set Features</a:t>
            </a:r>
            <a:endParaRPr lang="tr-TR" dirty="0"/>
          </a:p>
        </p:txBody>
      </p:sp>
      <p:sp>
        <p:nvSpPr>
          <p:cNvPr id="37" name="Oval 36"/>
          <p:cNvSpPr/>
          <p:nvPr/>
        </p:nvSpPr>
        <p:spPr>
          <a:xfrm>
            <a:off x="9787943" y="3134396"/>
            <a:ext cx="1171977" cy="9246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Result</a:t>
            </a:r>
            <a:endParaRPr lang="tr-TR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60045" y="2359035"/>
            <a:ext cx="902862" cy="32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60045" y="2400300"/>
            <a:ext cx="928620" cy="16587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428531" y="2859110"/>
            <a:ext cx="750933" cy="69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48888" y="3550544"/>
            <a:ext cx="839777" cy="664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4466" y="3229673"/>
            <a:ext cx="858441" cy="153550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428531" y="4436771"/>
            <a:ext cx="834376" cy="4223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</p:cNvCxnSpPr>
          <p:nvPr/>
        </p:nvCxnSpPr>
        <p:spPr>
          <a:xfrm>
            <a:off x="6164285" y="2767348"/>
            <a:ext cx="94485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</p:cNvCxnSpPr>
          <p:nvPr/>
        </p:nvCxnSpPr>
        <p:spPr>
          <a:xfrm>
            <a:off x="6164285" y="2767348"/>
            <a:ext cx="944853" cy="12916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64285" y="4436771"/>
            <a:ext cx="9448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 flipV="1">
            <a:off x="6164285" y="3039414"/>
            <a:ext cx="944853" cy="11760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968525" y="2767347"/>
            <a:ext cx="819419" cy="4623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984758" y="3866881"/>
            <a:ext cx="803186" cy="3485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802</TotalTime>
  <Words>1301</Words>
  <Application>Microsoft Office PowerPoint</Application>
  <PresentationFormat>Widescreen</PresentationFormat>
  <Paragraphs>360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NBA ALL-STAR CLASSIFICATION</vt:lpstr>
      <vt:lpstr>Outline</vt:lpstr>
      <vt:lpstr>Project Definition</vt:lpstr>
      <vt:lpstr>Data</vt:lpstr>
      <vt:lpstr>Data</vt:lpstr>
      <vt:lpstr>Pre-Processing</vt:lpstr>
      <vt:lpstr>Feature Selection</vt:lpstr>
      <vt:lpstr>Feature Selection</vt:lpstr>
      <vt:lpstr>Algorithms and Comparison</vt:lpstr>
      <vt:lpstr>Multi Layer Perceptron - Backpropagation</vt:lpstr>
      <vt:lpstr>Multi Layer Perceptron - Backpropagation</vt:lpstr>
      <vt:lpstr>Multi Layer Perceptron - Backpropagation</vt:lpstr>
      <vt:lpstr>Multi Layer Percetron - Result</vt:lpstr>
      <vt:lpstr>Radial Basis Function</vt:lpstr>
      <vt:lpstr>Radial Basis Function</vt:lpstr>
      <vt:lpstr>Radial Basis Function</vt:lpstr>
      <vt:lpstr>Radial Basis Function</vt:lpstr>
      <vt:lpstr>Radial Basis Function</vt:lpstr>
      <vt:lpstr>Radial Basis Function - UnBalanced</vt:lpstr>
      <vt:lpstr>K-Nearest Neighbor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ALL-STAR CLASSIFICATION</dc:title>
  <dc:creator>sametyazak</dc:creator>
  <cp:lastModifiedBy>sametyazak</cp:lastModifiedBy>
  <cp:revision>79</cp:revision>
  <dcterms:created xsi:type="dcterms:W3CDTF">2017-05-07T14:02:15Z</dcterms:created>
  <dcterms:modified xsi:type="dcterms:W3CDTF">2017-05-10T15:48:43Z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