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9322-1D2A-4D8E-8591-D6A60641C49A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39B-4A3C-49FD-81DC-9D8B51E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2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9322-1D2A-4D8E-8591-D6A60641C49A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39B-4A3C-49FD-81DC-9D8B51E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43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9322-1D2A-4D8E-8591-D6A60641C49A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39B-4A3C-49FD-81DC-9D8B51E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49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9322-1D2A-4D8E-8591-D6A60641C49A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39B-4A3C-49FD-81DC-9D8B51E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6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9322-1D2A-4D8E-8591-D6A60641C49A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39B-4A3C-49FD-81DC-9D8B51E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29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9322-1D2A-4D8E-8591-D6A60641C49A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39B-4A3C-49FD-81DC-9D8B51E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57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9322-1D2A-4D8E-8591-D6A60641C49A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39B-4A3C-49FD-81DC-9D8B51E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9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9322-1D2A-4D8E-8591-D6A60641C49A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39B-4A3C-49FD-81DC-9D8B51E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78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9322-1D2A-4D8E-8591-D6A60641C49A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39B-4A3C-49FD-81DC-9D8B51E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13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9322-1D2A-4D8E-8591-D6A60641C49A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39B-4A3C-49FD-81DC-9D8B51E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17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9322-1D2A-4D8E-8591-D6A60641C49A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239B-4A3C-49FD-81DC-9D8B51E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56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69322-1D2A-4D8E-8591-D6A60641C49A}" type="datetimeFigureOut">
              <a:rPr kumimoji="1" lang="ja-JP" altLang="en-US" smtClean="0"/>
              <a:t>2016/6/16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7239B-4A3C-49FD-81DC-9D8B51E63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59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19449" y="562061"/>
            <a:ext cx="3993160" cy="2030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100" dirty="0"/>
              <a:t>Mesh</a:t>
            </a:r>
          </a:p>
          <a:p>
            <a:r>
              <a:rPr lang="en-US" altLang="ja-JP" sz="1100" dirty="0"/>
              <a:t>Geometry</a:t>
            </a:r>
          </a:p>
          <a:p>
            <a:r>
              <a:rPr lang="en-US" altLang="ja-JP" sz="1100" dirty="0" err="1"/>
              <a:t>FrameName</a:t>
            </a:r>
            <a:endParaRPr lang="en-US" altLang="ja-JP" sz="1100" dirty="0"/>
          </a:p>
          <a:p>
            <a:r>
              <a:rPr lang="en-US" altLang="ja-JP" sz="1100" dirty="0" err="1"/>
              <a:t>ParentName</a:t>
            </a:r>
            <a:endParaRPr lang="en-US" altLang="ja-JP" sz="1100" dirty="0"/>
          </a:p>
          <a:p>
            <a:r>
              <a:rPr lang="en-US" altLang="ja-JP" sz="1100" dirty="0" err="1"/>
              <a:t>FrameStartLv</a:t>
            </a:r>
            <a:endParaRPr lang="en-US" altLang="ja-JP" sz="1100" dirty="0"/>
          </a:p>
          <a:p>
            <a:r>
              <a:rPr lang="en-US" altLang="ja-JP" sz="1100" dirty="0" err="1"/>
              <a:t>FrameTransformMatrix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/>
              <a:t>Children</a:t>
            </a:r>
          </a:p>
          <a:p>
            <a:r>
              <a:rPr lang="en-US" altLang="ja-JP" sz="1100" dirty="0" err="1"/>
              <a:t>BoneInfs</a:t>
            </a:r>
            <a:endParaRPr lang="en-US" altLang="ja-JP" sz="1100" dirty="0"/>
          </a:p>
          <a:p>
            <a:r>
              <a:rPr lang="en-US" altLang="ja-JP" sz="1100" dirty="0" err="1"/>
              <a:t>VertexSetedBoneCount</a:t>
            </a:r>
            <a:endParaRPr lang="en-US" altLang="ja-JP" sz="1100" dirty="0"/>
          </a:p>
          <a:p>
            <a:r>
              <a:rPr lang="en-US" altLang="ja-JP" sz="1100" dirty="0"/>
              <a:t>Materials</a:t>
            </a:r>
            <a:endParaRPr kumimoji="1" lang="ja-JP" altLang="en-US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419449" y="302003"/>
            <a:ext cx="3993160" cy="260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XFrameInfo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265028" y="562061"/>
            <a:ext cx="2223082" cy="2273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100" dirty="0" err="1"/>
              <a:t>THREE.Mesh</a:t>
            </a:r>
            <a:endParaRPr lang="en-US" altLang="ja-JP" sz="1100" dirty="0"/>
          </a:p>
          <a:p>
            <a:r>
              <a:rPr lang="en-US" altLang="ja-JP" sz="1100" dirty="0" err="1"/>
              <a:t>THREE.Geometry</a:t>
            </a:r>
            <a:endParaRPr lang="en-US" altLang="ja-JP" sz="1100" dirty="0"/>
          </a:p>
          <a:p>
            <a:r>
              <a:rPr lang="en-US" altLang="ja-JP" sz="1100" dirty="0"/>
              <a:t>String</a:t>
            </a:r>
          </a:p>
          <a:p>
            <a:r>
              <a:rPr lang="en-US" altLang="ja-JP" sz="1100" dirty="0"/>
              <a:t>String</a:t>
            </a:r>
          </a:p>
          <a:p>
            <a:r>
              <a:rPr lang="en-US" altLang="ja-JP" sz="1100" dirty="0"/>
              <a:t>Integer</a:t>
            </a:r>
          </a:p>
          <a:p>
            <a:r>
              <a:rPr lang="en-US" altLang="ja-JP" sz="1100" dirty="0"/>
              <a:t>THREE.Matrix4</a:t>
            </a:r>
          </a:p>
          <a:p>
            <a:endParaRPr lang="en-US" altLang="ja-JP" sz="1100" dirty="0"/>
          </a:p>
          <a:p>
            <a:r>
              <a:rPr lang="en-US" altLang="ja-JP" sz="1100" dirty="0"/>
              <a:t>Array(</a:t>
            </a:r>
            <a:r>
              <a:rPr lang="en-US" altLang="ja-JP" sz="1100" dirty="0" err="1"/>
              <a:t>XFrameInfo</a:t>
            </a:r>
            <a:r>
              <a:rPr lang="en-US" altLang="ja-JP" sz="1100" dirty="0"/>
              <a:t> )</a:t>
            </a:r>
          </a:p>
          <a:p>
            <a:r>
              <a:rPr lang="en-US" altLang="ja-JP" sz="1100" dirty="0"/>
              <a:t>Array(</a:t>
            </a:r>
            <a:r>
              <a:rPr lang="en-US" altLang="ja-JP" sz="1100" dirty="0" err="1"/>
              <a:t>XboneInf</a:t>
            </a:r>
            <a:r>
              <a:rPr lang="en-US" altLang="ja-JP" sz="1100" dirty="0"/>
              <a:t> )</a:t>
            </a:r>
          </a:p>
          <a:p>
            <a:r>
              <a:rPr lang="en-US" altLang="ja-JP" sz="1100" dirty="0"/>
              <a:t>Array(Integer )</a:t>
            </a:r>
          </a:p>
          <a:p>
            <a:r>
              <a:rPr lang="en-US" altLang="ja-JP" sz="1100" dirty="0"/>
              <a:t>Array(</a:t>
            </a:r>
            <a:r>
              <a:rPr lang="en-US" altLang="ja-JP" sz="1100" dirty="0" err="1"/>
              <a:t>THREE.MeshMaterial</a:t>
            </a:r>
            <a:r>
              <a:rPr lang="en-US" altLang="ja-JP" sz="1100" dirty="0"/>
              <a:t>  )</a:t>
            </a:r>
            <a:endParaRPr kumimoji="1" lang="ja-JP" altLang="en-US" sz="1100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3556932" y="855677"/>
            <a:ext cx="1166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723002" y="28193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解析中の</a:t>
            </a:r>
            <a:r>
              <a:rPr lang="en-US" altLang="ja-JP" sz="1050" dirty="0" err="1"/>
              <a:t>Xfile</a:t>
            </a:r>
            <a:r>
              <a:rPr lang="ja-JP" altLang="en-US" sz="1050" dirty="0"/>
              <a:t>の内容を保持するクラス。最終的には　</a:t>
            </a:r>
            <a:r>
              <a:rPr lang="en-US" altLang="ja-JP" sz="1050" dirty="0"/>
              <a:t>Mesh</a:t>
            </a:r>
            <a:r>
              <a:rPr lang="ja-JP" altLang="en-US" sz="1050" dirty="0"/>
              <a:t>　以外の情報はすべて破棄される。</a:t>
            </a:r>
            <a:endParaRPr lang="en-US" altLang="ja-JP" sz="1050" dirty="0"/>
          </a:p>
          <a:p>
            <a:endParaRPr lang="en-US" altLang="ja-JP" sz="1050" dirty="0"/>
          </a:p>
          <a:p>
            <a:endParaRPr lang="en-US" altLang="ja-JP" sz="1050" dirty="0"/>
          </a:p>
          <a:p>
            <a:r>
              <a:rPr lang="en-US" altLang="ja-JP" sz="1050" dirty="0"/>
              <a:t>Geometry</a:t>
            </a:r>
            <a:r>
              <a:rPr lang="ja-JP" altLang="en-US" sz="1050" dirty="0"/>
              <a:t>は頂点の生データに近い。頂点解析中はここにデータを投げ入れ、最終的に</a:t>
            </a:r>
            <a:r>
              <a:rPr lang="en-US" altLang="ja-JP" sz="1050" dirty="0"/>
              <a:t>Mesh</a:t>
            </a:r>
            <a:r>
              <a:rPr lang="ja-JP" altLang="en-US" sz="1050" dirty="0"/>
              <a:t>にする</a:t>
            </a:r>
            <a:endParaRPr lang="en-US" altLang="ja-JP" sz="1050" dirty="0"/>
          </a:p>
          <a:p>
            <a:endParaRPr lang="en-US" altLang="ja-JP" sz="1050" dirty="0"/>
          </a:p>
          <a:p>
            <a:r>
              <a:rPr lang="ja-JP" altLang="en-US" sz="1050" dirty="0"/>
              <a:t>親オブジェクト（</a:t>
            </a:r>
            <a:r>
              <a:rPr lang="en-US" altLang="ja-JP" sz="1050" dirty="0"/>
              <a:t> </a:t>
            </a:r>
            <a:r>
              <a:rPr lang="en-US" altLang="ja-JP" sz="1050" dirty="0" err="1"/>
              <a:t>XFrameInfo</a:t>
            </a:r>
            <a:r>
              <a:rPr lang="en-US" altLang="ja-JP" sz="1050" dirty="0"/>
              <a:t> </a:t>
            </a:r>
            <a:r>
              <a:rPr lang="ja-JP" altLang="en-US" sz="1050" dirty="0"/>
              <a:t>）の名前。構造上、直接の親オブジェクトは１つのみとなる</a:t>
            </a:r>
            <a:endParaRPr lang="en-US" altLang="ja-JP" sz="1050" dirty="0"/>
          </a:p>
          <a:p>
            <a:endParaRPr lang="en-US" altLang="ja-JP" sz="1050" dirty="0"/>
          </a:p>
          <a:p>
            <a:endParaRPr lang="en-US" altLang="ja-JP" sz="1050" dirty="0"/>
          </a:p>
          <a:p>
            <a:endParaRPr lang="en-US" altLang="ja-JP" sz="1050" dirty="0"/>
          </a:p>
          <a:p>
            <a:r>
              <a:rPr lang="ja-JP" altLang="en-US" sz="1050" dirty="0"/>
              <a:t>子となる</a:t>
            </a:r>
            <a:r>
              <a:rPr lang="en-US" altLang="ja-JP" sz="1050" dirty="0" err="1"/>
              <a:t>XFrameInfo</a:t>
            </a:r>
            <a:r>
              <a:rPr lang="ja-JP" altLang="en-US" sz="1050" dirty="0"/>
              <a:t>の参照。</a:t>
            </a:r>
            <a:endParaRPr lang="en-US" altLang="ja-JP" sz="1050" dirty="0"/>
          </a:p>
          <a:p>
            <a:r>
              <a:rPr lang="ja-JP" altLang="en-US" sz="1050" dirty="0"/>
              <a:t>宣言済みボーンの情報。ボーン＆ウェイトに関する情報を</a:t>
            </a:r>
            <a:r>
              <a:rPr lang="en-US" altLang="ja-JP" sz="1050" dirty="0"/>
              <a:t>Geometry</a:t>
            </a:r>
            <a:r>
              <a:rPr lang="ja-JP" altLang="en-US" sz="1050" dirty="0"/>
              <a:t>にセットするための一時的領域</a:t>
            </a:r>
            <a:endParaRPr lang="en-US" altLang="ja-JP" sz="1050" dirty="0"/>
          </a:p>
          <a:p>
            <a:r>
              <a:rPr lang="ja-JP" altLang="en-US" sz="1050" dirty="0"/>
              <a:t>頂点宣言順の配列。その頂点に対し、ウェイトをいくつセットしたか。</a:t>
            </a:r>
            <a:r>
              <a:rPr lang="en-US" altLang="ja-JP" sz="1050" dirty="0" err="1"/>
              <a:t>Three.Js</a:t>
            </a:r>
            <a:r>
              <a:rPr lang="ja-JP" altLang="en-US" sz="1050" dirty="0"/>
              <a:t>では</a:t>
            </a:r>
            <a:r>
              <a:rPr lang="en-US" altLang="ja-JP" sz="1050" dirty="0"/>
              <a:t>Max4</a:t>
            </a:r>
            <a:r>
              <a:rPr lang="ja-JP" altLang="en-US" sz="1050" dirty="0"/>
              <a:t>の模様</a:t>
            </a:r>
            <a:endParaRPr lang="en-US" altLang="ja-JP" sz="1050" dirty="0"/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2869037" y="1167468"/>
            <a:ext cx="1853965" cy="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3431098" y="2139193"/>
            <a:ext cx="1291904" cy="4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3523378" y="2001740"/>
            <a:ext cx="11996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3642222" y="1820412"/>
            <a:ext cx="1080780" cy="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角丸四角形 2"/>
          <p:cNvSpPr/>
          <p:nvPr/>
        </p:nvSpPr>
        <p:spPr>
          <a:xfrm>
            <a:off x="419449" y="3010249"/>
            <a:ext cx="11266415" cy="3617054"/>
          </a:xfrm>
          <a:prstGeom prst="roundRect">
            <a:avLst>
              <a:gd name="adj" fmla="val 71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100" dirty="0" err="1"/>
              <a:t>VertexSetedBoneCount</a:t>
            </a:r>
            <a:r>
              <a:rPr lang="en-US" altLang="ja-JP" sz="1100" dirty="0"/>
              <a:t> </a:t>
            </a:r>
            <a:r>
              <a:rPr lang="ja-JP" altLang="en-US" sz="1100" dirty="0"/>
              <a:t>　について</a:t>
            </a:r>
            <a:endParaRPr lang="en-US" altLang="ja-JP" sz="1100" dirty="0"/>
          </a:p>
          <a:p>
            <a:endParaRPr kumimoji="1" lang="en-US" altLang="ja-JP" sz="1100" dirty="0"/>
          </a:p>
          <a:p>
            <a:r>
              <a:rPr kumimoji="1" lang="en-US" altLang="ja-JP" sz="1100" dirty="0"/>
              <a:t>X</a:t>
            </a:r>
            <a:r>
              <a:rPr kumimoji="1" lang="ja-JP" altLang="en-US" sz="1100" dirty="0"/>
              <a:t>ファイル内では、頂点ウェイトは</a:t>
            </a:r>
            <a:r>
              <a:rPr kumimoji="1" lang="en-US" altLang="ja-JP" sz="1100" dirty="0"/>
              <a:t>【</a:t>
            </a:r>
            <a:r>
              <a:rPr lang="en-US" altLang="ja-JP" sz="1100" dirty="0" err="1"/>
              <a:t>SkinWeights</a:t>
            </a:r>
            <a:r>
              <a:rPr lang="en-US" altLang="ja-JP" sz="1100" dirty="0"/>
              <a:t>】</a:t>
            </a:r>
            <a:r>
              <a:rPr lang="ja-JP" altLang="en-US" sz="1100" dirty="0"/>
              <a:t>内に、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kumimoji="1" lang="en-US" altLang="ja-JP" sz="1100" dirty="0"/>
              <a:t>【</a:t>
            </a:r>
            <a:r>
              <a:rPr kumimoji="1" lang="ja-JP" altLang="en-US" sz="1100" dirty="0"/>
              <a:t>　</a:t>
            </a:r>
            <a:r>
              <a:rPr kumimoji="1" lang="ja-JP" altLang="en-US" sz="1100" dirty="0">
                <a:solidFill>
                  <a:srgbClr val="FF0000"/>
                </a:solidFill>
              </a:rPr>
              <a:t>対象ボーン；対象頂点数；対象頂点</a:t>
            </a:r>
            <a:r>
              <a:rPr kumimoji="1" lang="en-US" altLang="ja-JP" sz="1100" dirty="0">
                <a:solidFill>
                  <a:srgbClr val="FF0000"/>
                </a:solidFill>
              </a:rPr>
              <a:t>,(*</a:t>
            </a:r>
            <a:r>
              <a:rPr kumimoji="1" lang="ja-JP" altLang="en-US" sz="1100" dirty="0">
                <a:solidFill>
                  <a:srgbClr val="FF0000"/>
                </a:solidFill>
              </a:rPr>
              <a:t>対象頂点数）</a:t>
            </a:r>
            <a:r>
              <a:rPr kumimoji="1" lang="en-US" altLang="ja-JP" sz="1100" dirty="0">
                <a:solidFill>
                  <a:srgbClr val="FF0000"/>
                </a:solidFill>
              </a:rPr>
              <a:t>;</a:t>
            </a:r>
            <a:r>
              <a:rPr kumimoji="1" lang="ja-JP" altLang="en-US" sz="1100" dirty="0">
                <a:solidFill>
                  <a:srgbClr val="FF0000"/>
                </a:solidFill>
              </a:rPr>
              <a:t>　前記頂点に対するウェイト</a:t>
            </a:r>
            <a:r>
              <a:rPr lang="en-US" altLang="ja-JP" sz="1100" dirty="0">
                <a:solidFill>
                  <a:srgbClr val="FF0000"/>
                </a:solidFill>
              </a:rPr>
              <a:t>(*</a:t>
            </a:r>
            <a:r>
              <a:rPr lang="ja-JP" altLang="en-US" sz="1100" dirty="0">
                <a:solidFill>
                  <a:srgbClr val="FF0000"/>
                </a:solidFill>
              </a:rPr>
              <a:t>対象頂点数）</a:t>
            </a:r>
            <a:r>
              <a:rPr lang="en-US" altLang="ja-JP" sz="1100" dirty="0">
                <a:solidFill>
                  <a:srgbClr val="FF0000"/>
                </a:solidFill>
              </a:rPr>
              <a:t>;</a:t>
            </a:r>
            <a:r>
              <a:rPr lang="ja-JP" altLang="en-US" sz="1100" dirty="0">
                <a:solidFill>
                  <a:srgbClr val="FF0000"/>
                </a:solidFill>
              </a:rPr>
              <a:t>　</a:t>
            </a:r>
            <a:r>
              <a:rPr lang="en-US" altLang="ja-JP" sz="1100" dirty="0"/>
              <a:t>】</a:t>
            </a:r>
            <a:r>
              <a:rPr lang="ja-JP" altLang="en-US" sz="1100" dirty="0"/>
              <a:t>　という形（ボーン基準）で記載されている。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対して</a:t>
            </a:r>
            <a:r>
              <a:rPr lang="en-US" altLang="ja-JP" sz="1100" dirty="0"/>
              <a:t>Geometry</a:t>
            </a:r>
            <a:r>
              <a:rPr lang="ja-JP" altLang="en-US" sz="1100" dirty="0"/>
              <a:t>内での頂点に対するウェイトの割り当ては、</a:t>
            </a:r>
            <a:r>
              <a:rPr lang="en-US" altLang="ja-JP" sz="1100" dirty="0" err="1"/>
              <a:t>skinIndices</a:t>
            </a:r>
            <a:r>
              <a:rPr lang="ja-JP" altLang="en-US" sz="1100" dirty="0"/>
              <a:t>　および　</a:t>
            </a:r>
            <a:r>
              <a:rPr lang="en-US" altLang="ja-JP" sz="1100" dirty="0" err="1"/>
              <a:t>skinWeights</a:t>
            </a:r>
            <a:r>
              <a:rPr lang="ja-JP" altLang="en-US" sz="1100" dirty="0"/>
              <a:t>　に、下記のように宣言する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 err="1">
                <a:solidFill>
                  <a:srgbClr val="0070C0"/>
                </a:solidFill>
              </a:rPr>
              <a:t>Geometry.skinIndices</a:t>
            </a:r>
            <a:r>
              <a:rPr lang="ja-JP" altLang="en-US" sz="1100" dirty="0">
                <a:solidFill>
                  <a:srgbClr val="0070C0"/>
                </a:solidFill>
              </a:rPr>
              <a:t> </a:t>
            </a:r>
            <a:r>
              <a:rPr lang="en-US" altLang="ja-JP" sz="1100" dirty="0">
                <a:solidFill>
                  <a:srgbClr val="0070C0"/>
                </a:solidFill>
              </a:rPr>
              <a:t>[</a:t>
            </a:r>
            <a:r>
              <a:rPr lang="ja-JP" altLang="en-US" sz="1100" dirty="0">
                <a:solidFill>
                  <a:srgbClr val="0070C0"/>
                </a:solidFill>
              </a:rPr>
              <a:t>頂点</a:t>
            </a:r>
            <a:r>
              <a:rPr lang="en-US" altLang="ja-JP" sz="1100" dirty="0">
                <a:solidFill>
                  <a:srgbClr val="0070C0"/>
                </a:solidFill>
              </a:rPr>
              <a:t>index].x = </a:t>
            </a:r>
            <a:r>
              <a:rPr lang="ja-JP" altLang="en-US" sz="1100" dirty="0">
                <a:solidFill>
                  <a:srgbClr val="0070C0"/>
                </a:solidFill>
              </a:rPr>
              <a:t>対応するボーンの宣言順</a:t>
            </a:r>
            <a:r>
              <a:rPr lang="en-US" altLang="ja-JP" sz="11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ja-JP" sz="1100" dirty="0" err="1">
                <a:solidFill>
                  <a:srgbClr val="0070C0"/>
                </a:solidFill>
              </a:rPr>
              <a:t>Geometry.skinWeights</a:t>
            </a:r>
            <a:r>
              <a:rPr lang="en-US" altLang="ja-JP" sz="1100" dirty="0">
                <a:solidFill>
                  <a:srgbClr val="0070C0"/>
                </a:solidFill>
              </a:rPr>
              <a:t>[</a:t>
            </a:r>
            <a:r>
              <a:rPr lang="ja-JP" altLang="en-US" sz="1100" dirty="0">
                <a:solidFill>
                  <a:srgbClr val="0070C0"/>
                </a:solidFill>
              </a:rPr>
              <a:t>頂点</a:t>
            </a:r>
            <a:r>
              <a:rPr lang="en-US" altLang="ja-JP" sz="1100" dirty="0">
                <a:solidFill>
                  <a:srgbClr val="0070C0"/>
                </a:solidFill>
              </a:rPr>
              <a:t>index].x = </a:t>
            </a:r>
            <a:r>
              <a:rPr lang="ja-JP" altLang="en-US" sz="1100" dirty="0">
                <a:solidFill>
                  <a:srgbClr val="0070C0"/>
                </a:solidFill>
              </a:rPr>
              <a:t>ボーンに対するウェイト</a:t>
            </a:r>
            <a:r>
              <a:rPr lang="en-US" altLang="ja-JP" sz="1100" dirty="0">
                <a:solidFill>
                  <a:srgbClr val="0070C0"/>
                </a:solidFill>
              </a:rPr>
              <a:t>;</a:t>
            </a:r>
          </a:p>
          <a:p>
            <a:endParaRPr lang="en-US" altLang="ja-JP" sz="1100" dirty="0"/>
          </a:p>
          <a:p>
            <a:r>
              <a:rPr lang="ja-JP" altLang="en-US" sz="1100" dirty="0"/>
              <a:t>この </a:t>
            </a:r>
            <a:r>
              <a:rPr lang="en-US" altLang="ja-JP" sz="1100" dirty="0"/>
              <a:t>.x </a:t>
            </a:r>
            <a:r>
              <a:rPr lang="ja-JP" altLang="en-US" sz="1100" dirty="0"/>
              <a:t>　部分が、１つめのボーン割り当てなら　</a:t>
            </a:r>
            <a:r>
              <a:rPr lang="en-US" altLang="ja-JP" sz="1100" dirty="0"/>
              <a:t>.x </a:t>
            </a:r>
            <a:r>
              <a:rPr lang="ja-JP" altLang="en-US" sz="1100" dirty="0" err="1"/>
              <a:t>、</a:t>
            </a:r>
            <a:r>
              <a:rPr lang="en-US" altLang="ja-JP" sz="1100" dirty="0"/>
              <a:t>2</a:t>
            </a:r>
            <a:r>
              <a:rPr lang="ja-JP" altLang="en-US" sz="1100" dirty="0"/>
              <a:t>つめなら</a:t>
            </a:r>
            <a:r>
              <a:rPr lang="en-US" altLang="ja-JP" sz="1100" dirty="0"/>
              <a:t> .y </a:t>
            </a:r>
            <a:r>
              <a:rPr lang="ja-JP" altLang="en-US" sz="1100" dirty="0" err="1"/>
              <a:t>、</a:t>
            </a:r>
            <a:r>
              <a:rPr lang="ja-JP" altLang="en-US" sz="1100" dirty="0"/>
              <a:t>以下　</a:t>
            </a:r>
            <a:r>
              <a:rPr lang="en-US" altLang="ja-JP" sz="1100" dirty="0"/>
              <a:t>.z ,   .w </a:t>
            </a:r>
            <a:r>
              <a:rPr lang="ja-JP" altLang="en-US" sz="1100" dirty="0"/>
              <a:t>　と続き、４つまでの割り当てに対応している（頂点基準）。</a:t>
            </a:r>
            <a:endParaRPr lang="en-US" altLang="ja-JP" sz="1100" dirty="0"/>
          </a:p>
          <a:p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この割当基準の差を埋めるため、「この頂点には、すでに </a:t>
            </a:r>
            <a:r>
              <a:rPr lang="en-US" altLang="ja-JP" sz="1100" dirty="0"/>
              <a:t>n </a:t>
            </a:r>
            <a:r>
              <a:rPr lang="ja-JP" altLang="en-US" sz="1100" dirty="0"/>
              <a:t>個のウェイトが割り当てられてるため、次は　</a:t>
            </a:r>
            <a:r>
              <a:rPr lang="en-US" altLang="ja-JP" sz="1100" dirty="0"/>
              <a:t>n+1</a:t>
            </a:r>
            <a:r>
              <a:rPr lang="ja-JP" altLang="en-US" sz="1100" dirty="0"/>
              <a:t>　番目だゾ～」という内容を記録している。それがこいつ。</a:t>
            </a:r>
            <a:endParaRPr lang="en-US" altLang="ja-JP" sz="1100" dirty="0"/>
          </a:p>
          <a:p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後述の</a:t>
            </a:r>
            <a:r>
              <a:rPr lang="en-US" altLang="ja-JP" sz="1100" dirty="0" err="1"/>
              <a:t>XboneInf</a:t>
            </a:r>
            <a:r>
              <a:rPr lang="ja-JP" altLang="en-US" sz="1100" dirty="0"/>
              <a:t>　内の　</a:t>
            </a:r>
            <a:r>
              <a:rPr lang="en-US" altLang="ja-JP" sz="1100" dirty="0"/>
              <a:t> indices</a:t>
            </a:r>
            <a:r>
              <a:rPr lang="ja-JP" altLang="en-US" sz="1100" dirty="0"/>
              <a:t>　と　</a:t>
            </a:r>
            <a:r>
              <a:rPr lang="en-US" altLang="ja-JP" sz="1100" dirty="0"/>
              <a:t> Weights</a:t>
            </a:r>
            <a:r>
              <a:rPr lang="ja-JP" altLang="en-US" sz="1100" dirty="0"/>
              <a:t>　に関しても、この構造が元になっているということを理解いただければと思う。</a:t>
            </a:r>
            <a:endParaRPr lang="en-US" altLang="ja-JP" sz="1100" dirty="0"/>
          </a:p>
          <a:p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264911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19449" y="562062"/>
            <a:ext cx="3993160" cy="11898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100" dirty="0" err="1"/>
              <a:t>BoneName</a:t>
            </a:r>
            <a:endParaRPr lang="en-US" altLang="ja-JP" sz="1100" dirty="0"/>
          </a:p>
          <a:p>
            <a:r>
              <a:rPr lang="en-US" altLang="ja-JP" sz="1100" dirty="0" err="1"/>
              <a:t>BoneIndex</a:t>
            </a:r>
            <a:endParaRPr lang="en-US" altLang="ja-JP" sz="1100" dirty="0"/>
          </a:p>
          <a:p>
            <a:r>
              <a:rPr lang="en-US" altLang="ja-JP" sz="1100" dirty="0"/>
              <a:t>indices</a:t>
            </a:r>
          </a:p>
          <a:p>
            <a:r>
              <a:rPr lang="en-US" altLang="ja-JP" sz="1100" dirty="0"/>
              <a:t>Weights</a:t>
            </a:r>
          </a:p>
          <a:p>
            <a:r>
              <a:rPr lang="en-US" altLang="ja-JP" sz="1100" dirty="0" err="1"/>
              <a:t>initMatrix</a:t>
            </a:r>
            <a:endParaRPr lang="en-US" altLang="ja-JP" sz="1100" dirty="0"/>
          </a:p>
          <a:p>
            <a:r>
              <a:rPr lang="en-US" altLang="ja-JP" sz="1100" dirty="0" err="1"/>
              <a:t>OffsetMatrix</a:t>
            </a:r>
            <a:endParaRPr lang="en-US" altLang="ja-JP" sz="1100" dirty="0"/>
          </a:p>
          <a:p>
            <a:endParaRPr lang="en-US" altLang="ja-JP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419449" y="302003"/>
            <a:ext cx="3993160" cy="260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XboneInf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265028" y="562061"/>
            <a:ext cx="2223082" cy="125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100" dirty="0"/>
              <a:t>String </a:t>
            </a:r>
          </a:p>
          <a:p>
            <a:r>
              <a:rPr lang="en-US" altLang="ja-JP" sz="1100" dirty="0"/>
              <a:t>Integer </a:t>
            </a:r>
            <a:br>
              <a:rPr lang="en-US" altLang="ja-JP" sz="1100" dirty="0"/>
            </a:br>
            <a:r>
              <a:rPr lang="en-US" altLang="ja-JP" sz="1100" dirty="0"/>
              <a:t>Array(Integer )</a:t>
            </a:r>
          </a:p>
          <a:p>
            <a:r>
              <a:rPr lang="en-US" altLang="ja-JP" sz="1100" dirty="0"/>
              <a:t>Array(float(single) )</a:t>
            </a:r>
          </a:p>
          <a:p>
            <a:r>
              <a:rPr lang="en-US" altLang="ja-JP" sz="1100" dirty="0"/>
              <a:t>THREE.Matrix4</a:t>
            </a:r>
          </a:p>
          <a:p>
            <a:r>
              <a:rPr lang="en-US" altLang="ja-JP" sz="1100" dirty="0"/>
              <a:t>THREE.Matrix4</a:t>
            </a:r>
          </a:p>
          <a:p>
            <a:endParaRPr lang="en-US" altLang="ja-JP" sz="1100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3556932" y="973123"/>
            <a:ext cx="1166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723002" y="198040"/>
            <a:ext cx="73152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解析中のボーン（ウェイト情報）の内容を保持するクラス。ボーン情報は最終的には親となっている</a:t>
            </a:r>
            <a:endParaRPr lang="en-US" altLang="ja-JP" sz="1050" dirty="0"/>
          </a:p>
          <a:p>
            <a:r>
              <a:rPr lang="en-US" altLang="ja-JP" sz="1050" dirty="0" err="1"/>
              <a:t>XFrameInfo</a:t>
            </a:r>
            <a:r>
              <a:rPr lang="ja-JP" altLang="en-US" sz="1050" dirty="0"/>
              <a:t>内の</a:t>
            </a:r>
            <a:r>
              <a:rPr lang="en-US" altLang="ja-JP" sz="1050" dirty="0"/>
              <a:t>skeleton</a:t>
            </a:r>
            <a:r>
              <a:rPr lang="ja-JP" altLang="en-US" sz="1050" dirty="0" err="1"/>
              <a:t>に統</a:t>
            </a:r>
            <a:r>
              <a:rPr lang="ja-JP" altLang="en-US" sz="1050" dirty="0"/>
              <a:t>合されるため、破棄される内容である。</a:t>
            </a:r>
            <a:endParaRPr lang="en-US" altLang="ja-JP" sz="1050" dirty="0"/>
          </a:p>
          <a:p>
            <a:endParaRPr lang="en-US" altLang="ja-JP" sz="1050" dirty="0"/>
          </a:p>
          <a:p>
            <a:endParaRPr lang="en-US" altLang="ja-JP" sz="1050" dirty="0"/>
          </a:p>
          <a:p>
            <a:r>
              <a:rPr lang="ja-JP" altLang="en-US" sz="1050" dirty="0"/>
              <a:t>そのウェイトに属する頂点（の宣言</a:t>
            </a:r>
            <a:r>
              <a:rPr lang="en-US" altLang="ja-JP" sz="1050" dirty="0"/>
              <a:t>ID</a:t>
            </a:r>
            <a:r>
              <a:rPr lang="ja-JP" altLang="en-US" sz="1050" dirty="0"/>
              <a:t>）の配列。</a:t>
            </a:r>
            <a:endParaRPr lang="en-US" altLang="ja-JP" sz="1050" dirty="0"/>
          </a:p>
          <a:p>
            <a:endParaRPr lang="en-US" altLang="ja-JP" sz="1050" dirty="0"/>
          </a:p>
          <a:p>
            <a:r>
              <a:rPr lang="ja-JP" altLang="en-US" sz="1050" dirty="0"/>
              <a:t>実際に割り当てるウェイトの値。上記</a:t>
            </a:r>
            <a:r>
              <a:rPr lang="en-US" altLang="ja-JP" sz="1050" dirty="0"/>
              <a:t>indices</a:t>
            </a:r>
            <a:r>
              <a:rPr lang="ja-JP" altLang="en-US" sz="1050" dirty="0"/>
              <a:t>と対になる。１つの</a:t>
            </a:r>
            <a:r>
              <a:rPr lang="en-US" altLang="ja-JP" sz="1050" dirty="0"/>
              <a:t>Dictionary</a:t>
            </a:r>
            <a:r>
              <a:rPr lang="ja-JP" altLang="en-US" sz="1050" dirty="0"/>
              <a:t>型で統合すればいいかもしれないが、</a:t>
            </a:r>
            <a:endParaRPr lang="en-US" altLang="ja-JP" sz="1050" dirty="0"/>
          </a:p>
          <a:p>
            <a:r>
              <a:rPr lang="en-US" altLang="ja-JP" sz="1050" dirty="0" err="1"/>
              <a:t>Xfile</a:t>
            </a:r>
            <a:r>
              <a:rPr lang="ja-JP" altLang="en-US" sz="1050" dirty="0"/>
              <a:t>の中身を見れば分かるとおり宣言部＆内容部が分かれているので、こういう構造になった。</a:t>
            </a:r>
            <a:endParaRPr lang="en-US" altLang="ja-JP" sz="1050" dirty="0"/>
          </a:p>
          <a:p>
            <a:endParaRPr lang="en-US" altLang="ja-JP" sz="1050" dirty="0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3598880" y="1156983"/>
            <a:ext cx="1124122" cy="18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8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19449" y="562062"/>
            <a:ext cx="3993160" cy="11898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100" dirty="0"/>
              <a:t>Geometry</a:t>
            </a:r>
          </a:p>
          <a:p>
            <a:r>
              <a:rPr lang="en-US" altLang="ja-JP" sz="1100" dirty="0" err="1"/>
              <a:t>AnimateBones</a:t>
            </a:r>
            <a:endParaRPr lang="en-US" altLang="ja-JP" sz="1100" dirty="0"/>
          </a:p>
          <a:p>
            <a:r>
              <a:rPr lang="en-US" altLang="ja-JP" sz="1100" dirty="0" err="1"/>
              <a:t>ActionInfo</a:t>
            </a:r>
            <a:endParaRPr lang="en-US" altLang="ja-JP" sz="1100" dirty="0"/>
          </a:p>
          <a:p>
            <a:r>
              <a:rPr lang="en-US" altLang="ja-JP" sz="1100" dirty="0" err="1"/>
              <a:t>AnimTicksPerSecond</a:t>
            </a:r>
            <a:endParaRPr lang="en-US" altLang="ja-JP" sz="1100" dirty="0"/>
          </a:p>
          <a:p>
            <a:r>
              <a:rPr lang="en-US" altLang="ja-JP" sz="1100" dirty="0" err="1"/>
              <a:t>nowAnimations</a:t>
            </a:r>
            <a:endParaRPr lang="en-US" altLang="ja-JP" sz="1100" dirty="0"/>
          </a:p>
          <a:p>
            <a:endParaRPr lang="en-US" altLang="ja-JP" sz="1100" dirty="0"/>
          </a:p>
          <a:p>
            <a:endParaRPr lang="en-US" altLang="ja-JP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419449" y="302003"/>
            <a:ext cx="3993160" cy="260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XAnimationObject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265028" y="562061"/>
            <a:ext cx="2223082" cy="125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100" dirty="0" err="1"/>
              <a:t>THREE.Mesh</a:t>
            </a:r>
            <a:r>
              <a:rPr lang="en-US" altLang="ja-JP" sz="1100" dirty="0"/>
              <a:t> </a:t>
            </a:r>
          </a:p>
          <a:p>
            <a:r>
              <a:rPr lang="en-US" altLang="ja-JP" sz="1100" dirty="0"/>
              <a:t>Array(</a:t>
            </a:r>
            <a:r>
              <a:rPr lang="en-US" altLang="ja-JP" sz="1100" dirty="0" err="1"/>
              <a:t>XAnimateBone</a:t>
            </a:r>
            <a:r>
              <a:rPr lang="en-US" altLang="ja-JP" sz="1100" dirty="0"/>
              <a:t> ) </a:t>
            </a:r>
            <a:br>
              <a:rPr lang="en-US" altLang="ja-JP" sz="1100" dirty="0"/>
            </a:br>
            <a:r>
              <a:rPr lang="en-US" altLang="ja-JP" sz="1100" dirty="0"/>
              <a:t>Array(</a:t>
            </a:r>
            <a:r>
              <a:rPr lang="en-US" altLang="ja-JP" sz="1100" dirty="0" err="1"/>
              <a:t>XActionInfo</a:t>
            </a:r>
            <a:r>
              <a:rPr lang="en-US" altLang="ja-JP" sz="1100" dirty="0"/>
              <a:t>)</a:t>
            </a:r>
          </a:p>
          <a:p>
            <a:r>
              <a:rPr lang="en-US" altLang="ja-JP" sz="1100" dirty="0"/>
              <a:t>Integer</a:t>
            </a:r>
          </a:p>
          <a:p>
            <a:r>
              <a:rPr lang="en-US" altLang="ja-JP" sz="1100" dirty="0"/>
              <a:t>Array(String)</a:t>
            </a:r>
          </a:p>
          <a:p>
            <a:endParaRPr lang="en-US" altLang="ja-JP" sz="11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23002" y="322890"/>
            <a:ext cx="73152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読み込んだモデル</a:t>
            </a:r>
            <a:r>
              <a:rPr lang="en-US" altLang="ja-JP" sz="1050" dirty="0"/>
              <a:t>(Mesh)</a:t>
            </a:r>
            <a:r>
              <a:rPr lang="ja-JP" altLang="en-US" sz="1050" dirty="0"/>
              <a:t>を画面上で動かすためのクラス。やや構造が難解。どうしてこうなった</a:t>
            </a:r>
            <a:endParaRPr lang="en-US" altLang="ja-JP" sz="1050" dirty="0"/>
          </a:p>
          <a:p>
            <a:endParaRPr lang="en-US" altLang="ja-JP" sz="1050" dirty="0"/>
          </a:p>
          <a:p>
            <a:r>
              <a:rPr lang="en-US" altLang="ja-JP" sz="1050" dirty="0" err="1"/>
              <a:t>XAnimateBone</a:t>
            </a:r>
            <a:r>
              <a:rPr lang="en-US" altLang="ja-JP" sz="1050" dirty="0"/>
              <a:t> </a:t>
            </a:r>
            <a:r>
              <a:rPr lang="ja-JP" altLang="en-US" sz="1050" dirty="0"/>
              <a:t>クラスも併せて表記する。</a:t>
            </a:r>
            <a:endParaRPr lang="en-US" altLang="ja-JP" sz="1050" dirty="0"/>
          </a:p>
          <a:p>
            <a:endParaRPr lang="en-US" altLang="ja-JP" sz="1050" dirty="0"/>
          </a:p>
        </p:txBody>
      </p:sp>
      <p:sp>
        <p:nvSpPr>
          <p:cNvPr id="10" name="角丸四角形 9"/>
          <p:cNvSpPr/>
          <p:nvPr/>
        </p:nvSpPr>
        <p:spPr>
          <a:xfrm>
            <a:off x="419449" y="2994600"/>
            <a:ext cx="11266415" cy="3783435"/>
          </a:xfrm>
          <a:prstGeom prst="roundRect">
            <a:avLst>
              <a:gd name="adj" fmla="val 71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100" dirty="0" err="1"/>
              <a:t>AnimateBones</a:t>
            </a:r>
            <a:r>
              <a:rPr lang="en-US" altLang="ja-JP" sz="1100" dirty="0"/>
              <a:t> </a:t>
            </a:r>
            <a:r>
              <a:rPr lang="ja-JP" altLang="en-US" sz="1100" dirty="0"/>
              <a:t>　について</a:t>
            </a:r>
            <a:endParaRPr lang="en-US" altLang="ja-JP" sz="1100" dirty="0"/>
          </a:p>
          <a:p>
            <a:endParaRPr kumimoji="1" lang="en-US" altLang="ja-JP" sz="1100" dirty="0"/>
          </a:p>
          <a:p>
            <a:r>
              <a:rPr kumimoji="1" lang="en-US" altLang="ja-JP" sz="1100" dirty="0"/>
              <a:t>X</a:t>
            </a:r>
            <a:r>
              <a:rPr kumimoji="1" lang="ja-JP" altLang="en-US" sz="1100" dirty="0"/>
              <a:t>ファイル、およびリグ構造を用いてのアニメーションを意識し、</a:t>
            </a:r>
            <a:r>
              <a:rPr kumimoji="1" lang="en-US" altLang="ja-JP" sz="1100" dirty="0"/>
              <a:t>【</a:t>
            </a:r>
            <a:r>
              <a:rPr kumimoji="1" lang="ja-JP" altLang="en-US" sz="1100" dirty="0"/>
              <a:t>１つのボーン</a:t>
            </a:r>
            <a:r>
              <a:rPr kumimoji="1" lang="en-US" altLang="ja-JP" sz="1100" dirty="0"/>
              <a:t>】</a:t>
            </a:r>
            <a:r>
              <a:rPr kumimoji="1" lang="ja-JP" altLang="en-US" sz="1100" dirty="0"/>
              <a:t>に</a:t>
            </a:r>
            <a:r>
              <a:rPr kumimoji="1" lang="en-US" altLang="ja-JP" sz="1100" dirty="0"/>
              <a:t>【</a:t>
            </a:r>
            <a:r>
              <a:rPr kumimoji="1" lang="ja-JP" altLang="en-US" sz="1100" dirty="0"/>
              <a:t>複数のキーフレーム情報（時間軸）</a:t>
            </a:r>
            <a:r>
              <a:rPr kumimoji="1" lang="en-US" altLang="ja-JP" sz="1100" dirty="0"/>
              <a:t>】</a:t>
            </a:r>
            <a:r>
              <a:rPr kumimoji="1" lang="ja-JP" altLang="en-US" sz="1100" dirty="0"/>
              <a:t>を持たせるようにした。</a:t>
            </a:r>
            <a:endParaRPr kumimoji="1" lang="en-US" altLang="ja-JP" sz="1100" dirty="0"/>
          </a:p>
          <a:p>
            <a:r>
              <a:rPr lang="ja-JP" altLang="en-US" sz="1100" dirty="0"/>
              <a:t>これは、リグ構造でよくある、</a:t>
            </a:r>
            <a:r>
              <a:rPr lang="en-US" altLang="ja-JP" sz="1100" dirty="0"/>
              <a:t>【</a:t>
            </a:r>
            <a:r>
              <a:rPr lang="ja-JP" altLang="en-US" sz="1100" dirty="0"/>
              <a:t>立ち＆歩行</a:t>
            </a:r>
            <a:r>
              <a:rPr lang="en-US" altLang="ja-JP" sz="1100" dirty="0"/>
              <a:t>】【</a:t>
            </a:r>
            <a:r>
              <a:rPr lang="ja-JP" altLang="en-US" sz="1100" dirty="0"/>
              <a:t>アクション１</a:t>
            </a:r>
            <a:r>
              <a:rPr lang="en-US" altLang="ja-JP" sz="1100" dirty="0"/>
              <a:t>】【</a:t>
            </a:r>
            <a:r>
              <a:rPr lang="ja-JP" altLang="en-US" sz="1100" dirty="0"/>
              <a:t>アクション２</a:t>
            </a:r>
            <a:r>
              <a:rPr lang="en-US" altLang="ja-JP" sz="1100" dirty="0"/>
              <a:t>】【</a:t>
            </a:r>
            <a:r>
              <a:rPr lang="ja-JP" altLang="en-US" sz="1100" dirty="0"/>
              <a:t>ムービー用１</a:t>
            </a:r>
            <a:r>
              <a:rPr lang="en-US" altLang="ja-JP" sz="1100" dirty="0"/>
              <a:t>】</a:t>
            </a:r>
            <a:r>
              <a:rPr lang="ja-JP" altLang="en-US" sz="1100" dirty="0"/>
              <a:t>などが、それぞれのアニメーションファイルで来ることを想定し、それぞれが独立のキーフレームで出力されてくることを意識している。</a:t>
            </a:r>
            <a:endParaRPr lang="en-US" altLang="ja-JP" sz="1100" dirty="0"/>
          </a:p>
          <a:p>
            <a:endParaRPr lang="en-US" altLang="ja-JP" sz="1100" dirty="0"/>
          </a:p>
          <a:p>
            <a:endParaRPr lang="en-US" altLang="ja-JP" sz="1100" dirty="0"/>
          </a:p>
          <a:p>
            <a:endParaRPr lang="en-US" altLang="ja-JP" sz="11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419449" y="1842958"/>
            <a:ext cx="4144161" cy="935721"/>
            <a:chOff x="4723002" y="1156983"/>
            <a:chExt cx="4144161" cy="935721"/>
          </a:xfrm>
        </p:grpSpPr>
        <p:sp>
          <p:nvSpPr>
            <p:cNvPr id="12" name="正方形/長方形 11"/>
            <p:cNvSpPr/>
            <p:nvPr/>
          </p:nvSpPr>
          <p:spPr>
            <a:xfrm>
              <a:off x="4723002" y="1417042"/>
              <a:ext cx="3993160" cy="5879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100" dirty="0" err="1"/>
                <a:t>TargetBone</a:t>
              </a:r>
              <a:endParaRPr lang="en-US" altLang="ja-JP" sz="1100" dirty="0"/>
            </a:p>
            <a:p>
              <a:r>
                <a:rPr lang="en-US" altLang="ja-JP" sz="1100" dirty="0" err="1"/>
                <a:t>KeyFrames</a:t>
              </a:r>
              <a:endParaRPr lang="en-US" altLang="ja-JP" sz="1100" dirty="0"/>
            </a:p>
            <a:p>
              <a:endParaRPr lang="en-US" altLang="ja-JP" sz="1100" dirty="0"/>
            </a:p>
            <a:p>
              <a:endParaRPr lang="en-US" altLang="ja-JP" sz="110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723002" y="1156983"/>
              <a:ext cx="3993160" cy="26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/>
                <a:t>XAnimateBone</a:t>
              </a:r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6333689" y="1417042"/>
              <a:ext cx="2533474" cy="6756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100" dirty="0" err="1"/>
                <a:t>THREE.Bone</a:t>
              </a:r>
              <a:r>
                <a:rPr lang="en-US" altLang="ja-JP" sz="1100" dirty="0"/>
                <a:t>  </a:t>
              </a:r>
            </a:p>
            <a:p>
              <a:r>
                <a:rPr lang="en-US" altLang="ja-JP" sz="1100" dirty="0"/>
                <a:t>Dictionary{ string : </a:t>
              </a:r>
              <a:r>
                <a:rPr lang="en-US" altLang="ja-JP" sz="1100" dirty="0" err="1"/>
                <a:t>KeyFrameInfo</a:t>
              </a:r>
              <a:r>
                <a:rPr lang="en-US" altLang="ja-JP" sz="1100" dirty="0"/>
                <a:t>  }</a:t>
              </a:r>
            </a:p>
          </p:txBody>
        </p:sp>
      </p:grpSp>
      <p:sp>
        <p:nvSpPr>
          <p:cNvPr id="16" name="角丸四角形 15"/>
          <p:cNvSpPr/>
          <p:nvPr/>
        </p:nvSpPr>
        <p:spPr>
          <a:xfrm>
            <a:off x="830509" y="4745016"/>
            <a:ext cx="1275127" cy="282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Skeleton</a:t>
            </a:r>
            <a:endParaRPr kumimoji="1" lang="ja-JP" altLang="en-US" sz="1200" dirty="0"/>
          </a:p>
        </p:txBody>
      </p:sp>
      <p:sp>
        <p:nvSpPr>
          <p:cNvPr id="17" name="角丸四角形 16"/>
          <p:cNvSpPr/>
          <p:nvPr/>
        </p:nvSpPr>
        <p:spPr>
          <a:xfrm>
            <a:off x="1023456" y="5087275"/>
            <a:ext cx="1082180" cy="282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/>
              <a:t>Bone:R_Arm</a:t>
            </a:r>
            <a:endParaRPr kumimoji="1" lang="ja-JP" altLang="en-US" sz="1050" dirty="0"/>
          </a:p>
        </p:txBody>
      </p:sp>
      <p:sp>
        <p:nvSpPr>
          <p:cNvPr id="22" name="角丸四角形 21"/>
          <p:cNvSpPr/>
          <p:nvPr/>
        </p:nvSpPr>
        <p:spPr>
          <a:xfrm>
            <a:off x="3145871" y="4774107"/>
            <a:ext cx="1082180" cy="282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/>
              <a:t>TargetBone</a:t>
            </a:r>
            <a:endParaRPr kumimoji="1" lang="ja-JP" altLang="en-US" sz="1050" dirty="0"/>
          </a:p>
        </p:txBody>
      </p:sp>
      <p:cxnSp>
        <p:nvCxnSpPr>
          <p:cNvPr id="23" name="直線矢印コネクタ 22"/>
          <p:cNvCxnSpPr>
            <a:stCxn id="22" idx="1"/>
            <a:endCxn id="17" idx="3"/>
          </p:cNvCxnSpPr>
          <p:nvPr/>
        </p:nvCxnSpPr>
        <p:spPr>
          <a:xfrm flipH="1">
            <a:off x="2105636" y="4915410"/>
            <a:ext cx="1040235" cy="31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3145871" y="5170228"/>
            <a:ext cx="1451296" cy="2826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/>
              <a:t>KeyFrames</a:t>
            </a:r>
            <a:r>
              <a:rPr lang="en-US" altLang="ja-JP" sz="1050" dirty="0"/>
              <a:t>[Stand]</a:t>
            </a:r>
            <a:endParaRPr kumimoji="1" lang="ja-JP" altLang="en-US" sz="1050" dirty="0"/>
          </a:p>
        </p:txBody>
      </p:sp>
      <p:sp>
        <p:nvSpPr>
          <p:cNvPr id="27" name="角丸四角形 26"/>
          <p:cNvSpPr/>
          <p:nvPr/>
        </p:nvSpPr>
        <p:spPr>
          <a:xfrm>
            <a:off x="3145871" y="5597367"/>
            <a:ext cx="1451296" cy="2826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/>
              <a:t>KeyFrames</a:t>
            </a:r>
            <a:r>
              <a:rPr lang="en-US" altLang="ja-JP" sz="1050" dirty="0"/>
              <a:t>[Act1]</a:t>
            </a:r>
            <a:endParaRPr kumimoji="1" lang="ja-JP" altLang="en-US" sz="1050" dirty="0"/>
          </a:p>
        </p:txBody>
      </p:sp>
      <p:sp>
        <p:nvSpPr>
          <p:cNvPr id="30" name="角丸四角形 29"/>
          <p:cNvSpPr/>
          <p:nvPr/>
        </p:nvSpPr>
        <p:spPr>
          <a:xfrm>
            <a:off x="1023456" y="5439501"/>
            <a:ext cx="1082180" cy="2826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 err="1"/>
              <a:t>Bone:L_Arm</a:t>
            </a:r>
            <a:endParaRPr kumimoji="1" lang="ja-JP" altLang="en-US" sz="1050" dirty="0"/>
          </a:p>
        </p:txBody>
      </p:sp>
      <p:sp>
        <p:nvSpPr>
          <p:cNvPr id="31" name="角丸四角形 30"/>
          <p:cNvSpPr/>
          <p:nvPr/>
        </p:nvSpPr>
        <p:spPr>
          <a:xfrm>
            <a:off x="1023456" y="5743159"/>
            <a:ext cx="1082180" cy="2826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 err="1"/>
              <a:t>Bone:Head</a:t>
            </a:r>
            <a:endParaRPr kumimoji="1" lang="ja-JP" altLang="en-US" sz="1050" dirty="0"/>
          </a:p>
        </p:txBody>
      </p:sp>
      <p:sp>
        <p:nvSpPr>
          <p:cNvPr id="32" name="角丸四角形 31"/>
          <p:cNvSpPr/>
          <p:nvPr/>
        </p:nvSpPr>
        <p:spPr>
          <a:xfrm>
            <a:off x="1023456" y="6059128"/>
            <a:ext cx="1082180" cy="2826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 err="1"/>
              <a:t>Bone:Chest</a:t>
            </a:r>
            <a:endParaRPr kumimoji="1" lang="ja-JP" altLang="en-US" sz="1050" dirty="0"/>
          </a:p>
        </p:txBody>
      </p:sp>
      <p:sp>
        <p:nvSpPr>
          <p:cNvPr id="34" name="角丸四角形 33"/>
          <p:cNvSpPr/>
          <p:nvPr/>
        </p:nvSpPr>
        <p:spPr>
          <a:xfrm>
            <a:off x="3145871" y="6002804"/>
            <a:ext cx="1451296" cy="2826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/>
              <a:t>KeyFrames</a:t>
            </a:r>
            <a:r>
              <a:rPr lang="en-US" altLang="ja-JP" sz="1050" dirty="0"/>
              <a:t>[Act2]</a:t>
            </a:r>
            <a:endParaRPr kumimoji="1" lang="ja-JP" altLang="en-US" sz="1050" dirty="0"/>
          </a:p>
        </p:txBody>
      </p:sp>
      <p:sp>
        <p:nvSpPr>
          <p:cNvPr id="35" name="正方形/長方形 34"/>
          <p:cNvSpPr/>
          <p:nvPr/>
        </p:nvSpPr>
        <p:spPr>
          <a:xfrm>
            <a:off x="587229" y="4601786"/>
            <a:ext cx="1677799" cy="192484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587229" y="4431392"/>
            <a:ext cx="1677799" cy="282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Mesh</a:t>
            </a:r>
            <a:endParaRPr kumimoji="1" lang="ja-JP" altLang="en-US" sz="1200" dirty="0"/>
          </a:p>
        </p:txBody>
      </p:sp>
      <p:sp>
        <p:nvSpPr>
          <p:cNvPr id="36" name="正方形/長方形 35"/>
          <p:cNvSpPr/>
          <p:nvPr/>
        </p:nvSpPr>
        <p:spPr>
          <a:xfrm>
            <a:off x="2986480" y="4618531"/>
            <a:ext cx="1963025" cy="192484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86480" y="4460484"/>
            <a:ext cx="1963025" cy="282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XanimateBone</a:t>
            </a:r>
            <a:endParaRPr kumimoji="1"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4563611" y="5166392"/>
            <a:ext cx="6887361" cy="313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0:[0;0;0] </a:t>
            </a:r>
            <a:r>
              <a:rPr lang="en-US" altLang="ja-JP" sz="1600" dirty="0"/>
              <a:t>10:[0;1;0] 20:[0;0;0] 30:[0;-1;0] 50[ 0:0:0] 60[0:1:0] 70[0:0:0]</a:t>
            </a:r>
            <a:endParaRPr lang="ja-JP" altLang="en-US" sz="1600" dirty="0"/>
          </a:p>
        </p:txBody>
      </p:sp>
      <p:sp>
        <p:nvSpPr>
          <p:cNvPr id="39" name="正方形/長方形 38"/>
          <p:cNvSpPr/>
          <p:nvPr/>
        </p:nvSpPr>
        <p:spPr>
          <a:xfrm>
            <a:off x="4563610" y="5593076"/>
            <a:ext cx="4832059" cy="313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0:[0;0;0] </a:t>
            </a:r>
            <a:r>
              <a:rPr lang="en-US" altLang="ja-JP" sz="1200" dirty="0"/>
              <a:t>5:[1;1;0] 10:[1;2;0] 15:[1;-1;0]</a:t>
            </a:r>
            <a:endParaRPr lang="ja-JP" altLang="en-US" sz="1200" dirty="0"/>
          </a:p>
        </p:txBody>
      </p:sp>
      <p:sp>
        <p:nvSpPr>
          <p:cNvPr id="40" name="正方形/長方形 39"/>
          <p:cNvSpPr/>
          <p:nvPr/>
        </p:nvSpPr>
        <p:spPr>
          <a:xfrm>
            <a:off x="4517472" y="5997779"/>
            <a:ext cx="4832059" cy="313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0:[0;0;0] </a:t>
            </a:r>
            <a:r>
              <a:rPr lang="en-US" altLang="ja-JP" sz="1200" dirty="0"/>
              <a:t>5:[1;1;0] 10:[1;2;0] 15:[1;-1;0]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109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19449" y="562061"/>
            <a:ext cx="3993160" cy="185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100" dirty="0" err="1"/>
              <a:t>ActionName</a:t>
            </a:r>
            <a:endParaRPr lang="en-US" altLang="ja-JP" sz="1100" dirty="0"/>
          </a:p>
          <a:p>
            <a:r>
              <a:rPr lang="en-US" altLang="ja-JP" sz="1100" dirty="0" err="1"/>
              <a:t>beginKey</a:t>
            </a:r>
            <a:r>
              <a:rPr lang="en-US" altLang="ja-JP" sz="1100" dirty="0"/>
              <a:t> </a:t>
            </a:r>
          </a:p>
          <a:p>
            <a:r>
              <a:rPr lang="en-US" altLang="ja-JP" sz="1100" dirty="0" err="1"/>
              <a:t>beginTime</a:t>
            </a:r>
            <a:r>
              <a:rPr lang="en-US" altLang="ja-JP" sz="1100" dirty="0"/>
              <a:t> </a:t>
            </a:r>
          </a:p>
          <a:p>
            <a:r>
              <a:rPr lang="en-US" altLang="ja-JP" sz="1100" dirty="0" err="1"/>
              <a:t>endKey</a:t>
            </a:r>
            <a:r>
              <a:rPr lang="en-US" altLang="ja-JP" sz="1100" dirty="0"/>
              <a:t> </a:t>
            </a:r>
          </a:p>
          <a:p>
            <a:r>
              <a:rPr lang="en-US" altLang="ja-JP" sz="1100" dirty="0" err="1"/>
              <a:t>endTime</a:t>
            </a:r>
            <a:r>
              <a:rPr lang="en-US" altLang="ja-JP" sz="1100" dirty="0"/>
              <a:t> </a:t>
            </a:r>
          </a:p>
          <a:p>
            <a:r>
              <a:rPr lang="en-US" altLang="ja-JP" sz="1100" dirty="0" err="1"/>
              <a:t>nowTime</a:t>
            </a:r>
            <a:endParaRPr lang="en-US" altLang="ja-JP" sz="1100" dirty="0"/>
          </a:p>
          <a:p>
            <a:r>
              <a:rPr lang="en-US" altLang="ja-JP" sz="1100" dirty="0" err="1"/>
              <a:t>nowKeyFrameTime</a:t>
            </a:r>
            <a:endParaRPr lang="en-US" altLang="ja-JP" sz="1100" dirty="0"/>
          </a:p>
          <a:p>
            <a:r>
              <a:rPr lang="en-US" altLang="ja-JP" sz="1100" dirty="0" err="1"/>
              <a:t>isLoop</a:t>
            </a:r>
            <a:r>
              <a:rPr lang="en-US" altLang="ja-JP" sz="1100" dirty="0"/>
              <a:t> </a:t>
            </a:r>
          </a:p>
          <a:p>
            <a:r>
              <a:rPr lang="en-US" altLang="ja-JP" sz="1100" dirty="0" err="1"/>
              <a:t>isAnimation</a:t>
            </a:r>
            <a:endParaRPr lang="en-US" altLang="ja-JP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419449" y="302003"/>
            <a:ext cx="3993160" cy="260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XActionInfo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265028" y="562061"/>
            <a:ext cx="2223082" cy="161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100" dirty="0"/>
              <a:t>String </a:t>
            </a:r>
          </a:p>
          <a:p>
            <a:r>
              <a:rPr lang="en-US" altLang="ja-JP" sz="1100" dirty="0"/>
              <a:t>Integer </a:t>
            </a:r>
            <a:br>
              <a:rPr lang="en-US" altLang="ja-JP" sz="1100" dirty="0"/>
            </a:br>
            <a:r>
              <a:rPr lang="en-US" altLang="ja-JP" sz="1100" dirty="0" err="1"/>
              <a:t>Integer</a:t>
            </a:r>
            <a:r>
              <a:rPr lang="en-US" altLang="ja-JP" sz="1100" dirty="0"/>
              <a:t> </a:t>
            </a:r>
          </a:p>
          <a:p>
            <a:r>
              <a:rPr lang="en-US" altLang="ja-JP" sz="1100" dirty="0"/>
              <a:t>Integer </a:t>
            </a:r>
          </a:p>
          <a:p>
            <a:r>
              <a:rPr lang="en-US" altLang="ja-JP" sz="1100" dirty="0"/>
              <a:t>Integer </a:t>
            </a:r>
          </a:p>
          <a:p>
            <a:r>
              <a:rPr lang="en-US" altLang="ja-JP" sz="1100" dirty="0"/>
              <a:t>Integer</a:t>
            </a:r>
          </a:p>
          <a:p>
            <a:r>
              <a:rPr lang="en-US" altLang="ja-JP" sz="1100" dirty="0"/>
              <a:t>Integer</a:t>
            </a:r>
          </a:p>
          <a:p>
            <a:r>
              <a:rPr lang="en-US" altLang="ja-JP" sz="1100" dirty="0"/>
              <a:t>Boolean</a:t>
            </a:r>
          </a:p>
          <a:p>
            <a:r>
              <a:rPr lang="en-US" altLang="ja-JP" sz="1100" dirty="0"/>
              <a:t>Boolean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flipH="1" flipV="1">
            <a:off x="3120704" y="687897"/>
            <a:ext cx="1602298" cy="16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723002" y="19804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アニメーションの動きを管理クラス。</a:t>
            </a:r>
            <a:endParaRPr lang="en-US" altLang="ja-JP" sz="1050" dirty="0"/>
          </a:p>
          <a:p>
            <a:r>
              <a:rPr lang="ja-JP" altLang="en-US" sz="1050" dirty="0"/>
              <a:t>すべて値型。アニメーションさせたいモデル*アニメーションの数　インスタンスは作られる。</a:t>
            </a:r>
            <a:endParaRPr lang="en-US" altLang="ja-JP" sz="1050" dirty="0"/>
          </a:p>
          <a:p>
            <a:endParaRPr lang="en-US" altLang="ja-JP" sz="1050" dirty="0"/>
          </a:p>
          <a:p>
            <a:r>
              <a:rPr lang="ja-JP" altLang="en-US" sz="1050" dirty="0"/>
              <a:t>アニメーションの名前。前項の</a:t>
            </a:r>
            <a:r>
              <a:rPr lang="en-US" altLang="ja-JP" sz="1050" dirty="0" err="1"/>
              <a:t>KeyFrames</a:t>
            </a:r>
            <a:r>
              <a:rPr lang="ja-JP" altLang="en-US" sz="1050" dirty="0"/>
              <a:t>のキーと同じ文字が入る必要がある。</a:t>
            </a:r>
            <a:endParaRPr lang="en-US" altLang="ja-JP" sz="1050" dirty="0"/>
          </a:p>
          <a:p>
            <a:r>
              <a:rPr lang="ja-JP" altLang="en-US" sz="1050" dirty="0"/>
              <a:t>使用するキーフレームが格納された　</a:t>
            </a:r>
            <a:r>
              <a:rPr lang="en-US" altLang="ja-JP" sz="1050" dirty="0"/>
              <a:t> </a:t>
            </a:r>
            <a:r>
              <a:rPr lang="en-US" altLang="ja-JP" sz="1050" dirty="0" err="1"/>
              <a:t>KeyFrames</a:t>
            </a:r>
            <a:r>
              <a:rPr lang="ja-JP" altLang="en-US" sz="1050" dirty="0"/>
              <a:t>　の値をたどるためにセットする</a:t>
            </a:r>
            <a:endParaRPr lang="en-US" altLang="ja-JP" sz="1050" dirty="0"/>
          </a:p>
          <a:p>
            <a:endParaRPr lang="en-US" altLang="ja-JP" sz="1050" dirty="0"/>
          </a:p>
          <a:p>
            <a:r>
              <a:rPr lang="ja-JP" altLang="en-US" sz="1050" dirty="0"/>
              <a:t>キーフレーム内での開始キーフレーム。小数点キーには未対応</a:t>
            </a:r>
            <a:endParaRPr lang="en-US" altLang="ja-JP" sz="1050" dirty="0"/>
          </a:p>
          <a:p>
            <a:r>
              <a:rPr lang="ja-JP" altLang="en-US" sz="1050" dirty="0"/>
              <a:t>同じく終了キーフレーム。</a:t>
            </a:r>
            <a:endParaRPr lang="en-US" altLang="ja-JP" sz="1050" dirty="0"/>
          </a:p>
          <a:p>
            <a:endParaRPr lang="en-US" altLang="ja-JP" sz="1050" dirty="0"/>
          </a:p>
          <a:p>
            <a:r>
              <a:rPr lang="en-US" altLang="ja-JP" sz="1050" dirty="0"/>
              <a:t>Time</a:t>
            </a:r>
            <a:r>
              <a:rPr lang="ja-JP" altLang="en-US" sz="1050" dirty="0"/>
              <a:t>の方は、</a:t>
            </a:r>
            <a:r>
              <a:rPr lang="en-US" altLang="ja-JP" sz="1050" dirty="0"/>
              <a:t>【</a:t>
            </a:r>
            <a:r>
              <a:rPr lang="ja-JP" altLang="en-US" sz="1050" dirty="0"/>
              <a:t>実時間でどれほどの時間（ミリ秒）がこのアニメーション再生に必要か</a:t>
            </a:r>
            <a:r>
              <a:rPr lang="en-US" altLang="ja-JP" sz="1050" dirty="0"/>
              <a:t>】</a:t>
            </a:r>
            <a:r>
              <a:rPr lang="ja-JP" altLang="en-US" sz="1050" dirty="0"/>
              <a:t>が入っている。</a:t>
            </a:r>
            <a:endParaRPr lang="en-US" altLang="ja-JP" sz="1050" dirty="0"/>
          </a:p>
          <a:p>
            <a:r>
              <a:rPr lang="en-US" altLang="ja-JP" sz="1050" dirty="0" err="1"/>
              <a:t>BeginTime</a:t>
            </a:r>
            <a:r>
              <a:rPr lang="ja-JP" altLang="en-US" sz="1050" dirty="0"/>
              <a:t>は常もってゼロである。</a:t>
            </a:r>
            <a:endParaRPr lang="en-US" altLang="ja-JP" sz="1050" dirty="0"/>
          </a:p>
          <a:p>
            <a:endParaRPr lang="en-US" altLang="ja-JP" sz="1050" dirty="0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2952926" y="855677"/>
            <a:ext cx="1770076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2952926" y="1166071"/>
            <a:ext cx="1770076" cy="19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2952926" y="1015069"/>
            <a:ext cx="1845577" cy="88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952926" y="1359017"/>
            <a:ext cx="1845577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2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301</Words>
  <Application>Microsoft Office PowerPoint</Application>
  <PresentationFormat>ワイド画面</PresentationFormat>
  <Paragraphs>139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jey-en</dc:creator>
  <cp:lastModifiedBy>田村　浩之</cp:lastModifiedBy>
  <cp:revision>31</cp:revision>
  <dcterms:created xsi:type="dcterms:W3CDTF">2016-06-13T03:01:26Z</dcterms:created>
  <dcterms:modified xsi:type="dcterms:W3CDTF">2016-06-16T09:21:59Z</dcterms:modified>
</cp:coreProperties>
</file>