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4" r:id="rId2"/>
    <p:sldId id="260" r:id="rId3"/>
    <p:sldId id="261" r:id="rId4"/>
    <p:sldId id="265" r:id="rId5"/>
    <p:sldId id="266" r:id="rId6"/>
    <p:sldId id="267" r:id="rId7"/>
    <p:sldId id="268" r:id="rId8"/>
    <p:sldId id="269" r:id="rId9"/>
    <p:sldId id="270" r:id="rId10"/>
    <p:sldId id="271" r:id="rId11"/>
    <p:sldId id="273" r:id="rId12"/>
    <p:sldId id="272" r:id="rId13"/>
    <p:sldId id="274" r:id="rId14"/>
    <p:sldId id="275" r:id="rId15"/>
    <p:sldId id="276" r:id="rId16"/>
    <p:sldId id="277" r:id="rId17"/>
    <p:sldId id="278" r:id="rId18"/>
    <p:sldId id="279" r:id="rId19"/>
    <p:sldId id="280"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91E74-E077-45C4-A9E8-CB669FD0EDC5}"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2256D-46E1-49B6-BEC4-346A19C98303}" type="slidenum">
              <a:rPr lang="en-US" smtClean="0"/>
              <a:t>‹#›</a:t>
            </a:fld>
            <a:endParaRPr lang="en-US"/>
          </a:p>
        </p:txBody>
      </p:sp>
    </p:spTree>
    <p:extLst>
      <p:ext uri="{BB962C8B-B14F-4D97-AF65-F5344CB8AC3E}">
        <p14:creationId xmlns:p14="http://schemas.microsoft.com/office/powerpoint/2010/main" val="351590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2256D-46E1-49B6-BEC4-346A19C98303}" type="slidenum">
              <a:rPr lang="en-US" smtClean="0"/>
              <a:t>5</a:t>
            </a:fld>
            <a:endParaRPr lang="en-US"/>
          </a:p>
        </p:txBody>
      </p:sp>
    </p:spTree>
    <p:extLst>
      <p:ext uri="{BB962C8B-B14F-4D97-AF65-F5344CB8AC3E}">
        <p14:creationId xmlns:p14="http://schemas.microsoft.com/office/powerpoint/2010/main" val="322812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2256D-46E1-49B6-BEC4-346A19C98303}" type="slidenum">
              <a:rPr lang="en-US" smtClean="0"/>
              <a:t>6</a:t>
            </a:fld>
            <a:endParaRPr lang="en-US"/>
          </a:p>
        </p:txBody>
      </p:sp>
    </p:spTree>
    <p:extLst>
      <p:ext uri="{BB962C8B-B14F-4D97-AF65-F5344CB8AC3E}">
        <p14:creationId xmlns:p14="http://schemas.microsoft.com/office/powerpoint/2010/main" val="377452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03F6-1963-ED21-64C4-4EFCBFCED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E1D6C7-6B2D-901A-E646-86312F261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70DF9-8891-D71E-47D7-A69E5581CDA5}"/>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5" name="Footer Placeholder 4">
            <a:extLst>
              <a:ext uri="{FF2B5EF4-FFF2-40B4-BE49-F238E27FC236}">
                <a16:creationId xmlns:a16="http://schemas.microsoft.com/office/drawing/2014/main" id="{11060AD7-6C89-9837-0BD7-CC7FFC53D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3FB5F-E521-3D72-21E0-E4D5B272D55B}"/>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109656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46E9-786C-70DE-A22C-6DE82660A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CE7DB-3E20-4A1E-FB4D-7324A97E5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AF24E-E707-EAA3-1833-77847E55A0C9}"/>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5" name="Footer Placeholder 4">
            <a:extLst>
              <a:ext uri="{FF2B5EF4-FFF2-40B4-BE49-F238E27FC236}">
                <a16:creationId xmlns:a16="http://schemas.microsoft.com/office/drawing/2014/main" id="{2A830C6C-F9B5-BD81-B6FF-5A4348899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5C0F6-7C07-BDE3-513E-9AA547340A2C}"/>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285560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8102A-8AA1-20C2-F432-44DA3DCDC3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F3DE40-1FA9-0F53-30BA-8FCB8699F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DBBFD-4D3C-45FB-D6F2-E91C4AB3AA8C}"/>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5" name="Footer Placeholder 4">
            <a:extLst>
              <a:ext uri="{FF2B5EF4-FFF2-40B4-BE49-F238E27FC236}">
                <a16:creationId xmlns:a16="http://schemas.microsoft.com/office/drawing/2014/main" id="{8296A2C9-1655-5857-B460-66CE27C78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0F998-1B0E-6BFC-E458-A089D6C593BF}"/>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232147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691F-1B62-A577-8C97-97F0F4C03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E32D73-1889-BDB8-189B-41764F231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6BA62-7BF4-FA09-6A58-418C544A9173}"/>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5" name="Footer Placeholder 4">
            <a:extLst>
              <a:ext uri="{FF2B5EF4-FFF2-40B4-BE49-F238E27FC236}">
                <a16:creationId xmlns:a16="http://schemas.microsoft.com/office/drawing/2014/main" id="{5C304E63-BE70-7D7E-B582-FB5E842D1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825A3-C528-A631-E5D9-4AD76C91CA63}"/>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249025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8A02-28D4-D1BB-EA5E-F5DDD20E0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9892A5-89E8-35DE-7DD3-78F1D754D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4F6C6-D079-9965-3043-8984C25C940F}"/>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5" name="Footer Placeholder 4">
            <a:extLst>
              <a:ext uri="{FF2B5EF4-FFF2-40B4-BE49-F238E27FC236}">
                <a16:creationId xmlns:a16="http://schemas.microsoft.com/office/drawing/2014/main" id="{CE1FB9F6-B822-6D17-65D0-9592B1BF0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CCBF1-649A-8A82-3E74-679857585232}"/>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377047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2753-41DE-8A9A-DAA6-0BF291FE8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78F8D-C1DE-27CD-B3F8-70AE9EC54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95168-A0DD-0572-6AF6-24F6418A3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9411E-FED0-1D6D-E0A1-D171CB1B98CC}"/>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6" name="Footer Placeholder 5">
            <a:extLst>
              <a:ext uri="{FF2B5EF4-FFF2-40B4-BE49-F238E27FC236}">
                <a16:creationId xmlns:a16="http://schemas.microsoft.com/office/drawing/2014/main" id="{1C7B3813-5845-D70F-CC38-5F2605009E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82B51-E9C6-5BA1-02AF-70847AF45602}"/>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287861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D86-E97D-F2F2-D464-70AB0CA3B8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11D40A-A7E4-734E-892B-AD89B710F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F1221F-450D-374A-434F-B5639BF8F7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1F100-D7E3-6CD7-F7C0-5444624B1C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FAEAF-6E56-9D55-9AF0-892918913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A5BE9-30CB-556E-1499-D64AF28E79DE}"/>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8" name="Footer Placeholder 7">
            <a:extLst>
              <a:ext uri="{FF2B5EF4-FFF2-40B4-BE49-F238E27FC236}">
                <a16:creationId xmlns:a16="http://schemas.microsoft.com/office/drawing/2014/main" id="{AFD6A4B4-491D-DF4E-F65D-92EF7B2F5A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79B06-D828-F5FF-809A-1EEE0DE7150C}"/>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308724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2091-9FBD-D2F8-3CEF-0FBA76E3B7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D8141-DB7D-C58C-68D3-E672544F9222}"/>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4" name="Footer Placeholder 3">
            <a:extLst>
              <a:ext uri="{FF2B5EF4-FFF2-40B4-BE49-F238E27FC236}">
                <a16:creationId xmlns:a16="http://schemas.microsoft.com/office/drawing/2014/main" id="{B4840C76-D324-BCA8-3856-F57F939FE1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8562B6-98AF-F056-5002-3EC365EC662A}"/>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64327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E56CC-2092-BE0C-5A21-9F1D71DC262B}"/>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3" name="Footer Placeholder 2">
            <a:extLst>
              <a:ext uri="{FF2B5EF4-FFF2-40B4-BE49-F238E27FC236}">
                <a16:creationId xmlns:a16="http://schemas.microsoft.com/office/drawing/2014/main" id="{19E05FFA-1BF4-0F62-0456-2A79916E0F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B2C12-7859-45B6-8985-93CCD2796A86}"/>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235993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C19E-FF34-3DAF-FEE7-F7B8741E2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EE2D8D-E340-10EE-FCFC-AF3060B33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BAE71-A0AA-69E6-B151-B8D955E61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AE871-47C5-DF7F-3FCF-0CDB6BA2FEAE}"/>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6" name="Footer Placeholder 5">
            <a:extLst>
              <a:ext uri="{FF2B5EF4-FFF2-40B4-BE49-F238E27FC236}">
                <a16:creationId xmlns:a16="http://schemas.microsoft.com/office/drawing/2014/main" id="{F865DCB3-1A5B-E9C0-4BC1-AD010C6C4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D7D7A-B49B-8849-682B-3773CA6B926D}"/>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238027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2CC1-C92F-39F7-D2AA-E3BB2BDAB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565F9-47C7-4C67-0E19-0E26AF119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98300E-3B86-5482-69A0-61499D820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D9979-759D-D95C-8962-AA305F50A344}"/>
              </a:ext>
            </a:extLst>
          </p:cNvPr>
          <p:cNvSpPr>
            <a:spLocks noGrp="1"/>
          </p:cNvSpPr>
          <p:nvPr>
            <p:ph type="dt" sz="half" idx="10"/>
          </p:nvPr>
        </p:nvSpPr>
        <p:spPr/>
        <p:txBody>
          <a:bodyPr/>
          <a:lstStyle/>
          <a:p>
            <a:fld id="{F1E7B520-7A7C-4F72-BB8B-82FC80D877B9}" type="datetimeFigureOut">
              <a:rPr lang="en-US" smtClean="0"/>
              <a:t>9/14/2022</a:t>
            </a:fld>
            <a:endParaRPr lang="en-US"/>
          </a:p>
        </p:txBody>
      </p:sp>
      <p:sp>
        <p:nvSpPr>
          <p:cNvPr id="6" name="Footer Placeholder 5">
            <a:extLst>
              <a:ext uri="{FF2B5EF4-FFF2-40B4-BE49-F238E27FC236}">
                <a16:creationId xmlns:a16="http://schemas.microsoft.com/office/drawing/2014/main" id="{9CF2D5EA-95AB-3A9E-AA8C-579C1E49A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3895C-B98C-CBFB-4F76-05DED9B4588F}"/>
              </a:ext>
            </a:extLst>
          </p:cNvPr>
          <p:cNvSpPr>
            <a:spLocks noGrp="1"/>
          </p:cNvSpPr>
          <p:nvPr>
            <p:ph type="sldNum" sz="quarter" idx="12"/>
          </p:nvPr>
        </p:nvSpPr>
        <p:spPr/>
        <p:txBody>
          <a:bodyPr/>
          <a:lstStyle/>
          <a:p>
            <a:fld id="{76E15073-BAD8-4917-944B-A236F3630AFE}" type="slidenum">
              <a:rPr lang="en-US" smtClean="0"/>
              <a:t>‹#›</a:t>
            </a:fld>
            <a:endParaRPr lang="en-US"/>
          </a:p>
        </p:txBody>
      </p:sp>
    </p:spTree>
    <p:extLst>
      <p:ext uri="{BB962C8B-B14F-4D97-AF65-F5344CB8AC3E}">
        <p14:creationId xmlns:p14="http://schemas.microsoft.com/office/powerpoint/2010/main" val="186179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36EBC-27A0-EAF7-76A9-37CA597E7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D5DB35-208B-9AC6-0A23-82A7053C0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A9358-E41A-50DB-8B5F-6C5486303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7B520-7A7C-4F72-BB8B-82FC80D877B9}" type="datetimeFigureOut">
              <a:rPr lang="en-US" smtClean="0"/>
              <a:t>9/14/2022</a:t>
            </a:fld>
            <a:endParaRPr lang="en-US"/>
          </a:p>
        </p:txBody>
      </p:sp>
      <p:sp>
        <p:nvSpPr>
          <p:cNvPr id="5" name="Footer Placeholder 4">
            <a:extLst>
              <a:ext uri="{FF2B5EF4-FFF2-40B4-BE49-F238E27FC236}">
                <a16:creationId xmlns:a16="http://schemas.microsoft.com/office/drawing/2014/main" id="{17A0637F-3261-C1EF-FB13-75E1888E9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FDA665-974C-563B-87E7-0A78C8243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15073-BAD8-4917-944B-A236F3630AFE}" type="slidenum">
              <a:rPr lang="en-US" smtClean="0"/>
              <a:t>‹#›</a:t>
            </a:fld>
            <a:endParaRPr lang="en-US"/>
          </a:p>
        </p:txBody>
      </p:sp>
    </p:spTree>
    <p:extLst>
      <p:ext uri="{BB962C8B-B14F-4D97-AF65-F5344CB8AC3E}">
        <p14:creationId xmlns:p14="http://schemas.microsoft.com/office/powerpoint/2010/main" val="57615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rchive.ics.uci.edu/ml/datasets/credit+approv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3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Google Shape;430;p38">
            <a:extLst>
              <a:ext uri="{FF2B5EF4-FFF2-40B4-BE49-F238E27FC236}">
                <a16:creationId xmlns:a16="http://schemas.microsoft.com/office/drawing/2014/main" id="{4C27401B-F0EC-6A58-CC6C-1F170780F87F}"/>
              </a:ext>
            </a:extLst>
          </p:cNvPr>
          <p:cNvSpPr/>
          <p:nvPr/>
        </p:nvSpPr>
        <p:spPr>
          <a:xfrm>
            <a:off x="11843656" y="0"/>
            <a:ext cx="348343" cy="6858000"/>
          </a:xfrm>
          <a:prstGeom prst="rect">
            <a:avLst/>
          </a:pr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D136C3D3-25DC-99D5-4D68-0A30F4CC22FA}"/>
              </a:ext>
            </a:extLst>
          </p:cNvPr>
          <p:cNvSpPr txBox="1"/>
          <p:nvPr/>
        </p:nvSpPr>
        <p:spPr>
          <a:xfrm>
            <a:off x="438475" y="1644612"/>
            <a:ext cx="6096000" cy="1077218"/>
          </a:xfrm>
          <a:prstGeom prst="rect">
            <a:avLst/>
          </a:prstGeom>
          <a:noFill/>
        </p:spPr>
        <p:txBody>
          <a:bodyPr wrap="square">
            <a:spAutoFit/>
          </a:bodyPr>
          <a:lstStyle/>
          <a:p>
            <a:pPr marL="0" indent="0">
              <a:buNone/>
            </a:pPr>
            <a:r>
              <a:rPr lang="en-US" sz="3200" b="1" dirty="0">
                <a:solidFill>
                  <a:schemeClr val="tx1">
                    <a:lumMod val="95000"/>
                    <a:lumOff val="5000"/>
                  </a:schemeClr>
                </a:solidFill>
                <a:latin typeface="Montserrat" panose="00000500000000000000" pitchFamily="2" charset="0"/>
              </a:rPr>
              <a:t>Predicting Credit Cards Approvals</a:t>
            </a:r>
          </a:p>
        </p:txBody>
      </p:sp>
      <p:sp>
        <p:nvSpPr>
          <p:cNvPr id="12" name="Google Shape;430;p38">
            <a:extLst>
              <a:ext uri="{FF2B5EF4-FFF2-40B4-BE49-F238E27FC236}">
                <a16:creationId xmlns:a16="http://schemas.microsoft.com/office/drawing/2014/main" id="{C89B61A4-8A22-2A09-D7E6-E1951C7AEC1C}"/>
              </a:ext>
            </a:extLst>
          </p:cNvPr>
          <p:cNvSpPr/>
          <p:nvPr/>
        </p:nvSpPr>
        <p:spPr>
          <a:xfrm>
            <a:off x="6869197" y="3197686"/>
            <a:ext cx="1255200" cy="1996800"/>
          </a:xfrm>
          <a:prstGeom prst="rect">
            <a:avLst/>
          </a:prstGeom>
          <a:solidFill>
            <a:srgbClr val="38CEF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4" name="Picture 13">
            <a:extLst>
              <a:ext uri="{FF2B5EF4-FFF2-40B4-BE49-F238E27FC236}">
                <a16:creationId xmlns:a16="http://schemas.microsoft.com/office/drawing/2014/main" id="{9742E4B0-B4C1-E48C-E6FF-17CB9E5EC9F0}"/>
              </a:ext>
            </a:extLst>
          </p:cNvPr>
          <p:cNvPicPr>
            <a:picLocks noChangeAspect="1"/>
          </p:cNvPicPr>
          <p:nvPr/>
        </p:nvPicPr>
        <p:blipFill>
          <a:blip r:embed="rId2"/>
          <a:stretch>
            <a:fillRect/>
          </a:stretch>
        </p:blipFill>
        <p:spPr>
          <a:xfrm>
            <a:off x="7034370" y="1124136"/>
            <a:ext cx="5047926" cy="3913971"/>
          </a:xfrm>
          <a:prstGeom prst="rect">
            <a:avLst/>
          </a:prstGeom>
        </p:spPr>
      </p:pic>
      <p:sp>
        <p:nvSpPr>
          <p:cNvPr id="15" name="Content Placeholder 2">
            <a:extLst>
              <a:ext uri="{FF2B5EF4-FFF2-40B4-BE49-F238E27FC236}">
                <a16:creationId xmlns:a16="http://schemas.microsoft.com/office/drawing/2014/main" id="{78E70734-7D78-B051-8C6B-3D87D1773FFC}"/>
              </a:ext>
            </a:extLst>
          </p:cNvPr>
          <p:cNvSpPr txBox="1">
            <a:spLocks/>
          </p:cNvSpPr>
          <p:nvPr/>
        </p:nvSpPr>
        <p:spPr>
          <a:xfrm>
            <a:off x="8124397" y="5099543"/>
            <a:ext cx="1611086" cy="634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chemeClr val="tx1">
                    <a:lumMod val="95000"/>
                    <a:lumOff val="5000"/>
                  </a:schemeClr>
                </a:solidFill>
                <a:latin typeface="Montserrat" panose="00000500000000000000" pitchFamily="2" charset="0"/>
              </a:rPr>
              <a:t>Prepared by:</a:t>
            </a:r>
          </a:p>
          <a:p>
            <a:pPr marL="0" indent="0">
              <a:buFont typeface="Arial" panose="020B0604020202020204" pitchFamily="34" charset="0"/>
              <a:buNone/>
            </a:pPr>
            <a:r>
              <a:rPr lang="en-US" sz="1400" b="1" dirty="0">
                <a:solidFill>
                  <a:schemeClr val="tx1">
                    <a:lumMod val="95000"/>
                    <a:lumOff val="5000"/>
                  </a:schemeClr>
                </a:solidFill>
                <a:latin typeface="Montserrat" panose="00000500000000000000" pitchFamily="2" charset="0"/>
              </a:rPr>
              <a:t>Yazan Hannun</a:t>
            </a:r>
          </a:p>
        </p:txBody>
      </p:sp>
      <p:sp>
        <p:nvSpPr>
          <p:cNvPr id="16" name="Content Placeholder 2">
            <a:extLst>
              <a:ext uri="{FF2B5EF4-FFF2-40B4-BE49-F238E27FC236}">
                <a16:creationId xmlns:a16="http://schemas.microsoft.com/office/drawing/2014/main" id="{C0B6995A-8960-1B6C-B05B-CFA747950A54}"/>
              </a:ext>
            </a:extLst>
          </p:cNvPr>
          <p:cNvSpPr txBox="1">
            <a:spLocks/>
          </p:cNvSpPr>
          <p:nvPr/>
        </p:nvSpPr>
        <p:spPr>
          <a:xfrm>
            <a:off x="10442736" y="5099543"/>
            <a:ext cx="1611086" cy="634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chemeClr val="tx1">
                    <a:lumMod val="95000"/>
                    <a:lumOff val="5000"/>
                  </a:schemeClr>
                </a:solidFill>
                <a:latin typeface="Montserrat" panose="00000500000000000000" pitchFamily="2" charset="0"/>
              </a:rPr>
              <a:t>Track:</a:t>
            </a:r>
          </a:p>
          <a:p>
            <a:pPr marL="0" indent="0">
              <a:buFont typeface="Arial" panose="020B0604020202020204" pitchFamily="34" charset="0"/>
              <a:buNone/>
            </a:pPr>
            <a:r>
              <a:rPr lang="en-US" sz="1400" b="1" dirty="0">
                <a:solidFill>
                  <a:schemeClr val="tx1">
                    <a:lumMod val="95000"/>
                    <a:lumOff val="5000"/>
                  </a:schemeClr>
                </a:solidFill>
                <a:latin typeface="Montserrat" panose="00000500000000000000" pitchFamily="2" charset="0"/>
              </a:rPr>
              <a:t>Data Science</a:t>
            </a:r>
          </a:p>
        </p:txBody>
      </p:sp>
      <p:sp>
        <p:nvSpPr>
          <p:cNvPr id="18" name="Content Placeholder 2">
            <a:extLst>
              <a:ext uri="{FF2B5EF4-FFF2-40B4-BE49-F238E27FC236}">
                <a16:creationId xmlns:a16="http://schemas.microsoft.com/office/drawing/2014/main" id="{B7FA34DA-74C7-9D47-FE57-9A0E27991682}"/>
              </a:ext>
            </a:extLst>
          </p:cNvPr>
          <p:cNvSpPr txBox="1">
            <a:spLocks/>
          </p:cNvSpPr>
          <p:nvPr/>
        </p:nvSpPr>
        <p:spPr>
          <a:xfrm>
            <a:off x="555709" y="2721830"/>
            <a:ext cx="2079172" cy="634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chemeClr val="bg1"/>
                </a:solidFill>
                <a:latin typeface="Montserrat" panose="00000500000000000000" pitchFamily="2" charset="0"/>
              </a:rPr>
              <a:t>Date:</a:t>
            </a:r>
          </a:p>
          <a:p>
            <a:pPr marL="0" indent="0">
              <a:buFont typeface="Arial" panose="020B0604020202020204" pitchFamily="34" charset="0"/>
              <a:buNone/>
            </a:pPr>
            <a:r>
              <a:rPr lang="en-US" sz="1400" b="1" dirty="0">
                <a:solidFill>
                  <a:schemeClr val="tx1">
                    <a:lumMod val="95000"/>
                    <a:lumOff val="5000"/>
                  </a:schemeClr>
                </a:solidFill>
                <a:latin typeface="Montserrat" panose="00000500000000000000" pitchFamily="2" charset="0"/>
              </a:rPr>
              <a:t>September 13, 2022</a:t>
            </a:r>
          </a:p>
        </p:txBody>
      </p:sp>
    </p:spTree>
    <p:extLst>
      <p:ext uri="{BB962C8B-B14F-4D97-AF65-F5344CB8AC3E}">
        <p14:creationId xmlns:p14="http://schemas.microsoft.com/office/powerpoint/2010/main" val="322997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Preprocessing the data</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2031325"/>
          </a:xfrm>
          <a:prstGeom prst="rect">
            <a:avLst/>
          </a:prstGeom>
          <a:noFill/>
        </p:spPr>
        <p:txBody>
          <a:bodyPr wrap="square">
            <a:spAutoFit/>
          </a:bodyPr>
          <a:lstStyle/>
          <a:p>
            <a:r>
              <a:rPr lang="en-US" b="1" dirty="0">
                <a:latin typeface="Montserrat" panose="00000500000000000000" pitchFamily="2" charset="0"/>
              </a:rPr>
              <a:t>There are still some minor but essential data preprocessing needed before we proceed towards building our machine learning model:</a:t>
            </a:r>
          </a:p>
          <a:p>
            <a:pPr marL="285750" indent="-285750">
              <a:buFont typeface="Arial" panose="020B0604020202020204" pitchFamily="34" charset="0"/>
              <a:buChar char="•"/>
            </a:pPr>
            <a:endParaRPr lang="en-US" b="1" dirty="0">
              <a:latin typeface="Montserrat" panose="00000500000000000000" pitchFamily="2" charset="0"/>
            </a:endParaRPr>
          </a:p>
          <a:p>
            <a:pPr marL="285750" indent="-285750">
              <a:buFont typeface="Arial" panose="020B0604020202020204" pitchFamily="34" charset="0"/>
              <a:buChar char="•"/>
            </a:pPr>
            <a:r>
              <a:rPr lang="en-US" b="1" dirty="0">
                <a:latin typeface="Montserrat" panose="00000500000000000000" pitchFamily="2" charset="0"/>
              </a:rPr>
              <a:t>Convert the non-numeric data into numeric using Label Encoding</a:t>
            </a:r>
          </a:p>
          <a:p>
            <a:endParaRPr lang="en-US" b="1" dirty="0">
              <a:latin typeface="Montserrat" panose="00000500000000000000" pitchFamily="2" charset="0"/>
            </a:endParaRPr>
          </a:p>
          <a:p>
            <a:pPr marL="285750" indent="-285750">
              <a:buFont typeface="Arial" panose="020B0604020202020204" pitchFamily="34" charset="0"/>
              <a:buChar char="•"/>
            </a:pPr>
            <a:r>
              <a:rPr lang="en-US" b="1" dirty="0">
                <a:latin typeface="Montserrat" panose="00000500000000000000" pitchFamily="2" charset="0"/>
              </a:rPr>
              <a:t>Scale the feature values to a uniform range using </a:t>
            </a:r>
            <a:r>
              <a:rPr lang="en-US" b="1" dirty="0" err="1">
                <a:latin typeface="Montserrat" panose="00000500000000000000" pitchFamily="2" charset="0"/>
              </a:rPr>
              <a:t>MinMaxScaler</a:t>
            </a:r>
            <a:endParaRPr lang="en-US" b="1" dirty="0">
              <a:latin typeface="Montserrat" panose="00000500000000000000" pitchFamily="2" charset="0"/>
            </a:endParaRPr>
          </a:p>
          <a:p>
            <a:endParaRPr lang="en-US" b="1" dirty="0">
              <a:latin typeface="Montserrat" panose="00000500000000000000" pitchFamily="2" charset="0"/>
            </a:endParaRPr>
          </a:p>
        </p:txBody>
      </p:sp>
    </p:spTree>
    <p:extLst>
      <p:ext uri="{BB962C8B-B14F-4D97-AF65-F5344CB8AC3E}">
        <p14:creationId xmlns:p14="http://schemas.microsoft.com/office/powerpoint/2010/main" val="18864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rgbClr val="C0C0C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Fitting a model</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646331"/>
          </a:xfrm>
          <a:prstGeom prst="rect">
            <a:avLst/>
          </a:prstGeom>
          <a:noFill/>
        </p:spPr>
        <p:txBody>
          <a:bodyPr wrap="square">
            <a:spAutoFit/>
          </a:bodyPr>
          <a:lstStyle/>
          <a:p>
            <a:r>
              <a:rPr lang="en-US" b="1" dirty="0">
                <a:latin typeface="Montserrat" panose="00000500000000000000" pitchFamily="2" charset="0"/>
              </a:rPr>
              <a:t>According to UCI, our dataset contains more instances that correspond to "Denied" status than instances corresponding to "Approved" status.</a:t>
            </a:r>
          </a:p>
        </p:txBody>
      </p:sp>
      <p:pic>
        <p:nvPicPr>
          <p:cNvPr id="3" name="Picture 2">
            <a:extLst>
              <a:ext uri="{FF2B5EF4-FFF2-40B4-BE49-F238E27FC236}">
                <a16:creationId xmlns:a16="http://schemas.microsoft.com/office/drawing/2014/main" id="{698C2B8A-16B7-87CF-A96C-07847FC1A11D}"/>
              </a:ext>
            </a:extLst>
          </p:cNvPr>
          <p:cNvPicPr>
            <a:picLocks noChangeAspect="1"/>
          </p:cNvPicPr>
          <p:nvPr/>
        </p:nvPicPr>
        <p:blipFill>
          <a:blip r:embed="rId2"/>
          <a:stretch>
            <a:fillRect/>
          </a:stretch>
        </p:blipFill>
        <p:spPr>
          <a:xfrm>
            <a:off x="3559629" y="3548808"/>
            <a:ext cx="5013199" cy="2400567"/>
          </a:xfrm>
          <a:prstGeom prst="rect">
            <a:avLst/>
          </a:prstGeom>
        </p:spPr>
      </p:pic>
      <p:cxnSp>
        <p:nvCxnSpPr>
          <p:cNvPr id="16" name="Google Shape;1166;p64">
            <a:extLst>
              <a:ext uri="{FF2B5EF4-FFF2-40B4-BE49-F238E27FC236}">
                <a16:creationId xmlns:a16="http://schemas.microsoft.com/office/drawing/2014/main" id="{ACCCFB21-AC33-A0B0-FE0B-0E5E130B5EB9}"/>
              </a:ext>
            </a:extLst>
          </p:cNvPr>
          <p:cNvCxnSpPr>
            <a:cxnSpLocks/>
          </p:cNvCxnSpPr>
          <p:nvPr/>
        </p:nvCxnSpPr>
        <p:spPr>
          <a:xfrm>
            <a:off x="2525486" y="4398718"/>
            <a:ext cx="1872343" cy="521623"/>
          </a:xfrm>
          <a:prstGeom prst="bentConnector3">
            <a:avLst>
              <a:gd name="adj1" fmla="val 50000"/>
            </a:avLst>
          </a:prstGeom>
          <a:ln>
            <a:headEnd type="diamond" w="med" len="med"/>
            <a:tailEnd type="none" w="med" len="med"/>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223E6F46-CADC-903C-9F6E-DC069F633183}"/>
              </a:ext>
            </a:extLst>
          </p:cNvPr>
          <p:cNvSpPr txBox="1"/>
          <p:nvPr/>
        </p:nvSpPr>
        <p:spPr>
          <a:xfrm>
            <a:off x="1043631" y="4242911"/>
            <a:ext cx="1888040" cy="1077218"/>
          </a:xfrm>
          <a:prstGeom prst="rect">
            <a:avLst/>
          </a:prstGeom>
          <a:noFill/>
        </p:spPr>
        <p:txBody>
          <a:bodyPr wrap="square">
            <a:spAutoFit/>
          </a:bodyPr>
          <a:lstStyle/>
          <a:p>
            <a:r>
              <a:rPr lang="en-US" sz="1600" b="1" dirty="0">
                <a:latin typeface="Montserrat" panose="00000500000000000000" pitchFamily="2" charset="0"/>
              </a:rPr>
              <a:t>307 (44.5%) applications that got approved </a:t>
            </a:r>
          </a:p>
        </p:txBody>
      </p:sp>
      <p:cxnSp>
        <p:nvCxnSpPr>
          <p:cNvPr id="28" name="Google Shape;1166;p64">
            <a:extLst>
              <a:ext uri="{FF2B5EF4-FFF2-40B4-BE49-F238E27FC236}">
                <a16:creationId xmlns:a16="http://schemas.microsoft.com/office/drawing/2014/main" id="{7281F5A3-B9B0-0EEB-813F-AF6266E49B74}"/>
              </a:ext>
            </a:extLst>
          </p:cNvPr>
          <p:cNvCxnSpPr>
            <a:cxnSpLocks/>
          </p:cNvCxnSpPr>
          <p:nvPr/>
        </p:nvCxnSpPr>
        <p:spPr>
          <a:xfrm rot="10800000">
            <a:off x="7857295" y="4223339"/>
            <a:ext cx="1110602" cy="459378"/>
          </a:xfrm>
          <a:prstGeom prst="bentConnector3">
            <a:avLst>
              <a:gd name="adj1" fmla="val 50000"/>
            </a:avLst>
          </a:prstGeom>
          <a:ln>
            <a:headEnd type="diamond" w="med" len="med"/>
            <a:tailEnd type="none" w="med" len="med"/>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3678C16E-C274-2809-0A37-A459E6FB44AC}"/>
              </a:ext>
            </a:extLst>
          </p:cNvPr>
          <p:cNvSpPr txBox="1"/>
          <p:nvPr/>
        </p:nvSpPr>
        <p:spPr>
          <a:xfrm>
            <a:off x="9036565" y="4548720"/>
            <a:ext cx="1888040" cy="830997"/>
          </a:xfrm>
          <a:prstGeom prst="rect">
            <a:avLst/>
          </a:prstGeom>
          <a:noFill/>
        </p:spPr>
        <p:txBody>
          <a:bodyPr wrap="square">
            <a:spAutoFit/>
          </a:bodyPr>
          <a:lstStyle/>
          <a:p>
            <a:r>
              <a:rPr lang="en-US" sz="1600" b="1" dirty="0">
                <a:latin typeface="Montserrat" panose="00000500000000000000" pitchFamily="2" charset="0"/>
              </a:rPr>
              <a:t>383 (55.5%) applications that got denied </a:t>
            </a:r>
          </a:p>
        </p:txBody>
      </p:sp>
      <p:sp>
        <p:nvSpPr>
          <p:cNvPr id="38" name="TextBox 37">
            <a:extLst>
              <a:ext uri="{FF2B5EF4-FFF2-40B4-BE49-F238E27FC236}">
                <a16:creationId xmlns:a16="http://schemas.microsoft.com/office/drawing/2014/main" id="{3BFBE47A-A231-22B1-D91E-C190000BC6B7}"/>
              </a:ext>
            </a:extLst>
          </p:cNvPr>
          <p:cNvSpPr txBox="1"/>
          <p:nvPr/>
        </p:nvSpPr>
        <p:spPr>
          <a:xfrm>
            <a:off x="3718061" y="6056584"/>
            <a:ext cx="6097604" cy="276999"/>
          </a:xfrm>
          <a:prstGeom prst="rect">
            <a:avLst/>
          </a:prstGeom>
          <a:noFill/>
        </p:spPr>
        <p:txBody>
          <a:bodyPr wrap="square">
            <a:spAutoFit/>
          </a:bodyPr>
          <a:lstStyle/>
          <a:p>
            <a:r>
              <a:rPr lang="en-US" sz="1200" dirty="0">
                <a:effectLst/>
                <a:latin typeface="Montserrat" panose="00000500000000000000" pitchFamily="2" charset="0"/>
                <a:ea typeface="Times New Roman" panose="02020603050405020304" pitchFamily="18" charset="0"/>
              </a:rPr>
              <a:t>Counts of Approved or Declined Applications in UCI Dataset</a:t>
            </a:r>
            <a:endParaRPr lang="en-US" sz="1200" dirty="0">
              <a:latin typeface="Montserrat" panose="00000500000000000000" pitchFamily="2" charset="0"/>
            </a:endParaRPr>
          </a:p>
        </p:txBody>
      </p:sp>
    </p:spTree>
    <p:extLst>
      <p:ext uri="{BB962C8B-B14F-4D97-AF65-F5344CB8AC3E}">
        <p14:creationId xmlns:p14="http://schemas.microsoft.com/office/powerpoint/2010/main" val="208124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righ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Fitting a model</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2031325"/>
          </a:xfrm>
          <a:prstGeom prst="rect">
            <a:avLst/>
          </a:prstGeom>
          <a:noFill/>
        </p:spPr>
        <p:txBody>
          <a:bodyPr wrap="square">
            <a:spAutoFit/>
          </a:bodyPr>
          <a:lstStyle/>
          <a:p>
            <a:r>
              <a:rPr lang="en-US" b="1" dirty="0">
                <a:latin typeface="Montserrat" panose="00000500000000000000" pitchFamily="2" charset="0"/>
              </a:rPr>
              <a:t>This gives us a benchmark. A good machine learning model should be able to accurately predict the status of the applications with respect to previous statistics.</a:t>
            </a:r>
          </a:p>
          <a:p>
            <a:endParaRPr lang="en-US" b="1" dirty="0">
              <a:latin typeface="Montserrat" panose="00000500000000000000" pitchFamily="2" charset="0"/>
            </a:endParaRPr>
          </a:p>
          <a:p>
            <a:r>
              <a:rPr lang="en-US" b="1" dirty="0">
                <a:latin typeface="Montserrat" panose="00000500000000000000" pitchFamily="2" charset="0"/>
              </a:rPr>
              <a:t>Which model should we pick? since the output should be labeled a classification model should be picked</a:t>
            </a:r>
          </a:p>
          <a:p>
            <a:endParaRPr lang="en-US" b="1" dirty="0">
              <a:latin typeface="Montserrat" panose="00000500000000000000" pitchFamily="2" charset="0"/>
            </a:endParaRPr>
          </a:p>
          <a:p>
            <a:r>
              <a:rPr lang="en-US" b="1" dirty="0">
                <a:latin typeface="Montserrat" panose="00000500000000000000" pitchFamily="2" charset="0"/>
              </a:rPr>
              <a:t>The two models are Logistic Regression and </a:t>
            </a:r>
            <a:r>
              <a:rPr lang="en-US" b="1" dirty="0" err="1">
                <a:latin typeface="Montserrat" panose="00000500000000000000" pitchFamily="2" charset="0"/>
              </a:rPr>
              <a:t>KNeighborsClassifier</a:t>
            </a:r>
            <a:r>
              <a:rPr lang="en-US" b="1" dirty="0">
                <a:latin typeface="Montserrat" panose="00000500000000000000" pitchFamily="2" charset="0"/>
              </a:rPr>
              <a:t>.</a:t>
            </a:r>
          </a:p>
        </p:txBody>
      </p:sp>
    </p:spTree>
    <p:extLst>
      <p:ext uri="{BB962C8B-B14F-4D97-AF65-F5344CB8AC3E}">
        <p14:creationId xmlns:p14="http://schemas.microsoft.com/office/powerpoint/2010/main" val="336000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rgbClr val="C0C0C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Fitting a model: Logistic Regression</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731526" y="2944974"/>
            <a:ext cx="5751668" cy="2123658"/>
          </a:xfrm>
          <a:prstGeom prst="rect">
            <a:avLst/>
          </a:prstGeom>
          <a:noFill/>
        </p:spPr>
        <p:txBody>
          <a:bodyPr wrap="square">
            <a:spAutoFit/>
          </a:bodyPr>
          <a:lstStyle/>
          <a:p>
            <a:r>
              <a:rPr lang="en-US" b="1" dirty="0">
                <a:latin typeface="Montserrat" panose="00000500000000000000" pitchFamily="2" charset="0"/>
              </a:rPr>
              <a:t>Results:</a:t>
            </a:r>
          </a:p>
          <a:p>
            <a:endParaRPr lang="en-US" b="1" dirty="0">
              <a:latin typeface="Montserrat" panose="00000500000000000000" pitchFamily="2" charset="0"/>
            </a:endParaRPr>
          </a:p>
          <a:p>
            <a:r>
              <a:rPr lang="en-US" sz="1200" b="1" dirty="0">
                <a:latin typeface="Montserrat" panose="00000500000000000000" pitchFamily="2" charset="0"/>
              </a:rPr>
              <a:t>• Accuracy of </a:t>
            </a:r>
            <a:r>
              <a:rPr lang="en-US" sz="1200" b="1" dirty="0" err="1">
                <a:latin typeface="Montserrat" panose="00000500000000000000" pitchFamily="2" charset="0"/>
              </a:rPr>
              <a:t>LogisticRegression</a:t>
            </a:r>
            <a:r>
              <a:rPr lang="en-US" sz="1200" b="1" dirty="0">
                <a:latin typeface="Montserrat" panose="00000500000000000000" pitchFamily="2" charset="0"/>
              </a:rPr>
              <a:t> for train data:  0.8744588744588745</a:t>
            </a:r>
          </a:p>
          <a:p>
            <a:r>
              <a:rPr lang="en-US" sz="1200" b="1" dirty="0">
                <a:latin typeface="Montserrat" panose="00000500000000000000" pitchFamily="2" charset="0"/>
              </a:rPr>
              <a:t>• Accuracy of </a:t>
            </a:r>
            <a:r>
              <a:rPr lang="en-US" sz="1200" b="1" dirty="0" err="1">
                <a:latin typeface="Montserrat" panose="00000500000000000000" pitchFamily="2" charset="0"/>
              </a:rPr>
              <a:t>LogisticRegression</a:t>
            </a:r>
            <a:r>
              <a:rPr lang="en-US" sz="1200" b="1" dirty="0">
                <a:latin typeface="Montserrat" panose="00000500000000000000" pitchFamily="2" charset="0"/>
              </a:rPr>
              <a:t> for test data:  0.8377192982456141</a:t>
            </a:r>
          </a:p>
          <a:p>
            <a:endParaRPr lang="en-US" b="1" dirty="0">
              <a:latin typeface="Montserrat" panose="00000500000000000000" pitchFamily="2" charset="0"/>
            </a:endParaRPr>
          </a:p>
          <a:p>
            <a:endParaRPr lang="en-US" b="1" dirty="0">
              <a:latin typeface="Montserrat" panose="00000500000000000000" pitchFamily="2" charset="0"/>
            </a:endParaRPr>
          </a:p>
          <a:p>
            <a:endParaRPr lang="en-US" b="1" dirty="0">
              <a:latin typeface="Montserrat" panose="00000500000000000000" pitchFamily="2" charset="0"/>
            </a:endParaRPr>
          </a:p>
          <a:p>
            <a:endParaRPr lang="en-US" b="1" dirty="0">
              <a:latin typeface="Montserrat" panose="00000500000000000000" pitchFamily="2" charset="0"/>
            </a:endParaRPr>
          </a:p>
        </p:txBody>
      </p:sp>
      <p:pic>
        <p:nvPicPr>
          <p:cNvPr id="2050" name="Picture 2">
            <a:extLst>
              <a:ext uri="{FF2B5EF4-FFF2-40B4-BE49-F238E27FC236}">
                <a16:creationId xmlns:a16="http://schemas.microsoft.com/office/drawing/2014/main" id="{38C3D8C2-2FD6-00D2-BF7D-83EF1100EF0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2522" y="3429580"/>
            <a:ext cx="38036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3231FE9-308A-6A18-410B-B719A8A06FD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1971" y="3857865"/>
            <a:ext cx="3803650" cy="285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D54AB6D-9D48-28A8-B707-F287BCED93D2}"/>
              </a:ext>
            </a:extLst>
          </p:cNvPr>
          <p:cNvSpPr>
            <a:spLocks noChangeArrowheads="1"/>
          </p:cNvSpPr>
          <p:nvPr/>
        </p:nvSpPr>
        <p:spPr bwMode="auto">
          <a:xfrm>
            <a:off x="5372077" y="3429580"/>
            <a:ext cx="41196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Approved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AEA42DA6-686D-9DD3-F079-8327A9EA1C89}"/>
              </a:ext>
            </a:extLst>
          </p:cNvPr>
          <p:cNvSpPr>
            <a:spLocks noChangeArrowheads="1"/>
          </p:cNvSpPr>
          <p:nvPr/>
        </p:nvSpPr>
        <p:spPr bwMode="auto">
          <a:xfrm>
            <a:off x="6839020" y="3894601"/>
            <a:ext cx="11309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Denied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274913E9-29A6-88B2-A47F-5069AF63C06D}"/>
              </a:ext>
            </a:extLst>
          </p:cNvPr>
          <p:cNvSpPr>
            <a:spLocks noChangeArrowheads="1"/>
          </p:cNvSpPr>
          <p:nvPr/>
        </p:nvSpPr>
        <p:spPr bwMode="auto">
          <a:xfrm>
            <a:off x="457200" y="1485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15B4DD51-5838-A9FB-9BE4-176F32B226ED}"/>
              </a:ext>
            </a:extLst>
          </p:cNvPr>
          <p:cNvPicPr>
            <a:picLocks noChangeAspect="1"/>
          </p:cNvPicPr>
          <p:nvPr/>
        </p:nvPicPr>
        <p:blipFill>
          <a:blip r:embed="rId4"/>
          <a:stretch>
            <a:fillRect/>
          </a:stretch>
        </p:blipFill>
        <p:spPr>
          <a:xfrm>
            <a:off x="1043631" y="4790014"/>
            <a:ext cx="2641533" cy="1132085"/>
          </a:xfrm>
          <a:prstGeom prst="rect">
            <a:avLst/>
          </a:prstGeom>
        </p:spPr>
      </p:pic>
      <p:sp>
        <p:nvSpPr>
          <p:cNvPr id="14" name="TextBox 13">
            <a:extLst>
              <a:ext uri="{FF2B5EF4-FFF2-40B4-BE49-F238E27FC236}">
                <a16:creationId xmlns:a16="http://schemas.microsoft.com/office/drawing/2014/main" id="{1074A593-2768-B976-EEC9-DDA0D2DB1588}"/>
              </a:ext>
            </a:extLst>
          </p:cNvPr>
          <p:cNvSpPr txBox="1"/>
          <p:nvPr/>
        </p:nvSpPr>
        <p:spPr>
          <a:xfrm>
            <a:off x="6910168" y="2955128"/>
            <a:ext cx="6708808" cy="646331"/>
          </a:xfrm>
          <a:prstGeom prst="rect">
            <a:avLst/>
          </a:prstGeom>
          <a:noFill/>
        </p:spPr>
        <p:txBody>
          <a:bodyPr wrap="square">
            <a:spAutoFit/>
          </a:bodyPr>
          <a:lstStyle/>
          <a:p>
            <a:r>
              <a:rPr lang="en-US" b="1" dirty="0">
                <a:latin typeface="Montserrat" panose="00000500000000000000" pitchFamily="2" charset="0"/>
              </a:rPr>
              <a:t>Statistics:</a:t>
            </a:r>
          </a:p>
          <a:p>
            <a:endParaRPr lang="en-US" b="1" dirty="0">
              <a:latin typeface="Montserrat" panose="00000500000000000000" pitchFamily="2" charset="0"/>
            </a:endParaRPr>
          </a:p>
        </p:txBody>
      </p:sp>
      <p:sp>
        <p:nvSpPr>
          <p:cNvPr id="22" name="TextBox 21">
            <a:extLst>
              <a:ext uri="{FF2B5EF4-FFF2-40B4-BE49-F238E27FC236}">
                <a16:creationId xmlns:a16="http://schemas.microsoft.com/office/drawing/2014/main" id="{58437558-2445-B50C-0CA4-A19CC5ADE707}"/>
              </a:ext>
            </a:extLst>
          </p:cNvPr>
          <p:cNvSpPr txBox="1"/>
          <p:nvPr/>
        </p:nvSpPr>
        <p:spPr>
          <a:xfrm>
            <a:off x="731525" y="4346652"/>
            <a:ext cx="6809872" cy="369332"/>
          </a:xfrm>
          <a:prstGeom prst="rect">
            <a:avLst/>
          </a:prstGeom>
          <a:noFill/>
        </p:spPr>
        <p:txBody>
          <a:bodyPr wrap="square">
            <a:spAutoFit/>
          </a:bodyPr>
          <a:lstStyle/>
          <a:p>
            <a:r>
              <a:rPr lang="en-US" b="1" dirty="0">
                <a:latin typeface="Montserrat" panose="00000500000000000000" pitchFamily="2" charset="0"/>
              </a:rPr>
              <a:t>Classification Report:</a:t>
            </a:r>
          </a:p>
        </p:txBody>
      </p:sp>
    </p:spTree>
    <p:extLst>
      <p:ext uri="{BB962C8B-B14F-4D97-AF65-F5344CB8AC3E}">
        <p14:creationId xmlns:p14="http://schemas.microsoft.com/office/powerpoint/2010/main" val="324631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2049"/>
                                        </p:tgtEl>
                                        <p:attrNameLst>
                                          <p:attrName>style.visibility</p:attrName>
                                        </p:attrNameLst>
                                      </p:cBhvr>
                                      <p:to>
                                        <p:strVal val="visible"/>
                                      </p:to>
                                    </p:set>
                                    <p:animEffect transition="in" filter="fade">
                                      <p:cBhvr>
                                        <p:cTn id="26" dur="500"/>
                                        <p:tgtEl>
                                          <p:spTgt spid="20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14"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Fitting a model: K-Nearest Neighbor</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731526" y="2944974"/>
            <a:ext cx="5751668" cy="2308324"/>
          </a:xfrm>
          <a:prstGeom prst="rect">
            <a:avLst/>
          </a:prstGeom>
          <a:noFill/>
        </p:spPr>
        <p:txBody>
          <a:bodyPr wrap="square">
            <a:spAutoFit/>
          </a:bodyPr>
          <a:lstStyle/>
          <a:p>
            <a:r>
              <a:rPr lang="en-US" b="1" dirty="0">
                <a:latin typeface="Montserrat" panose="00000500000000000000" pitchFamily="2" charset="0"/>
              </a:rPr>
              <a:t>Results:</a:t>
            </a:r>
          </a:p>
          <a:p>
            <a:endParaRPr lang="en-US" b="1" dirty="0">
              <a:latin typeface="Montserrat" panose="00000500000000000000" pitchFamily="2" charset="0"/>
            </a:endParaRPr>
          </a:p>
          <a:p>
            <a:r>
              <a:rPr lang="en-US" sz="1200" b="1" dirty="0">
                <a:latin typeface="Montserrat" panose="00000500000000000000" pitchFamily="2" charset="0"/>
              </a:rPr>
              <a:t>Accuracy of </a:t>
            </a:r>
            <a:r>
              <a:rPr lang="en-US" sz="1200" b="1" dirty="0" err="1">
                <a:latin typeface="Montserrat" panose="00000500000000000000" pitchFamily="2" charset="0"/>
              </a:rPr>
              <a:t>KNeighborsClassifier</a:t>
            </a:r>
            <a:r>
              <a:rPr lang="en-US" sz="1200" b="1" dirty="0">
                <a:latin typeface="Montserrat" panose="00000500000000000000" pitchFamily="2" charset="0"/>
              </a:rPr>
              <a:t> for train data:  0.8939393939393939</a:t>
            </a:r>
          </a:p>
          <a:p>
            <a:endParaRPr lang="en-US" sz="1200" b="1" dirty="0">
              <a:latin typeface="Montserrat" panose="00000500000000000000" pitchFamily="2" charset="0"/>
            </a:endParaRPr>
          </a:p>
          <a:p>
            <a:r>
              <a:rPr lang="en-US" sz="1200" b="1" dirty="0">
                <a:latin typeface="Montserrat" panose="00000500000000000000" pitchFamily="2" charset="0"/>
              </a:rPr>
              <a:t>Accuracy of </a:t>
            </a:r>
            <a:r>
              <a:rPr lang="en-US" sz="1200" b="1" dirty="0" err="1">
                <a:latin typeface="Montserrat" panose="00000500000000000000" pitchFamily="2" charset="0"/>
              </a:rPr>
              <a:t>KNeighborsClassifier</a:t>
            </a:r>
            <a:r>
              <a:rPr lang="en-US" sz="1200" b="1" dirty="0">
                <a:latin typeface="Montserrat" panose="00000500000000000000" pitchFamily="2" charset="0"/>
              </a:rPr>
              <a:t> for test data:  0.8640350877192983</a:t>
            </a:r>
          </a:p>
          <a:p>
            <a:endParaRPr lang="en-US" b="1" dirty="0">
              <a:latin typeface="Montserrat" panose="00000500000000000000" pitchFamily="2" charset="0"/>
            </a:endParaRPr>
          </a:p>
          <a:p>
            <a:endParaRPr lang="en-US" b="1" dirty="0">
              <a:latin typeface="Montserrat" panose="00000500000000000000" pitchFamily="2" charset="0"/>
            </a:endParaRPr>
          </a:p>
          <a:p>
            <a:endParaRPr lang="en-US" b="1" dirty="0">
              <a:latin typeface="Montserrat" panose="00000500000000000000" pitchFamily="2" charset="0"/>
            </a:endParaRPr>
          </a:p>
          <a:p>
            <a:endParaRPr lang="en-US" b="1" dirty="0">
              <a:latin typeface="Montserrat" panose="00000500000000000000" pitchFamily="2" charset="0"/>
            </a:endParaRPr>
          </a:p>
        </p:txBody>
      </p:sp>
      <p:sp>
        <p:nvSpPr>
          <p:cNvPr id="3" name="Rectangle 3">
            <a:extLst>
              <a:ext uri="{FF2B5EF4-FFF2-40B4-BE49-F238E27FC236}">
                <a16:creationId xmlns:a16="http://schemas.microsoft.com/office/drawing/2014/main" id="{3D54AB6D-9D48-28A8-B707-F287BCED93D2}"/>
              </a:ext>
            </a:extLst>
          </p:cNvPr>
          <p:cNvSpPr>
            <a:spLocks noChangeArrowheads="1"/>
          </p:cNvSpPr>
          <p:nvPr/>
        </p:nvSpPr>
        <p:spPr bwMode="auto">
          <a:xfrm>
            <a:off x="5372077" y="3429580"/>
            <a:ext cx="41196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Approved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AEA42DA6-686D-9DD3-F079-8327A9EA1C89}"/>
              </a:ext>
            </a:extLst>
          </p:cNvPr>
          <p:cNvSpPr>
            <a:spLocks noChangeArrowheads="1"/>
          </p:cNvSpPr>
          <p:nvPr/>
        </p:nvSpPr>
        <p:spPr bwMode="auto">
          <a:xfrm>
            <a:off x="6839020" y="3894601"/>
            <a:ext cx="11309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Denied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274913E9-29A6-88B2-A47F-5069AF63C06D}"/>
              </a:ext>
            </a:extLst>
          </p:cNvPr>
          <p:cNvSpPr>
            <a:spLocks noChangeArrowheads="1"/>
          </p:cNvSpPr>
          <p:nvPr/>
        </p:nvSpPr>
        <p:spPr bwMode="auto">
          <a:xfrm>
            <a:off x="457200" y="1485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1074A593-2768-B976-EEC9-DDA0D2DB1588}"/>
              </a:ext>
            </a:extLst>
          </p:cNvPr>
          <p:cNvSpPr txBox="1"/>
          <p:nvPr/>
        </p:nvSpPr>
        <p:spPr>
          <a:xfrm>
            <a:off x="6839020" y="2976809"/>
            <a:ext cx="1602336" cy="646331"/>
          </a:xfrm>
          <a:prstGeom prst="rect">
            <a:avLst/>
          </a:prstGeom>
          <a:noFill/>
        </p:spPr>
        <p:txBody>
          <a:bodyPr wrap="square">
            <a:spAutoFit/>
          </a:bodyPr>
          <a:lstStyle/>
          <a:p>
            <a:r>
              <a:rPr lang="en-US" b="1" dirty="0">
                <a:latin typeface="Montserrat" panose="00000500000000000000" pitchFamily="2" charset="0"/>
              </a:rPr>
              <a:t>Statistics:</a:t>
            </a:r>
          </a:p>
          <a:p>
            <a:endParaRPr lang="en-US" b="1" dirty="0">
              <a:latin typeface="Montserrat" panose="00000500000000000000" pitchFamily="2" charset="0"/>
            </a:endParaRPr>
          </a:p>
        </p:txBody>
      </p:sp>
      <p:sp>
        <p:nvSpPr>
          <p:cNvPr id="22" name="TextBox 21">
            <a:extLst>
              <a:ext uri="{FF2B5EF4-FFF2-40B4-BE49-F238E27FC236}">
                <a16:creationId xmlns:a16="http://schemas.microsoft.com/office/drawing/2014/main" id="{58437558-2445-B50C-0CA4-A19CC5ADE707}"/>
              </a:ext>
            </a:extLst>
          </p:cNvPr>
          <p:cNvSpPr txBox="1"/>
          <p:nvPr/>
        </p:nvSpPr>
        <p:spPr>
          <a:xfrm>
            <a:off x="731525" y="4346652"/>
            <a:ext cx="6809872" cy="369332"/>
          </a:xfrm>
          <a:prstGeom prst="rect">
            <a:avLst/>
          </a:prstGeom>
          <a:noFill/>
        </p:spPr>
        <p:txBody>
          <a:bodyPr wrap="square">
            <a:spAutoFit/>
          </a:bodyPr>
          <a:lstStyle/>
          <a:p>
            <a:r>
              <a:rPr lang="en-US" b="1" dirty="0">
                <a:latin typeface="Montserrat" panose="00000500000000000000" pitchFamily="2" charset="0"/>
              </a:rPr>
              <a:t>Classification Report:</a:t>
            </a:r>
          </a:p>
        </p:txBody>
      </p:sp>
      <p:pic>
        <p:nvPicPr>
          <p:cNvPr id="3074" name="Picture 10" descr="Calendar&#10;&#10;Description automatically generated">
            <a:extLst>
              <a:ext uri="{FF2B5EF4-FFF2-40B4-BE49-F238E27FC236}">
                <a16:creationId xmlns:a16="http://schemas.microsoft.com/office/drawing/2014/main" id="{A6D46010-067D-FD1C-6710-D8B6A1E7F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53396"/>
            <a:ext cx="3475037"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6">
            <a:extLst>
              <a:ext uri="{FF2B5EF4-FFF2-40B4-BE49-F238E27FC236}">
                <a16:creationId xmlns:a16="http://schemas.microsoft.com/office/drawing/2014/main" id="{1F6D40F5-1AAE-0797-5C1C-E5E4CD75514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1971" y="3408851"/>
            <a:ext cx="3854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a:extLst>
              <a:ext uri="{FF2B5EF4-FFF2-40B4-BE49-F238E27FC236}">
                <a16:creationId xmlns:a16="http://schemas.microsoft.com/office/drawing/2014/main" id="{01EE560B-5F71-4FB2-71F3-F234574B2CD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1971" y="3902925"/>
            <a:ext cx="3854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a:extLst>
              <a:ext uri="{FF2B5EF4-FFF2-40B4-BE49-F238E27FC236}">
                <a16:creationId xmlns:a16="http://schemas.microsoft.com/office/drawing/2014/main" id="{6FE353F7-4CD5-8E37-C33F-FA6E91FDB4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5476" y="4171598"/>
            <a:ext cx="4066523" cy="258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54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3078"/>
                                        </p:tgtEl>
                                        <p:attrNameLst>
                                          <p:attrName>style.visibility</p:attrName>
                                        </p:attrNameLst>
                                      </p:cBhvr>
                                      <p:to>
                                        <p:strVal val="visible"/>
                                      </p:to>
                                    </p:set>
                                    <p:animEffect transition="in" filter="fade">
                                      <p:cBhvr>
                                        <p:cTn id="31" dur="500"/>
                                        <p:tgtEl>
                                          <p:spTgt spid="3078"/>
                                        </p:tgtEl>
                                      </p:cBhvr>
                                    </p:animEffect>
                                  </p:childTnLst>
                                </p:cTn>
                              </p:par>
                              <p:par>
                                <p:cTn id="32" presetID="10" presetClass="entr" presetSubtype="0" fill="hold" nodeType="withEffect">
                                  <p:stCondLst>
                                    <p:cond delay="0"/>
                                  </p:stCondLst>
                                  <p:childTnLst>
                                    <p:set>
                                      <p:cBhvr>
                                        <p:cTn id="33" dur="1" fill="hold">
                                          <p:stCondLst>
                                            <p:cond delay="0"/>
                                          </p:stCondLst>
                                        </p:cTn>
                                        <p:tgtEl>
                                          <p:spTgt spid="3079"/>
                                        </p:tgtEl>
                                        <p:attrNameLst>
                                          <p:attrName>style.visibility</p:attrName>
                                        </p:attrNameLst>
                                      </p:cBhvr>
                                      <p:to>
                                        <p:strVal val="visible"/>
                                      </p:to>
                                    </p:set>
                                    <p:animEffect transition="in" filter="fade">
                                      <p:cBhvr>
                                        <p:cTn id="34"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14"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Fitting a model: Evaluating classification models performance</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5">
            <a:extLst>
              <a:ext uri="{FF2B5EF4-FFF2-40B4-BE49-F238E27FC236}">
                <a16:creationId xmlns:a16="http://schemas.microsoft.com/office/drawing/2014/main" id="{274913E9-29A6-88B2-A47F-5069AF63C06D}"/>
              </a:ext>
            </a:extLst>
          </p:cNvPr>
          <p:cNvSpPr>
            <a:spLocks noChangeArrowheads="1"/>
          </p:cNvSpPr>
          <p:nvPr/>
        </p:nvSpPr>
        <p:spPr bwMode="auto">
          <a:xfrm>
            <a:off x="457200" y="1485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6E68E1A4-478E-5155-FA45-A95A7AB6CF88}"/>
              </a:ext>
            </a:extLst>
          </p:cNvPr>
          <p:cNvSpPr txBox="1"/>
          <p:nvPr/>
        </p:nvSpPr>
        <p:spPr>
          <a:xfrm>
            <a:off x="2986297" y="6059380"/>
            <a:ext cx="6323798" cy="369332"/>
          </a:xfrm>
          <a:prstGeom prst="rect">
            <a:avLst/>
          </a:prstGeom>
          <a:noFill/>
        </p:spPr>
        <p:txBody>
          <a:bodyPr wrap="square">
            <a:spAutoFit/>
          </a:bodyPr>
          <a:lstStyle/>
          <a:p>
            <a:endParaRPr lang="en-US" dirty="0"/>
          </a:p>
        </p:txBody>
      </p:sp>
      <p:pic>
        <p:nvPicPr>
          <p:cNvPr id="16" name="Picture 15">
            <a:extLst>
              <a:ext uri="{FF2B5EF4-FFF2-40B4-BE49-F238E27FC236}">
                <a16:creationId xmlns:a16="http://schemas.microsoft.com/office/drawing/2014/main" id="{F958676C-0447-99E5-2409-1A8C916E60B2}"/>
              </a:ext>
            </a:extLst>
          </p:cNvPr>
          <p:cNvPicPr>
            <a:picLocks noChangeAspect="1"/>
          </p:cNvPicPr>
          <p:nvPr/>
        </p:nvPicPr>
        <p:blipFill>
          <a:blip r:embed="rId2"/>
          <a:stretch>
            <a:fillRect/>
          </a:stretch>
        </p:blipFill>
        <p:spPr>
          <a:xfrm>
            <a:off x="3805247" y="2686852"/>
            <a:ext cx="4577150" cy="3228836"/>
          </a:xfrm>
          <a:prstGeom prst="rect">
            <a:avLst/>
          </a:prstGeom>
        </p:spPr>
      </p:pic>
      <p:sp>
        <p:nvSpPr>
          <p:cNvPr id="19" name="TextBox 18">
            <a:extLst>
              <a:ext uri="{FF2B5EF4-FFF2-40B4-BE49-F238E27FC236}">
                <a16:creationId xmlns:a16="http://schemas.microsoft.com/office/drawing/2014/main" id="{58323F31-889F-4892-8F5B-816A799B564A}"/>
              </a:ext>
            </a:extLst>
          </p:cNvPr>
          <p:cNvSpPr txBox="1"/>
          <p:nvPr/>
        </p:nvSpPr>
        <p:spPr>
          <a:xfrm>
            <a:off x="3249329" y="5936269"/>
            <a:ext cx="5711792" cy="307777"/>
          </a:xfrm>
          <a:prstGeom prst="rect">
            <a:avLst/>
          </a:prstGeom>
          <a:noFill/>
        </p:spPr>
        <p:txBody>
          <a:bodyPr wrap="square">
            <a:spAutoFit/>
          </a:bodyPr>
          <a:lstStyle/>
          <a:p>
            <a:r>
              <a:rPr lang="en-US" sz="1400" dirty="0">
                <a:effectLst/>
                <a:latin typeface="Montserrat" panose="00000500000000000000" pitchFamily="2" charset="0"/>
                <a:ea typeface="Times New Roman" panose="02020603050405020304" pitchFamily="18" charset="0"/>
              </a:rPr>
              <a:t>Performance of logistic regression and KNN (</a:t>
            </a:r>
            <a:r>
              <a:rPr lang="en-US" sz="1400" dirty="0" err="1">
                <a:effectLst/>
                <a:latin typeface="Montserrat" panose="00000500000000000000" pitchFamily="2" charset="0"/>
                <a:ea typeface="Times New Roman" panose="02020603050405020304" pitchFamily="18" charset="0"/>
              </a:rPr>
              <a:t>n_neigbours</a:t>
            </a:r>
            <a:r>
              <a:rPr lang="en-US" sz="1400" dirty="0">
                <a:effectLst/>
                <a:latin typeface="Montserrat" panose="00000500000000000000" pitchFamily="2" charset="0"/>
                <a:ea typeface="Times New Roman" panose="02020603050405020304" pitchFamily="18" charset="0"/>
              </a:rPr>
              <a:t> = 8)</a:t>
            </a:r>
            <a:endParaRPr lang="en-US" sz="1400" dirty="0">
              <a:latin typeface="Montserrat" panose="00000500000000000000" pitchFamily="2" charset="0"/>
            </a:endParaRPr>
          </a:p>
        </p:txBody>
      </p:sp>
    </p:spTree>
    <p:extLst>
      <p:ext uri="{BB962C8B-B14F-4D97-AF65-F5344CB8AC3E}">
        <p14:creationId xmlns:p14="http://schemas.microsoft.com/office/powerpoint/2010/main" val="105538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Fitting a model: </a:t>
            </a:r>
            <a:r>
              <a:rPr lang="en-US" sz="2000" b="1" u="sng" dirty="0" err="1">
                <a:latin typeface="Montserrat" panose="00000500000000000000" pitchFamily="2" charset="0"/>
              </a:rPr>
              <a:t>Hypertuning</a:t>
            </a:r>
            <a:r>
              <a:rPr lang="en-US" sz="2000" b="1" u="sng" dirty="0">
                <a:latin typeface="Montserrat" panose="00000500000000000000" pitchFamily="2" charset="0"/>
              </a:rPr>
              <a:t> models using </a:t>
            </a:r>
            <a:r>
              <a:rPr lang="en-US" sz="2000" b="1" u="sng" dirty="0" err="1">
                <a:latin typeface="Montserrat" panose="00000500000000000000" pitchFamily="2" charset="0"/>
              </a:rPr>
              <a:t>GridSerachCV</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5">
            <a:extLst>
              <a:ext uri="{FF2B5EF4-FFF2-40B4-BE49-F238E27FC236}">
                <a16:creationId xmlns:a16="http://schemas.microsoft.com/office/drawing/2014/main" id="{274913E9-29A6-88B2-A47F-5069AF63C06D}"/>
              </a:ext>
            </a:extLst>
          </p:cNvPr>
          <p:cNvSpPr>
            <a:spLocks noChangeArrowheads="1"/>
          </p:cNvSpPr>
          <p:nvPr/>
        </p:nvSpPr>
        <p:spPr bwMode="auto">
          <a:xfrm>
            <a:off x="457200" y="1485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6E68E1A4-478E-5155-FA45-A95A7AB6CF88}"/>
              </a:ext>
            </a:extLst>
          </p:cNvPr>
          <p:cNvSpPr txBox="1"/>
          <p:nvPr/>
        </p:nvSpPr>
        <p:spPr>
          <a:xfrm>
            <a:off x="2986297" y="6059380"/>
            <a:ext cx="6323798" cy="369332"/>
          </a:xfrm>
          <a:prstGeom prst="rect">
            <a:avLst/>
          </a:prstGeom>
          <a:noFill/>
        </p:spPr>
        <p:txBody>
          <a:bodyPr wrap="square">
            <a:spAutoFit/>
          </a:bodyPr>
          <a:lstStyle/>
          <a:p>
            <a:endParaRPr lang="en-US" dirty="0"/>
          </a:p>
        </p:txBody>
      </p:sp>
      <p:sp>
        <p:nvSpPr>
          <p:cNvPr id="19" name="TextBox 18">
            <a:extLst>
              <a:ext uri="{FF2B5EF4-FFF2-40B4-BE49-F238E27FC236}">
                <a16:creationId xmlns:a16="http://schemas.microsoft.com/office/drawing/2014/main" id="{58323F31-889F-4892-8F5B-816A799B564A}"/>
              </a:ext>
            </a:extLst>
          </p:cNvPr>
          <p:cNvSpPr txBox="1"/>
          <p:nvPr/>
        </p:nvSpPr>
        <p:spPr>
          <a:xfrm>
            <a:off x="2276835" y="5317046"/>
            <a:ext cx="4662637" cy="307777"/>
          </a:xfrm>
          <a:prstGeom prst="rect">
            <a:avLst/>
          </a:prstGeom>
          <a:noFill/>
        </p:spPr>
        <p:txBody>
          <a:bodyPr wrap="square">
            <a:spAutoFit/>
          </a:bodyPr>
          <a:lstStyle/>
          <a:p>
            <a:r>
              <a:rPr lang="en-US" sz="1400" dirty="0">
                <a:latin typeface="Montserrat" panose="00000500000000000000" pitchFamily="2" charset="0"/>
                <a:ea typeface="Times New Roman" panose="02020603050405020304" pitchFamily="18" charset="0"/>
              </a:rPr>
              <a:t>KNN and Logistic Regression models comparison</a:t>
            </a:r>
            <a:endParaRPr lang="en-US" sz="1400" dirty="0">
              <a:latin typeface="Montserrat" panose="00000500000000000000" pitchFamily="2" charset="0"/>
            </a:endParaRPr>
          </a:p>
        </p:txBody>
      </p:sp>
      <p:graphicFrame>
        <p:nvGraphicFramePr>
          <p:cNvPr id="3" name="Table 2">
            <a:extLst>
              <a:ext uri="{FF2B5EF4-FFF2-40B4-BE49-F238E27FC236}">
                <a16:creationId xmlns:a16="http://schemas.microsoft.com/office/drawing/2014/main" id="{23340D80-575A-E146-9A02-089820C43510}"/>
              </a:ext>
            </a:extLst>
          </p:cNvPr>
          <p:cNvGraphicFramePr>
            <a:graphicFrameLocks noGrp="1"/>
          </p:cNvGraphicFramePr>
          <p:nvPr>
            <p:extLst>
              <p:ext uri="{D42A27DB-BD31-4B8C-83A1-F6EECF244321}">
                <p14:modId xmlns:p14="http://schemas.microsoft.com/office/powerpoint/2010/main" val="3978435397"/>
              </p:ext>
            </p:extLst>
          </p:nvPr>
        </p:nvGraphicFramePr>
        <p:xfrm>
          <a:off x="838200" y="3214279"/>
          <a:ext cx="7401727" cy="2065843"/>
        </p:xfrm>
        <a:graphic>
          <a:graphicData uri="http://schemas.openxmlformats.org/drawingml/2006/table">
            <a:tbl>
              <a:tblPr firstRow="1" firstCol="1" bandRow="1">
                <a:tableStyleId>{1E171933-4619-4E11-9A3F-F7608DF75F80}</a:tableStyleId>
              </a:tblPr>
              <a:tblGrid>
                <a:gridCol w="1409128">
                  <a:extLst>
                    <a:ext uri="{9D8B030D-6E8A-4147-A177-3AD203B41FA5}">
                      <a16:colId xmlns:a16="http://schemas.microsoft.com/office/drawing/2014/main" val="2467985948"/>
                    </a:ext>
                  </a:extLst>
                </a:gridCol>
                <a:gridCol w="1526615">
                  <a:extLst>
                    <a:ext uri="{9D8B030D-6E8A-4147-A177-3AD203B41FA5}">
                      <a16:colId xmlns:a16="http://schemas.microsoft.com/office/drawing/2014/main" val="41353343"/>
                    </a:ext>
                  </a:extLst>
                </a:gridCol>
                <a:gridCol w="2232992">
                  <a:extLst>
                    <a:ext uri="{9D8B030D-6E8A-4147-A177-3AD203B41FA5}">
                      <a16:colId xmlns:a16="http://schemas.microsoft.com/office/drawing/2014/main" val="2534529018"/>
                    </a:ext>
                  </a:extLst>
                </a:gridCol>
                <a:gridCol w="2232992">
                  <a:extLst>
                    <a:ext uri="{9D8B030D-6E8A-4147-A177-3AD203B41FA5}">
                      <a16:colId xmlns:a16="http://schemas.microsoft.com/office/drawing/2014/main" val="2003506892"/>
                    </a:ext>
                  </a:extLst>
                </a:gridCol>
              </a:tblGrid>
              <a:tr h="688615">
                <a:tc>
                  <a:txBody>
                    <a:bodyPr/>
                    <a:lstStyle/>
                    <a:p>
                      <a:pPr marL="0" marR="0" algn="ctr">
                        <a:spcBef>
                          <a:spcPts val="0"/>
                        </a:spcBef>
                        <a:spcAft>
                          <a:spcPts val="0"/>
                        </a:spcAft>
                        <a:tabLst>
                          <a:tab pos="1304290" algn="l"/>
                        </a:tabLst>
                      </a:pPr>
                      <a:r>
                        <a:rPr lang="en-US" sz="1100" b="1" dirty="0">
                          <a:effectLst/>
                        </a:rPr>
                        <a:t>Model</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dirty="0">
                          <a:effectLst/>
                        </a:rPr>
                        <a:t>Data</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dirty="0">
                          <a:effectLst/>
                        </a:rPr>
                        <a:t>Before Hyper tuning</a:t>
                      </a:r>
                      <a:endParaRPr lang="en-US" sz="1200" b="1" dirty="0">
                        <a:effectLst/>
                      </a:endParaRPr>
                    </a:p>
                    <a:p>
                      <a:pPr marL="0" marR="0" algn="ctr">
                        <a:spcBef>
                          <a:spcPts val="0"/>
                        </a:spcBef>
                        <a:spcAft>
                          <a:spcPts val="0"/>
                        </a:spcAft>
                        <a:tabLst>
                          <a:tab pos="1304290" algn="l"/>
                        </a:tabLst>
                      </a:pPr>
                      <a:r>
                        <a:rPr lang="en-US" sz="1100" b="1" dirty="0">
                          <a:effectLst/>
                        </a:rPr>
                        <a:t>(n = 8) </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dirty="0">
                          <a:effectLst/>
                        </a:rPr>
                        <a:t>After Hyper tuning (n = 22) (</a:t>
                      </a:r>
                      <a:r>
                        <a:rPr lang="en-US" sz="1100" b="1" dirty="0" err="1">
                          <a:effectLst/>
                        </a:rPr>
                        <a:t>tol</a:t>
                      </a:r>
                      <a:r>
                        <a:rPr lang="en-US" sz="1100" b="1" dirty="0">
                          <a:effectLst/>
                        </a:rPr>
                        <a:t>=0.01, </a:t>
                      </a:r>
                      <a:r>
                        <a:rPr lang="en-US" sz="1100" b="1" dirty="0" err="1">
                          <a:effectLst/>
                        </a:rPr>
                        <a:t>max_itr</a:t>
                      </a:r>
                      <a:r>
                        <a:rPr lang="en-US" sz="1100" b="1" dirty="0">
                          <a:effectLst/>
                        </a:rPr>
                        <a:t> = 100)</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28499581"/>
                  </a:ext>
                </a:extLst>
              </a:tr>
              <a:tr h="344307">
                <a:tc rowSpan="2">
                  <a:txBody>
                    <a:bodyPr/>
                    <a:lstStyle/>
                    <a:p>
                      <a:pPr marL="0" marR="0" algn="ctr">
                        <a:spcBef>
                          <a:spcPts val="0"/>
                        </a:spcBef>
                        <a:spcAft>
                          <a:spcPts val="0"/>
                        </a:spcAft>
                        <a:tabLst>
                          <a:tab pos="1304290" algn="l"/>
                        </a:tabLst>
                      </a:pPr>
                      <a:r>
                        <a:rPr lang="en-US" sz="1100" b="1">
                          <a:effectLst/>
                        </a:rPr>
                        <a:t>KNN</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dirty="0">
                          <a:effectLst/>
                        </a:rPr>
                        <a:t>Train Accuracy</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0.893939</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0.88528</a:t>
                      </a:r>
                      <a:endParaRPr lang="en-US" sz="12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53392"/>
                  </a:ext>
                </a:extLst>
              </a:tr>
              <a:tr h="344307">
                <a:tc vMerge="1">
                  <a:txBody>
                    <a:bodyPr/>
                    <a:lstStyle/>
                    <a:p>
                      <a:endParaRPr lang="en-US"/>
                    </a:p>
                  </a:txBody>
                  <a:tcPr/>
                </a:tc>
                <a:tc>
                  <a:txBody>
                    <a:bodyPr/>
                    <a:lstStyle/>
                    <a:p>
                      <a:pPr marL="0" marR="0" algn="ctr">
                        <a:spcBef>
                          <a:spcPts val="0"/>
                        </a:spcBef>
                        <a:spcAft>
                          <a:spcPts val="0"/>
                        </a:spcAft>
                        <a:tabLst>
                          <a:tab pos="1304290" algn="l"/>
                        </a:tabLst>
                      </a:pPr>
                      <a:r>
                        <a:rPr lang="en-US" sz="1100" b="1">
                          <a:effectLst/>
                        </a:rPr>
                        <a:t>Test Accuracy</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0.864035</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0.86</a:t>
                      </a:r>
                      <a:endParaRPr lang="en-US" sz="12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58945326"/>
                  </a:ext>
                </a:extLst>
              </a:tr>
              <a:tr h="344307">
                <a:tc rowSpan="2">
                  <a:txBody>
                    <a:bodyPr/>
                    <a:lstStyle/>
                    <a:p>
                      <a:pPr marL="0" marR="0" algn="ctr">
                        <a:spcBef>
                          <a:spcPts val="0"/>
                        </a:spcBef>
                        <a:spcAft>
                          <a:spcPts val="0"/>
                        </a:spcAft>
                        <a:tabLst>
                          <a:tab pos="1304290" algn="l"/>
                        </a:tabLst>
                      </a:pPr>
                      <a:r>
                        <a:rPr lang="en-US" sz="1100" b="1">
                          <a:effectLst/>
                        </a:rPr>
                        <a:t>Logistic Regression</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Train Accuracy</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0.874458</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0.86796</a:t>
                      </a:r>
                      <a:endParaRPr lang="en-US" sz="12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2259315"/>
                  </a:ext>
                </a:extLst>
              </a:tr>
              <a:tr h="344307">
                <a:tc vMerge="1">
                  <a:txBody>
                    <a:bodyPr/>
                    <a:lstStyle/>
                    <a:p>
                      <a:endParaRPr lang="en-US"/>
                    </a:p>
                  </a:txBody>
                  <a:tcPr/>
                </a:tc>
                <a:tc>
                  <a:txBody>
                    <a:bodyPr/>
                    <a:lstStyle/>
                    <a:p>
                      <a:pPr marL="0" marR="0" algn="ctr">
                        <a:spcBef>
                          <a:spcPts val="0"/>
                        </a:spcBef>
                        <a:spcAft>
                          <a:spcPts val="0"/>
                        </a:spcAft>
                        <a:tabLst>
                          <a:tab pos="1304290" algn="l"/>
                        </a:tabLst>
                      </a:pPr>
                      <a:r>
                        <a:rPr lang="en-US" sz="1100" b="1">
                          <a:effectLst/>
                        </a:rPr>
                        <a:t>Test Accuracy</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a:effectLst/>
                        </a:rPr>
                        <a:t>0.837719</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b="1" dirty="0">
                          <a:effectLst/>
                        </a:rPr>
                        <a:t>0.84</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70810672"/>
                  </a:ext>
                </a:extLst>
              </a:tr>
            </a:tbl>
          </a:graphicData>
        </a:graphic>
      </p:graphicFrame>
      <p:pic>
        <p:nvPicPr>
          <p:cNvPr id="4097" name="Picture 15">
            <a:extLst>
              <a:ext uri="{FF2B5EF4-FFF2-40B4-BE49-F238E27FC236}">
                <a16:creationId xmlns:a16="http://schemas.microsoft.com/office/drawing/2014/main" id="{061D0DE1-E73D-8A9F-8844-3AD434B0A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194" y="2674563"/>
            <a:ext cx="3919538"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1E16BF1-71D2-ED73-026F-D7DBA7B87AA7}"/>
              </a:ext>
            </a:extLst>
          </p:cNvPr>
          <p:cNvSpPr txBox="1"/>
          <p:nvPr/>
        </p:nvSpPr>
        <p:spPr>
          <a:xfrm>
            <a:off x="9216307" y="5500190"/>
            <a:ext cx="2545305" cy="415498"/>
          </a:xfrm>
          <a:prstGeom prst="rect">
            <a:avLst/>
          </a:prstGeom>
          <a:noFill/>
        </p:spPr>
        <p:txBody>
          <a:bodyPr wrap="square">
            <a:spAutoFit/>
          </a:bodyPr>
          <a:lstStyle/>
          <a:p>
            <a:pPr algn="ctr"/>
            <a:r>
              <a:rPr lang="en-US" sz="1050" dirty="0">
                <a:latin typeface="Montserrat" panose="00000500000000000000" pitchFamily="2" charset="0"/>
                <a:ea typeface="Times New Roman" panose="02020603050405020304" pitchFamily="18" charset="0"/>
              </a:rPr>
              <a:t>KNN and Logistic Regression models comparison</a:t>
            </a:r>
            <a:endParaRPr lang="en-US" sz="1050" dirty="0">
              <a:latin typeface="Montserrat" panose="00000500000000000000" pitchFamily="2" charset="0"/>
            </a:endParaRPr>
          </a:p>
        </p:txBody>
      </p:sp>
    </p:spTree>
    <p:extLst>
      <p:ext uri="{BB962C8B-B14F-4D97-AF65-F5344CB8AC3E}">
        <p14:creationId xmlns:p14="http://schemas.microsoft.com/office/powerpoint/2010/main" val="387056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4097"/>
                                        </p:tgtEl>
                                        <p:attrNameLst>
                                          <p:attrName>style.visibility</p:attrName>
                                        </p:attrNameLst>
                                      </p:cBhvr>
                                      <p:to>
                                        <p:strVal val="visible"/>
                                      </p:to>
                                    </p:set>
                                    <p:animEffect transition="in" filter="wipe(down)">
                                      <p:cBhvr>
                                        <p:cTn id="18"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2400" b="1" dirty="0">
                <a:latin typeface="Montserrat" panose="00000500000000000000" pitchFamily="2" charset="0"/>
              </a:rPr>
              <a:t>Application Program Interface (API)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1754326"/>
          </a:xfrm>
          <a:prstGeom prst="rect">
            <a:avLst/>
          </a:prstGeom>
          <a:noFill/>
        </p:spPr>
        <p:txBody>
          <a:bodyPr wrap="square">
            <a:spAutoFit/>
          </a:bodyPr>
          <a:lstStyle/>
          <a:p>
            <a:r>
              <a:rPr lang="en-US" b="1" dirty="0">
                <a:latin typeface="Montserrat" panose="00000500000000000000" pitchFamily="2" charset="0"/>
              </a:rPr>
              <a:t>After creating the model and choosing the best performing one, two APIs will be created the first one will retrieve applications from the client for example (a bank) and then send back a .xlsx report to the client contains the predictions of the status of their customers credit card applications. Moreover, the </a:t>
            </a:r>
            <a:r>
              <a:rPr lang="en-US" b="1" dirty="0" err="1">
                <a:latin typeface="Montserrat" panose="00000500000000000000" pitchFamily="2" charset="0"/>
              </a:rPr>
              <a:t>sqlite</a:t>
            </a:r>
            <a:r>
              <a:rPr lang="en-US" b="1" dirty="0">
                <a:latin typeface="Montserrat" panose="00000500000000000000" pitchFamily="2" charset="0"/>
              </a:rPr>
              <a:t> database should also be auto synchronized to a cloud database (Firebase). Below a description of how to create such APIs</a:t>
            </a:r>
          </a:p>
        </p:txBody>
      </p:sp>
    </p:spTree>
    <p:extLst>
      <p:ext uri="{BB962C8B-B14F-4D97-AF65-F5344CB8AC3E}">
        <p14:creationId xmlns:p14="http://schemas.microsoft.com/office/powerpoint/2010/main" val="29902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2400" b="1" dirty="0">
                <a:latin typeface="Montserrat" panose="00000500000000000000" pitchFamily="2" charset="0"/>
              </a:rPr>
              <a:t>Application Program Interface (API)</a:t>
            </a:r>
            <a:br>
              <a:rPr lang="en-US" sz="2400" b="1" dirty="0">
                <a:latin typeface="Montserrat" panose="00000500000000000000" pitchFamily="2" charset="0"/>
              </a:rPr>
            </a:br>
            <a:br>
              <a:rPr lang="en-US" sz="2400" b="1" dirty="0">
                <a:latin typeface="Montserrat" panose="00000500000000000000" pitchFamily="2" charset="0"/>
              </a:rPr>
            </a:br>
            <a:br>
              <a:rPr lang="en-US" sz="2400" b="1" dirty="0">
                <a:latin typeface="Montserrat" panose="00000500000000000000" pitchFamily="2" charset="0"/>
              </a:rPr>
            </a:br>
            <a:r>
              <a:rPr lang="en-US" sz="2400" b="1" dirty="0">
                <a:latin typeface="Montserrat" panose="00000500000000000000" pitchFamily="2" charset="0"/>
              </a:rPr>
              <a:t>API 1</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2226892"/>
          </a:xfrm>
          <a:prstGeom prst="rect">
            <a:avLst/>
          </a:prstGeom>
          <a:noFill/>
        </p:spPr>
        <p:txBody>
          <a:bodyPr wrap="square">
            <a:spAutoFit/>
          </a:bodyPr>
          <a:lstStyle/>
          <a:p>
            <a:pPr marL="342900" indent="-342900">
              <a:lnSpc>
                <a:spcPct val="200000"/>
              </a:lnSpc>
              <a:buFont typeface="+mj-lt"/>
              <a:buAutoNum type="arabicPeriod"/>
            </a:pPr>
            <a:r>
              <a:rPr lang="en-US" b="1" dirty="0">
                <a:latin typeface="Montserrat" panose="00000500000000000000" pitchFamily="2" charset="0"/>
              </a:rPr>
              <a:t>Retrieve the data from the client</a:t>
            </a:r>
          </a:p>
          <a:p>
            <a:pPr marL="342900" indent="-342900">
              <a:lnSpc>
                <a:spcPct val="200000"/>
              </a:lnSpc>
              <a:buFont typeface="+mj-lt"/>
              <a:buAutoNum type="arabicPeriod"/>
            </a:pPr>
            <a:r>
              <a:rPr lang="en-US" b="1" dirty="0">
                <a:latin typeface="Montserrat" panose="00000500000000000000" pitchFamily="2" charset="0"/>
              </a:rPr>
              <a:t>Handle and preprocess the data for prediction</a:t>
            </a:r>
          </a:p>
          <a:p>
            <a:pPr marL="342900" indent="-342900">
              <a:lnSpc>
                <a:spcPct val="200000"/>
              </a:lnSpc>
              <a:buFont typeface="+mj-lt"/>
              <a:buAutoNum type="arabicPeriod"/>
            </a:pPr>
            <a:r>
              <a:rPr lang="en-US" b="1" dirty="0">
                <a:latin typeface="Montserrat" panose="00000500000000000000" pitchFamily="2" charset="0"/>
              </a:rPr>
              <a:t>Create SQLite database and insert the predictions</a:t>
            </a:r>
          </a:p>
          <a:p>
            <a:pPr marL="342900" indent="-342900">
              <a:lnSpc>
                <a:spcPct val="200000"/>
              </a:lnSpc>
              <a:buFont typeface="+mj-lt"/>
              <a:buAutoNum type="arabicPeriod"/>
            </a:pPr>
            <a:r>
              <a:rPr lang="en-US" b="1" dirty="0">
                <a:latin typeface="Montserrat" panose="00000500000000000000" pitchFamily="2" charset="0"/>
              </a:rPr>
              <a:t>Synchronize the data into a cloud database </a:t>
            </a:r>
          </a:p>
        </p:txBody>
      </p:sp>
    </p:spTree>
    <p:extLst>
      <p:ext uri="{BB962C8B-B14F-4D97-AF65-F5344CB8AC3E}">
        <p14:creationId xmlns:p14="http://schemas.microsoft.com/office/powerpoint/2010/main" val="411484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rgbClr val="C0C0C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rgbClr val="C0C0C0"/>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2400" b="1" dirty="0">
                <a:latin typeface="Montserrat" panose="00000500000000000000" pitchFamily="2" charset="0"/>
              </a:rPr>
              <a:t>Application Program Interface (API)</a:t>
            </a:r>
            <a:br>
              <a:rPr lang="en-US" sz="2400" b="1" dirty="0">
                <a:latin typeface="Montserrat" panose="00000500000000000000" pitchFamily="2" charset="0"/>
              </a:rPr>
            </a:br>
            <a:br>
              <a:rPr lang="en-US" sz="2400" b="1" dirty="0">
                <a:latin typeface="Montserrat" panose="00000500000000000000" pitchFamily="2" charset="0"/>
              </a:rPr>
            </a:br>
            <a:br>
              <a:rPr lang="en-US" sz="2400" b="1" dirty="0">
                <a:latin typeface="Montserrat" panose="00000500000000000000" pitchFamily="2" charset="0"/>
              </a:rPr>
            </a:br>
            <a:r>
              <a:rPr lang="en-US" sz="2400" b="1" dirty="0">
                <a:latin typeface="Montserrat" panose="00000500000000000000" pitchFamily="2" charset="0"/>
              </a:rPr>
              <a:t>API 2</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1707519"/>
          </a:xfrm>
          <a:prstGeom prst="rect">
            <a:avLst/>
          </a:prstGeom>
          <a:noFill/>
        </p:spPr>
        <p:txBody>
          <a:bodyPr wrap="square">
            <a:spAutoFit/>
          </a:bodyPr>
          <a:lstStyle/>
          <a:p>
            <a:pPr>
              <a:lnSpc>
                <a:spcPct val="150000"/>
              </a:lnSpc>
            </a:pPr>
            <a:r>
              <a:rPr lang="en-US" b="1" dirty="0">
                <a:latin typeface="Montserrat" panose="00000500000000000000" pitchFamily="2" charset="0"/>
              </a:rPr>
              <a:t>This API was built in case the client wants a report about the predictions of the file, which has already sent in API 1. After receiving a request to generate a report, this API will generate a report as an excel file contains the </a:t>
            </a:r>
            <a:r>
              <a:rPr lang="en-US" b="1" dirty="0" err="1">
                <a:latin typeface="Montserrat" panose="00000500000000000000" pitchFamily="2" charset="0"/>
              </a:rPr>
              <a:t>CustomerID</a:t>
            </a:r>
            <a:r>
              <a:rPr lang="en-US" b="1" dirty="0">
                <a:latin typeface="Montserrat" panose="00000500000000000000" pitchFamily="2" charset="0"/>
              </a:rPr>
              <a:t>, date of prediction and status of this customer application.</a:t>
            </a:r>
          </a:p>
        </p:txBody>
      </p:sp>
    </p:spTree>
    <p:extLst>
      <p:ext uri="{BB962C8B-B14F-4D97-AF65-F5344CB8AC3E}">
        <p14:creationId xmlns:p14="http://schemas.microsoft.com/office/powerpoint/2010/main" val="382129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7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83" name="Rectangle 7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rmAutofit/>
          </a:bodyPr>
          <a:lstStyle/>
          <a:p>
            <a:r>
              <a:rPr lang="en-US" sz="4800" b="1" dirty="0">
                <a:latin typeface="Montserrat" panose="00000500000000000000" pitchFamily="2" charset="0"/>
              </a:rPr>
              <a:t>Table of Contents</a:t>
            </a:r>
          </a:p>
        </p:txBody>
      </p:sp>
      <p:sp>
        <p:nvSpPr>
          <p:cNvPr id="3" name="Content Placeholder 2">
            <a:extLst>
              <a:ext uri="{FF2B5EF4-FFF2-40B4-BE49-F238E27FC236}">
                <a16:creationId xmlns:a16="http://schemas.microsoft.com/office/drawing/2014/main" id="{C7BC7AC1-5E32-6340-BA48-F47E572A5467}"/>
              </a:ext>
            </a:extLst>
          </p:cNvPr>
          <p:cNvSpPr>
            <a:spLocks noGrp="1"/>
          </p:cNvSpPr>
          <p:nvPr>
            <p:ph idx="1"/>
          </p:nvPr>
        </p:nvSpPr>
        <p:spPr>
          <a:xfrm>
            <a:off x="1045028" y="3017522"/>
            <a:ext cx="9941319" cy="3124658"/>
          </a:xfrm>
        </p:spPr>
        <p:txBody>
          <a:bodyPr anchor="ctr">
            <a:normAutofit fontScale="92500" lnSpcReduction="20000"/>
          </a:bodyPr>
          <a:lstStyle/>
          <a:p>
            <a:r>
              <a:rPr lang="en-US" sz="2000" b="1" dirty="0">
                <a:latin typeface="Montserrat" panose="00000500000000000000" pitchFamily="2" charset="0"/>
              </a:rPr>
              <a:t>Introduction </a:t>
            </a:r>
          </a:p>
          <a:p>
            <a:pPr marL="0" indent="0">
              <a:buNone/>
            </a:pPr>
            <a:endParaRPr lang="en-US" sz="2000" b="1" dirty="0">
              <a:latin typeface="Montserrat" panose="00000500000000000000" pitchFamily="2" charset="0"/>
            </a:endParaRPr>
          </a:p>
          <a:p>
            <a:r>
              <a:rPr lang="en-US" sz="2000" b="1" dirty="0">
                <a:latin typeface="Montserrat" panose="00000500000000000000" pitchFamily="2" charset="0"/>
              </a:rPr>
              <a:t>Implementation</a:t>
            </a:r>
          </a:p>
          <a:p>
            <a:endParaRPr lang="en-US" sz="2000" b="1" dirty="0">
              <a:latin typeface="Montserrat" panose="00000500000000000000" pitchFamily="2" charset="0"/>
            </a:endParaRPr>
          </a:p>
          <a:p>
            <a:r>
              <a:rPr lang="en-US" sz="2000" b="1" dirty="0">
                <a:latin typeface="Montserrat" panose="00000500000000000000" pitchFamily="2" charset="0"/>
              </a:rPr>
              <a:t>APIs</a:t>
            </a:r>
          </a:p>
          <a:p>
            <a:pPr marL="0" indent="0">
              <a:buNone/>
            </a:pPr>
            <a:endParaRPr lang="en-US" sz="2000" b="1" dirty="0">
              <a:latin typeface="Montserrat" panose="00000500000000000000" pitchFamily="2" charset="0"/>
            </a:endParaRPr>
          </a:p>
          <a:p>
            <a:r>
              <a:rPr lang="en-US" sz="2000" b="1" dirty="0">
                <a:latin typeface="Montserrat" panose="00000500000000000000" pitchFamily="2" charset="0"/>
              </a:rPr>
              <a:t>Conclusion</a:t>
            </a:r>
          </a:p>
          <a:p>
            <a:pPr marL="0" indent="0">
              <a:buNone/>
            </a:pPr>
            <a:endParaRPr lang="en-US" sz="2000" b="1" dirty="0">
              <a:latin typeface="Montserrat" panose="00000500000000000000" pitchFamily="2" charset="0"/>
            </a:endParaRPr>
          </a:p>
          <a:p>
            <a:r>
              <a:rPr lang="en-US" sz="2000" b="1" dirty="0">
                <a:latin typeface="Montserrat" panose="00000500000000000000" pitchFamily="2" charset="0"/>
              </a:rPr>
              <a:t>References</a:t>
            </a:r>
          </a:p>
          <a:p>
            <a:endParaRPr lang="en-US" sz="2200" dirty="0"/>
          </a:p>
        </p:txBody>
      </p:sp>
      <p:cxnSp>
        <p:nvCxnSpPr>
          <p:cNvPr id="81" name="Straight Connector 8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88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6969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6969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96969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96969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96969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2400" b="1" dirty="0">
                <a:latin typeface="Montserrat" panose="00000500000000000000" pitchFamily="2" charset="0"/>
              </a:rPr>
              <a:t>Conclusion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2123017"/>
          </a:xfrm>
          <a:prstGeom prst="rect">
            <a:avLst/>
          </a:prstGeom>
          <a:noFill/>
        </p:spPr>
        <p:txBody>
          <a:bodyPr wrap="square">
            <a:spAutoFit/>
          </a:bodyPr>
          <a:lstStyle/>
          <a:p>
            <a:pPr>
              <a:lnSpc>
                <a:spcPct val="150000"/>
              </a:lnSpc>
            </a:pPr>
            <a:r>
              <a:rPr lang="en-US" b="1" dirty="0">
                <a:latin typeface="Montserrat" panose="00000500000000000000" pitchFamily="2" charset="0"/>
              </a:rPr>
              <a:t>I have tried two different classification models </a:t>
            </a:r>
            <a:r>
              <a:rPr lang="en-US" b="1">
                <a:latin typeface="Montserrat" panose="00000500000000000000" pitchFamily="2" charset="0"/>
              </a:rPr>
              <a:t>for the </a:t>
            </a:r>
            <a:r>
              <a:rPr lang="en-US" b="1" dirty="0">
                <a:latin typeface="Montserrat" panose="00000500000000000000" pitchFamily="2" charset="0"/>
              </a:rPr>
              <a:t>credit card approval prediction task. The train and test accuracy of the models is summarized in the Table.3 below. I have obtained the best test data accuracy (89.39%) from the KNN classifier. The small difference in train and test accuracy scores indicates the absence of overfitting and underfitting.</a:t>
            </a:r>
          </a:p>
        </p:txBody>
      </p:sp>
    </p:spTree>
    <p:extLst>
      <p:ext uri="{BB962C8B-B14F-4D97-AF65-F5344CB8AC3E}">
        <p14:creationId xmlns:p14="http://schemas.microsoft.com/office/powerpoint/2010/main" val="235906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2400" b="1" dirty="0">
                <a:latin typeface="Montserrat" panose="00000500000000000000" pitchFamily="2" charset="0"/>
              </a:rPr>
              <a:t>References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C26B39B-F66F-3869-3778-57376EF35972}"/>
              </a:ext>
            </a:extLst>
          </p:cNvPr>
          <p:cNvPicPr>
            <a:picLocks noChangeAspect="1"/>
          </p:cNvPicPr>
          <p:nvPr/>
        </p:nvPicPr>
        <p:blipFill>
          <a:blip r:embed="rId2"/>
          <a:stretch>
            <a:fillRect/>
          </a:stretch>
        </p:blipFill>
        <p:spPr>
          <a:xfrm>
            <a:off x="731524" y="2823642"/>
            <a:ext cx="10254823" cy="2817755"/>
          </a:xfrm>
          <a:prstGeom prst="rect">
            <a:avLst/>
          </a:prstGeom>
        </p:spPr>
      </p:pic>
    </p:spTree>
    <p:extLst>
      <p:ext uri="{BB962C8B-B14F-4D97-AF65-F5344CB8AC3E}">
        <p14:creationId xmlns:p14="http://schemas.microsoft.com/office/powerpoint/2010/main" val="284460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5A24831-E5E9-F7C9-1CC8-22D8EE94E012}"/>
              </a:ext>
            </a:extLst>
          </p:cNvPr>
          <p:cNvSpPr txBox="1">
            <a:spLocks/>
          </p:cNvSpPr>
          <p:nvPr/>
        </p:nvSpPr>
        <p:spPr>
          <a:xfrm>
            <a:off x="4450859" y="3719451"/>
            <a:ext cx="9942716" cy="1554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latin typeface="Montserrat" panose="00000500000000000000" pitchFamily="2" charset="0"/>
              </a:rPr>
              <a:t>Thank you </a:t>
            </a:r>
            <a:endParaRPr lang="en-US" sz="2400" b="1" dirty="0">
              <a:latin typeface="Montserrat" panose="00000500000000000000" pitchFamily="2" charset="0"/>
            </a:endParaRPr>
          </a:p>
        </p:txBody>
      </p:sp>
    </p:spTree>
    <p:extLst>
      <p:ext uri="{BB962C8B-B14F-4D97-AF65-F5344CB8AC3E}">
        <p14:creationId xmlns:p14="http://schemas.microsoft.com/office/powerpoint/2010/main" val="11031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rmAutofit/>
          </a:bodyPr>
          <a:lstStyle/>
          <a:p>
            <a:r>
              <a:rPr lang="en-US" sz="4800" b="1" dirty="0">
                <a:latin typeface="Montserrat" panose="00000500000000000000" pitchFamily="2" charset="0"/>
              </a:rPr>
              <a:t>Introduction </a:t>
            </a:r>
          </a:p>
        </p:txBody>
      </p:sp>
      <p:sp>
        <p:nvSpPr>
          <p:cNvPr id="3" name="Content Placeholder 2">
            <a:extLst>
              <a:ext uri="{FF2B5EF4-FFF2-40B4-BE49-F238E27FC236}">
                <a16:creationId xmlns:a16="http://schemas.microsoft.com/office/drawing/2014/main" id="{C7BC7AC1-5E32-6340-BA48-F47E572A5467}"/>
              </a:ext>
            </a:extLst>
          </p:cNvPr>
          <p:cNvSpPr>
            <a:spLocks noGrp="1"/>
          </p:cNvSpPr>
          <p:nvPr>
            <p:ph idx="1"/>
          </p:nvPr>
        </p:nvSpPr>
        <p:spPr>
          <a:xfrm>
            <a:off x="1043631" y="2862548"/>
            <a:ext cx="9941319" cy="3438166"/>
          </a:xfrm>
        </p:spPr>
        <p:txBody>
          <a:bodyPr anchor="ctr">
            <a:normAutofit/>
          </a:bodyPr>
          <a:lstStyle/>
          <a:p>
            <a:pPr marL="0" indent="0">
              <a:buNone/>
            </a:pPr>
            <a:r>
              <a:rPr lang="en-US" sz="1600" b="1" dirty="0">
                <a:effectLst/>
                <a:latin typeface="Montserrat" panose="00000500000000000000" pitchFamily="2" charset="0"/>
              </a:rPr>
              <a:t>Commercial banks receive a lot of applications for credit cards each year, but many of them are denied. </a:t>
            </a:r>
          </a:p>
          <a:p>
            <a:pPr marL="0" indent="0">
              <a:buNone/>
            </a:pPr>
            <a:endParaRPr lang="en-US" sz="1600" b="1" dirty="0">
              <a:effectLst/>
              <a:latin typeface="Montserrat" panose="00000500000000000000" pitchFamily="2" charset="0"/>
            </a:endParaRPr>
          </a:p>
          <a:p>
            <a:pPr marL="0" indent="0">
              <a:buNone/>
            </a:pPr>
            <a:r>
              <a:rPr lang="en-US" sz="1600" b="1" dirty="0">
                <a:effectLst/>
                <a:latin typeface="Montserrat" panose="00000500000000000000" pitchFamily="2" charset="0"/>
              </a:rPr>
              <a:t>There are many reasons why someone might not get approved for a credit card:</a:t>
            </a:r>
          </a:p>
          <a:p>
            <a:pPr marL="0" indent="0">
              <a:buNone/>
            </a:pPr>
            <a:endParaRPr lang="en-US" sz="1600" b="1" dirty="0"/>
          </a:p>
          <a:p>
            <a:r>
              <a:rPr lang="en-US" sz="1600" b="1" dirty="0">
                <a:latin typeface="Montserrat" panose="00000500000000000000" pitchFamily="2" charset="0"/>
              </a:rPr>
              <a:t>P</a:t>
            </a:r>
            <a:r>
              <a:rPr lang="en-US" sz="1600" b="1" dirty="0">
                <a:effectLst/>
                <a:latin typeface="Montserrat" panose="00000500000000000000" pitchFamily="2" charset="0"/>
              </a:rPr>
              <a:t>oor credit score</a:t>
            </a:r>
          </a:p>
          <a:p>
            <a:pPr marL="0" indent="0">
              <a:buNone/>
            </a:pPr>
            <a:endParaRPr lang="en-US" sz="1600" b="1" dirty="0">
              <a:effectLst/>
              <a:latin typeface="Montserrat" panose="00000500000000000000" pitchFamily="2" charset="0"/>
            </a:endParaRPr>
          </a:p>
          <a:p>
            <a:r>
              <a:rPr lang="en-US" sz="1600" b="1" dirty="0">
                <a:latin typeface="Montserrat" panose="00000500000000000000" pitchFamily="2" charset="0"/>
              </a:rPr>
              <a:t>N</a:t>
            </a:r>
            <a:r>
              <a:rPr lang="en-US" sz="1600" b="1" dirty="0">
                <a:effectLst/>
                <a:latin typeface="Montserrat" panose="00000500000000000000" pitchFamily="2" charset="0"/>
              </a:rPr>
              <a:t>o or low income</a:t>
            </a:r>
          </a:p>
          <a:p>
            <a:pPr marL="0" indent="0">
              <a:buNone/>
            </a:pPr>
            <a:endParaRPr lang="en-US" sz="1600" b="1" dirty="0">
              <a:effectLst/>
              <a:latin typeface="Montserrat" panose="00000500000000000000" pitchFamily="2" charset="0"/>
            </a:endParaRPr>
          </a:p>
          <a:p>
            <a:r>
              <a:rPr lang="en-US" sz="1600" b="1" dirty="0">
                <a:effectLst/>
                <a:latin typeface="Montserrat" panose="00000500000000000000" pitchFamily="2" charset="0"/>
              </a:rPr>
              <a:t>Too many debts already.</a:t>
            </a:r>
          </a:p>
          <a:p>
            <a:endParaRPr lang="en-US" sz="1300" b="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17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rmAutofit/>
          </a:bodyPr>
          <a:lstStyle/>
          <a:p>
            <a:r>
              <a:rPr lang="en-US" sz="4800" b="1" dirty="0">
                <a:latin typeface="Montserrat" panose="00000500000000000000" pitchFamily="2" charset="0"/>
              </a:rPr>
              <a:t>Introduction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2554545"/>
          </a:xfrm>
          <a:prstGeom prst="rect">
            <a:avLst/>
          </a:prstGeom>
          <a:noFill/>
        </p:spPr>
        <p:txBody>
          <a:bodyPr wrap="square">
            <a:spAutoFit/>
          </a:bodyPr>
          <a:lstStyle/>
          <a:p>
            <a:r>
              <a:rPr lang="en-US" sz="2000" b="1" dirty="0">
                <a:effectLst/>
                <a:latin typeface="Montserrat" panose="00000500000000000000" pitchFamily="2" charset="0"/>
              </a:rPr>
              <a:t>Manually analyzing these applications is:</a:t>
            </a:r>
          </a:p>
          <a:p>
            <a:endParaRPr lang="en-US" sz="2000" b="1" dirty="0">
              <a:latin typeface="Montserrat" panose="00000500000000000000" pitchFamily="2" charset="0"/>
            </a:endParaRPr>
          </a:p>
          <a:p>
            <a:pPr marL="342900" indent="-342900">
              <a:buFont typeface="Arial" panose="020B0604020202020204" pitchFamily="34" charset="0"/>
              <a:buChar char="•"/>
            </a:pPr>
            <a:r>
              <a:rPr lang="en-US" sz="2000" b="1" dirty="0">
                <a:effectLst/>
                <a:latin typeface="Montserrat" panose="00000500000000000000" pitchFamily="2" charset="0"/>
              </a:rPr>
              <a:t>mundane</a:t>
            </a:r>
          </a:p>
          <a:p>
            <a:pPr marL="342900" indent="-342900">
              <a:buFont typeface="Arial" panose="020B0604020202020204" pitchFamily="34" charset="0"/>
              <a:buChar char="•"/>
            </a:pPr>
            <a:r>
              <a:rPr lang="en-US" sz="2000" b="1" dirty="0">
                <a:effectLst/>
                <a:latin typeface="Montserrat" panose="00000500000000000000" pitchFamily="2" charset="0"/>
              </a:rPr>
              <a:t>error-prone</a:t>
            </a:r>
          </a:p>
          <a:p>
            <a:pPr marL="342900" indent="-342900">
              <a:buFont typeface="Arial" panose="020B0604020202020204" pitchFamily="34" charset="0"/>
              <a:buChar char="•"/>
            </a:pPr>
            <a:r>
              <a:rPr lang="en-US" sz="2000" b="1" dirty="0">
                <a:effectLst/>
                <a:latin typeface="Montserrat" panose="00000500000000000000" pitchFamily="2" charset="0"/>
              </a:rPr>
              <a:t>and time-consuming (time is money!)</a:t>
            </a:r>
          </a:p>
          <a:p>
            <a:endParaRPr lang="en-US" sz="2000" b="1" dirty="0">
              <a:latin typeface="Montserrat" panose="00000500000000000000" pitchFamily="2" charset="0"/>
            </a:endParaRPr>
          </a:p>
          <a:p>
            <a:endParaRPr lang="en-US" sz="2000" b="1" dirty="0">
              <a:effectLst/>
              <a:latin typeface="Montserrat" panose="00000500000000000000" pitchFamily="2" charset="0"/>
            </a:endParaRPr>
          </a:p>
          <a:p>
            <a:r>
              <a:rPr lang="en-US" sz="2000" b="1" dirty="0">
                <a:latin typeface="Montserrat" panose="00000500000000000000" pitchFamily="2" charset="0"/>
              </a:rPr>
              <a:t>Luckily, this task can be automated with the power of machine learning.</a:t>
            </a:r>
          </a:p>
        </p:txBody>
      </p:sp>
    </p:spTree>
    <p:extLst>
      <p:ext uri="{BB962C8B-B14F-4D97-AF65-F5344CB8AC3E}">
        <p14:creationId xmlns:p14="http://schemas.microsoft.com/office/powerpoint/2010/main" val="284078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rgbClr val="C0C0C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rgbClr val="C0C0C0"/>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C0C0C0"/>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rmAutofit fontScale="90000"/>
          </a:bodyPr>
          <a:lstStyle/>
          <a:p>
            <a:r>
              <a:rPr lang="en-US" sz="4800" b="1" dirty="0">
                <a:latin typeface="Montserrat" panose="00000500000000000000" pitchFamily="2" charset="0"/>
              </a:rPr>
              <a:t>Implementation </a:t>
            </a:r>
            <a:br>
              <a:rPr lang="en-US" sz="4800" b="1" dirty="0">
                <a:latin typeface="Montserrat" panose="00000500000000000000" pitchFamily="2" charset="0"/>
              </a:rPr>
            </a:br>
            <a:br>
              <a:rPr lang="en-US" sz="4800" b="1" dirty="0">
                <a:latin typeface="Montserrat" panose="00000500000000000000" pitchFamily="2" charset="0"/>
              </a:rPr>
            </a:br>
            <a:r>
              <a:rPr lang="en-US" sz="3200" b="1" u="sng" dirty="0">
                <a:latin typeface="Montserrat" panose="00000500000000000000" pitchFamily="2" charset="0"/>
              </a:rPr>
              <a:t>Overview</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938672" y="2688956"/>
            <a:ext cx="10503935" cy="1200329"/>
          </a:xfrm>
          <a:prstGeom prst="rect">
            <a:avLst/>
          </a:prstGeom>
          <a:noFill/>
        </p:spPr>
        <p:txBody>
          <a:bodyPr wrap="square">
            <a:spAutoFit/>
          </a:bodyPr>
          <a:lstStyle/>
          <a:p>
            <a:r>
              <a:rPr lang="en-US" b="1" dirty="0">
                <a:latin typeface="Montserrat" panose="00000500000000000000" pitchFamily="2" charset="0"/>
              </a:rPr>
              <a:t>In this project a machine learning model based on supervised learning algorithms has been built to predict the approval status of customers applications.</a:t>
            </a:r>
          </a:p>
          <a:p>
            <a:endParaRPr lang="en-US" b="1" dirty="0">
              <a:latin typeface="Montserrat" panose="00000500000000000000" pitchFamily="2" charset="0"/>
            </a:endParaRPr>
          </a:p>
          <a:p>
            <a:endParaRPr lang="en-US" b="1" dirty="0">
              <a:latin typeface="Montserrat" panose="00000500000000000000" pitchFamily="2" charset="0"/>
            </a:endParaRPr>
          </a:p>
        </p:txBody>
      </p:sp>
      <p:cxnSp>
        <p:nvCxnSpPr>
          <p:cNvPr id="127" name="Google Shape;1468;p44">
            <a:extLst>
              <a:ext uri="{FF2B5EF4-FFF2-40B4-BE49-F238E27FC236}">
                <a16:creationId xmlns:a16="http://schemas.microsoft.com/office/drawing/2014/main" id="{FA22118B-91DF-1EDF-0D5D-14EEB053ACBD}"/>
              </a:ext>
            </a:extLst>
          </p:cNvPr>
          <p:cNvCxnSpPr>
            <a:cxnSpLocks/>
            <a:stCxn id="136" idx="3"/>
          </p:cNvCxnSpPr>
          <p:nvPr/>
        </p:nvCxnSpPr>
        <p:spPr>
          <a:xfrm flipV="1">
            <a:off x="4881220" y="4887677"/>
            <a:ext cx="1214780" cy="460"/>
          </a:xfrm>
          <a:prstGeom prst="straightConnector1">
            <a:avLst/>
          </a:prstGeom>
          <a:noFill/>
          <a:ln w="28575" cap="flat" cmpd="sng">
            <a:solidFill>
              <a:schemeClr val="tx1"/>
            </a:solidFill>
            <a:prstDash val="solid"/>
            <a:round/>
            <a:headEnd type="none" w="med" len="med"/>
            <a:tailEnd type="triangle" w="med" len="med"/>
          </a:ln>
        </p:spPr>
      </p:cxnSp>
      <p:sp>
        <p:nvSpPr>
          <p:cNvPr id="128" name="Google Shape;1473;p44">
            <a:extLst>
              <a:ext uri="{FF2B5EF4-FFF2-40B4-BE49-F238E27FC236}">
                <a16:creationId xmlns:a16="http://schemas.microsoft.com/office/drawing/2014/main" id="{65366B4C-FD32-E4FD-79EC-1A8468CCDA2E}"/>
              </a:ext>
            </a:extLst>
          </p:cNvPr>
          <p:cNvSpPr/>
          <p:nvPr/>
        </p:nvSpPr>
        <p:spPr>
          <a:xfrm>
            <a:off x="2495767" y="3672470"/>
            <a:ext cx="1315758" cy="1042927"/>
          </a:xfrm>
          <a:prstGeom prst="roundRect">
            <a:avLst>
              <a:gd name="adj" fmla="val 11088"/>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474;p44">
            <a:extLst>
              <a:ext uri="{FF2B5EF4-FFF2-40B4-BE49-F238E27FC236}">
                <a16:creationId xmlns:a16="http://schemas.microsoft.com/office/drawing/2014/main" id="{DF02DAB1-BA67-4C95-D7DC-A72A7F55497B}"/>
              </a:ext>
            </a:extLst>
          </p:cNvPr>
          <p:cNvSpPr txBox="1"/>
          <p:nvPr/>
        </p:nvSpPr>
        <p:spPr>
          <a:xfrm>
            <a:off x="2402615" y="3614441"/>
            <a:ext cx="1412910" cy="5646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FFFFFF"/>
                </a:solidFill>
                <a:latin typeface="Montserrat" panose="00000500000000000000" pitchFamily="2" charset="0"/>
                <a:ea typeface="Roboto"/>
                <a:cs typeface="Roboto"/>
                <a:sym typeface="Roboto"/>
              </a:rPr>
              <a:t>Labeled Data</a:t>
            </a:r>
            <a:endParaRPr sz="1200" b="1" dirty="0">
              <a:solidFill>
                <a:srgbClr val="FFFFFF"/>
              </a:solidFill>
              <a:latin typeface="Montserrat" panose="00000500000000000000" pitchFamily="2" charset="0"/>
              <a:ea typeface="Roboto"/>
              <a:cs typeface="Roboto"/>
              <a:sym typeface="Roboto"/>
            </a:endParaRPr>
          </a:p>
        </p:txBody>
      </p:sp>
      <p:sp>
        <p:nvSpPr>
          <p:cNvPr id="130" name="Google Shape;1479;p44">
            <a:extLst>
              <a:ext uri="{FF2B5EF4-FFF2-40B4-BE49-F238E27FC236}">
                <a16:creationId xmlns:a16="http://schemas.microsoft.com/office/drawing/2014/main" id="{0FCCD90D-AC05-E62D-16D7-10872775D184}"/>
              </a:ext>
            </a:extLst>
          </p:cNvPr>
          <p:cNvSpPr txBox="1"/>
          <p:nvPr/>
        </p:nvSpPr>
        <p:spPr>
          <a:xfrm>
            <a:off x="6710695" y="3842887"/>
            <a:ext cx="1512900" cy="8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Roboto"/>
                <a:ea typeface="Roboto"/>
                <a:cs typeface="Roboto"/>
                <a:sym typeface="Roboto"/>
              </a:rPr>
              <a:t>Neptune is the farthest planet from the Sun</a:t>
            </a:r>
            <a:endParaRPr sz="1200" dirty="0">
              <a:solidFill>
                <a:srgbClr val="FFFFFF"/>
              </a:solidFill>
              <a:latin typeface="Roboto"/>
              <a:ea typeface="Roboto"/>
              <a:cs typeface="Roboto"/>
              <a:sym typeface="Roboto"/>
            </a:endParaRPr>
          </a:p>
        </p:txBody>
      </p:sp>
      <p:sp>
        <p:nvSpPr>
          <p:cNvPr id="131" name="Google Shape;1491;p44">
            <a:extLst>
              <a:ext uri="{FF2B5EF4-FFF2-40B4-BE49-F238E27FC236}">
                <a16:creationId xmlns:a16="http://schemas.microsoft.com/office/drawing/2014/main" id="{51CEA1DB-D7B1-EEDB-449E-48EBF245028C}"/>
              </a:ext>
            </a:extLst>
          </p:cNvPr>
          <p:cNvSpPr/>
          <p:nvPr/>
        </p:nvSpPr>
        <p:spPr>
          <a:xfrm>
            <a:off x="6130088" y="4704496"/>
            <a:ext cx="337187" cy="353180"/>
          </a:xfrm>
          <a:custGeom>
            <a:avLst/>
            <a:gdLst/>
            <a:ahLst/>
            <a:cxnLst/>
            <a:rect l="l" t="t" r="r" b="b"/>
            <a:pathLst>
              <a:path w="11280" h="11815" extrusionOk="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473;p44">
            <a:extLst>
              <a:ext uri="{FF2B5EF4-FFF2-40B4-BE49-F238E27FC236}">
                <a16:creationId xmlns:a16="http://schemas.microsoft.com/office/drawing/2014/main" id="{F4DFDE02-CE70-D2C9-6279-E2ABE30F832C}"/>
              </a:ext>
            </a:extLst>
          </p:cNvPr>
          <p:cNvSpPr/>
          <p:nvPr/>
        </p:nvSpPr>
        <p:spPr>
          <a:xfrm>
            <a:off x="2534563" y="5164793"/>
            <a:ext cx="1512900" cy="845029"/>
          </a:xfrm>
          <a:prstGeom prst="roundRect">
            <a:avLst>
              <a:gd name="adj" fmla="val 11088"/>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74;p44">
            <a:extLst>
              <a:ext uri="{FF2B5EF4-FFF2-40B4-BE49-F238E27FC236}">
                <a16:creationId xmlns:a16="http://schemas.microsoft.com/office/drawing/2014/main" id="{E4C487DC-62B2-9CA9-567E-918223A44231}"/>
              </a:ext>
            </a:extLst>
          </p:cNvPr>
          <p:cNvSpPr txBox="1"/>
          <p:nvPr/>
        </p:nvSpPr>
        <p:spPr>
          <a:xfrm>
            <a:off x="3166552" y="5742408"/>
            <a:ext cx="940245" cy="288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Roboto"/>
                <a:ea typeface="Roboto"/>
                <a:cs typeface="Roboto"/>
                <a:sym typeface="Roboto"/>
              </a:rPr>
              <a:t>Approved</a:t>
            </a:r>
            <a:endParaRPr sz="1200" dirty="0">
              <a:solidFill>
                <a:srgbClr val="FFFFFF"/>
              </a:solidFill>
              <a:latin typeface="Roboto"/>
              <a:ea typeface="Roboto"/>
              <a:cs typeface="Roboto"/>
              <a:sym typeface="Roboto"/>
            </a:endParaRPr>
          </a:p>
        </p:txBody>
      </p:sp>
      <p:cxnSp>
        <p:nvCxnSpPr>
          <p:cNvPr id="134" name="Connector: Elbow 133">
            <a:extLst>
              <a:ext uri="{FF2B5EF4-FFF2-40B4-BE49-F238E27FC236}">
                <a16:creationId xmlns:a16="http://schemas.microsoft.com/office/drawing/2014/main" id="{EF95C438-011A-34E8-D2A3-642A42E1478A}"/>
              </a:ext>
            </a:extLst>
          </p:cNvPr>
          <p:cNvCxnSpPr>
            <a:cxnSpLocks/>
            <a:endCxn id="136" idx="0"/>
          </p:cNvCxnSpPr>
          <p:nvPr/>
        </p:nvCxnSpPr>
        <p:spPr>
          <a:xfrm>
            <a:off x="3739938" y="3936034"/>
            <a:ext cx="937881" cy="748701"/>
          </a:xfrm>
          <a:prstGeom prst="bentConnector2">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35" name="Google Shape;1474;p44">
            <a:extLst>
              <a:ext uri="{FF2B5EF4-FFF2-40B4-BE49-F238E27FC236}">
                <a16:creationId xmlns:a16="http://schemas.microsoft.com/office/drawing/2014/main" id="{98199521-597B-73DA-123F-4360800DE8E5}"/>
              </a:ext>
            </a:extLst>
          </p:cNvPr>
          <p:cNvSpPr txBox="1"/>
          <p:nvPr/>
        </p:nvSpPr>
        <p:spPr>
          <a:xfrm>
            <a:off x="2543903" y="4939773"/>
            <a:ext cx="1512900" cy="8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FFFFFF"/>
                </a:solidFill>
                <a:latin typeface="Montserrat" panose="00000500000000000000" pitchFamily="2" charset="0"/>
                <a:ea typeface="Roboto"/>
                <a:cs typeface="Roboto"/>
                <a:sym typeface="Roboto"/>
              </a:rPr>
              <a:t>Labels</a:t>
            </a:r>
            <a:endParaRPr sz="1200" b="1" dirty="0">
              <a:solidFill>
                <a:srgbClr val="FFFFFF"/>
              </a:solidFill>
              <a:latin typeface="Montserrat" panose="00000500000000000000" pitchFamily="2" charset="0"/>
              <a:ea typeface="Roboto"/>
              <a:cs typeface="Roboto"/>
              <a:sym typeface="Roboto"/>
            </a:endParaRPr>
          </a:p>
        </p:txBody>
      </p:sp>
      <p:pic>
        <p:nvPicPr>
          <p:cNvPr id="136" name="Picture 4" descr="Green settings icon - Free green settings icons">
            <a:extLst>
              <a:ext uri="{FF2B5EF4-FFF2-40B4-BE49-F238E27FC236}">
                <a16:creationId xmlns:a16="http://schemas.microsoft.com/office/drawing/2014/main" id="{7850428D-44DD-8A9D-131F-BD04BA80C7FE}"/>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4474417" y="4684735"/>
            <a:ext cx="406803" cy="406803"/>
          </a:xfrm>
          <a:prstGeom prst="rect">
            <a:avLst/>
          </a:prstGeom>
          <a:solidFill>
            <a:srgbClr val="FFC000"/>
          </a:solidFill>
        </p:spPr>
      </p:pic>
      <p:cxnSp>
        <p:nvCxnSpPr>
          <p:cNvPr id="137" name="Connector: Elbow 136">
            <a:extLst>
              <a:ext uri="{FF2B5EF4-FFF2-40B4-BE49-F238E27FC236}">
                <a16:creationId xmlns:a16="http://schemas.microsoft.com/office/drawing/2014/main" id="{97619E58-8B85-99CF-0E58-4066C8082CA3}"/>
              </a:ext>
            </a:extLst>
          </p:cNvPr>
          <p:cNvCxnSpPr>
            <a:cxnSpLocks/>
            <a:endCxn id="136" idx="2"/>
          </p:cNvCxnSpPr>
          <p:nvPr/>
        </p:nvCxnSpPr>
        <p:spPr>
          <a:xfrm flipV="1">
            <a:off x="4044961" y="5091538"/>
            <a:ext cx="632858" cy="495769"/>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38" name="Google Shape;1474;p44">
            <a:extLst>
              <a:ext uri="{FF2B5EF4-FFF2-40B4-BE49-F238E27FC236}">
                <a16:creationId xmlns:a16="http://schemas.microsoft.com/office/drawing/2014/main" id="{EC3B1B98-C29E-583B-5103-087574C74482}"/>
              </a:ext>
            </a:extLst>
          </p:cNvPr>
          <p:cNvSpPr txBox="1"/>
          <p:nvPr/>
        </p:nvSpPr>
        <p:spPr>
          <a:xfrm rot="16200000">
            <a:off x="3749204" y="4680238"/>
            <a:ext cx="1221457" cy="351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tx1"/>
                </a:solidFill>
                <a:latin typeface="Roboto"/>
                <a:ea typeface="Roboto"/>
                <a:cs typeface="Roboto"/>
                <a:sym typeface="Roboto"/>
              </a:rPr>
              <a:t>Model Training</a:t>
            </a:r>
            <a:endParaRPr sz="1200" b="1" dirty="0">
              <a:solidFill>
                <a:schemeClr val="tx1"/>
              </a:solidFill>
              <a:latin typeface="Roboto"/>
              <a:ea typeface="Roboto"/>
              <a:cs typeface="Roboto"/>
              <a:sym typeface="Roboto"/>
            </a:endParaRPr>
          </a:p>
        </p:txBody>
      </p:sp>
      <p:sp>
        <p:nvSpPr>
          <p:cNvPr id="139" name="Google Shape;1473;p44">
            <a:extLst>
              <a:ext uri="{FF2B5EF4-FFF2-40B4-BE49-F238E27FC236}">
                <a16:creationId xmlns:a16="http://schemas.microsoft.com/office/drawing/2014/main" id="{C209C558-2705-4F55-F278-829843231125}"/>
              </a:ext>
            </a:extLst>
          </p:cNvPr>
          <p:cNvSpPr/>
          <p:nvPr/>
        </p:nvSpPr>
        <p:spPr>
          <a:xfrm>
            <a:off x="5706179" y="5600689"/>
            <a:ext cx="1175800" cy="422657"/>
          </a:xfrm>
          <a:prstGeom prst="roundRect">
            <a:avLst>
              <a:gd name="adj" fmla="val 11088"/>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Connector: Elbow 139">
            <a:extLst>
              <a:ext uri="{FF2B5EF4-FFF2-40B4-BE49-F238E27FC236}">
                <a16:creationId xmlns:a16="http://schemas.microsoft.com/office/drawing/2014/main" id="{20674BCC-91C3-E8C8-E3C0-1CEB3247D542}"/>
              </a:ext>
            </a:extLst>
          </p:cNvPr>
          <p:cNvCxnSpPr>
            <a:cxnSpLocks/>
            <a:stCxn id="139" idx="0"/>
          </p:cNvCxnSpPr>
          <p:nvPr/>
        </p:nvCxnSpPr>
        <p:spPr>
          <a:xfrm rot="5400000" flipH="1" flipV="1">
            <a:off x="6046633" y="5352915"/>
            <a:ext cx="495220" cy="328"/>
          </a:xfrm>
          <a:prstGeom prst="bentConnector3">
            <a:avLst>
              <a:gd name="adj1" fmla="val 50000"/>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41" name="Google Shape;1474;p44">
            <a:extLst>
              <a:ext uri="{FF2B5EF4-FFF2-40B4-BE49-F238E27FC236}">
                <a16:creationId xmlns:a16="http://schemas.microsoft.com/office/drawing/2014/main" id="{2A980C21-61AA-FBC2-76FC-EDD798A65E6D}"/>
              </a:ext>
            </a:extLst>
          </p:cNvPr>
          <p:cNvSpPr txBox="1"/>
          <p:nvPr/>
        </p:nvSpPr>
        <p:spPr>
          <a:xfrm>
            <a:off x="5706179" y="6009822"/>
            <a:ext cx="1221457" cy="351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tx1"/>
                </a:solidFill>
                <a:latin typeface="Montserrat" panose="00000500000000000000" pitchFamily="2" charset="0"/>
                <a:ea typeface="Roboto"/>
                <a:cs typeface="Roboto"/>
                <a:sym typeface="Roboto"/>
              </a:rPr>
              <a:t>Test Data</a:t>
            </a:r>
            <a:endParaRPr sz="1200" b="1" dirty="0">
              <a:solidFill>
                <a:schemeClr val="tx1"/>
              </a:solidFill>
              <a:latin typeface="Montserrat" panose="00000500000000000000" pitchFamily="2" charset="0"/>
              <a:ea typeface="Roboto"/>
              <a:cs typeface="Roboto"/>
              <a:sym typeface="Roboto"/>
            </a:endParaRPr>
          </a:p>
        </p:txBody>
      </p:sp>
      <p:sp>
        <p:nvSpPr>
          <p:cNvPr id="142" name="Google Shape;1474;p44">
            <a:extLst>
              <a:ext uri="{FF2B5EF4-FFF2-40B4-BE49-F238E27FC236}">
                <a16:creationId xmlns:a16="http://schemas.microsoft.com/office/drawing/2014/main" id="{3126547D-9DA6-FCEF-563C-B27DCCC2AF43}"/>
              </a:ext>
            </a:extLst>
          </p:cNvPr>
          <p:cNvSpPr txBox="1"/>
          <p:nvPr/>
        </p:nvSpPr>
        <p:spPr>
          <a:xfrm>
            <a:off x="5746260" y="4176647"/>
            <a:ext cx="1221457" cy="351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tx1"/>
                </a:solidFill>
                <a:latin typeface="Montserrat" panose="00000500000000000000" pitchFamily="2" charset="0"/>
                <a:ea typeface="Roboto"/>
                <a:cs typeface="Roboto"/>
                <a:sym typeface="Roboto"/>
              </a:rPr>
              <a:t>Prediction</a:t>
            </a:r>
            <a:endParaRPr sz="1200" b="1" dirty="0">
              <a:solidFill>
                <a:schemeClr val="tx1"/>
              </a:solidFill>
              <a:latin typeface="Montserrat" panose="00000500000000000000" pitchFamily="2" charset="0"/>
              <a:ea typeface="Roboto"/>
              <a:cs typeface="Roboto"/>
              <a:sym typeface="Roboto"/>
            </a:endParaRPr>
          </a:p>
        </p:txBody>
      </p:sp>
      <p:sp>
        <p:nvSpPr>
          <p:cNvPr id="143" name="Google Shape;1473;p44">
            <a:extLst>
              <a:ext uri="{FF2B5EF4-FFF2-40B4-BE49-F238E27FC236}">
                <a16:creationId xmlns:a16="http://schemas.microsoft.com/office/drawing/2014/main" id="{67826FF4-95D5-9C79-99F1-A401BE0FBD93}"/>
              </a:ext>
            </a:extLst>
          </p:cNvPr>
          <p:cNvSpPr/>
          <p:nvPr/>
        </p:nvSpPr>
        <p:spPr>
          <a:xfrm rot="5400000">
            <a:off x="8375258" y="4052189"/>
            <a:ext cx="614940" cy="598633"/>
          </a:xfrm>
          <a:prstGeom prst="roundRect">
            <a:avLst>
              <a:gd name="adj" fmla="val 11088"/>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4" name="Google Shape;1468;p44">
            <a:extLst>
              <a:ext uri="{FF2B5EF4-FFF2-40B4-BE49-F238E27FC236}">
                <a16:creationId xmlns:a16="http://schemas.microsoft.com/office/drawing/2014/main" id="{9DC86A52-57F4-80B7-E32A-D1C1899924DB}"/>
              </a:ext>
            </a:extLst>
          </p:cNvPr>
          <p:cNvCxnSpPr>
            <a:cxnSpLocks/>
          </p:cNvCxnSpPr>
          <p:nvPr/>
        </p:nvCxnSpPr>
        <p:spPr>
          <a:xfrm flipV="1">
            <a:off x="6485822" y="4330958"/>
            <a:ext cx="1916137" cy="432788"/>
          </a:xfrm>
          <a:prstGeom prst="straightConnector1">
            <a:avLst/>
          </a:prstGeom>
          <a:noFill/>
          <a:ln w="28575" cap="flat" cmpd="sng">
            <a:solidFill>
              <a:schemeClr val="tx1">
                <a:lumMod val="95000"/>
                <a:lumOff val="5000"/>
              </a:schemeClr>
            </a:solidFill>
            <a:prstDash val="solid"/>
            <a:round/>
            <a:headEnd type="none" w="med" len="med"/>
            <a:tailEnd type="triangle" w="med" len="med"/>
          </a:ln>
        </p:spPr>
      </p:cxnSp>
      <p:cxnSp>
        <p:nvCxnSpPr>
          <p:cNvPr id="145" name="Google Shape;1468;p44">
            <a:extLst>
              <a:ext uri="{FF2B5EF4-FFF2-40B4-BE49-F238E27FC236}">
                <a16:creationId xmlns:a16="http://schemas.microsoft.com/office/drawing/2014/main" id="{EA207C56-23CC-060C-41C9-5DEE46F74E41}"/>
              </a:ext>
            </a:extLst>
          </p:cNvPr>
          <p:cNvCxnSpPr>
            <a:cxnSpLocks/>
          </p:cNvCxnSpPr>
          <p:nvPr/>
        </p:nvCxnSpPr>
        <p:spPr>
          <a:xfrm>
            <a:off x="6485822" y="4992736"/>
            <a:ext cx="1925944" cy="347868"/>
          </a:xfrm>
          <a:prstGeom prst="straightConnector1">
            <a:avLst/>
          </a:prstGeom>
          <a:noFill/>
          <a:ln w="28575" cap="flat" cmpd="sng">
            <a:solidFill>
              <a:schemeClr val="tx1">
                <a:lumMod val="95000"/>
                <a:lumOff val="5000"/>
              </a:schemeClr>
            </a:solidFill>
            <a:prstDash val="solid"/>
            <a:round/>
            <a:headEnd type="none" w="med" len="med"/>
            <a:tailEnd type="triangle" w="med" len="med"/>
          </a:ln>
        </p:spPr>
      </p:cxnSp>
      <p:sp>
        <p:nvSpPr>
          <p:cNvPr id="146" name="Google Shape;1473;p44">
            <a:extLst>
              <a:ext uri="{FF2B5EF4-FFF2-40B4-BE49-F238E27FC236}">
                <a16:creationId xmlns:a16="http://schemas.microsoft.com/office/drawing/2014/main" id="{E6347937-E788-16B0-9832-9AD755FBD239}"/>
              </a:ext>
            </a:extLst>
          </p:cNvPr>
          <p:cNvSpPr/>
          <p:nvPr/>
        </p:nvSpPr>
        <p:spPr>
          <a:xfrm rot="5400000">
            <a:off x="8393806" y="5025599"/>
            <a:ext cx="614940" cy="598633"/>
          </a:xfrm>
          <a:prstGeom prst="roundRect">
            <a:avLst>
              <a:gd name="adj" fmla="val 11088"/>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Plus Sign 146">
            <a:extLst>
              <a:ext uri="{FF2B5EF4-FFF2-40B4-BE49-F238E27FC236}">
                <a16:creationId xmlns:a16="http://schemas.microsoft.com/office/drawing/2014/main" id="{97AE9B9B-AD66-A1F4-640C-CC63A2B3E0AA}"/>
              </a:ext>
            </a:extLst>
          </p:cNvPr>
          <p:cNvSpPr/>
          <p:nvPr/>
        </p:nvSpPr>
        <p:spPr>
          <a:xfrm>
            <a:off x="8516443" y="4210248"/>
            <a:ext cx="306775" cy="281239"/>
          </a:xfrm>
          <a:prstGeom prst="mathPlus">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Minus Sign 147">
            <a:extLst>
              <a:ext uri="{FF2B5EF4-FFF2-40B4-BE49-F238E27FC236}">
                <a16:creationId xmlns:a16="http://schemas.microsoft.com/office/drawing/2014/main" id="{ACCF6DBC-C38B-DA4E-4BFA-EDAFE16BDDAD}"/>
              </a:ext>
            </a:extLst>
          </p:cNvPr>
          <p:cNvSpPr/>
          <p:nvPr/>
        </p:nvSpPr>
        <p:spPr>
          <a:xfrm>
            <a:off x="8598147" y="5284753"/>
            <a:ext cx="206258" cy="67900"/>
          </a:xfrm>
          <a:prstGeom prst="mathMinu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9" name="Google Shape;1474;p44">
            <a:extLst>
              <a:ext uri="{FF2B5EF4-FFF2-40B4-BE49-F238E27FC236}">
                <a16:creationId xmlns:a16="http://schemas.microsoft.com/office/drawing/2014/main" id="{784B7FA6-63BD-9B95-FCB8-3C20C6A9510C}"/>
              </a:ext>
            </a:extLst>
          </p:cNvPr>
          <p:cNvSpPr txBox="1"/>
          <p:nvPr/>
        </p:nvSpPr>
        <p:spPr>
          <a:xfrm>
            <a:off x="8059101" y="3657907"/>
            <a:ext cx="1221457" cy="351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tx1"/>
                </a:solidFill>
                <a:latin typeface="Montserrat" panose="00000500000000000000" pitchFamily="2" charset="0"/>
                <a:ea typeface="Roboto"/>
                <a:cs typeface="Roboto"/>
                <a:sym typeface="Roboto"/>
              </a:rPr>
              <a:t>Approved</a:t>
            </a:r>
            <a:endParaRPr sz="1200" b="1" dirty="0">
              <a:solidFill>
                <a:schemeClr val="tx1"/>
              </a:solidFill>
              <a:latin typeface="Montserrat" panose="00000500000000000000" pitchFamily="2" charset="0"/>
              <a:ea typeface="Roboto"/>
              <a:cs typeface="Roboto"/>
              <a:sym typeface="Roboto"/>
            </a:endParaRPr>
          </a:p>
        </p:txBody>
      </p:sp>
      <p:sp>
        <p:nvSpPr>
          <p:cNvPr id="150" name="Google Shape;1474;p44">
            <a:extLst>
              <a:ext uri="{FF2B5EF4-FFF2-40B4-BE49-F238E27FC236}">
                <a16:creationId xmlns:a16="http://schemas.microsoft.com/office/drawing/2014/main" id="{1C9D2CA9-D1F3-5479-8AEB-11B1E8FB55AD}"/>
              </a:ext>
            </a:extLst>
          </p:cNvPr>
          <p:cNvSpPr txBox="1"/>
          <p:nvPr/>
        </p:nvSpPr>
        <p:spPr>
          <a:xfrm>
            <a:off x="8100801" y="5687426"/>
            <a:ext cx="1221457" cy="351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tx1"/>
                </a:solidFill>
                <a:latin typeface="Montserrat" panose="00000500000000000000" pitchFamily="2" charset="0"/>
                <a:ea typeface="Roboto"/>
                <a:cs typeface="Roboto"/>
                <a:sym typeface="Roboto"/>
              </a:rPr>
              <a:t>Denied</a:t>
            </a:r>
            <a:endParaRPr sz="1200" b="1" dirty="0">
              <a:solidFill>
                <a:schemeClr val="tx1"/>
              </a:solidFill>
              <a:latin typeface="Montserrat" panose="00000500000000000000" pitchFamily="2" charset="0"/>
              <a:ea typeface="Roboto"/>
              <a:cs typeface="Roboto"/>
              <a:sym typeface="Roboto"/>
            </a:endParaRPr>
          </a:p>
        </p:txBody>
      </p:sp>
      <p:sp>
        <p:nvSpPr>
          <p:cNvPr id="151" name="Google Shape;1474;p44">
            <a:extLst>
              <a:ext uri="{FF2B5EF4-FFF2-40B4-BE49-F238E27FC236}">
                <a16:creationId xmlns:a16="http://schemas.microsoft.com/office/drawing/2014/main" id="{1BEF6DB9-183A-DA38-99F5-AFE4B2B6A278}"/>
              </a:ext>
            </a:extLst>
          </p:cNvPr>
          <p:cNvSpPr txBox="1"/>
          <p:nvPr/>
        </p:nvSpPr>
        <p:spPr>
          <a:xfrm>
            <a:off x="2553372" y="5634239"/>
            <a:ext cx="673083" cy="4788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Roboto"/>
                <a:ea typeface="Roboto"/>
                <a:cs typeface="Roboto"/>
                <a:sym typeface="Roboto"/>
              </a:rPr>
              <a:t>Denied</a:t>
            </a:r>
            <a:endParaRPr sz="1200" dirty="0">
              <a:solidFill>
                <a:srgbClr val="FFFFFF"/>
              </a:solidFill>
              <a:latin typeface="Roboto"/>
              <a:ea typeface="Roboto"/>
              <a:cs typeface="Roboto"/>
              <a:sym typeface="Roboto"/>
            </a:endParaRPr>
          </a:p>
        </p:txBody>
      </p:sp>
      <p:sp>
        <p:nvSpPr>
          <p:cNvPr id="152" name="Plus Sign 151">
            <a:extLst>
              <a:ext uri="{FF2B5EF4-FFF2-40B4-BE49-F238E27FC236}">
                <a16:creationId xmlns:a16="http://schemas.microsoft.com/office/drawing/2014/main" id="{06F512EA-5A87-0657-F84E-0DC078C3ABF9}"/>
              </a:ext>
            </a:extLst>
          </p:cNvPr>
          <p:cNvSpPr/>
          <p:nvPr/>
        </p:nvSpPr>
        <p:spPr>
          <a:xfrm>
            <a:off x="3185961" y="4057991"/>
            <a:ext cx="306775" cy="281239"/>
          </a:xfrm>
          <a:prstGeom prst="mathPlus">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Plus Sign 152">
            <a:extLst>
              <a:ext uri="{FF2B5EF4-FFF2-40B4-BE49-F238E27FC236}">
                <a16:creationId xmlns:a16="http://schemas.microsoft.com/office/drawing/2014/main" id="{8750CED7-6231-AFE7-E78B-7F2811C9B358}"/>
              </a:ext>
            </a:extLst>
          </p:cNvPr>
          <p:cNvSpPr/>
          <p:nvPr/>
        </p:nvSpPr>
        <p:spPr>
          <a:xfrm>
            <a:off x="3178585" y="4423518"/>
            <a:ext cx="306775" cy="281239"/>
          </a:xfrm>
          <a:prstGeom prst="mathPlus">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Minus Sign 153">
            <a:extLst>
              <a:ext uri="{FF2B5EF4-FFF2-40B4-BE49-F238E27FC236}">
                <a16:creationId xmlns:a16="http://schemas.microsoft.com/office/drawing/2014/main" id="{05436BE9-3D2B-5117-C06C-212FEA3C0BA1}"/>
              </a:ext>
            </a:extLst>
          </p:cNvPr>
          <p:cNvSpPr/>
          <p:nvPr/>
        </p:nvSpPr>
        <p:spPr>
          <a:xfrm>
            <a:off x="2647996" y="4130711"/>
            <a:ext cx="206258" cy="67900"/>
          </a:xfrm>
          <a:prstGeom prst="mathMinu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Minus Sign 154">
            <a:extLst>
              <a:ext uri="{FF2B5EF4-FFF2-40B4-BE49-F238E27FC236}">
                <a16:creationId xmlns:a16="http://schemas.microsoft.com/office/drawing/2014/main" id="{94F8498F-2CC7-B6D6-C5C8-8A080D9DA626}"/>
              </a:ext>
            </a:extLst>
          </p:cNvPr>
          <p:cNvSpPr/>
          <p:nvPr/>
        </p:nvSpPr>
        <p:spPr>
          <a:xfrm>
            <a:off x="2615649" y="4496238"/>
            <a:ext cx="206258" cy="67900"/>
          </a:xfrm>
          <a:prstGeom prst="mathMinu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175683EE-AA2B-67DF-F825-BA88FFC07227}"/>
              </a:ext>
            </a:extLst>
          </p:cNvPr>
          <p:cNvSpPr/>
          <p:nvPr/>
        </p:nvSpPr>
        <p:spPr>
          <a:xfrm>
            <a:off x="3421920" y="5461169"/>
            <a:ext cx="306775" cy="281239"/>
          </a:xfrm>
          <a:prstGeom prst="mathPlus">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Minus Sign 156">
            <a:extLst>
              <a:ext uri="{FF2B5EF4-FFF2-40B4-BE49-F238E27FC236}">
                <a16:creationId xmlns:a16="http://schemas.microsoft.com/office/drawing/2014/main" id="{FC3CF059-3329-4673-6FF2-2D9D7F1C48EC}"/>
              </a:ext>
            </a:extLst>
          </p:cNvPr>
          <p:cNvSpPr/>
          <p:nvPr/>
        </p:nvSpPr>
        <p:spPr>
          <a:xfrm>
            <a:off x="2791803" y="5592353"/>
            <a:ext cx="206258" cy="67900"/>
          </a:xfrm>
          <a:prstGeom prst="mathMinu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8" name="Plus Sign 157">
            <a:extLst>
              <a:ext uri="{FF2B5EF4-FFF2-40B4-BE49-F238E27FC236}">
                <a16:creationId xmlns:a16="http://schemas.microsoft.com/office/drawing/2014/main" id="{6B05F6A7-6F3E-C698-395B-B4A3D42B77B2}"/>
              </a:ext>
            </a:extLst>
          </p:cNvPr>
          <p:cNvSpPr/>
          <p:nvPr/>
        </p:nvSpPr>
        <p:spPr>
          <a:xfrm>
            <a:off x="6440819" y="5671397"/>
            <a:ext cx="306775" cy="281239"/>
          </a:xfrm>
          <a:prstGeom prst="mathPlus">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Minus Sign 158">
            <a:extLst>
              <a:ext uri="{FF2B5EF4-FFF2-40B4-BE49-F238E27FC236}">
                <a16:creationId xmlns:a16="http://schemas.microsoft.com/office/drawing/2014/main" id="{D8DA318F-37D5-241F-8EAF-2522660DB793}"/>
              </a:ext>
            </a:extLst>
          </p:cNvPr>
          <p:cNvSpPr/>
          <p:nvPr/>
        </p:nvSpPr>
        <p:spPr>
          <a:xfrm>
            <a:off x="5984382" y="5778066"/>
            <a:ext cx="206258" cy="67900"/>
          </a:xfrm>
          <a:prstGeom prst="mathMinu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87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wipe(left)">
                                      <p:cBhvr>
                                        <p:cTn id="12" dur="500"/>
                                        <p:tgtEl>
                                          <p:spTgt spid="12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wipe(left)">
                                      <p:cBhvr>
                                        <p:cTn id="15" dur="500"/>
                                        <p:tgtEl>
                                          <p:spTgt spid="12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wipe(left)">
                                      <p:cBhvr>
                                        <p:cTn id="18" dur="500"/>
                                        <p:tgtEl>
                                          <p:spTgt spid="13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animEffect transition="in" filter="wipe(left)">
                                      <p:cBhvr>
                                        <p:cTn id="21" dur="500"/>
                                        <p:tgtEl>
                                          <p:spTgt spid="13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wipe(left)">
                                      <p:cBhvr>
                                        <p:cTn id="24" dur="500"/>
                                        <p:tgtEl>
                                          <p:spTgt spid="13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wipe(left)">
                                      <p:cBhvr>
                                        <p:cTn id="27" dur="500"/>
                                        <p:tgtEl>
                                          <p:spTgt spid="15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2"/>
                                        </p:tgtEl>
                                        <p:attrNameLst>
                                          <p:attrName>style.visibility</p:attrName>
                                        </p:attrNameLst>
                                      </p:cBhvr>
                                      <p:to>
                                        <p:strVal val="visible"/>
                                      </p:to>
                                    </p:set>
                                    <p:animEffect transition="in" filter="wipe(left)">
                                      <p:cBhvr>
                                        <p:cTn id="30" dur="500"/>
                                        <p:tgtEl>
                                          <p:spTgt spid="15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wipe(left)">
                                      <p:cBhvr>
                                        <p:cTn id="33" dur="500"/>
                                        <p:tgtEl>
                                          <p:spTgt spid="15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wipe(left)">
                                      <p:cBhvr>
                                        <p:cTn id="36" dur="500"/>
                                        <p:tgtEl>
                                          <p:spTgt spid="15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wipe(left)">
                                      <p:cBhvr>
                                        <p:cTn id="39" dur="500"/>
                                        <p:tgtEl>
                                          <p:spTgt spid="15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56"/>
                                        </p:tgtEl>
                                        <p:attrNameLst>
                                          <p:attrName>style.visibility</p:attrName>
                                        </p:attrNameLst>
                                      </p:cBhvr>
                                      <p:to>
                                        <p:strVal val="visible"/>
                                      </p:to>
                                    </p:set>
                                    <p:animEffect transition="in" filter="wipe(left)">
                                      <p:cBhvr>
                                        <p:cTn id="42" dur="500"/>
                                        <p:tgtEl>
                                          <p:spTgt spid="15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57"/>
                                        </p:tgtEl>
                                        <p:attrNameLst>
                                          <p:attrName>style.visibility</p:attrName>
                                        </p:attrNameLst>
                                      </p:cBhvr>
                                      <p:to>
                                        <p:strVal val="visible"/>
                                      </p:to>
                                    </p:set>
                                    <p:animEffect transition="in" filter="wipe(left)">
                                      <p:cBhvr>
                                        <p:cTn id="45" dur="500"/>
                                        <p:tgtEl>
                                          <p:spTgt spid="15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34"/>
                                        </p:tgtEl>
                                        <p:attrNameLst>
                                          <p:attrName>style.visibility</p:attrName>
                                        </p:attrNameLst>
                                      </p:cBhvr>
                                      <p:to>
                                        <p:strVal val="visible"/>
                                      </p:to>
                                    </p:set>
                                    <p:animEffect transition="in" filter="wipe(left)">
                                      <p:cBhvr>
                                        <p:cTn id="50" dur="500"/>
                                        <p:tgtEl>
                                          <p:spTgt spid="134"/>
                                        </p:tgtEl>
                                      </p:cBhvr>
                                    </p:animEffect>
                                  </p:childTnLst>
                                </p:cTn>
                              </p:par>
                              <p:par>
                                <p:cTn id="51" presetID="22" presetClass="entr" presetSubtype="8" fill="hold" nodeType="withEffect">
                                  <p:stCondLst>
                                    <p:cond delay="0"/>
                                  </p:stCondLst>
                                  <p:childTnLst>
                                    <p:set>
                                      <p:cBhvr>
                                        <p:cTn id="52" dur="1" fill="hold">
                                          <p:stCondLst>
                                            <p:cond delay="0"/>
                                          </p:stCondLst>
                                        </p:cTn>
                                        <p:tgtEl>
                                          <p:spTgt spid="137"/>
                                        </p:tgtEl>
                                        <p:attrNameLst>
                                          <p:attrName>style.visibility</p:attrName>
                                        </p:attrNameLst>
                                      </p:cBhvr>
                                      <p:to>
                                        <p:strVal val="visible"/>
                                      </p:to>
                                    </p:set>
                                    <p:animEffect transition="in" filter="wipe(left)">
                                      <p:cBhvr>
                                        <p:cTn id="53" dur="500"/>
                                        <p:tgtEl>
                                          <p:spTgt spid="13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38"/>
                                        </p:tgtEl>
                                        <p:attrNameLst>
                                          <p:attrName>style.visibility</p:attrName>
                                        </p:attrNameLst>
                                      </p:cBhvr>
                                      <p:to>
                                        <p:strVal val="visible"/>
                                      </p:to>
                                    </p:set>
                                    <p:anim calcmode="lin" valueType="num">
                                      <p:cBhvr additive="base">
                                        <p:cTn id="58" dur="500" fill="hold"/>
                                        <p:tgtEl>
                                          <p:spTgt spid="138"/>
                                        </p:tgtEl>
                                        <p:attrNameLst>
                                          <p:attrName>ppt_x</p:attrName>
                                        </p:attrNameLst>
                                      </p:cBhvr>
                                      <p:tavLst>
                                        <p:tav tm="0">
                                          <p:val>
                                            <p:strVal val="#ppt_x"/>
                                          </p:val>
                                        </p:tav>
                                        <p:tav tm="100000">
                                          <p:val>
                                            <p:strVal val="#ppt_x"/>
                                          </p:val>
                                        </p:tav>
                                      </p:tavLst>
                                    </p:anim>
                                    <p:anim calcmode="lin" valueType="num">
                                      <p:cBhvr additive="base">
                                        <p:cTn id="59"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21600000">
                                      <p:cBhvr>
                                        <p:cTn id="63" dur="2000" fill="hold"/>
                                        <p:tgtEl>
                                          <p:spTgt spid="136"/>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27"/>
                                        </p:tgtEl>
                                        <p:attrNameLst>
                                          <p:attrName>style.visibility</p:attrName>
                                        </p:attrNameLst>
                                      </p:cBhvr>
                                      <p:to>
                                        <p:strVal val="visible"/>
                                      </p:to>
                                    </p:set>
                                    <p:animEffect transition="in" filter="wipe(left)">
                                      <p:cBhvr>
                                        <p:cTn id="68" dur="500"/>
                                        <p:tgtEl>
                                          <p:spTgt spid="12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39"/>
                                        </p:tgtEl>
                                        <p:attrNameLst>
                                          <p:attrName>style.visibility</p:attrName>
                                        </p:attrNameLst>
                                      </p:cBhvr>
                                      <p:to>
                                        <p:strVal val="visible"/>
                                      </p:to>
                                    </p:set>
                                    <p:animEffect transition="in" filter="wipe(down)">
                                      <p:cBhvr>
                                        <p:cTn id="73" dur="500"/>
                                        <p:tgtEl>
                                          <p:spTgt spid="139"/>
                                        </p:tgtEl>
                                      </p:cBhvr>
                                    </p:animEffect>
                                  </p:childTnLst>
                                </p:cTn>
                              </p:par>
                              <p:par>
                                <p:cTn id="74" presetID="22" presetClass="entr" presetSubtype="4" fill="hold" nodeType="withEffect">
                                  <p:stCondLst>
                                    <p:cond delay="0"/>
                                  </p:stCondLst>
                                  <p:childTnLst>
                                    <p:set>
                                      <p:cBhvr>
                                        <p:cTn id="75" dur="1" fill="hold">
                                          <p:stCondLst>
                                            <p:cond delay="0"/>
                                          </p:stCondLst>
                                        </p:cTn>
                                        <p:tgtEl>
                                          <p:spTgt spid="140"/>
                                        </p:tgtEl>
                                        <p:attrNameLst>
                                          <p:attrName>style.visibility</p:attrName>
                                        </p:attrNameLst>
                                      </p:cBhvr>
                                      <p:to>
                                        <p:strVal val="visible"/>
                                      </p:to>
                                    </p:set>
                                    <p:animEffect transition="in" filter="wipe(down)">
                                      <p:cBhvr>
                                        <p:cTn id="76" dur="500"/>
                                        <p:tgtEl>
                                          <p:spTgt spid="14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1"/>
                                        </p:tgtEl>
                                        <p:attrNameLst>
                                          <p:attrName>style.visibility</p:attrName>
                                        </p:attrNameLst>
                                      </p:cBhvr>
                                      <p:to>
                                        <p:strVal val="visible"/>
                                      </p:to>
                                    </p:set>
                                    <p:animEffect transition="in" filter="wipe(down)">
                                      <p:cBhvr>
                                        <p:cTn id="79" dur="500"/>
                                        <p:tgtEl>
                                          <p:spTgt spid="141"/>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wipe(down)">
                                      <p:cBhvr>
                                        <p:cTn id="82" dur="500"/>
                                        <p:tgtEl>
                                          <p:spTgt spid="15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animEffect transition="in" filter="wipe(down)">
                                      <p:cBhvr>
                                        <p:cTn id="85" dur="500"/>
                                        <p:tgtEl>
                                          <p:spTgt spid="15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42"/>
                                        </p:tgtEl>
                                        <p:attrNameLst>
                                          <p:attrName>style.visibility</p:attrName>
                                        </p:attrNameLst>
                                      </p:cBhvr>
                                      <p:to>
                                        <p:strVal val="visible"/>
                                      </p:to>
                                    </p:set>
                                    <p:animEffect transition="in" filter="wipe(down)">
                                      <p:cBhvr>
                                        <p:cTn id="90" dur="500"/>
                                        <p:tgtEl>
                                          <p:spTgt spid="142"/>
                                        </p:tgtEl>
                                      </p:cBhvr>
                                    </p:animEffect>
                                  </p:childTnLst>
                                </p:cTn>
                              </p:par>
                            </p:childTnLst>
                          </p:cTn>
                        </p:par>
                      </p:childTnLst>
                    </p:cTn>
                  </p:par>
                  <p:par>
                    <p:cTn id="91" fill="hold">
                      <p:stCondLst>
                        <p:cond delay="indefinite"/>
                      </p:stCondLst>
                      <p:childTnLst>
                        <p:par>
                          <p:cTn id="92" fill="hold">
                            <p:stCondLst>
                              <p:cond delay="0"/>
                            </p:stCondLst>
                            <p:childTnLst>
                              <p:par>
                                <p:cTn id="93" presetID="8" presetClass="emph" presetSubtype="0" fill="hold" grpId="0" nodeType="clickEffect">
                                  <p:stCondLst>
                                    <p:cond delay="0"/>
                                  </p:stCondLst>
                                  <p:childTnLst>
                                    <p:animRot by="21600000">
                                      <p:cBhvr>
                                        <p:cTn id="94" dur="2000" fill="hold"/>
                                        <p:tgtEl>
                                          <p:spTgt spid="131"/>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wipe(left)">
                                      <p:cBhvr>
                                        <p:cTn id="99" dur="500"/>
                                        <p:tgtEl>
                                          <p:spTgt spid="144"/>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143"/>
                                        </p:tgtEl>
                                        <p:attrNameLst>
                                          <p:attrName>style.visibility</p:attrName>
                                        </p:attrNameLst>
                                      </p:cBhvr>
                                      <p:to>
                                        <p:strVal val="visible"/>
                                      </p:to>
                                    </p:set>
                                    <p:animEffect transition="in" filter="wipe(left)">
                                      <p:cBhvr>
                                        <p:cTn id="102" dur="500"/>
                                        <p:tgtEl>
                                          <p:spTgt spid="14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47"/>
                                        </p:tgtEl>
                                        <p:attrNameLst>
                                          <p:attrName>style.visibility</p:attrName>
                                        </p:attrNameLst>
                                      </p:cBhvr>
                                      <p:to>
                                        <p:strVal val="visible"/>
                                      </p:to>
                                    </p:set>
                                    <p:animEffect transition="in" filter="wipe(left)">
                                      <p:cBhvr>
                                        <p:cTn id="105" dur="500"/>
                                        <p:tgtEl>
                                          <p:spTgt spid="147"/>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46"/>
                                        </p:tgtEl>
                                        <p:attrNameLst>
                                          <p:attrName>style.visibility</p:attrName>
                                        </p:attrNameLst>
                                      </p:cBhvr>
                                      <p:to>
                                        <p:strVal val="visible"/>
                                      </p:to>
                                    </p:set>
                                    <p:animEffect transition="in" filter="wipe(left)">
                                      <p:cBhvr>
                                        <p:cTn id="108" dur="500"/>
                                        <p:tgtEl>
                                          <p:spTgt spid="146"/>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148"/>
                                        </p:tgtEl>
                                        <p:attrNameLst>
                                          <p:attrName>style.visibility</p:attrName>
                                        </p:attrNameLst>
                                      </p:cBhvr>
                                      <p:to>
                                        <p:strVal val="visible"/>
                                      </p:to>
                                    </p:set>
                                    <p:animEffect transition="in" filter="wipe(left)">
                                      <p:cBhvr>
                                        <p:cTn id="111" dur="500"/>
                                        <p:tgtEl>
                                          <p:spTgt spid="14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49"/>
                                        </p:tgtEl>
                                        <p:attrNameLst>
                                          <p:attrName>style.visibility</p:attrName>
                                        </p:attrNameLst>
                                      </p:cBhvr>
                                      <p:to>
                                        <p:strVal val="visible"/>
                                      </p:to>
                                    </p:set>
                                    <p:animEffect transition="in" filter="wipe(left)">
                                      <p:cBhvr>
                                        <p:cTn id="114" dur="500"/>
                                        <p:tgtEl>
                                          <p:spTgt spid="149"/>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50"/>
                                        </p:tgtEl>
                                        <p:attrNameLst>
                                          <p:attrName>style.visibility</p:attrName>
                                        </p:attrNameLst>
                                      </p:cBhvr>
                                      <p:to>
                                        <p:strVal val="visible"/>
                                      </p:to>
                                    </p:set>
                                    <p:animEffect transition="in" filter="wipe(left)">
                                      <p:cBhvr>
                                        <p:cTn id="117" dur="500"/>
                                        <p:tgtEl>
                                          <p:spTgt spid="150"/>
                                        </p:tgtEl>
                                      </p:cBhvr>
                                    </p:animEffect>
                                  </p:childTnLst>
                                </p:cTn>
                              </p:par>
                              <p:par>
                                <p:cTn id="118" presetID="22" presetClass="entr" presetSubtype="8" fill="hold" nodeType="withEffect">
                                  <p:stCondLst>
                                    <p:cond delay="0"/>
                                  </p:stCondLst>
                                  <p:childTnLst>
                                    <p:set>
                                      <p:cBhvr>
                                        <p:cTn id="119" dur="1" fill="hold">
                                          <p:stCondLst>
                                            <p:cond delay="0"/>
                                          </p:stCondLst>
                                        </p:cTn>
                                        <p:tgtEl>
                                          <p:spTgt spid="145"/>
                                        </p:tgtEl>
                                        <p:attrNameLst>
                                          <p:attrName>style.visibility</p:attrName>
                                        </p:attrNameLst>
                                      </p:cBhvr>
                                      <p:to>
                                        <p:strVal val="visible"/>
                                      </p:to>
                                    </p:set>
                                    <p:animEffect transition="in" filter="wipe(left)">
                                      <p:cBhvr>
                                        <p:cTn id="120"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8" grpId="0" animBg="1"/>
      <p:bldP spid="129" grpId="0"/>
      <p:bldP spid="131" grpId="0" animBg="1"/>
      <p:bldP spid="132" grpId="0" animBg="1"/>
      <p:bldP spid="133" grpId="0"/>
      <p:bldP spid="135" grpId="0"/>
      <p:bldP spid="138" grpId="0"/>
      <p:bldP spid="139" grpId="0" animBg="1"/>
      <p:bldP spid="141" grpId="0"/>
      <p:bldP spid="142" grpId="0"/>
      <p:bldP spid="143" grpId="0" animBg="1"/>
      <p:bldP spid="146" grpId="0" animBg="1"/>
      <p:bldP spid="147" grpId="0" animBg="1"/>
      <p:bldP spid="148" grpId="0" animBg="1"/>
      <p:bldP spid="149" grpId="0"/>
      <p:bldP spid="150" grpId="0"/>
      <p:bldP spid="151" grpId="0"/>
      <p:bldP spid="152" grpId="0" animBg="1"/>
      <p:bldP spid="153" grpId="0" animBg="1"/>
      <p:bldP spid="154" grpId="0" animBg="1"/>
      <p:bldP spid="155" grpId="0" animBg="1"/>
      <p:bldP spid="156" grpId="0" animBg="1"/>
      <p:bldP spid="157" grpId="0" animBg="1"/>
      <p:bldP spid="158" grpId="0" animBg="1"/>
      <p:bldP spid="1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rmAutofit fontScale="90000"/>
          </a:bodyPr>
          <a:lstStyle/>
          <a:p>
            <a:r>
              <a:rPr lang="en-US" sz="4800" b="1" dirty="0">
                <a:latin typeface="Montserrat" panose="00000500000000000000" pitchFamily="2" charset="0"/>
              </a:rPr>
              <a:t>Implementation </a:t>
            </a:r>
            <a:br>
              <a:rPr lang="en-US" sz="4800" b="1" dirty="0">
                <a:latin typeface="Montserrat" panose="00000500000000000000" pitchFamily="2" charset="0"/>
              </a:rPr>
            </a:br>
            <a:br>
              <a:rPr lang="en-US" sz="4800" b="1" dirty="0">
                <a:latin typeface="Montserrat" panose="00000500000000000000" pitchFamily="2" charset="0"/>
              </a:rPr>
            </a:br>
            <a:r>
              <a:rPr lang="en-US" sz="3200" b="1" u="sng" dirty="0">
                <a:latin typeface="Montserrat" panose="00000500000000000000" pitchFamily="2" charset="0"/>
              </a:rPr>
              <a:t>Viewing the dataset</a:t>
            </a:r>
            <a:endParaRPr lang="en-US" sz="48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9969863" y="2757220"/>
            <a:ext cx="2069372" cy="3539430"/>
          </a:xfrm>
          <a:prstGeom prst="rect">
            <a:avLst/>
          </a:prstGeom>
          <a:noFill/>
        </p:spPr>
        <p:txBody>
          <a:bodyPr wrap="square">
            <a:spAutoFit/>
          </a:bodyPr>
          <a:lstStyle/>
          <a:p>
            <a:pPr marL="0" marR="0" algn="just">
              <a:spcBef>
                <a:spcPts val="0"/>
              </a:spcBef>
              <a:spcAft>
                <a:spcPts val="0"/>
              </a:spcAft>
              <a:tabLst>
                <a:tab pos="1304290" algn="l"/>
              </a:tabLst>
            </a:pPr>
            <a:r>
              <a:rPr lang="en-US" sz="1400" i="1" dirty="0">
                <a:effectLst/>
                <a:latin typeface="Times New Roman" panose="02020603050405020304" pitchFamily="18" charset="0"/>
                <a:ea typeface="Times New Roman" panose="02020603050405020304" pitchFamily="18" charset="0"/>
              </a:rPr>
              <a:t>0:Gender</a:t>
            </a:r>
          </a:p>
          <a:p>
            <a:pPr marL="0" marR="0" algn="just">
              <a:spcBef>
                <a:spcPts val="0"/>
              </a:spcBef>
              <a:spcAft>
                <a:spcPts val="0"/>
              </a:spcAft>
              <a:tabLst>
                <a:tab pos="1304290" algn="l"/>
              </a:tabLst>
            </a:pPr>
            <a:r>
              <a:rPr lang="en-US" sz="1400" i="1" dirty="0">
                <a:effectLst/>
                <a:latin typeface="Times New Roman" panose="02020603050405020304" pitchFamily="18" charset="0"/>
                <a:ea typeface="Times New Roman" panose="02020603050405020304" pitchFamily="18" charset="0"/>
              </a:rPr>
              <a:t>1:Age </a:t>
            </a:r>
          </a:p>
          <a:p>
            <a:pPr marL="0" marR="0" algn="just">
              <a:spcBef>
                <a:spcPts val="0"/>
              </a:spcBef>
              <a:spcAft>
                <a:spcPts val="0"/>
              </a:spcAft>
              <a:tabLst>
                <a:tab pos="1304290" algn="l"/>
              </a:tabLst>
            </a:pPr>
            <a:r>
              <a:rPr lang="en-US" sz="1400" i="1" dirty="0">
                <a:effectLst/>
                <a:latin typeface="Times New Roman" panose="02020603050405020304" pitchFamily="18" charset="0"/>
                <a:ea typeface="Times New Roman" panose="02020603050405020304" pitchFamily="18" charset="0"/>
              </a:rPr>
              <a:t>2:Debt </a:t>
            </a:r>
          </a:p>
          <a:p>
            <a:pPr marL="0" marR="0" algn="just">
              <a:spcBef>
                <a:spcPts val="0"/>
              </a:spcBef>
              <a:spcAft>
                <a:spcPts val="0"/>
              </a:spcAft>
              <a:tabLst>
                <a:tab pos="1304290" algn="l"/>
              </a:tabLst>
            </a:pPr>
            <a:r>
              <a:rPr lang="en-US" sz="1400" i="1" dirty="0">
                <a:effectLst/>
                <a:latin typeface="Times New Roman" panose="02020603050405020304" pitchFamily="18" charset="0"/>
                <a:ea typeface="Times New Roman" panose="02020603050405020304" pitchFamily="18" charset="0"/>
              </a:rPr>
              <a:t>3:Married 4:BankCustomer 5:EducationLevel 6:Ethnicity 7:YearsEmployed 8:PriorDefault 9:Employed</a:t>
            </a:r>
          </a:p>
          <a:p>
            <a:pPr marL="0" marR="0" algn="just">
              <a:spcBef>
                <a:spcPts val="0"/>
              </a:spcBef>
              <a:spcAft>
                <a:spcPts val="0"/>
              </a:spcAft>
              <a:tabLst>
                <a:tab pos="1304290" algn="l"/>
              </a:tabLst>
            </a:pPr>
            <a:r>
              <a:rPr lang="en-US" sz="1400" i="1" dirty="0">
                <a:latin typeface="Times New Roman" panose="02020603050405020304" pitchFamily="18" charset="0"/>
                <a:ea typeface="Times New Roman" panose="02020603050405020304" pitchFamily="18" charset="0"/>
              </a:rPr>
              <a:t>1</a:t>
            </a:r>
            <a:r>
              <a:rPr lang="en-US" sz="1400" i="1" dirty="0">
                <a:effectLst/>
                <a:latin typeface="Times New Roman" panose="02020603050405020304" pitchFamily="18" charset="0"/>
                <a:ea typeface="Times New Roman" panose="02020603050405020304" pitchFamily="18" charset="0"/>
              </a:rPr>
              <a:t>0:CreditScore 11:DriversLicense 12:Citizen</a:t>
            </a:r>
          </a:p>
          <a:p>
            <a:pPr marL="0" marR="0" algn="just">
              <a:spcBef>
                <a:spcPts val="0"/>
              </a:spcBef>
              <a:spcAft>
                <a:spcPts val="0"/>
              </a:spcAft>
              <a:tabLst>
                <a:tab pos="1304290" algn="l"/>
              </a:tabLst>
            </a:pPr>
            <a:r>
              <a:rPr lang="en-US" sz="1400" i="1" dirty="0">
                <a:effectLst/>
                <a:latin typeface="Times New Roman" panose="02020603050405020304" pitchFamily="18" charset="0"/>
                <a:ea typeface="Times New Roman" panose="02020603050405020304" pitchFamily="18" charset="0"/>
              </a:rPr>
              <a:t>13:ZipCode </a:t>
            </a:r>
          </a:p>
          <a:p>
            <a:pPr marL="0" marR="0" algn="just">
              <a:spcBef>
                <a:spcPts val="0"/>
              </a:spcBef>
              <a:spcAft>
                <a:spcPts val="0"/>
              </a:spcAft>
              <a:tabLst>
                <a:tab pos="1304290" algn="l"/>
              </a:tabLst>
            </a:pPr>
            <a:r>
              <a:rPr lang="en-US" sz="1400" i="1" dirty="0">
                <a:effectLst/>
                <a:latin typeface="Times New Roman" panose="02020603050405020304" pitchFamily="18" charset="0"/>
                <a:ea typeface="Times New Roman" panose="02020603050405020304" pitchFamily="18" charset="0"/>
              </a:rPr>
              <a:t>14:Income 15:ApprovalStatus</a:t>
            </a:r>
          </a:p>
        </p:txBody>
      </p:sp>
      <p:graphicFrame>
        <p:nvGraphicFramePr>
          <p:cNvPr id="3" name="Table 2">
            <a:extLst>
              <a:ext uri="{FF2B5EF4-FFF2-40B4-BE49-F238E27FC236}">
                <a16:creationId xmlns:a16="http://schemas.microsoft.com/office/drawing/2014/main" id="{9956A565-68A0-CDC8-CE7C-5814B62C0F01}"/>
              </a:ext>
            </a:extLst>
          </p:cNvPr>
          <p:cNvGraphicFramePr>
            <a:graphicFrameLocks noGrp="1"/>
          </p:cNvGraphicFramePr>
          <p:nvPr>
            <p:extLst>
              <p:ext uri="{D42A27DB-BD31-4B8C-83A1-F6EECF244321}">
                <p14:modId xmlns:p14="http://schemas.microsoft.com/office/powerpoint/2010/main" val="504390492"/>
              </p:ext>
            </p:extLst>
          </p:nvPr>
        </p:nvGraphicFramePr>
        <p:xfrm>
          <a:off x="782685" y="3093594"/>
          <a:ext cx="9034415" cy="2633198"/>
        </p:xfrm>
        <a:graphic>
          <a:graphicData uri="http://schemas.openxmlformats.org/drawingml/2006/table">
            <a:tbl>
              <a:tblPr firstRow="1" firstCol="1" bandRow="1">
                <a:tableStyleId>{91EBBBCC-DAD2-459C-BE2E-F6DE35CF9A28}</a:tableStyleId>
              </a:tblPr>
              <a:tblGrid>
                <a:gridCol w="378393">
                  <a:extLst>
                    <a:ext uri="{9D8B030D-6E8A-4147-A177-3AD203B41FA5}">
                      <a16:colId xmlns:a16="http://schemas.microsoft.com/office/drawing/2014/main" val="641717053"/>
                    </a:ext>
                  </a:extLst>
                </a:gridCol>
                <a:gridCol w="384178">
                  <a:extLst>
                    <a:ext uri="{9D8B030D-6E8A-4147-A177-3AD203B41FA5}">
                      <a16:colId xmlns:a16="http://schemas.microsoft.com/office/drawing/2014/main" val="1127033232"/>
                    </a:ext>
                  </a:extLst>
                </a:gridCol>
                <a:gridCol w="897956">
                  <a:extLst>
                    <a:ext uri="{9D8B030D-6E8A-4147-A177-3AD203B41FA5}">
                      <a16:colId xmlns:a16="http://schemas.microsoft.com/office/drawing/2014/main" val="3222424134"/>
                    </a:ext>
                  </a:extLst>
                </a:gridCol>
                <a:gridCol w="830843">
                  <a:extLst>
                    <a:ext uri="{9D8B030D-6E8A-4147-A177-3AD203B41FA5}">
                      <a16:colId xmlns:a16="http://schemas.microsoft.com/office/drawing/2014/main" val="1767447824"/>
                    </a:ext>
                  </a:extLst>
                </a:gridCol>
                <a:gridCol w="384178">
                  <a:extLst>
                    <a:ext uri="{9D8B030D-6E8A-4147-A177-3AD203B41FA5}">
                      <a16:colId xmlns:a16="http://schemas.microsoft.com/office/drawing/2014/main" val="2890487644"/>
                    </a:ext>
                  </a:extLst>
                </a:gridCol>
                <a:gridCol w="309418">
                  <a:extLst>
                    <a:ext uri="{9D8B030D-6E8A-4147-A177-3AD203B41FA5}">
                      <a16:colId xmlns:a16="http://schemas.microsoft.com/office/drawing/2014/main" val="2703026835"/>
                    </a:ext>
                  </a:extLst>
                </a:gridCol>
                <a:gridCol w="433935">
                  <a:extLst>
                    <a:ext uri="{9D8B030D-6E8A-4147-A177-3AD203B41FA5}">
                      <a16:colId xmlns:a16="http://schemas.microsoft.com/office/drawing/2014/main" val="1827963908"/>
                    </a:ext>
                  </a:extLst>
                </a:gridCol>
                <a:gridCol w="384178">
                  <a:extLst>
                    <a:ext uri="{9D8B030D-6E8A-4147-A177-3AD203B41FA5}">
                      <a16:colId xmlns:a16="http://schemas.microsoft.com/office/drawing/2014/main" val="3680704362"/>
                    </a:ext>
                  </a:extLst>
                </a:gridCol>
                <a:gridCol w="702397">
                  <a:extLst>
                    <a:ext uri="{9D8B030D-6E8A-4147-A177-3AD203B41FA5}">
                      <a16:colId xmlns:a16="http://schemas.microsoft.com/office/drawing/2014/main" val="523551635"/>
                    </a:ext>
                  </a:extLst>
                </a:gridCol>
                <a:gridCol w="379549">
                  <a:extLst>
                    <a:ext uri="{9D8B030D-6E8A-4147-A177-3AD203B41FA5}">
                      <a16:colId xmlns:a16="http://schemas.microsoft.com/office/drawing/2014/main" val="3883788469"/>
                    </a:ext>
                  </a:extLst>
                </a:gridCol>
                <a:gridCol w="379549">
                  <a:extLst>
                    <a:ext uri="{9D8B030D-6E8A-4147-A177-3AD203B41FA5}">
                      <a16:colId xmlns:a16="http://schemas.microsoft.com/office/drawing/2014/main" val="3584475866"/>
                    </a:ext>
                  </a:extLst>
                </a:gridCol>
                <a:gridCol w="509151">
                  <a:extLst>
                    <a:ext uri="{9D8B030D-6E8A-4147-A177-3AD203B41FA5}">
                      <a16:colId xmlns:a16="http://schemas.microsoft.com/office/drawing/2014/main" val="452580426"/>
                    </a:ext>
                  </a:extLst>
                </a:gridCol>
                <a:gridCol w="509151">
                  <a:extLst>
                    <a:ext uri="{9D8B030D-6E8A-4147-A177-3AD203B41FA5}">
                      <a16:colId xmlns:a16="http://schemas.microsoft.com/office/drawing/2014/main" val="1688270328"/>
                    </a:ext>
                  </a:extLst>
                </a:gridCol>
                <a:gridCol w="509151">
                  <a:extLst>
                    <a:ext uri="{9D8B030D-6E8A-4147-A177-3AD203B41FA5}">
                      <a16:colId xmlns:a16="http://schemas.microsoft.com/office/drawing/2014/main" val="1317640083"/>
                    </a:ext>
                  </a:extLst>
                </a:gridCol>
                <a:gridCol w="895642">
                  <a:extLst>
                    <a:ext uri="{9D8B030D-6E8A-4147-A177-3AD203B41FA5}">
                      <a16:colId xmlns:a16="http://schemas.microsoft.com/office/drawing/2014/main" val="3839218068"/>
                    </a:ext>
                  </a:extLst>
                </a:gridCol>
                <a:gridCol w="637595">
                  <a:extLst>
                    <a:ext uri="{9D8B030D-6E8A-4147-A177-3AD203B41FA5}">
                      <a16:colId xmlns:a16="http://schemas.microsoft.com/office/drawing/2014/main" val="2044460336"/>
                    </a:ext>
                  </a:extLst>
                </a:gridCol>
                <a:gridCol w="509151">
                  <a:extLst>
                    <a:ext uri="{9D8B030D-6E8A-4147-A177-3AD203B41FA5}">
                      <a16:colId xmlns:a16="http://schemas.microsoft.com/office/drawing/2014/main" val="4137274593"/>
                    </a:ext>
                  </a:extLst>
                </a:gridCol>
              </a:tblGrid>
              <a:tr h="318010">
                <a:tc>
                  <a:txBody>
                    <a:bodyPr/>
                    <a:lstStyle/>
                    <a:p>
                      <a:pPr marL="0" marR="0" algn="ctr">
                        <a:spcBef>
                          <a:spcPts val="0"/>
                        </a:spcBef>
                        <a:spcAft>
                          <a:spcPts val="0"/>
                        </a:spcAft>
                        <a:tabLst>
                          <a:tab pos="1304290" algn="l"/>
                        </a:tabLst>
                      </a:pPr>
                      <a:r>
                        <a:rPr lang="en-US" sz="1600" dirty="0">
                          <a:effectLst/>
                          <a:latin typeface="Montserrat" panose="00000500000000000000" pitchFamily="2" charset="0"/>
                        </a:rPr>
                        <a:t> </a:t>
                      </a:r>
                      <a:endParaRPr lang="en-US" sz="16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0</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1</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2</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3</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4</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a:solidFill>
                            <a:schemeClr val="tx1"/>
                          </a:solidFill>
                          <a:effectLst/>
                          <a:latin typeface="Montserrat" panose="00000500000000000000" pitchFamily="2" charset="0"/>
                        </a:rPr>
                        <a:t>5</a:t>
                      </a:r>
                      <a:endParaRPr lang="en-US" sz="160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a:solidFill>
                            <a:schemeClr val="tx1"/>
                          </a:solidFill>
                          <a:effectLst/>
                          <a:latin typeface="Montserrat" panose="00000500000000000000" pitchFamily="2" charset="0"/>
                        </a:rPr>
                        <a:t>6</a:t>
                      </a:r>
                      <a:endParaRPr lang="en-US" sz="160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7</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a:solidFill>
                            <a:schemeClr val="tx1"/>
                          </a:solidFill>
                          <a:effectLst/>
                          <a:latin typeface="Montserrat" panose="00000500000000000000" pitchFamily="2" charset="0"/>
                        </a:rPr>
                        <a:t>8</a:t>
                      </a:r>
                      <a:endParaRPr lang="en-US" sz="160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a:solidFill>
                            <a:schemeClr val="tx1"/>
                          </a:solidFill>
                          <a:effectLst/>
                          <a:latin typeface="Montserrat" panose="00000500000000000000" pitchFamily="2" charset="0"/>
                        </a:rPr>
                        <a:t>9</a:t>
                      </a:r>
                      <a:endParaRPr lang="en-US" sz="160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10</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11</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a:solidFill>
                            <a:schemeClr val="tx1"/>
                          </a:solidFill>
                          <a:effectLst/>
                          <a:latin typeface="Montserrat" panose="00000500000000000000" pitchFamily="2" charset="0"/>
                        </a:rPr>
                        <a:t>12</a:t>
                      </a:r>
                      <a:endParaRPr lang="en-US" sz="160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13</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14</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600" dirty="0">
                          <a:solidFill>
                            <a:schemeClr val="tx1"/>
                          </a:solidFill>
                          <a:effectLst/>
                          <a:latin typeface="Montserrat" panose="00000500000000000000" pitchFamily="2" charset="0"/>
                        </a:rPr>
                        <a:t>15</a:t>
                      </a:r>
                      <a:endParaRPr lang="en-US" sz="1600" dirty="0">
                        <a:solidFill>
                          <a:schemeClr val="tx1"/>
                        </a:solidFill>
                        <a:effectLst/>
                        <a:latin typeface="Montserrat" panose="00000500000000000000" pitchFamily="2" charset="0"/>
                        <a:ea typeface="Times New Roman" panose="02020603050405020304" pitchFamily="18" charset="0"/>
                      </a:endParaRPr>
                    </a:p>
                  </a:txBody>
                  <a:tcPr marL="68580" marR="68580" marT="0" marB="0"/>
                </a:tc>
                <a:extLst>
                  <a:ext uri="{0D108BD9-81ED-4DB2-BD59-A6C34878D82A}">
                    <a16:rowId xmlns:a16="http://schemas.microsoft.com/office/drawing/2014/main" val="3140454180"/>
                  </a:ext>
                </a:extLst>
              </a:tr>
              <a:tr h="578797">
                <a:tc>
                  <a:txBody>
                    <a:bodyPr/>
                    <a:lstStyle/>
                    <a:p>
                      <a:pPr marL="0" marR="0" algn="ctr">
                        <a:spcBef>
                          <a:spcPts val="0"/>
                        </a:spcBef>
                        <a:spcAft>
                          <a:spcPts val="0"/>
                        </a:spcAft>
                        <a:tabLst>
                          <a:tab pos="1304290" algn="l"/>
                        </a:tabLst>
                      </a:pPr>
                      <a:r>
                        <a:rPr lang="en-US" sz="1600" dirty="0">
                          <a:effectLst/>
                          <a:latin typeface="Montserrat" panose="00000500000000000000" pitchFamily="2" charset="0"/>
                        </a:rPr>
                        <a:t>0</a:t>
                      </a:r>
                      <a:endParaRPr lang="en-US" sz="16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b</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30.83</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0.000</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U</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G</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w</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v</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1.25</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t</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t</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1</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f</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g</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00202</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0</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a:t>
                      </a:r>
                      <a:endParaRPr lang="en-US" sz="1400" dirty="0">
                        <a:effectLst/>
                        <a:latin typeface="Montserrat" panose="00000500000000000000" pitchFamily="2" charset="0"/>
                        <a:ea typeface="Times New Roman" panose="02020603050405020304" pitchFamily="18" charset="0"/>
                      </a:endParaRPr>
                    </a:p>
                  </a:txBody>
                  <a:tcPr marL="68580" marR="68580" marT="0" marB="0"/>
                </a:tc>
                <a:extLst>
                  <a:ext uri="{0D108BD9-81ED-4DB2-BD59-A6C34878D82A}">
                    <a16:rowId xmlns:a16="http://schemas.microsoft.com/office/drawing/2014/main" val="4239090861"/>
                  </a:ext>
                </a:extLst>
              </a:tr>
              <a:tr h="578797">
                <a:tc>
                  <a:txBody>
                    <a:bodyPr/>
                    <a:lstStyle/>
                    <a:p>
                      <a:pPr marL="0" marR="0" algn="ctr">
                        <a:spcBef>
                          <a:spcPts val="0"/>
                        </a:spcBef>
                        <a:spcAft>
                          <a:spcPts val="0"/>
                        </a:spcAft>
                        <a:tabLst>
                          <a:tab pos="1304290" algn="l"/>
                        </a:tabLst>
                      </a:pPr>
                      <a:r>
                        <a:rPr lang="en-US" sz="1600" dirty="0">
                          <a:effectLst/>
                          <a:latin typeface="Montserrat" panose="00000500000000000000" pitchFamily="2" charset="0"/>
                        </a:rPr>
                        <a:t>1</a:t>
                      </a:r>
                      <a:endParaRPr lang="en-US" sz="16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a</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58.67</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4.460</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U</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G</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q</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h</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3.04</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t</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T</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6</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f</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g</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00043</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560</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ea typeface="Times New Roman" panose="02020603050405020304" pitchFamily="18" charset="0"/>
                        </a:rPr>
                        <a:t>-</a:t>
                      </a:r>
                    </a:p>
                  </a:txBody>
                  <a:tcPr marL="68580" marR="68580" marT="0" marB="0"/>
                </a:tc>
                <a:extLst>
                  <a:ext uri="{0D108BD9-81ED-4DB2-BD59-A6C34878D82A}">
                    <a16:rowId xmlns:a16="http://schemas.microsoft.com/office/drawing/2014/main" val="49871726"/>
                  </a:ext>
                </a:extLst>
              </a:tr>
              <a:tr h="578797">
                <a:tc>
                  <a:txBody>
                    <a:bodyPr/>
                    <a:lstStyle/>
                    <a:p>
                      <a:pPr marL="0" marR="0" algn="ctr">
                        <a:spcBef>
                          <a:spcPts val="0"/>
                        </a:spcBef>
                        <a:spcAft>
                          <a:spcPts val="0"/>
                        </a:spcAft>
                        <a:tabLst>
                          <a:tab pos="1304290" algn="l"/>
                        </a:tabLst>
                      </a:pPr>
                      <a:r>
                        <a:rPr lang="en-US" sz="1600" dirty="0">
                          <a:effectLst/>
                          <a:latin typeface="Montserrat" panose="00000500000000000000" pitchFamily="2" charset="0"/>
                        </a:rPr>
                        <a:t>2</a:t>
                      </a:r>
                      <a:endParaRPr lang="en-US" sz="16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a</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24.50</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0.500</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U</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ea typeface="Times New Roman" panose="02020603050405020304" pitchFamily="18" charset="0"/>
                        </a:rPr>
                        <a:t>‘?’</a:t>
                      </a: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q</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h</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1.50</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t</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F</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0</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f</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g</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00280</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824</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a:t>
                      </a:r>
                      <a:endParaRPr lang="en-US" sz="1400" dirty="0">
                        <a:effectLst/>
                        <a:latin typeface="Montserrat" panose="00000500000000000000" pitchFamily="2" charset="0"/>
                        <a:ea typeface="Times New Roman" panose="02020603050405020304" pitchFamily="18" charset="0"/>
                      </a:endParaRPr>
                    </a:p>
                  </a:txBody>
                  <a:tcPr marL="68580" marR="68580" marT="0" marB="0"/>
                </a:tc>
                <a:extLst>
                  <a:ext uri="{0D108BD9-81ED-4DB2-BD59-A6C34878D82A}">
                    <a16:rowId xmlns:a16="http://schemas.microsoft.com/office/drawing/2014/main" val="1845730358"/>
                  </a:ext>
                </a:extLst>
              </a:tr>
              <a:tr h="578797">
                <a:tc>
                  <a:txBody>
                    <a:bodyPr/>
                    <a:lstStyle/>
                    <a:p>
                      <a:pPr marL="0" marR="0" algn="ctr">
                        <a:spcBef>
                          <a:spcPts val="0"/>
                        </a:spcBef>
                        <a:spcAft>
                          <a:spcPts val="0"/>
                        </a:spcAft>
                        <a:tabLst>
                          <a:tab pos="1304290" algn="l"/>
                        </a:tabLst>
                      </a:pPr>
                      <a:r>
                        <a:rPr lang="en-US" sz="1600" dirty="0">
                          <a:effectLst/>
                          <a:latin typeface="Montserrat" panose="00000500000000000000" pitchFamily="2" charset="0"/>
                        </a:rPr>
                        <a:t>3</a:t>
                      </a:r>
                      <a:endParaRPr lang="en-US" sz="16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b</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27.83</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1.540</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U</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g</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w</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v</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3.75</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t</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T</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ea typeface="Times New Roman" panose="02020603050405020304" pitchFamily="18" charset="0"/>
                        </a:rPr>
                        <a:t>‘?’</a:t>
                      </a: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t</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g</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a:effectLst/>
                          <a:latin typeface="Montserrat" panose="00000500000000000000" pitchFamily="2" charset="0"/>
                        </a:rPr>
                        <a:t>00100</a:t>
                      </a:r>
                      <a:endParaRPr lang="en-US" sz="140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rPr>
                        <a:t>3</a:t>
                      </a:r>
                      <a:endParaRPr lang="en-US" sz="1400" dirty="0">
                        <a:effectLst/>
                        <a:latin typeface="Montserrat"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400" dirty="0">
                          <a:effectLst/>
                          <a:latin typeface="Montserrat" panose="00000500000000000000" pitchFamily="2" charset="0"/>
                          <a:ea typeface="Times New Roman" panose="02020603050405020304" pitchFamily="18" charset="0"/>
                        </a:rPr>
                        <a:t>-</a:t>
                      </a:r>
                    </a:p>
                  </a:txBody>
                  <a:tcPr marL="68580" marR="68580" marT="0" marB="0"/>
                </a:tc>
                <a:extLst>
                  <a:ext uri="{0D108BD9-81ED-4DB2-BD59-A6C34878D82A}">
                    <a16:rowId xmlns:a16="http://schemas.microsoft.com/office/drawing/2014/main" val="301065546"/>
                  </a:ext>
                </a:extLst>
              </a:tr>
            </a:tbl>
          </a:graphicData>
        </a:graphic>
      </p:graphicFrame>
      <p:sp>
        <p:nvSpPr>
          <p:cNvPr id="5" name="TextBox 4">
            <a:extLst>
              <a:ext uri="{FF2B5EF4-FFF2-40B4-BE49-F238E27FC236}">
                <a16:creationId xmlns:a16="http://schemas.microsoft.com/office/drawing/2014/main" id="{D85E6DC6-BC94-DE06-FB1E-1AAAC82371D8}"/>
              </a:ext>
            </a:extLst>
          </p:cNvPr>
          <p:cNvSpPr txBox="1"/>
          <p:nvPr/>
        </p:nvSpPr>
        <p:spPr>
          <a:xfrm>
            <a:off x="782685" y="6498155"/>
            <a:ext cx="6096000" cy="307777"/>
          </a:xfrm>
          <a:prstGeom prst="rect">
            <a:avLst/>
          </a:prstGeom>
          <a:noFill/>
        </p:spPr>
        <p:txBody>
          <a:bodyPr wrap="square">
            <a:spAutoFit/>
          </a:bodyPr>
          <a:lstStyle/>
          <a:p>
            <a:r>
              <a:rPr lang="en-US" sz="1400" dirty="0">
                <a:latin typeface="Montserrat" panose="00000500000000000000" pitchFamily="2" charset="0"/>
              </a:rPr>
              <a:t>[1]  </a:t>
            </a:r>
            <a:endParaRPr lang="en-US" sz="1400" dirty="0"/>
          </a:p>
        </p:txBody>
      </p:sp>
      <p:graphicFrame>
        <p:nvGraphicFramePr>
          <p:cNvPr id="9" name="Table 8">
            <a:extLst>
              <a:ext uri="{FF2B5EF4-FFF2-40B4-BE49-F238E27FC236}">
                <a16:creationId xmlns:a16="http://schemas.microsoft.com/office/drawing/2014/main" id="{965AA9F9-AB70-BF47-265D-61747EFBF177}"/>
              </a:ext>
            </a:extLst>
          </p:cNvPr>
          <p:cNvGraphicFramePr>
            <a:graphicFrameLocks noGrp="1"/>
          </p:cNvGraphicFramePr>
          <p:nvPr>
            <p:extLst>
              <p:ext uri="{D42A27DB-BD31-4B8C-83A1-F6EECF244321}">
                <p14:modId xmlns:p14="http://schemas.microsoft.com/office/powerpoint/2010/main" val="1812109888"/>
              </p:ext>
            </p:extLst>
          </p:nvPr>
        </p:nvGraphicFramePr>
        <p:xfrm>
          <a:off x="1143000" y="6570374"/>
          <a:ext cx="10515600" cy="201930"/>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1787998290"/>
                    </a:ext>
                  </a:extLst>
                </a:gridCol>
              </a:tblGrid>
              <a:tr h="0">
                <a:tc>
                  <a:txBody>
                    <a:bodyPr/>
                    <a:lstStyle/>
                    <a:p>
                      <a:pPr marL="0" marR="0">
                        <a:spcBef>
                          <a:spcPts val="0"/>
                        </a:spcBef>
                        <a:spcAft>
                          <a:spcPts val="0"/>
                        </a:spcAft>
                      </a:pPr>
                      <a:r>
                        <a:rPr lang="en-US" sz="1200" dirty="0">
                          <a:solidFill>
                            <a:schemeClr val="tx1"/>
                          </a:solidFill>
                          <a:effectLst/>
                        </a:rPr>
                        <a:t>"UCI Machine Learning Repository," [Online]. Available: </a:t>
                      </a:r>
                      <a:r>
                        <a:rPr lang="en-US" sz="1200" u="sng" dirty="0">
                          <a:solidFill>
                            <a:schemeClr val="tx1"/>
                          </a:solidFill>
                          <a:effectLst/>
                          <a:hlinkClick r:id="rId3">
                            <a:extLst>
                              <a:ext uri="{A12FA001-AC4F-418D-AE19-62706E023703}">
                                <ahyp:hlinkClr xmlns:ahyp="http://schemas.microsoft.com/office/drawing/2018/hyperlinkcolor" val="tx"/>
                              </a:ext>
                            </a:extLst>
                          </a:hlinkClick>
                        </a:rPr>
                        <a:t>http://archive.ics.uci.edu/ml/datasets/credit+approval</a:t>
                      </a:r>
                      <a:r>
                        <a:rPr lang="en-US" sz="1200" dirty="0">
                          <a:solidFill>
                            <a:schemeClr val="tx1"/>
                          </a:solidFill>
                          <a:effectLst/>
                        </a:rPr>
                        <a:t>.</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9525" marR="9525" marT="9525" marB="9525">
                    <a:solidFill>
                      <a:schemeClr val="bg1"/>
                    </a:solidFill>
                  </a:tcPr>
                </a:tc>
                <a:extLst>
                  <a:ext uri="{0D108BD9-81ED-4DB2-BD59-A6C34878D82A}">
                    <a16:rowId xmlns:a16="http://schemas.microsoft.com/office/drawing/2014/main" val="1803094194"/>
                  </a:ext>
                </a:extLst>
              </a:tr>
            </a:tbl>
          </a:graphicData>
        </a:graphic>
      </p:graphicFrame>
      <p:sp>
        <p:nvSpPr>
          <p:cNvPr id="16" name="TextBox 15">
            <a:extLst>
              <a:ext uri="{FF2B5EF4-FFF2-40B4-BE49-F238E27FC236}">
                <a16:creationId xmlns:a16="http://schemas.microsoft.com/office/drawing/2014/main" id="{2867740B-CE5E-B289-34E7-18E14E411C31}"/>
              </a:ext>
            </a:extLst>
          </p:cNvPr>
          <p:cNvSpPr txBox="1"/>
          <p:nvPr/>
        </p:nvSpPr>
        <p:spPr>
          <a:xfrm>
            <a:off x="4206008" y="5810029"/>
            <a:ext cx="3617962" cy="338554"/>
          </a:xfrm>
          <a:prstGeom prst="rect">
            <a:avLst/>
          </a:prstGeom>
          <a:noFill/>
        </p:spPr>
        <p:txBody>
          <a:bodyPr wrap="square">
            <a:spAutoFit/>
          </a:bodyPr>
          <a:lstStyle/>
          <a:p>
            <a:pPr algn="ctr"/>
            <a:r>
              <a:rPr lang="en-US" sz="1600" dirty="0">
                <a:latin typeface="Montserrat" panose="00000500000000000000" pitchFamily="2" charset="0"/>
              </a:rPr>
              <a:t>UCI Machine Learning Dataset [1]</a:t>
            </a:r>
            <a:endParaRPr lang="en-US" sz="1600" dirty="0"/>
          </a:p>
        </p:txBody>
      </p:sp>
    </p:spTree>
    <p:extLst>
      <p:ext uri="{BB962C8B-B14F-4D97-AF65-F5344CB8AC3E}">
        <p14:creationId xmlns:p14="http://schemas.microsoft.com/office/powerpoint/2010/main" val="394188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xEl>
                                              <p:pRg st="0" end="0"/>
                                            </p:txEl>
                                          </p:spTgt>
                                        </p:tgtEl>
                                        <p:attrNameLst>
                                          <p:attrName>style.color</p:attrName>
                                        </p:attrNameLst>
                                      </p:cBhvr>
                                      <p:to>
                                        <a:schemeClr val="bg1"/>
                                      </p:to>
                                    </p:animClr>
                                    <p:animClr clrSpc="rgb" dir="cw">
                                      <p:cBhvr>
                                        <p:cTn id="7" dur="250" autoRev="1" fill="remove"/>
                                        <p:tgtEl>
                                          <p:spTgt spid="7">
                                            <p:txEl>
                                              <p:pRg st="0" end="0"/>
                                            </p:txEl>
                                          </p:spTgt>
                                        </p:tgtEl>
                                        <p:attrNameLst>
                                          <p:attrName>fillcolor</p:attrName>
                                        </p:attrNameLst>
                                      </p:cBhvr>
                                      <p:to>
                                        <a:schemeClr val="bg1"/>
                                      </p:to>
                                    </p:animClr>
                                    <p:set>
                                      <p:cBhvr>
                                        <p:cTn id="8" dur="250" autoRev="1" fill="remove"/>
                                        <p:tgtEl>
                                          <p:spTgt spid="7">
                                            <p:txEl>
                                              <p:pRg st="0" end="0"/>
                                            </p:txEl>
                                          </p:spTgt>
                                        </p:tgtEl>
                                        <p:attrNameLst>
                                          <p:attrName>fill.type</p:attrName>
                                        </p:attrNameLst>
                                      </p:cBhvr>
                                      <p:to>
                                        <p:strVal val="solid"/>
                                      </p:to>
                                    </p:set>
                                    <p:set>
                                      <p:cBhvr>
                                        <p:cTn id="9" dur="250" autoRev="1" fill="remove"/>
                                        <p:tgtEl>
                                          <p:spTgt spid="7">
                                            <p:txEl>
                                              <p:pRg st="0" end="0"/>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7">
                                            <p:txEl>
                                              <p:pRg st="1" end="1"/>
                                            </p:txEl>
                                          </p:spTgt>
                                        </p:tgtEl>
                                        <p:attrNameLst>
                                          <p:attrName>style.color</p:attrName>
                                        </p:attrNameLst>
                                      </p:cBhvr>
                                      <p:to>
                                        <a:schemeClr val="bg1"/>
                                      </p:to>
                                    </p:animClr>
                                    <p:animClr clrSpc="rgb" dir="cw">
                                      <p:cBhvr>
                                        <p:cTn id="12" dur="250" autoRev="1" fill="remove"/>
                                        <p:tgtEl>
                                          <p:spTgt spid="7">
                                            <p:txEl>
                                              <p:pRg st="1" end="1"/>
                                            </p:txEl>
                                          </p:spTgt>
                                        </p:tgtEl>
                                        <p:attrNameLst>
                                          <p:attrName>fillcolor</p:attrName>
                                        </p:attrNameLst>
                                      </p:cBhvr>
                                      <p:to>
                                        <a:schemeClr val="bg1"/>
                                      </p:to>
                                    </p:animClr>
                                    <p:set>
                                      <p:cBhvr>
                                        <p:cTn id="13" dur="250" autoRev="1" fill="remove"/>
                                        <p:tgtEl>
                                          <p:spTgt spid="7">
                                            <p:txEl>
                                              <p:pRg st="1" end="1"/>
                                            </p:txEl>
                                          </p:spTgt>
                                        </p:tgtEl>
                                        <p:attrNameLst>
                                          <p:attrName>fill.type</p:attrName>
                                        </p:attrNameLst>
                                      </p:cBhvr>
                                      <p:to>
                                        <p:strVal val="solid"/>
                                      </p:to>
                                    </p:set>
                                    <p:set>
                                      <p:cBhvr>
                                        <p:cTn id="14" dur="250" autoRev="1" fill="remove"/>
                                        <p:tgtEl>
                                          <p:spTgt spid="7">
                                            <p:txEl>
                                              <p:pRg st="1" end="1"/>
                                            </p:txEl>
                                          </p:spTgt>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250" autoRev="1" fill="remove"/>
                                        <p:tgtEl>
                                          <p:spTgt spid="7">
                                            <p:txEl>
                                              <p:pRg st="2" end="2"/>
                                            </p:txEl>
                                          </p:spTgt>
                                        </p:tgtEl>
                                        <p:attrNameLst>
                                          <p:attrName>style.color</p:attrName>
                                        </p:attrNameLst>
                                      </p:cBhvr>
                                      <p:to>
                                        <a:schemeClr val="bg1"/>
                                      </p:to>
                                    </p:animClr>
                                    <p:animClr clrSpc="rgb" dir="cw">
                                      <p:cBhvr>
                                        <p:cTn id="17" dur="250" autoRev="1" fill="remove"/>
                                        <p:tgtEl>
                                          <p:spTgt spid="7">
                                            <p:txEl>
                                              <p:pRg st="2" end="2"/>
                                            </p:txEl>
                                          </p:spTgt>
                                        </p:tgtEl>
                                        <p:attrNameLst>
                                          <p:attrName>fillcolor</p:attrName>
                                        </p:attrNameLst>
                                      </p:cBhvr>
                                      <p:to>
                                        <a:schemeClr val="bg1"/>
                                      </p:to>
                                    </p:animClr>
                                    <p:set>
                                      <p:cBhvr>
                                        <p:cTn id="18" dur="250" autoRev="1" fill="remove"/>
                                        <p:tgtEl>
                                          <p:spTgt spid="7">
                                            <p:txEl>
                                              <p:pRg st="2" end="2"/>
                                            </p:txEl>
                                          </p:spTgt>
                                        </p:tgtEl>
                                        <p:attrNameLst>
                                          <p:attrName>fill.type</p:attrName>
                                        </p:attrNameLst>
                                      </p:cBhvr>
                                      <p:to>
                                        <p:strVal val="solid"/>
                                      </p:to>
                                    </p:set>
                                    <p:set>
                                      <p:cBhvr>
                                        <p:cTn id="19" dur="250" autoRev="1" fill="remove"/>
                                        <p:tgtEl>
                                          <p:spTgt spid="7">
                                            <p:txEl>
                                              <p:pRg st="2" end="2"/>
                                            </p:txEl>
                                          </p:spTgt>
                                        </p:tgtEl>
                                        <p:attrNameLst>
                                          <p:attrName>fill.on</p:attrName>
                                        </p:attrNameLst>
                                      </p:cBhvr>
                                      <p:to>
                                        <p:strVal val="true"/>
                                      </p:to>
                                    </p:set>
                                  </p:childTnLst>
                                </p:cTn>
                              </p:par>
                              <p:par>
                                <p:cTn id="20" presetID="27" presetClass="emph" presetSubtype="0" fill="remove" nodeType="withEffect">
                                  <p:stCondLst>
                                    <p:cond delay="0"/>
                                  </p:stCondLst>
                                  <p:childTnLst>
                                    <p:animClr clrSpc="rgb" dir="cw">
                                      <p:cBhvr override="childStyle">
                                        <p:cTn id="21" dur="250" autoRev="1" fill="remove"/>
                                        <p:tgtEl>
                                          <p:spTgt spid="7">
                                            <p:txEl>
                                              <p:pRg st="3" end="3"/>
                                            </p:txEl>
                                          </p:spTgt>
                                        </p:tgtEl>
                                        <p:attrNameLst>
                                          <p:attrName>style.color</p:attrName>
                                        </p:attrNameLst>
                                      </p:cBhvr>
                                      <p:to>
                                        <a:schemeClr val="bg1"/>
                                      </p:to>
                                    </p:animClr>
                                    <p:animClr clrSpc="rgb" dir="cw">
                                      <p:cBhvr>
                                        <p:cTn id="22" dur="250" autoRev="1" fill="remove"/>
                                        <p:tgtEl>
                                          <p:spTgt spid="7">
                                            <p:txEl>
                                              <p:pRg st="3" end="3"/>
                                            </p:txEl>
                                          </p:spTgt>
                                        </p:tgtEl>
                                        <p:attrNameLst>
                                          <p:attrName>fillcolor</p:attrName>
                                        </p:attrNameLst>
                                      </p:cBhvr>
                                      <p:to>
                                        <a:schemeClr val="bg1"/>
                                      </p:to>
                                    </p:animClr>
                                    <p:set>
                                      <p:cBhvr>
                                        <p:cTn id="23" dur="250" autoRev="1" fill="remove"/>
                                        <p:tgtEl>
                                          <p:spTgt spid="7">
                                            <p:txEl>
                                              <p:pRg st="3" end="3"/>
                                            </p:txEl>
                                          </p:spTgt>
                                        </p:tgtEl>
                                        <p:attrNameLst>
                                          <p:attrName>fill.type</p:attrName>
                                        </p:attrNameLst>
                                      </p:cBhvr>
                                      <p:to>
                                        <p:strVal val="solid"/>
                                      </p:to>
                                    </p:set>
                                    <p:set>
                                      <p:cBhvr>
                                        <p:cTn id="24" dur="250" autoRev="1" fill="remove"/>
                                        <p:tgtEl>
                                          <p:spTgt spid="7">
                                            <p:txEl>
                                              <p:pRg st="3" end="3"/>
                                            </p:txEl>
                                          </p:spTgt>
                                        </p:tgtEl>
                                        <p:attrNameLst>
                                          <p:attrName>fill.on</p:attrName>
                                        </p:attrNameLst>
                                      </p:cBhvr>
                                      <p:to>
                                        <p:strVal val="true"/>
                                      </p:to>
                                    </p:set>
                                  </p:childTnLst>
                                </p:cTn>
                              </p:par>
                              <p:par>
                                <p:cTn id="25" presetID="27" presetClass="emph" presetSubtype="0" fill="remove" nodeType="withEffect">
                                  <p:stCondLst>
                                    <p:cond delay="0"/>
                                  </p:stCondLst>
                                  <p:childTnLst>
                                    <p:animClr clrSpc="rgb" dir="cw">
                                      <p:cBhvr override="childStyle">
                                        <p:cTn id="26" dur="250" autoRev="1" fill="remove"/>
                                        <p:tgtEl>
                                          <p:spTgt spid="7">
                                            <p:txEl>
                                              <p:pRg st="4" end="4"/>
                                            </p:txEl>
                                          </p:spTgt>
                                        </p:tgtEl>
                                        <p:attrNameLst>
                                          <p:attrName>style.color</p:attrName>
                                        </p:attrNameLst>
                                      </p:cBhvr>
                                      <p:to>
                                        <a:schemeClr val="bg1"/>
                                      </p:to>
                                    </p:animClr>
                                    <p:animClr clrSpc="rgb" dir="cw">
                                      <p:cBhvr>
                                        <p:cTn id="27" dur="250" autoRev="1" fill="remove"/>
                                        <p:tgtEl>
                                          <p:spTgt spid="7">
                                            <p:txEl>
                                              <p:pRg st="4" end="4"/>
                                            </p:txEl>
                                          </p:spTgt>
                                        </p:tgtEl>
                                        <p:attrNameLst>
                                          <p:attrName>fillcolor</p:attrName>
                                        </p:attrNameLst>
                                      </p:cBhvr>
                                      <p:to>
                                        <a:schemeClr val="bg1"/>
                                      </p:to>
                                    </p:animClr>
                                    <p:set>
                                      <p:cBhvr>
                                        <p:cTn id="28" dur="250" autoRev="1" fill="remove"/>
                                        <p:tgtEl>
                                          <p:spTgt spid="7">
                                            <p:txEl>
                                              <p:pRg st="4" end="4"/>
                                            </p:txEl>
                                          </p:spTgt>
                                        </p:tgtEl>
                                        <p:attrNameLst>
                                          <p:attrName>fill.type</p:attrName>
                                        </p:attrNameLst>
                                      </p:cBhvr>
                                      <p:to>
                                        <p:strVal val="solid"/>
                                      </p:to>
                                    </p:set>
                                    <p:set>
                                      <p:cBhvr>
                                        <p:cTn id="29" dur="250" autoRev="1" fill="remove"/>
                                        <p:tgtEl>
                                          <p:spTgt spid="7">
                                            <p:txEl>
                                              <p:pRg st="4" end="4"/>
                                            </p:txEl>
                                          </p:spTgt>
                                        </p:tgtEl>
                                        <p:attrNameLst>
                                          <p:attrName>fill.on</p:attrName>
                                        </p:attrNameLst>
                                      </p:cBhvr>
                                      <p:to>
                                        <p:strVal val="true"/>
                                      </p:to>
                                    </p:set>
                                  </p:childTnLst>
                                </p:cTn>
                              </p:par>
                              <p:par>
                                <p:cTn id="30" presetID="27" presetClass="emph" presetSubtype="0" fill="remove" nodeType="withEffect">
                                  <p:stCondLst>
                                    <p:cond delay="0"/>
                                  </p:stCondLst>
                                  <p:childTnLst>
                                    <p:animClr clrSpc="rgb" dir="cw">
                                      <p:cBhvr override="childStyle">
                                        <p:cTn id="31" dur="250" autoRev="1" fill="remove"/>
                                        <p:tgtEl>
                                          <p:spTgt spid="7">
                                            <p:txEl>
                                              <p:pRg st="5" end="5"/>
                                            </p:txEl>
                                          </p:spTgt>
                                        </p:tgtEl>
                                        <p:attrNameLst>
                                          <p:attrName>style.color</p:attrName>
                                        </p:attrNameLst>
                                      </p:cBhvr>
                                      <p:to>
                                        <a:schemeClr val="bg1"/>
                                      </p:to>
                                    </p:animClr>
                                    <p:animClr clrSpc="rgb" dir="cw">
                                      <p:cBhvr>
                                        <p:cTn id="32" dur="250" autoRev="1" fill="remove"/>
                                        <p:tgtEl>
                                          <p:spTgt spid="7">
                                            <p:txEl>
                                              <p:pRg st="5" end="5"/>
                                            </p:txEl>
                                          </p:spTgt>
                                        </p:tgtEl>
                                        <p:attrNameLst>
                                          <p:attrName>fillcolor</p:attrName>
                                        </p:attrNameLst>
                                      </p:cBhvr>
                                      <p:to>
                                        <a:schemeClr val="bg1"/>
                                      </p:to>
                                    </p:animClr>
                                    <p:set>
                                      <p:cBhvr>
                                        <p:cTn id="33" dur="250" autoRev="1" fill="remove"/>
                                        <p:tgtEl>
                                          <p:spTgt spid="7">
                                            <p:txEl>
                                              <p:pRg st="5" end="5"/>
                                            </p:txEl>
                                          </p:spTgt>
                                        </p:tgtEl>
                                        <p:attrNameLst>
                                          <p:attrName>fill.type</p:attrName>
                                        </p:attrNameLst>
                                      </p:cBhvr>
                                      <p:to>
                                        <p:strVal val="solid"/>
                                      </p:to>
                                    </p:set>
                                    <p:set>
                                      <p:cBhvr>
                                        <p:cTn id="34" dur="250" autoRev="1" fill="remove"/>
                                        <p:tgtEl>
                                          <p:spTgt spid="7">
                                            <p:txEl>
                                              <p:pRg st="5" end="5"/>
                                            </p:txEl>
                                          </p:spTgt>
                                        </p:tgtEl>
                                        <p:attrNameLst>
                                          <p:attrName>fill.on</p:attrName>
                                        </p:attrNameLst>
                                      </p:cBhvr>
                                      <p:to>
                                        <p:strVal val="true"/>
                                      </p:to>
                                    </p:set>
                                  </p:childTnLst>
                                </p:cTn>
                              </p:par>
                              <p:par>
                                <p:cTn id="35" presetID="27" presetClass="emph" presetSubtype="0" fill="remove" nodeType="withEffect">
                                  <p:stCondLst>
                                    <p:cond delay="0"/>
                                  </p:stCondLst>
                                  <p:childTnLst>
                                    <p:animClr clrSpc="rgb" dir="cw">
                                      <p:cBhvr override="childStyle">
                                        <p:cTn id="36" dur="250" autoRev="1" fill="remove"/>
                                        <p:tgtEl>
                                          <p:spTgt spid="7">
                                            <p:txEl>
                                              <p:pRg st="6" end="6"/>
                                            </p:txEl>
                                          </p:spTgt>
                                        </p:tgtEl>
                                        <p:attrNameLst>
                                          <p:attrName>style.color</p:attrName>
                                        </p:attrNameLst>
                                      </p:cBhvr>
                                      <p:to>
                                        <a:schemeClr val="bg1"/>
                                      </p:to>
                                    </p:animClr>
                                    <p:animClr clrSpc="rgb" dir="cw">
                                      <p:cBhvr>
                                        <p:cTn id="37" dur="250" autoRev="1" fill="remove"/>
                                        <p:tgtEl>
                                          <p:spTgt spid="7">
                                            <p:txEl>
                                              <p:pRg st="6" end="6"/>
                                            </p:txEl>
                                          </p:spTgt>
                                        </p:tgtEl>
                                        <p:attrNameLst>
                                          <p:attrName>fillcolor</p:attrName>
                                        </p:attrNameLst>
                                      </p:cBhvr>
                                      <p:to>
                                        <a:schemeClr val="bg1"/>
                                      </p:to>
                                    </p:animClr>
                                    <p:set>
                                      <p:cBhvr>
                                        <p:cTn id="38" dur="250" autoRev="1" fill="remove"/>
                                        <p:tgtEl>
                                          <p:spTgt spid="7">
                                            <p:txEl>
                                              <p:pRg st="6" end="6"/>
                                            </p:txEl>
                                          </p:spTgt>
                                        </p:tgtEl>
                                        <p:attrNameLst>
                                          <p:attrName>fill.type</p:attrName>
                                        </p:attrNameLst>
                                      </p:cBhvr>
                                      <p:to>
                                        <p:strVal val="solid"/>
                                      </p:to>
                                    </p:set>
                                    <p:set>
                                      <p:cBhvr>
                                        <p:cTn id="39" dur="250" autoRev="1" fill="remove"/>
                                        <p:tgtEl>
                                          <p:spTgt spid="7">
                                            <p:txEl>
                                              <p:pRg st="6" end="6"/>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arn(outVertical)">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Features Selection</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923330"/>
          </a:xfrm>
          <a:prstGeom prst="rect">
            <a:avLst/>
          </a:prstGeom>
          <a:noFill/>
        </p:spPr>
        <p:txBody>
          <a:bodyPr wrap="square">
            <a:spAutoFit/>
          </a:bodyPr>
          <a:lstStyle/>
          <a:p>
            <a:r>
              <a:rPr lang="en-US" b="1" dirty="0">
                <a:latin typeface="Montserrat" panose="00000500000000000000" pitchFamily="2" charset="0"/>
              </a:rPr>
              <a:t>Features like </a:t>
            </a:r>
            <a:r>
              <a:rPr lang="en-US" b="1" dirty="0" err="1">
                <a:latin typeface="Montserrat" panose="00000500000000000000" pitchFamily="2" charset="0"/>
              </a:rPr>
              <a:t>DriversLicense</a:t>
            </a:r>
            <a:r>
              <a:rPr lang="en-US" b="1" dirty="0">
                <a:latin typeface="Montserrat" panose="00000500000000000000" pitchFamily="2" charset="0"/>
              </a:rPr>
              <a:t> and </a:t>
            </a:r>
            <a:r>
              <a:rPr lang="en-US" b="1" dirty="0" err="1">
                <a:latin typeface="Montserrat" panose="00000500000000000000" pitchFamily="2" charset="0"/>
              </a:rPr>
              <a:t>ZipCode</a:t>
            </a:r>
            <a:r>
              <a:rPr lang="en-US" b="1" dirty="0">
                <a:latin typeface="Montserrat" panose="00000500000000000000" pitchFamily="2" charset="0"/>
              </a:rPr>
              <a:t> are not as important as the other features in the dataset for predicting credit card approvals. We should drop them to design our machine learning model with the best set of features. </a:t>
            </a:r>
            <a:endParaRPr lang="en-US"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890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Inspecting the applications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26" name="Picture 4">
            <a:extLst>
              <a:ext uri="{FF2B5EF4-FFF2-40B4-BE49-F238E27FC236}">
                <a16:creationId xmlns:a16="http://schemas.microsoft.com/office/drawing/2014/main" id="{7DD8DED2-DBA3-C141-5080-2AC4EE2C9720}"/>
              </a:ext>
            </a:extLst>
          </p:cNvPr>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7657586" y="3424925"/>
            <a:ext cx="3219904" cy="247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27EF003-775C-999E-903E-9AB5C6A1DFD1}"/>
              </a:ext>
            </a:extLst>
          </p:cNvPr>
          <p:cNvSpPr txBox="1"/>
          <p:nvPr/>
        </p:nvSpPr>
        <p:spPr>
          <a:xfrm>
            <a:off x="1043630" y="2704014"/>
            <a:ext cx="10515599" cy="338554"/>
          </a:xfrm>
          <a:prstGeom prst="rect">
            <a:avLst/>
          </a:prstGeom>
          <a:noFill/>
        </p:spPr>
        <p:txBody>
          <a:bodyPr wrap="square">
            <a:spAutoFit/>
          </a:bodyPr>
          <a:lstStyle/>
          <a:p>
            <a:r>
              <a:rPr lang="en-US" sz="1600" b="1" dirty="0">
                <a:effectLst/>
                <a:latin typeface="Montserrat" panose="00000500000000000000" pitchFamily="2" charset="0"/>
                <a:ea typeface="Times New Roman" panose="02020603050405020304" pitchFamily="18" charset="0"/>
              </a:rPr>
              <a:t>There are a mix of numerical and non-numerical features in the dataset.</a:t>
            </a:r>
            <a:endParaRPr lang="en-US" sz="1600" b="1" dirty="0">
              <a:latin typeface="Montserrat" panose="00000500000000000000" pitchFamily="2" charset="0"/>
            </a:endParaRPr>
          </a:p>
        </p:txBody>
      </p:sp>
      <p:graphicFrame>
        <p:nvGraphicFramePr>
          <p:cNvPr id="5" name="Table 4">
            <a:extLst>
              <a:ext uri="{FF2B5EF4-FFF2-40B4-BE49-F238E27FC236}">
                <a16:creationId xmlns:a16="http://schemas.microsoft.com/office/drawing/2014/main" id="{306BB777-A7B1-C4C4-FAF1-259D088E5963}"/>
              </a:ext>
            </a:extLst>
          </p:cNvPr>
          <p:cNvGraphicFramePr>
            <a:graphicFrameLocks noGrp="1"/>
          </p:cNvGraphicFramePr>
          <p:nvPr>
            <p:extLst>
              <p:ext uri="{D42A27DB-BD31-4B8C-83A1-F6EECF244321}">
                <p14:modId xmlns:p14="http://schemas.microsoft.com/office/powerpoint/2010/main" val="2506385018"/>
              </p:ext>
            </p:extLst>
          </p:nvPr>
        </p:nvGraphicFramePr>
        <p:xfrm>
          <a:off x="1043630" y="3429000"/>
          <a:ext cx="6053854" cy="2470908"/>
        </p:xfrm>
        <a:graphic>
          <a:graphicData uri="http://schemas.openxmlformats.org/drawingml/2006/table">
            <a:tbl>
              <a:tblPr firstRow="1" firstCol="1" bandRow="1">
                <a:tableStyleId>{1E171933-4619-4E11-9A3F-F7608DF75F80}</a:tableStyleId>
              </a:tblPr>
              <a:tblGrid>
                <a:gridCol w="1193101">
                  <a:extLst>
                    <a:ext uri="{9D8B030D-6E8A-4147-A177-3AD203B41FA5}">
                      <a16:colId xmlns:a16="http://schemas.microsoft.com/office/drawing/2014/main" val="4212540727"/>
                    </a:ext>
                  </a:extLst>
                </a:gridCol>
                <a:gridCol w="1193101">
                  <a:extLst>
                    <a:ext uri="{9D8B030D-6E8A-4147-A177-3AD203B41FA5}">
                      <a16:colId xmlns:a16="http://schemas.microsoft.com/office/drawing/2014/main" val="50283318"/>
                    </a:ext>
                  </a:extLst>
                </a:gridCol>
                <a:gridCol w="1193101">
                  <a:extLst>
                    <a:ext uri="{9D8B030D-6E8A-4147-A177-3AD203B41FA5}">
                      <a16:colId xmlns:a16="http://schemas.microsoft.com/office/drawing/2014/main" val="1334774874"/>
                    </a:ext>
                  </a:extLst>
                </a:gridCol>
                <a:gridCol w="1193101">
                  <a:extLst>
                    <a:ext uri="{9D8B030D-6E8A-4147-A177-3AD203B41FA5}">
                      <a16:colId xmlns:a16="http://schemas.microsoft.com/office/drawing/2014/main" val="281583094"/>
                    </a:ext>
                  </a:extLst>
                </a:gridCol>
                <a:gridCol w="1281450">
                  <a:extLst>
                    <a:ext uri="{9D8B030D-6E8A-4147-A177-3AD203B41FA5}">
                      <a16:colId xmlns:a16="http://schemas.microsoft.com/office/drawing/2014/main" val="3452484521"/>
                    </a:ext>
                  </a:extLst>
                </a:gridCol>
              </a:tblGrid>
              <a:tr h="245973">
                <a:tc>
                  <a:txBody>
                    <a:bodyPr/>
                    <a:lstStyle/>
                    <a:p>
                      <a:pPr marL="0" marR="0" algn="ctr">
                        <a:spcBef>
                          <a:spcPts val="0"/>
                        </a:spcBef>
                        <a:spcAft>
                          <a:spcPts val="0"/>
                        </a:spcAft>
                        <a:tabLst>
                          <a:tab pos="1304290" algn="l"/>
                        </a:tabLst>
                      </a:pPr>
                      <a:r>
                        <a:rPr lang="en-US" sz="1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14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1694983"/>
                  </a:ext>
                </a:extLst>
              </a:tr>
              <a:tr h="245973">
                <a:tc>
                  <a:txBody>
                    <a:bodyPr/>
                    <a:lstStyle/>
                    <a:p>
                      <a:pPr marL="0" marR="0" algn="ctr">
                        <a:spcBef>
                          <a:spcPts val="0"/>
                        </a:spcBef>
                        <a:spcAft>
                          <a:spcPts val="0"/>
                        </a:spcAft>
                        <a:tabLst>
                          <a:tab pos="1304290" algn="l"/>
                        </a:tabLst>
                      </a:pPr>
                      <a:r>
                        <a:rPr lang="en-US" sz="1100">
                          <a:effectLst/>
                        </a:rPr>
                        <a:t>count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690.000000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690.000000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690.00000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690.000000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2501430"/>
                  </a:ext>
                </a:extLst>
              </a:tr>
              <a:tr h="251563">
                <a:tc>
                  <a:txBody>
                    <a:bodyPr/>
                    <a:lstStyle/>
                    <a:p>
                      <a:pPr marL="0" marR="0" algn="ctr">
                        <a:spcBef>
                          <a:spcPts val="0"/>
                        </a:spcBef>
                        <a:spcAft>
                          <a:spcPts val="0"/>
                        </a:spcAft>
                        <a:tabLst>
                          <a:tab pos="1304290" algn="l"/>
                        </a:tabLst>
                      </a:pPr>
                      <a:r>
                        <a:rPr lang="en-US" sz="110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4.758725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2.223406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2.40000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1017.385507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0703806"/>
                  </a:ext>
                </a:extLst>
              </a:tr>
              <a:tr h="245973">
                <a:tc>
                  <a:txBody>
                    <a:bodyPr/>
                    <a:lstStyle/>
                    <a:p>
                      <a:pPr marL="0" marR="0" algn="ctr">
                        <a:spcBef>
                          <a:spcPts val="0"/>
                        </a:spcBef>
                        <a:spcAft>
                          <a:spcPts val="0"/>
                        </a:spcAft>
                        <a:tabLst>
                          <a:tab pos="1304290" algn="l"/>
                        </a:tabLst>
                      </a:pPr>
                      <a:r>
                        <a:rPr lang="en-US" sz="1100">
                          <a:effectLst/>
                        </a:rPr>
                        <a:t>std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4.978163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3.346513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4.86294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5210.102598</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28904316"/>
                  </a:ext>
                </a:extLst>
              </a:tr>
              <a:tr h="245973">
                <a:tc>
                  <a:txBody>
                    <a:bodyPr/>
                    <a:lstStyle/>
                    <a:p>
                      <a:pPr marL="0" marR="0" algn="ctr">
                        <a:spcBef>
                          <a:spcPts val="0"/>
                        </a:spcBef>
                        <a:spcAft>
                          <a:spcPts val="0"/>
                        </a:spcAft>
                        <a:tabLst>
                          <a:tab pos="1304290" algn="l"/>
                        </a:tabLst>
                      </a:pPr>
                      <a:r>
                        <a:rPr lang="en-US" sz="11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0.000000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1184038"/>
                  </a:ext>
                </a:extLst>
              </a:tr>
              <a:tr h="245973">
                <a:tc>
                  <a:txBody>
                    <a:bodyPr/>
                    <a:lstStyle/>
                    <a:p>
                      <a:pPr marL="0" marR="0" algn="ctr">
                        <a:spcBef>
                          <a:spcPts val="0"/>
                        </a:spcBef>
                        <a:spcAft>
                          <a:spcPts val="0"/>
                        </a:spcAft>
                        <a:tabLst>
                          <a:tab pos="1304290" algn="l"/>
                        </a:tabLst>
                      </a:pPr>
                      <a:r>
                        <a:rPr lang="en-US" sz="11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1.000000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0.165000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0.000000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1925357"/>
                  </a:ext>
                </a:extLst>
              </a:tr>
              <a:tr h="251563">
                <a:tc>
                  <a:txBody>
                    <a:bodyPr/>
                    <a:lstStyle/>
                    <a:p>
                      <a:pPr marL="0" marR="0" algn="ctr">
                        <a:spcBef>
                          <a:spcPts val="0"/>
                        </a:spcBef>
                        <a:spcAft>
                          <a:spcPts val="0"/>
                        </a:spcAft>
                        <a:tabLst>
                          <a:tab pos="1304290" algn="l"/>
                        </a:tabLst>
                      </a:pPr>
                      <a:r>
                        <a:rPr lang="en-US" sz="11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2.750000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1.000000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5.000000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5695512"/>
                  </a:ext>
                </a:extLst>
              </a:tr>
              <a:tr h="245973">
                <a:tc>
                  <a:txBody>
                    <a:bodyPr/>
                    <a:lstStyle/>
                    <a:p>
                      <a:pPr marL="0" marR="0" algn="ctr">
                        <a:spcBef>
                          <a:spcPts val="0"/>
                        </a:spcBef>
                        <a:spcAft>
                          <a:spcPts val="0"/>
                        </a:spcAft>
                        <a:tabLst>
                          <a:tab pos="1304290" algn="l"/>
                        </a:tabLst>
                      </a:pPr>
                      <a:r>
                        <a:rPr lang="en-US" sz="11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7.207500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2.625000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3.00000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395.500000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97191383"/>
                  </a:ext>
                </a:extLst>
              </a:tr>
              <a:tr h="491944">
                <a:tc>
                  <a:txBody>
                    <a:bodyPr/>
                    <a:lstStyle/>
                    <a:p>
                      <a:pPr marL="0" marR="0" algn="ctr">
                        <a:spcBef>
                          <a:spcPts val="0"/>
                        </a:spcBef>
                        <a:spcAft>
                          <a:spcPts val="0"/>
                        </a:spcAft>
                        <a:tabLst>
                          <a:tab pos="1304290" algn="l"/>
                        </a:tabLst>
                      </a:pPr>
                      <a:r>
                        <a:rPr lang="en-US" sz="11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28.000000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a:effectLst/>
                        </a:rPr>
                        <a:t>28.500000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dirty="0">
                          <a:effectLst/>
                        </a:rPr>
                        <a:t>67.00000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304290" algn="l"/>
                        </a:tabLst>
                      </a:pPr>
                      <a:r>
                        <a:rPr lang="en-US" sz="1100" dirty="0">
                          <a:effectLst/>
                        </a:rPr>
                        <a:t>100000.000000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33938257"/>
                  </a:ext>
                </a:extLst>
              </a:tr>
            </a:tbl>
          </a:graphicData>
        </a:graphic>
      </p:graphicFrame>
      <p:sp>
        <p:nvSpPr>
          <p:cNvPr id="9" name="TextBox 8">
            <a:extLst>
              <a:ext uri="{FF2B5EF4-FFF2-40B4-BE49-F238E27FC236}">
                <a16:creationId xmlns:a16="http://schemas.microsoft.com/office/drawing/2014/main" id="{5A74BB0D-7BB1-0509-D00B-B22809003C8C}"/>
              </a:ext>
            </a:extLst>
          </p:cNvPr>
          <p:cNvSpPr txBox="1"/>
          <p:nvPr/>
        </p:nvSpPr>
        <p:spPr>
          <a:xfrm>
            <a:off x="8023589" y="5946108"/>
            <a:ext cx="2487898" cy="276999"/>
          </a:xfrm>
          <a:prstGeom prst="rect">
            <a:avLst/>
          </a:prstGeom>
          <a:noFill/>
        </p:spPr>
        <p:txBody>
          <a:bodyPr wrap="square">
            <a:spAutoFit/>
          </a:bodyPr>
          <a:lstStyle/>
          <a:p>
            <a:r>
              <a:rPr lang="en-US" sz="1200" dirty="0">
                <a:effectLst/>
                <a:latin typeface="Montserrat" panose="00000500000000000000" pitchFamily="2" charset="0"/>
                <a:ea typeface="Times New Roman" panose="02020603050405020304" pitchFamily="18" charset="0"/>
              </a:rPr>
              <a:t>Data Types in UCI Dataset</a:t>
            </a:r>
            <a:endParaRPr lang="en-US" sz="1200" dirty="0">
              <a:latin typeface="Montserrat" panose="00000500000000000000" pitchFamily="2" charset="0"/>
            </a:endParaRPr>
          </a:p>
        </p:txBody>
      </p:sp>
      <p:sp>
        <p:nvSpPr>
          <p:cNvPr id="16" name="TextBox 15">
            <a:extLst>
              <a:ext uri="{FF2B5EF4-FFF2-40B4-BE49-F238E27FC236}">
                <a16:creationId xmlns:a16="http://schemas.microsoft.com/office/drawing/2014/main" id="{92C7A11F-81CB-B916-F4EE-1C26C32C06D5}"/>
              </a:ext>
            </a:extLst>
          </p:cNvPr>
          <p:cNvSpPr txBox="1"/>
          <p:nvPr/>
        </p:nvSpPr>
        <p:spPr>
          <a:xfrm>
            <a:off x="2667930" y="5946109"/>
            <a:ext cx="2874227" cy="276999"/>
          </a:xfrm>
          <a:prstGeom prst="rect">
            <a:avLst/>
          </a:prstGeom>
          <a:noFill/>
        </p:spPr>
        <p:txBody>
          <a:bodyPr wrap="square">
            <a:spAutoFit/>
          </a:bodyPr>
          <a:lstStyle/>
          <a:p>
            <a:r>
              <a:rPr lang="en-US" sz="1200" dirty="0">
                <a:effectLst/>
                <a:latin typeface="Montserrat" panose="00000500000000000000" pitchFamily="2" charset="0"/>
                <a:ea typeface="Times New Roman" panose="02020603050405020304" pitchFamily="18" charset="0"/>
              </a:rPr>
              <a:t>Applications’ Descriptive Statistics</a:t>
            </a:r>
            <a:endParaRPr lang="en-US" sz="1200" dirty="0">
              <a:latin typeface="Montserrat" panose="00000500000000000000" pitchFamily="2" charset="0"/>
            </a:endParaRPr>
          </a:p>
        </p:txBody>
      </p:sp>
    </p:spTree>
    <p:extLst>
      <p:ext uri="{BB962C8B-B14F-4D97-AF65-F5344CB8AC3E}">
        <p14:creationId xmlns:p14="http://schemas.microsoft.com/office/powerpoint/2010/main" val="35185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83395-0148-7603-CF98-43BFDE4F9531}"/>
              </a:ext>
            </a:extLst>
          </p:cNvPr>
          <p:cNvSpPr>
            <a:spLocks noGrp="1"/>
          </p:cNvSpPr>
          <p:nvPr>
            <p:ph type="title"/>
          </p:nvPr>
        </p:nvSpPr>
        <p:spPr>
          <a:xfrm>
            <a:off x="1043631" y="809898"/>
            <a:ext cx="9942716" cy="1554480"/>
          </a:xfrm>
        </p:spPr>
        <p:txBody>
          <a:bodyPr anchor="ctr">
            <a:noAutofit/>
          </a:bodyPr>
          <a:lstStyle/>
          <a:p>
            <a:r>
              <a:rPr lang="en-US" sz="4300" b="1" dirty="0">
                <a:latin typeface="Montserrat" panose="00000500000000000000" pitchFamily="2" charset="0"/>
              </a:rPr>
              <a:t>Implementation </a:t>
            </a:r>
            <a:br>
              <a:rPr lang="en-US" sz="4300" b="1" dirty="0">
                <a:latin typeface="Montserrat" panose="00000500000000000000" pitchFamily="2" charset="0"/>
              </a:rPr>
            </a:br>
            <a:br>
              <a:rPr lang="en-US" sz="4300" b="1" dirty="0">
                <a:latin typeface="Montserrat" panose="00000500000000000000" pitchFamily="2" charset="0"/>
              </a:rPr>
            </a:br>
            <a:r>
              <a:rPr lang="en-US" sz="2000" b="1" u="sng" dirty="0">
                <a:latin typeface="Montserrat" panose="00000500000000000000" pitchFamily="2" charset="0"/>
              </a:rPr>
              <a:t>Handling missing values</a:t>
            </a:r>
            <a:endParaRPr lang="en-US" sz="2000" b="1" dirty="0">
              <a:latin typeface="Montserrat" panose="00000500000000000000" pitchFamily="2"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4E59DC-0EC6-F7AF-C6F7-FD3C777CD838}"/>
              </a:ext>
            </a:extLst>
          </p:cNvPr>
          <p:cNvSpPr txBox="1"/>
          <p:nvPr/>
        </p:nvSpPr>
        <p:spPr>
          <a:xfrm>
            <a:off x="1043631" y="2967335"/>
            <a:ext cx="10503935" cy="3416320"/>
          </a:xfrm>
          <a:prstGeom prst="rect">
            <a:avLst/>
          </a:prstGeom>
          <a:noFill/>
        </p:spPr>
        <p:txBody>
          <a:bodyPr wrap="square">
            <a:spAutoFit/>
          </a:bodyPr>
          <a:lstStyle/>
          <a:p>
            <a:pPr marL="285750" indent="-285750">
              <a:buFont typeface="Arial" panose="020B0604020202020204" pitchFamily="34" charset="0"/>
              <a:buChar char="•"/>
            </a:pPr>
            <a:r>
              <a:rPr lang="en-US" b="1" dirty="0">
                <a:latin typeface="Montserrat" panose="00000500000000000000" pitchFamily="2" charset="0"/>
              </a:rPr>
              <a:t>Ignoring missing values can affect the performance of </a:t>
            </a:r>
          </a:p>
          <a:p>
            <a:r>
              <a:rPr lang="en-US" b="1" dirty="0">
                <a:latin typeface="Montserrat" panose="00000500000000000000" pitchFamily="2" charset="0"/>
              </a:rPr>
              <a:t>    a machine learning model heavily. </a:t>
            </a:r>
          </a:p>
          <a:p>
            <a:endParaRPr lang="en-US" b="1" dirty="0">
              <a:latin typeface="Montserrat" panose="00000500000000000000" pitchFamily="2" charset="0"/>
            </a:endParaRPr>
          </a:p>
          <a:p>
            <a:pPr marL="285750" indent="-285750">
              <a:buFont typeface="Arial" panose="020B0604020202020204" pitchFamily="34" charset="0"/>
              <a:buChar char="•"/>
            </a:pPr>
            <a:endParaRPr lang="en-US" b="1" dirty="0">
              <a:latin typeface="Montserrat" panose="00000500000000000000" pitchFamily="2" charset="0"/>
            </a:endParaRPr>
          </a:p>
          <a:p>
            <a:pPr marL="285750" indent="-285750">
              <a:buFont typeface="Arial" panose="020B0604020202020204" pitchFamily="34" charset="0"/>
              <a:buChar char="•"/>
            </a:pPr>
            <a:r>
              <a:rPr lang="en-US" b="1" dirty="0">
                <a:latin typeface="Montserrat" panose="00000500000000000000" pitchFamily="2" charset="0"/>
              </a:rPr>
              <a:t>Impute the missing values in numerical features can </a:t>
            </a:r>
          </a:p>
          <a:p>
            <a:r>
              <a:rPr lang="en-US" b="1" dirty="0">
                <a:latin typeface="Montserrat" panose="00000500000000000000" pitchFamily="2" charset="0"/>
              </a:rPr>
              <a:t>    be handled with a strategy called mean imputation.</a:t>
            </a:r>
          </a:p>
          <a:p>
            <a:pPr marL="285750" indent="-285750">
              <a:buFont typeface="Arial" panose="020B0604020202020204" pitchFamily="34" charset="0"/>
              <a:buChar char="•"/>
            </a:pPr>
            <a:endParaRPr lang="en-US" b="1" dirty="0">
              <a:latin typeface="Montserrat" panose="00000500000000000000" pitchFamily="2" charset="0"/>
            </a:endParaRPr>
          </a:p>
          <a:p>
            <a:endParaRPr lang="en-US" b="1" dirty="0">
              <a:latin typeface="Montserrat" panose="00000500000000000000" pitchFamily="2" charset="0"/>
            </a:endParaRPr>
          </a:p>
          <a:p>
            <a:pPr marL="285750" indent="-285750">
              <a:buFont typeface="Arial" panose="020B0604020202020204" pitchFamily="34" charset="0"/>
              <a:buChar char="•"/>
            </a:pPr>
            <a:r>
              <a:rPr lang="en-US" b="1" dirty="0">
                <a:latin typeface="Montserrat" panose="00000500000000000000" pitchFamily="2" charset="0"/>
              </a:rPr>
              <a:t>Impute the missing values in non-numerical features </a:t>
            </a:r>
          </a:p>
          <a:p>
            <a:r>
              <a:rPr lang="en-US" b="1" dirty="0">
                <a:latin typeface="Montserrat" panose="00000500000000000000" pitchFamily="2" charset="0"/>
              </a:rPr>
              <a:t>    can be handled with a strategy called most frequent </a:t>
            </a:r>
          </a:p>
          <a:p>
            <a:r>
              <a:rPr lang="en-US" b="1" dirty="0">
                <a:latin typeface="Montserrat" panose="00000500000000000000" pitchFamily="2" charset="0"/>
              </a:rPr>
              <a:t>    values.</a:t>
            </a:r>
          </a:p>
          <a:p>
            <a:endParaRPr lang="en-US" b="1" dirty="0">
              <a:latin typeface="Montserrat" panose="00000500000000000000" pitchFamily="2" charset="0"/>
            </a:endParaRPr>
          </a:p>
        </p:txBody>
      </p:sp>
      <p:pic>
        <p:nvPicPr>
          <p:cNvPr id="3" name="Picture 2">
            <a:extLst>
              <a:ext uri="{FF2B5EF4-FFF2-40B4-BE49-F238E27FC236}">
                <a16:creationId xmlns:a16="http://schemas.microsoft.com/office/drawing/2014/main" id="{770202F7-6DDB-77AC-3185-CBE40B17813F}"/>
              </a:ext>
            </a:extLst>
          </p:cNvPr>
          <p:cNvPicPr>
            <a:picLocks noChangeAspect="1"/>
          </p:cNvPicPr>
          <p:nvPr/>
        </p:nvPicPr>
        <p:blipFill>
          <a:blip r:embed="rId2"/>
          <a:stretch>
            <a:fillRect/>
          </a:stretch>
        </p:blipFill>
        <p:spPr>
          <a:xfrm>
            <a:off x="7968344" y="2834647"/>
            <a:ext cx="4223656" cy="3416320"/>
          </a:xfrm>
          <a:prstGeom prst="rect">
            <a:avLst/>
          </a:prstGeom>
        </p:spPr>
      </p:pic>
    </p:spTree>
    <p:extLst>
      <p:ext uri="{BB962C8B-B14F-4D97-AF65-F5344CB8AC3E}">
        <p14:creationId xmlns:p14="http://schemas.microsoft.com/office/powerpoint/2010/main" val="412479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C0C0C0"/>
                                      </p:to>
                                    </p:animClr>
                                  </p:sub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rgbClr val="C0C0C0"/>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C0C0C0"/>
                                      </p:to>
                                    </p:animClr>
                                  </p:subTnLst>
                                </p:cTn>
                              </p:par>
                              <p:par>
                                <p:cTn id="16" presetID="10" presetClass="entr" presetSubtype="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fade">
                                      <p:cBhvr>
                                        <p:cTn id="18"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rgbClr val="C0C0C0"/>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fade">
                                      <p:cBhvr>
                                        <p:cTn id="23" dur="500"/>
                                        <p:tgtEl>
                                          <p:spTgt spid="7">
                                            <p:txEl>
                                              <p:pRg st="8" end="8"/>
                                            </p:txEl>
                                          </p:spTgt>
                                        </p:tgtEl>
                                      </p:cBhvr>
                                    </p:animEffect>
                                  </p:childTnLst>
                                  <p:subTnLst>
                                    <p:animClr clrSpc="rgb" dir="cw">
                                      <p:cBhvr override="childStyle">
                                        <p:cTn dur="1" fill="hold" display="0" masterRel="nextClick" afterEffect="1"/>
                                        <p:tgtEl>
                                          <p:spTgt spid="7">
                                            <p:txEl>
                                              <p:pRg st="8" end="8"/>
                                            </p:txEl>
                                          </p:spTgt>
                                        </p:tgtEl>
                                        <p:attrNameLst>
                                          <p:attrName>ppt_c</p:attrName>
                                        </p:attrNameLst>
                                      </p:cBhvr>
                                      <p:to>
                                        <a:srgbClr val="C0C0C0"/>
                                      </p:to>
                                    </p:animClr>
                                  </p:subTnLst>
                                </p:cTn>
                              </p:par>
                              <p:par>
                                <p:cTn id="24" presetID="10" presetClass="entr" presetSubtype="0"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fade">
                                      <p:cBhvr>
                                        <p:cTn id="26" dur="500"/>
                                        <p:tgtEl>
                                          <p:spTgt spid="7">
                                            <p:txEl>
                                              <p:pRg st="9" end="9"/>
                                            </p:txEl>
                                          </p:spTgt>
                                        </p:tgtEl>
                                      </p:cBhvr>
                                    </p:animEffect>
                                  </p:childTnLst>
                                  <p:subTnLst>
                                    <p:animClr clrSpc="rgb" dir="cw">
                                      <p:cBhvr override="childStyle">
                                        <p:cTn dur="1" fill="hold" display="0" masterRel="nextClick" afterEffect="1"/>
                                        <p:tgtEl>
                                          <p:spTgt spid="7">
                                            <p:txEl>
                                              <p:pRg st="9" end="9"/>
                                            </p:txEl>
                                          </p:spTgt>
                                        </p:tgtEl>
                                        <p:attrNameLst>
                                          <p:attrName>ppt_c</p:attrName>
                                        </p:attrNameLst>
                                      </p:cBhvr>
                                      <p:to>
                                        <a:srgbClr val="C0C0C0"/>
                                      </p:to>
                                    </p:animClr>
                                  </p:subTnLst>
                                </p:cTn>
                              </p:par>
                              <p:par>
                                <p:cTn id="27" presetID="10"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500"/>
                                        <p:tgtEl>
                                          <p:spTgt spid="7">
                                            <p:txEl>
                                              <p:pRg st="10" end="10"/>
                                            </p:txEl>
                                          </p:spTgt>
                                        </p:tgtEl>
                                      </p:cBhvr>
                                    </p:animEffect>
                                  </p:childTnLst>
                                  <p:subTnLst>
                                    <p:animClr clrSpc="rgb" dir="cw">
                                      <p:cBhvr override="childStyle">
                                        <p:cTn dur="1" fill="hold" display="0" masterRel="nextClick" afterEffect="1"/>
                                        <p:tgtEl>
                                          <p:spTgt spid="7">
                                            <p:txEl>
                                              <p:pRg st="10" end="1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1862</TotalTime>
  <Words>1107</Words>
  <Application>Microsoft Office PowerPoint</Application>
  <PresentationFormat>Widescreen</PresentationFormat>
  <Paragraphs>286</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Montserrat</vt:lpstr>
      <vt:lpstr>Roboto</vt:lpstr>
      <vt:lpstr>Times New Roman</vt:lpstr>
      <vt:lpstr>Office Theme</vt:lpstr>
      <vt:lpstr>PowerPoint Presentation</vt:lpstr>
      <vt:lpstr>Table of Contents</vt:lpstr>
      <vt:lpstr>Introduction </vt:lpstr>
      <vt:lpstr>Introduction </vt:lpstr>
      <vt:lpstr>Implementation   Overview</vt:lpstr>
      <vt:lpstr>Implementation   Viewing the dataset</vt:lpstr>
      <vt:lpstr>Implementation   Features Selection</vt:lpstr>
      <vt:lpstr>Implementation   Inspecting the applications</vt:lpstr>
      <vt:lpstr>Implementation   Handling missing values</vt:lpstr>
      <vt:lpstr>Implementation   Preprocessing the data</vt:lpstr>
      <vt:lpstr>Implementation   Fitting a model</vt:lpstr>
      <vt:lpstr>Implementation   Fitting a model</vt:lpstr>
      <vt:lpstr>Implementation   Fitting a model: Logistic Regression</vt:lpstr>
      <vt:lpstr>Implementation   Fitting a model: K-Nearest Neighbor</vt:lpstr>
      <vt:lpstr>Implementation   Fitting a model: Evaluating classification models performance</vt:lpstr>
      <vt:lpstr>Implementation   Fitting a model: Hypertuning models using GridSerachCV</vt:lpstr>
      <vt:lpstr>Application Program Interface (API)</vt:lpstr>
      <vt:lpstr>Application Program Interface (API)   API 1</vt:lpstr>
      <vt:lpstr>Application Program Interface (API)   API 2</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Yazan Hannun</dc:creator>
  <cp:lastModifiedBy>Yazan Hannun</cp:lastModifiedBy>
  <cp:revision>48</cp:revision>
  <dcterms:created xsi:type="dcterms:W3CDTF">2022-09-09T18:55:18Z</dcterms:created>
  <dcterms:modified xsi:type="dcterms:W3CDTF">2022-09-14T20:38:36Z</dcterms:modified>
</cp:coreProperties>
</file>