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81"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32F0F3-853E-4A3A-AC31-FA26774C70D4}" type="datetimeFigureOut">
              <a:rPr lang="en-US" smtClean="0"/>
              <a:t>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145D4D-8D23-40F7-B936-E700C9D6FD46}" type="slidenum">
              <a:rPr lang="en-US" smtClean="0"/>
              <a:t>‹#›</a:t>
            </a:fld>
            <a:endParaRPr lang="en-US"/>
          </a:p>
        </p:txBody>
      </p:sp>
    </p:spTree>
    <p:extLst>
      <p:ext uri="{BB962C8B-B14F-4D97-AF65-F5344CB8AC3E}">
        <p14:creationId xmlns:p14="http://schemas.microsoft.com/office/powerpoint/2010/main" val="1971156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32F0F3-853E-4A3A-AC31-FA26774C70D4}" type="datetimeFigureOut">
              <a:rPr lang="en-US" smtClean="0"/>
              <a:t>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145D4D-8D23-40F7-B936-E700C9D6FD46}" type="slidenum">
              <a:rPr lang="en-US" smtClean="0"/>
              <a:t>‹#›</a:t>
            </a:fld>
            <a:endParaRPr lang="en-US"/>
          </a:p>
        </p:txBody>
      </p:sp>
    </p:spTree>
    <p:extLst>
      <p:ext uri="{BB962C8B-B14F-4D97-AF65-F5344CB8AC3E}">
        <p14:creationId xmlns:p14="http://schemas.microsoft.com/office/powerpoint/2010/main" val="1294421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32F0F3-853E-4A3A-AC31-FA26774C70D4}" type="datetimeFigureOut">
              <a:rPr lang="en-US" smtClean="0"/>
              <a:t>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145D4D-8D23-40F7-B936-E700C9D6FD46}" type="slidenum">
              <a:rPr lang="en-US" smtClean="0"/>
              <a:t>‹#›</a:t>
            </a:fld>
            <a:endParaRPr lang="en-US"/>
          </a:p>
        </p:txBody>
      </p:sp>
    </p:spTree>
    <p:extLst>
      <p:ext uri="{BB962C8B-B14F-4D97-AF65-F5344CB8AC3E}">
        <p14:creationId xmlns:p14="http://schemas.microsoft.com/office/powerpoint/2010/main" val="1383454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6332F0F3-853E-4A3A-AC31-FA26774C70D4}" type="datetimeFigureOut">
              <a:rPr lang="en-US" smtClean="0"/>
              <a:t>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145D4D-8D23-40F7-B936-E700C9D6FD46}" type="slidenum">
              <a:rPr lang="en-US" smtClean="0"/>
              <a:t>‹#›</a:t>
            </a:fld>
            <a:endParaRPr lang="en-US"/>
          </a:p>
        </p:txBody>
      </p:sp>
    </p:spTree>
    <p:extLst>
      <p:ext uri="{BB962C8B-B14F-4D97-AF65-F5344CB8AC3E}">
        <p14:creationId xmlns:p14="http://schemas.microsoft.com/office/powerpoint/2010/main" val="2263058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6332F0F3-853E-4A3A-AC31-FA26774C70D4}" type="datetimeFigureOut">
              <a:rPr lang="en-US" smtClean="0"/>
              <a:t>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145D4D-8D23-40F7-B936-E700C9D6FD46}" type="slidenum">
              <a:rPr lang="en-US" smtClean="0"/>
              <a:t>‹#›</a:t>
            </a:fld>
            <a:endParaRPr lang="en-US"/>
          </a:p>
        </p:txBody>
      </p:sp>
    </p:spTree>
    <p:extLst>
      <p:ext uri="{BB962C8B-B14F-4D97-AF65-F5344CB8AC3E}">
        <p14:creationId xmlns:p14="http://schemas.microsoft.com/office/powerpoint/2010/main" val="23806653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32F0F3-853E-4A3A-AC31-FA26774C70D4}" type="datetimeFigureOut">
              <a:rPr lang="en-US" smtClean="0"/>
              <a:t>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145D4D-8D23-40F7-B936-E700C9D6FD46}" type="slidenum">
              <a:rPr lang="en-US" smtClean="0"/>
              <a:t>‹#›</a:t>
            </a:fld>
            <a:endParaRPr lang="en-US"/>
          </a:p>
        </p:txBody>
      </p:sp>
    </p:spTree>
    <p:extLst>
      <p:ext uri="{BB962C8B-B14F-4D97-AF65-F5344CB8AC3E}">
        <p14:creationId xmlns:p14="http://schemas.microsoft.com/office/powerpoint/2010/main" val="2123388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32F0F3-853E-4A3A-AC31-FA26774C70D4}" type="datetimeFigureOut">
              <a:rPr lang="en-US" smtClean="0"/>
              <a:t>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145D4D-8D23-40F7-B936-E700C9D6FD46}" type="slidenum">
              <a:rPr lang="en-US" smtClean="0"/>
              <a:t>‹#›</a:t>
            </a:fld>
            <a:endParaRPr lang="en-US"/>
          </a:p>
        </p:txBody>
      </p:sp>
    </p:spTree>
    <p:extLst>
      <p:ext uri="{BB962C8B-B14F-4D97-AF65-F5344CB8AC3E}">
        <p14:creationId xmlns:p14="http://schemas.microsoft.com/office/powerpoint/2010/main" val="24485777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32F0F3-853E-4A3A-AC31-FA26774C70D4}" type="datetimeFigureOut">
              <a:rPr lang="en-US" smtClean="0"/>
              <a:t>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145D4D-8D23-40F7-B936-E700C9D6FD46}" type="slidenum">
              <a:rPr lang="en-US" smtClean="0"/>
              <a:t>‹#›</a:t>
            </a:fld>
            <a:endParaRPr lang="en-US"/>
          </a:p>
        </p:txBody>
      </p:sp>
    </p:spTree>
    <p:extLst>
      <p:ext uri="{BB962C8B-B14F-4D97-AF65-F5344CB8AC3E}">
        <p14:creationId xmlns:p14="http://schemas.microsoft.com/office/powerpoint/2010/main" val="4024423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32F0F3-853E-4A3A-AC31-FA26774C70D4}" type="datetimeFigureOut">
              <a:rPr lang="en-US" smtClean="0"/>
              <a:t>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145D4D-8D23-40F7-B936-E700C9D6FD46}" type="slidenum">
              <a:rPr lang="en-US" smtClean="0"/>
              <a:t>‹#›</a:t>
            </a:fld>
            <a:endParaRPr lang="en-US"/>
          </a:p>
        </p:txBody>
      </p:sp>
    </p:spTree>
    <p:extLst>
      <p:ext uri="{BB962C8B-B14F-4D97-AF65-F5344CB8AC3E}">
        <p14:creationId xmlns:p14="http://schemas.microsoft.com/office/powerpoint/2010/main" val="3686532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32F0F3-853E-4A3A-AC31-FA26774C70D4}" type="datetimeFigureOut">
              <a:rPr lang="en-US" smtClean="0"/>
              <a:t>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145D4D-8D23-40F7-B936-E700C9D6FD46}" type="slidenum">
              <a:rPr lang="en-US" smtClean="0"/>
              <a:t>‹#›</a:t>
            </a:fld>
            <a:endParaRPr lang="en-US"/>
          </a:p>
        </p:txBody>
      </p:sp>
    </p:spTree>
    <p:extLst>
      <p:ext uri="{BB962C8B-B14F-4D97-AF65-F5344CB8AC3E}">
        <p14:creationId xmlns:p14="http://schemas.microsoft.com/office/powerpoint/2010/main" val="2727138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32F0F3-853E-4A3A-AC31-FA26774C70D4}" type="datetimeFigureOut">
              <a:rPr lang="en-US" smtClean="0"/>
              <a:t>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145D4D-8D23-40F7-B936-E700C9D6FD46}" type="slidenum">
              <a:rPr lang="en-US" smtClean="0"/>
              <a:t>‹#›</a:t>
            </a:fld>
            <a:endParaRPr lang="en-US"/>
          </a:p>
        </p:txBody>
      </p:sp>
    </p:spTree>
    <p:extLst>
      <p:ext uri="{BB962C8B-B14F-4D97-AF65-F5344CB8AC3E}">
        <p14:creationId xmlns:p14="http://schemas.microsoft.com/office/powerpoint/2010/main" val="3162239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32F0F3-853E-4A3A-AC31-FA26774C70D4}" type="datetimeFigureOut">
              <a:rPr lang="en-US" smtClean="0"/>
              <a:t>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145D4D-8D23-40F7-B936-E700C9D6FD46}" type="slidenum">
              <a:rPr lang="en-US" smtClean="0"/>
              <a:t>‹#›</a:t>
            </a:fld>
            <a:endParaRPr lang="en-US"/>
          </a:p>
        </p:txBody>
      </p:sp>
    </p:spTree>
    <p:extLst>
      <p:ext uri="{BB962C8B-B14F-4D97-AF65-F5344CB8AC3E}">
        <p14:creationId xmlns:p14="http://schemas.microsoft.com/office/powerpoint/2010/main" val="1500193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32F0F3-853E-4A3A-AC31-FA26774C70D4}" type="datetimeFigureOut">
              <a:rPr lang="en-US" smtClean="0"/>
              <a:t>2/20/2021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145D4D-8D23-40F7-B936-E700C9D6FD46}" type="slidenum">
              <a:rPr lang="en-US" smtClean="0"/>
              <a:t>‹#›</a:t>
            </a:fld>
            <a:endParaRPr lang="en-US"/>
          </a:p>
        </p:txBody>
      </p:sp>
    </p:spTree>
    <p:extLst>
      <p:ext uri="{BB962C8B-B14F-4D97-AF65-F5344CB8AC3E}">
        <p14:creationId xmlns:p14="http://schemas.microsoft.com/office/powerpoint/2010/main" val="3322809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32F0F3-853E-4A3A-AC31-FA26774C70D4}" type="datetimeFigureOut">
              <a:rPr lang="en-US" smtClean="0"/>
              <a:t>2/20/2021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145D4D-8D23-40F7-B936-E700C9D6FD46}" type="slidenum">
              <a:rPr lang="en-US" smtClean="0"/>
              <a:t>‹#›</a:t>
            </a:fld>
            <a:endParaRPr lang="en-US"/>
          </a:p>
        </p:txBody>
      </p:sp>
    </p:spTree>
    <p:extLst>
      <p:ext uri="{BB962C8B-B14F-4D97-AF65-F5344CB8AC3E}">
        <p14:creationId xmlns:p14="http://schemas.microsoft.com/office/powerpoint/2010/main" val="733345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32F0F3-853E-4A3A-AC31-FA26774C70D4}" type="datetimeFigureOut">
              <a:rPr lang="en-US" smtClean="0"/>
              <a:t>2/20/2021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145D4D-8D23-40F7-B936-E700C9D6FD46}" type="slidenum">
              <a:rPr lang="en-US" smtClean="0"/>
              <a:t>‹#›</a:t>
            </a:fld>
            <a:endParaRPr lang="en-US"/>
          </a:p>
        </p:txBody>
      </p:sp>
    </p:spTree>
    <p:extLst>
      <p:ext uri="{BB962C8B-B14F-4D97-AF65-F5344CB8AC3E}">
        <p14:creationId xmlns:p14="http://schemas.microsoft.com/office/powerpoint/2010/main" val="1738429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32F0F3-853E-4A3A-AC31-FA26774C70D4}" type="datetimeFigureOut">
              <a:rPr lang="en-US" smtClean="0"/>
              <a:t>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145D4D-8D23-40F7-B936-E700C9D6FD46}" type="slidenum">
              <a:rPr lang="en-US" smtClean="0"/>
              <a:t>‹#›</a:t>
            </a:fld>
            <a:endParaRPr lang="en-US"/>
          </a:p>
        </p:txBody>
      </p:sp>
    </p:spTree>
    <p:extLst>
      <p:ext uri="{BB962C8B-B14F-4D97-AF65-F5344CB8AC3E}">
        <p14:creationId xmlns:p14="http://schemas.microsoft.com/office/powerpoint/2010/main" val="696903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6332F0F3-853E-4A3A-AC31-FA26774C70D4}" type="datetimeFigureOut">
              <a:rPr lang="en-US" smtClean="0"/>
              <a:t>2/20/2021</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84145D4D-8D23-40F7-B936-E700C9D6FD46}" type="slidenum">
              <a:rPr lang="en-US" smtClean="0"/>
              <a:t>‹#›</a:t>
            </a:fld>
            <a:endParaRPr lang="en-US"/>
          </a:p>
        </p:txBody>
      </p:sp>
    </p:spTree>
    <p:extLst>
      <p:ext uri="{BB962C8B-B14F-4D97-AF65-F5344CB8AC3E}">
        <p14:creationId xmlns:p14="http://schemas.microsoft.com/office/powerpoint/2010/main" val="2764256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332F0F3-853E-4A3A-AC31-FA26774C70D4}" type="datetimeFigureOut">
              <a:rPr lang="en-US" smtClean="0"/>
              <a:t>2/20/2021</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4145D4D-8D23-40F7-B936-E700C9D6FD46}" type="slidenum">
              <a:rPr lang="en-US" smtClean="0"/>
              <a:t>‹#›</a:t>
            </a:fld>
            <a:endParaRPr lang="en-US"/>
          </a:p>
        </p:txBody>
      </p:sp>
    </p:spTree>
    <p:extLst>
      <p:ext uri="{BB962C8B-B14F-4D97-AF65-F5344CB8AC3E}">
        <p14:creationId xmlns:p14="http://schemas.microsoft.com/office/powerpoint/2010/main" val="2052253563"/>
      </p:ext>
    </p:extLst>
  </p:cSld>
  <p:clrMap bg1="dk1" tx1="lt1" bg2="dk2" tx2="lt2" accent1="accent1" accent2="accent2" accent3="accent3" accent4="accent4" accent5="accent5" accent6="accent6" hlink="hlink" folHlink="folHlink"/>
  <p:sldLayoutIdLst>
    <p:sldLayoutId id="2147484044"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 id="2147484055" r:id="rId12"/>
    <p:sldLayoutId id="2147484056" r:id="rId13"/>
    <p:sldLayoutId id="2147484057" r:id="rId14"/>
    <p:sldLayoutId id="2147484058" r:id="rId15"/>
    <p:sldLayoutId id="2147484059" r:id="rId16"/>
    <p:sldLayoutId id="2147484060"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2.sv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C98E224-89A1-4093-B09F-CF78C6F1B620}"/>
              </a:ext>
            </a:extLst>
          </p:cNvPr>
          <p:cNvSpPr txBox="1"/>
          <p:nvPr/>
        </p:nvSpPr>
        <p:spPr>
          <a:xfrm>
            <a:off x="0" y="0"/>
            <a:ext cx="12254144" cy="6452536"/>
          </a:xfrm>
          <a:prstGeom prst="rect">
            <a:avLst/>
          </a:prstGeom>
          <a:noFill/>
        </p:spPr>
        <p:txBody>
          <a:bodyPr wrap="square">
            <a:spAutoFit/>
          </a:bodyPr>
          <a:lstStyle/>
          <a:p>
            <a:pPr marL="0" marR="0" algn="ctr">
              <a:lnSpc>
                <a:spcPct val="200000"/>
              </a:lnSpc>
              <a:spcBef>
                <a:spcPts val="0"/>
              </a:spcBef>
              <a:spcAft>
                <a:spcPts val="0"/>
              </a:spcAft>
            </a:pPr>
            <a:r>
              <a:rPr lang="en-US" sz="4000" b="1" kern="50" dirty="0">
                <a:effectLst/>
                <a:latin typeface="Times New Roman" panose="02020603050405020304" pitchFamily="18" charset="0"/>
                <a:ea typeface="Times New Roman" panose="02020603050405020304" pitchFamily="18" charset="0"/>
              </a:rPr>
              <a:t>Library Noise Detection</a:t>
            </a:r>
          </a:p>
          <a:p>
            <a:pPr marL="0" marR="0" algn="ctr">
              <a:lnSpc>
                <a:spcPct val="200000"/>
              </a:lnSpc>
              <a:spcBef>
                <a:spcPts val="0"/>
              </a:spcBef>
              <a:spcAft>
                <a:spcPts val="0"/>
              </a:spcAft>
            </a:pPr>
            <a:r>
              <a:rPr lang="en-US" sz="2000" b="1" i="1" u="sng" kern="50" dirty="0">
                <a:latin typeface="Times New Roman" panose="02020603050405020304" pitchFamily="18" charset="0"/>
                <a:ea typeface="Times New Roman" panose="02020603050405020304" pitchFamily="18" charset="0"/>
              </a:rPr>
              <a:t>Senior Project I</a:t>
            </a:r>
          </a:p>
          <a:p>
            <a:pPr marL="0" marR="0" algn="ctr">
              <a:lnSpc>
                <a:spcPct val="200000"/>
              </a:lnSpc>
              <a:spcBef>
                <a:spcPts val="0"/>
              </a:spcBef>
              <a:spcAft>
                <a:spcPts val="0"/>
              </a:spcAft>
            </a:pPr>
            <a:r>
              <a:rPr lang="en-US" sz="2800" b="1" kern="50" dirty="0">
                <a:effectLst/>
                <a:latin typeface="Times New Roman" panose="02020603050405020304" pitchFamily="18" charset="0"/>
                <a:ea typeface="Times New Roman" panose="02020603050405020304" pitchFamily="18" charset="0"/>
              </a:rPr>
              <a:t>Supervisor:</a:t>
            </a:r>
            <a:endParaRPr lang="en-US" sz="2800" kern="50" dirty="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2800" b="1" kern="50" dirty="0">
                <a:effectLst/>
                <a:latin typeface="Times New Roman" panose="02020603050405020304" pitchFamily="18" charset="0"/>
                <a:ea typeface="Times New Roman" panose="02020603050405020304" pitchFamily="18" charset="0"/>
              </a:rPr>
              <a:t>Dr. Sami Awad</a:t>
            </a:r>
          </a:p>
          <a:p>
            <a:pPr marL="0" marR="0">
              <a:lnSpc>
                <a:spcPct val="200000"/>
              </a:lnSpc>
              <a:spcBef>
                <a:spcPts val="0"/>
              </a:spcBef>
              <a:spcAft>
                <a:spcPts val="0"/>
              </a:spcAft>
            </a:pPr>
            <a:r>
              <a:rPr lang="en-US" sz="2800" b="1" kern="50" dirty="0">
                <a:latin typeface="Times New Roman" panose="02020603050405020304" pitchFamily="18" charset="0"/>
              </a:rPr>
              <a:t>Prepared by:</a:t>
            </a:r>
            <a:endParaRPr lang="ar-SA" sz="2800" dirty="0"/>
          </a:p>
          <a:p>
            <a:pPr marL="0" marR="0">
              <a:lnSpc>
                <a:spcPct val="200000"/>
              </a:lnSpc>
              <a:spcBef>
                <a:spcPts val="0"/>
              </a:spcBef>
              <a:spcAft>
                <a:spcPts val="0"/>
              </a:spcAft>
            </a:pPr>
            <a:r>
              <a:rPr lang="en-US" sz="2200" b="1" kern="50" dirty="0">
                <a:effectLst/>
                <a:latin typeface="Times New Roman" panose="02020603050405020304" pitchFamily="18" charset="0"/>
                <a:ea typeface="Times New Roman" panose="02020603050405020304" pitchFamily="18" charset="0"/>
              </a:rPr>
              <a:t>Aysar Wishahi-CSE-201610888 </a:t>
            </a:r>
            <a:endParaRPr lang="en-US" sz="2200" kern="50" dirty="0">
              <a:effectLst/>
              <a:latin typeface="Times New Roman" panose="02020603050405020304" pitchFamily="18" charset="0"/>
              <a:ea typeface="Times New Roman" panose="02020603050405020304" pitchFamily="18" charset="0"/>
            </a:endParaRPr>
          </a:p>
          <a:p>
            <a:pPr marL="0" marR="0">
              <a:lnSpc>
                <a:spcPct val="200000"/>
              </a:lnSpc>
              <a:spcBef>
                <a:spcPts val="0"/>
              </a:spcBef>
              <a:spcAft>
                <a:spcPts val="0"/>
              </a:spcAft>
            </a:pPr>
            <a:r>
              <a:rPr lang="en-US" sz="2200" b="1" kern="50" dirty="0">
                <a:effectLst/>
                <a:latin typeface="Times New Roman" panose="02020603050405020304" pitchFamily="18" charset="0"/>
                <a:ea typeface="Times New Roman" panose="02020603050405020304" pitchFamily="18" charset="0"/>
              </a:rPr>
              <a:t>Yazan Jarrar-CSE-201610711</a:t>
            </a:r>
            <a:endParaRPr lang="en-US" sz="2200" kern="50" dirty="0">
              <a:effectLst/>
              <a:latin typeface="Times New Roman" panose="02020603050405020304" pitchFamily="18" charset="0"/>
              <a:ea typeface="Times New Roman" panose="02020603050405020304" pitchFamily="18" charset="0"/>
            </a:endParaRPr>
          </a:p>
          <a:p>
            <a:pPr marL="0" marR="0">
              <a:lnSpc>
                <a:spcPct val="200000"/>
              </a:lnSpc>
              <a:spcBef>
                <a:spcPts val="0"/>
              </a:spcBef>
              <a:spcAft>
                <a:spcPts val="0"/>
              </a:spcAft>
            </a:pPr>
            <a:r>
              <a:rPr lang="en-US" sz="2200" b="1" kern="50" dirty="0">
                <a:effectLst/>
                <a:latin typeface="Times New Roman" panose="02020603050405020304" pitchFamily="18" charset="0"/>
                <a:ea typeface="Times New Roman" panose="02020603050405020304" pitchFamily="18" charset="0"/>
              </a:rPr>
              <a:t>Yazan Khalaf-CSE-201611675</a:t>
            </a:r>
            <a:endParaRPr lang="en-US" sz="2200" kern="5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23308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15140E-4D82-4A80-B986-01AA6FAFE57F}"/>
              </a:ext>
            </a:extLst>
          </p:cNvPr>
          <p:cNvSpPr txBox="1"/>
          <p:nvPr/>
        </p:nvSpPr>
        <p:spPr>
          <a:xfrm>
            <a:off x="248575" y="355107"/>
            <a:ext cx="11943425" cy="5909310"/>
          </a:xfrm>
          <a:prstGeom prst="rect">
            <a:avLst/>
          </a:prstGeom>
          <a:noFill/>
        </p:spPr>
        <p:txBody>
          <a:bodyPr wrap="square" rtlCol="0">
            <a:spAutoFit/>
          </a:bodyPr>
          <a:lstStyle/>
          <a:p>
            <a:pPr marL="0" marR="0">
              <a:lnSpc>
                <a:spcPct val="200000"/>
              </a:lnSpc>
              <a:spcBef>
                <a:spcPts val="0"/>
              </a:spcBef>
              <a:spcAft>
                <a:spcPts val="0"/>
              </a:spcAft>
            </a:pPr>
            <a:r>
              <a:rPr lang="en-US" sz="2000" b="1" kern="50" dirty="0">
                <a:latin typeface="Times New Roman" panose="02020603050405020304" pitchFamily="18" charset="0"/>
                <a:ea typeface="Times New Roman" panose="02020603050405020304" pitchFamily="18" charset="0"/>
              </a:rPr>
              <a:t>	</a:t>
            </a:r>
            <a:r>
              <a:rPr lang="en-US" sz="2400" b="1" kern="50" dirty="0">
                <a:effectLst/>
                <a:latin typeface="Times New Roman" panose="02020603050405020304" pitchFamily="18" charset="0"/>
                <a:ea typeface="Times New Roman" panose="02020603050405020304" pitchFamily="18" charset="0"/>
              </a:rPr>
              <a:t>Advantages:</a:t>
            </a:r>
            <a:endParaRPr lang="en-US" sz="2400" kern="50" dirty="0">
              <a:effectLst/>
              <a:latin typeface="Liberation Serif"/>
              <a:ea typeface="Times New Roman" panose="02020603050405020304" pitchFamily="18" charset="0"/>
            </a:endParaRPr>
          </a:p>
          <a:p>
            <a:pPr marL="0" marR="0">
              <a:lnSpc>
                <a:spcPct val="250000"/>
              </a:lnSpc>
              <a:spcBef>
                <a:spcPts val="0"/>
              </a:spcBef>
              <a:spcAft>
                <a:spcPts val="0"/>
              </a:spcAft>
            </a:pPr>
            <a:r>
              <a:rPr lang="en-US" sz="2000" b="1" kern="50" dirty="0">
                <a:effectLst/>
                <a:latin typeface="Times New Roman" panose="02020603050405020304" pitchFamily="18" charset="0"/>
                <a:ea typeface="Times New Roman" panose="02020603050405020304" pitchFamily="18" charset="0"/>
              </a:rPr>
              <a:t>		1- </a:t>
            </a:r>
            <a:r>
              <a:rPr lang="en-US" sz="2000" kern="50" dirty="0">
                <a:effectLst/>
                <a:latin typeface="Times New Roman" panose="02020603050405020304" pitchFamily="18" charset="0"/>
                <a:ea typeface="Times New Roman" panose="02020603050405020304" pitchFamily="18" charset="0"/>
              </a:rPr>
              <a:t>It is simple.</a:t>
            </a:r>
            <a:endParaRPr lang="en-US" sz="2000" kern="50" dirty="0">
              <a:effectLst/>
              <a:latin typeface="Liberation Serif"/>
              <a:ea typeface="Times New Roman" panose="02020603050405020304" pitchFamily="18" charset="0"/>
            </a:endParaRPr>
          </a:p>
          <a:p>
            <a:pPr marL="0" marR="0">
              <a:lnSpc>
                <a:spcPct val="250000"/>
              </a:lnSpc>
              <a:spcBef>
                <a:spcPts val="0"/>
              </a:spcBef>
              <a:spcAft>
                <a:spcPts val="0"/>
              </a:spcAft>
            </a:pPr>
            <a:r>
              <a:rPr lang="en-US" sz="2000" b="1" kern="50" dirty="0">
                <a:effectLst/>
                <a:latin typeface="Times New Roman" panose="02020603050405020304" pitchFamily="18" charset="0"/>
                <a:ea typeface="Times New Roman" panose="02020603050405020304" pitchFamily="18" charset="0"/>
              </a:rPr>
              <a:t>		2- </a:t>
            </a:r>
            <a:r>
              <a:rPr lang="en-US" sz="2000" kern="50" dirty="0">
                <a:effectLst/>
                <a:latin typeface="Times New Roman" panose="02020603050405020304" pitchFamily="18" charset="0"/>
                <a:ea typeface="Times New Roman" panose="02020603050405020304" pitchFamily="18" charset="0"/>
              </a:rPr>
              <a:t>Multiple levels of indicators.</a:t>
            </a:r>
            <a:endParaRPr lang="en-US" sz="2000" kern="50" dirty="0">
              <a:effectLst/>
              <a:latin typeface="Liberation Serif"/>
              <a:ea typeface="Times New Roman" panose="02020603050405020304" pitchFamily="18" charset="0"/>
            </a:endParaRPr>
          </a:p>
          <a:p>
            <a:pPr marL="0" marR="0">
              <a:lnSpc>
                <a:spcPct val="250000"/>
              </a:lnSpc>
              <a:spcBef>
                <a:spcPts val="0"/>
              </a:spcBef>
              <a:spcAft>
                <a:spcPts val="0"/>
              </a:spcAft>
            </a:pPr>
            <a:r>
              <a:rPr lang="en-US" sz="2000" b="1" kern="50" dirty="0">
                <a:effectLst/>
                <a:latin typeface="Times New Roman" panose="02020603050405020304" pitchFamily="18" charset="0"/>
                <a:ea typeface="Times New Roman" panose="02020603050405020304" pitchFamily="18" charset="0"/>
              </a:rPr>
              <a:t>	</a:t>
            </a:r>
            <a:r>
              <a:rPr lang="en-US" sz="2400" b="1" kern="50" dirty="0">
                <a:effectLst/>
                <a:latin typeface="Times New Roman" panose="02020603050405020304" pitchFamily="18" charset="0"/>
                <a:ea typeface="Times New Roman" panose="02020603050405020304" pitchFamily="18" charset="0"/>
              </a:rPr>
              <a:t>Disadvantages:</a:t>
            </a:r>
            <a:endParaRPr lang="en-US" sz="2400" kern="50" dirty="0">
              <a:effectLst/>
              <a:latin typeface="Liberation Serif"/>
              <a:ea typeface="Times New Roman" panose="02020603050405020304" pitchFamily="18" charset="0"/>
            </a:endParaRPr>
          </a:p>
          <a:p>
            <a:pPr marL="0" marR="0">
              <a:lnSpc>
                <a:spcPct val="250000"/>
              </a:lnSpc>
              <a:spcBef>
                <a:spcPts val="0"/>
              </a:spcBef>
              <a:spcAft>
                <a:spcPts val="0"/>
              </a:spcAft>
            </a:pPr>
            <a:r>
              <a:rPr lang="en-US" sz="2000" b="1" kern="50" dirty="0">
                <a:effectLst/>
                <a:latin typeface="Times New Roman" panose="02020603050405020304" pitchFamily="18" charset="0"/>
                <a:ea typeface="Times New Roman" panose="02020603050405020304" pitchFamily="18" charset="0"/>
              </a:rPr>
              <a:t>		1- </a:t>
            </a:r>
            <a:r>
              <a:rPr lang="en-US" sz="2000" kern="50" dirty="0">
                <a:effectLst/>
                <a:latin typeface="Times New Roman" panose="02020603050405020304" pitchFamily="18" charset="0"/>
                <a:ea typeface="Times New Roman" panose="02020603050405020304" pitchFamily="18" charset="0"/>
              </a:rPr>
              <a:t>It should be wired all through the library.</a:t>
            </a:r>
            <a:endParaRPr lang="en-US" sz="2000" kern="50" dirty="0">
              <a:effectLst/>
              <a:latin typeface="Liberation Serif"/>
              <a:ea typeface="Times New Roman" panose="02020603050405020304" pitchFamily="18" charset="0"/>
            </a:endParaRPr>
          </a:p>
          <a:p>
            <a:pPr marL="0" marR="0">
              <a:lnSpc>
                <a:spcPct val="250000"/>
              </a:lnSpc>
              <a:spcBef>
                <a:spcPts val="0"/>
              </a:spcBef>
              <a:spcAft>
                <a:spcPts val="0"/>
              </a:spcAft>
            </a:pPr>
            <a:r>
              <a:rPr lang="en-US" sz="2000" b="1" kern="50" dirty="0">
                <a:effectLst/>
                <a:latin typeface="Times New Roman" panose="02020603050405020304" pitchFamily="18" charset="0"/>
                <a:ea typeface="Times New Roman" panose="02020603050405020304" pitchFamily="18" charset="0"/>
              </a:rPr>
              <a:t>		2- </a:t>
            </a:r>
            <a:r>
              <a:rPr lang="en-US" sz="2000" kern="50" dirty="0">
                <a:effectLst/>
                <a:latin typeface="Times New Roman" panose="02020603050405020304" pitchFamily="18" charset="0"/>
                <a:ea typeface="Times New Roman" panose="02020603050405020304" pitchFamily="18" charset="0"/>
              </a:rPr>
              <a:t>If there is a big number of devices it will take a big space like a wall of lids.</a:t>
            </a:r>
            <a:endParaRPr lang="en-US" sz="2000" kern="50" dirty="0">
              <a:effectLst/>
              <a:latin typeface="Liberation Serif"/>
              <a:ea typeface="Times New Roman" panose="02020603050405020304" pitchFamily="18" charset="0"/>
            </a:endParaRPr>
          </a:p>
          <a:p>
            <a:pPr marL="0" marR="0">
              <a:lnSpc>
                <a:spcPct val="250000"/>
              </a:lnSpc>
              <a:spcBef>
                <a:spcPts val="0"/>
              </a:spcBef>
              <a:spcAft>
                <a:spcPts val="0"/>
              </a:spcAft>
            </a:pPr>
            <a:r>
              <a:rPr lang="en-US" sz="2000" b="1" kern="50" dirty="0">
                <a:effectLst/>
                <a:latin typeface="Times New Roman" panose="02020603050405020304" pitchFamily="18" charset="0"/>
                <a:ea typeface="Times New Roman" panose="02020603050405020304" pitchFamily="18" charset="0"/>
              </a:rPr>
              <a:t>		3- </a:t>
            </a:r>
            <a:r>
              <a:rPr lang="en-US" sz="2000" kern="50" dirty="0">
                <a:effectLst/>
                <a:latin typeface="Times New Roman" panose="02020603050405020304" pitchFamily="18" charset="0"/>
                <a:ea typeface="Times New Roman" panose="02020603050405020304" pitchFamily="18" charset="0"/>
              </a:rPr>
              <a:t>Librarian can’t moves around freely.</a:t>
            </a:r>
            <a:endParaRPr lang="en-US" sz="2000" kern="50" dirty="0">
              <a:effectLst/>
              <a:latin typeface="Liberation Serif"/>
              <a:ea typeface="Times New Roman" panose="02020603050405020304" pitchFamily="18" charset="0"/>
            </a:endParaRPr>
          </a:p>
          <a:p>
            <a:endParaRPr lang="en-US" sz="2000" dirty="0"/>
          </a:p>
        </p:txBody>
      </p:sp>
    </p:spTree>
    <p:extLst>
      <p:ext uri="{BB962C8B-B14F-4D97-AF65-F5344CB8AC3E}">
        <p14:creationId xmlns:p14="http://schemas.microsoft.com/office/powerpoint/2010/main" val="3364340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B31C8B-AC15-4D29-BB3A-70ED3FEEB128}"/>
              </a:ext>
            </a:extLst>
          </p:cNvPr>
          <p:cNvSpPr txBox="1"/>
          <p:nvPr/>
        </p:nvSpPr>
        <p:spPr>
          <a:xfrm>
            <a:off x="479394" y="310718"/>
            <a:ext cx="4341830" cy="707886"/>
          </a:xfrm>
          <a:prstGeom prst="rect">
            <a:avLst/>
          </a:prstGeom>
          <a:noFill/>
        </p:spPr>
        <p:txBody>
          <a:bodyPr wrap="none" rtlCol="0">
            <a:spAutoFit/>
          </a:bodyPr>
          <a:lstStyle/>
          <a:p>
            <a:r>
              <a:rPr lang="en-US" sz="4000" b="1" kern="50" dirty="0">
                <a:effectLst/>
                <a:latin typeface="Liberation Serif"/>
                <a:ea typeface="Times New Roman" panose="02020603050405020304" pitchFamily="18" charset="0"/>
                <a:cs typeface="Times New Roman" panose="02020603050405020304" pitchFamily="18" charset="0"/>
              </a:rPr>
              <a:t>	System Analysis:</a:t>
            </a:r>
            <a:endParaRPr lang="en-US" sz="4000" dirty="0"/>
          </a:p>
        </p:txBody>
      </p:sp>
      <p:pic>
        <p:nvPicPr>
          <p:cNvPr id="9" name="Picture 8">
            <a:extLst>
              <a:ext uri="{FF2B5EF4-FFF2-40B4-BE49-F238E27FC236}">
                <a16:creationId xmlns:a16="http://schemas.microsoft.com/office/drawing/2014/main" id="{0482E187-0DD2-48B8-B8CA-F6DDD2013C15}"/>
              </a:ext>
            </a:extLst>
          </p:cNvPr>
          <p:cNvPicPr>
            <a:picLocks noChangeAspect="1"/>
          </p:cNvPicPr>
          <p:nvPr/>
        </p:nvPicPr>
        <p:blipFill>
          <a:blip r:embed="rId2"/>
          <a:stretch>
            <a:fillRect/>
          </a:stretch>
        </p:blipFill>
        <p:spPr>
          <a:xfrm>
            <a:off x="1844722" y="1247577"/>
            <a:ext cx="8502556" cy="5299705"/>
          </a:xfrm>
          <a:prstGeom prst="rect">
            <a:avLst/>
          </a:prstGeom>
        </p:spPr>
      </p:pic>
    </p:spTree>
    <p:extLst>
      <p:ext uri="{BB962C8B-B14F-4D97-AF65-F5344CB8AC3E}">
        <p14:creationId xmlns:p14="http://schemas.microsoft.com/office/powerpoint/2010/main" val="1364993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F409BB-F659-4429-950B-81FF38D2303E}"/>
              </a:ext>
            </a:extLst>
          </p:cNvPr>
          <p:cNvSpPr txBox="1"/>
          <p:nvPr/>
        </p:nvSpPr>
        <p:spPr>
          <a:xfrm>
            <a:off x="301841" y="275208"/>
            <a:ext cx="11890159" cy="954107"/>
          </a:xfrm>
          <a:prstGeom prst="rect">
            <a:avLst/>
          </a:prstGeom>
          <a:noFill/>
        </p:spPr>
        <p:txBody>
          <a:bodyPr wrap="square" rtlCol="0">
            <a:spAutoFit/>
          </a:bodyPr>
          <a:lstStyle/>
          <a:p>
            <a:r>
              <a:rPr lang="en-US" sz="2800" b="1" kern="50" dirty="0">
                <a:effectLst/>
                <a:latin typeface="Times New Roman" panose="02020603050405020304" pitchFamily="18" charset="0"/>
              </a:rPr>
              <a:t>User Requirements:</a:t>
            </a:r>
            <a:endParaRPr lang="en-US" sz="2800" b="1" kern="50" dirty="0">
              <a:effectLst/>
              <a:latin typeface="Calibri Light" panose="020F0302020204030204" pitchFamily="34" charset="0"/>
            </a:endParaRPr>
          </a:p>
          <a:p>
            <a:endParaRPr lang="en-US" sz="2800" dirty="0"/>
          </a:p>
        </p:txBody>
      </p:sp>
      <p:sp>
        <p:nvSpPr>
          <p:cNvPr id="3" name="TextBox 2">
            <a:extLst>
              <a:ext uri="{FF2B5EF4-FFF2-40B4-BE49-F238E27FC236}">
                <a16:creationId xmlns:a16="http://schemas.microsoft.com/office/drawing/2014/main" id="{5BCE4AA5-8EF4-4CE4-864F-0FFE24FAA70A}"/>
              </a:ext>
            </a:extLst>
          </p:cNvPr>
          <p:cNvSpPr txBox="1"/>
          <p:nvPr/>
        </p:nvSpPr>
        <p:spPr>
          <a:xfrm>
            <a:off x="301841" y="1007373"/>
            <a:ext cx="11549848" cy="4538230"/>
          </a:xfrm>
          <a:prstGeom prst="rect">
            <a:avLst/>
          </a:prstGeom>
          <a:noFill/>
        </p:spPr>
        <p:txBody>
          <a:bodyPr wrap="square" rtlCol="0">
            <a:spAutoFit/>
          </a:bodyPr>
          <a:lstStyle/>
          <a:p>
            <a:pPr marL="914400" lvl="1" indent="-457200">
              <a:lnSpc>
                <a:spcPct val="300000"/>
              </a:lnSpc>
              <a:buFont typeface="+mj-lt"/>
              <a:buAutoNum type="arabicPeriod"/>
            </a:pPr>
            <a:r>
              <a:rPr lang="en-US" sz="2000" kern="50" dirty="0">
                <a:effectLst/>
                <a:latin typeface="Times New Roman" panose="02020603050405020304" pitchFamily="18" charset="0"/>
                <a:ea typeface="Times New Roman" panose="02020603050405020304" pitchFamily="18" charset="0"/>
                <a:cs typeface="Times New Roman" panose="02020603050405020304" pitchFamily="18" charset="0"/>
              </a:rPr>
              <a:t>The devices should be connected to the network wirelessly.</a:t>
            </a:r>
          </a:p>
          <a:p>
            <a:pPr marL="914400" lvl="1" indent="-457200">
              <a:lnSpc>
                <a:spcPct val="300000"/>
              </a:lnSpc>
              <a:buFont typeface="+mj-lt"/>
              <a:buAutoNum type="arabicPeriod"/>
            </a:pPr>
            <a:r>
              <a:rPr lang="en-US" sz="2000" kern="50" dirty="0">
                <a:effectLst/>
                <a:latin typeface="Times New Roman" panose="02020603050405020304" pitchFamily="18" charset="0"/>
                <a:ea typeface="Times New Roman" panose="02020603050405020304" pitchFamily="18" charset="0"/>
                <a:cs typeface="Times New Roman" panose="02020603050405020304" pitchFamily="18" charset="0"/>
              </a:rPr>
              <a:t>The librarian should get notified of the loud table via an application.</a:t>
            </a:r>
          </a:p>
          <a:p>
            <a:pPr marL="914400" lvl="1" indent="-457200">
              <a:lnSpc>
                <a:spcPct val="300000"/>
              </a:lnSpc>
              <a:buFont typeface="+mj-lt"/>
              <a:buAutoNum type="arabicPeriod"/>
            </a:pPr>
            <a:r>
              <a:rPr lang="en-US" sz="2000" kern="50" dirty="0">
                <a:effectLst/>
                <a:latin typeface="Times New Roman" panose="02020603050405020304" pitchFamily="18" charset="0"/>
                <a:ea typeface="Times New Roman" panose="02020603050405020304" pitchFamily="18" charset="0"/>
                <a:cs typeface="Times New Roman" panose="02020603050405020304" pitchFamily="18" charset="0"/>
              </a:rPr>
              <a:t>The librarian should be able change the number of the devices (Tables) via the application.</a:t>
            </a:r>
          </a:p>
          <a:p>
            <a:pPr marL="914400" lvl="1" indent="-457200">
              <a:lnSpc>
                <a:spcPct val="300000"/>
              </a:lnSpc>
              <a:buFont typeface="+mj-lt"/>
              <a:buAutoNum type="arabicPeriod"/>
            </a:pPr>
            <a:r>
              <a:rPr lang="en-US" sz="2000" kern="50" dirty="0">
                <a:effectLst/>
                <a:latin typeface="Times New Roman" panose="02020603050405020304" pitchFamily="18" charset="0"/>
                <a:ea typeface="Times New Roman" panose="02020603050405020304" pitchFamily="18" charset="0"/>
                <a:cs typeface="Times New Roman" panose="02020603050405020304" pitchFamily="18" charset="0"/>
              </a:rPr>
              <a:t>The library should be able to add new devices to new tables.</a:t>
            </a:r>
          </a:p>
          <a:p>
            <a:pPr marL="914400" lvl="1" indent="-457200">
              <a:lnSpc>
                <a:spcPct val="300000"/>
              </a:lnSpc>
              <a:buFont typeface="+mj-lt"/>
              <a:buAutoNum type="arabicPeriod"/>
            </a:pPr>
            <a:r>
              <a:rPr lang="en-US" sz="2000" kern="50" dirty="0">
                <a:effectLst/>
                <a:latin typeface="Times New Roman" panose="02020603050405020304" pitchFamily="18" charset="0"/>
                <a:ea typeface="Times New Roman" panose="02020603050405020304" pitchFamily="18" charset="0"/>
                <a:cs typeface="Times New Roman" panose="02020603050405020304" pitchFamily="18" charset="0"/>
              </a:rPr>
              <a:t>The library visitors should be able to see their voices loudness via LEDS placed on the devices.</a:t>
            </a:r>
          </a:p>
        </p:txBody>
      </p:sp>
    </p:spTree>
    <p:extLst>
      <p:ext uri="{BB962C8B-B14F-4D97-AF65-F5344CB8AC3E}">
        <p14:creationId xmlns:p14="http://schemas.microsoft.com/office/powerpoint/2010/main" val="1136785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AA52C5-6512-440F-A9BC-1F2FFBFEAE66}"/>
              </a:ext>
            </a:extLst>
          </p:cNvPr>
          <p:cNvSpPr txBox="1"/>
          <p:nvPr/>
        </p:nvSpPr>
        <p:spPr>
          <a:xfrm>
            <a:off x="594804" y="301840"/>
            <a:ext cx="4200124" cy="523220"/>
          </a:xfrm>
          <a:prstGeom prst="rect">
            <a:avLst/>
          </a:prstGeom>
          <a:noFill/>
        </p:spPr>
        <p:txBody>
          <a:bodyPr wrap="none" rtlCol="0">
            <a:spAutoFit/>
          </a:bodyPr>
          <a:lstStyle/>
          <a:p>
            <a:r>
              <a:rPr lang="en-US" sz="2800" b="1" i="0" kern="50" dirty="0">
                <a:effectLst/>
                <a:latin typeface="Times New Roman" panose="02020603050405020304" pitchFamily="18" charset="0"/>
              </a:rPr>
              <a:t>Functional Requirements:</a:t>
            </a:r>
            <a:endParaRPr lang="en-US" sz="2800" b="1" i="1" kern="50" dirty="0">
              <a:effectLst/>
              <a:latin typeface="Calibri Light" panose="020F0302020204030204" pitchFamily="34" charset="0"/>
            </a:endParaRPr>
          </a:p>
        </p:txBody>
      </p:sp>
      <p:sp>
        <p:nvSpPr>
          <p:cNvPr id="3" name="TextBox 2">
            <a:extLst>
              <a:ext uri="{FF2B5EF4-FFF2-40B4-BE49-F238E27FC236}">
                <a16:creationId xmlns:a16="http://schemas.microsoft.com/office/drawing/2014/main" id="{D992632E-4447-4A4C-B0F3-A0E762297148}"/>
              </a:ext>
            </a:extLst>
          </p:cNvPr>
          <p:cNvSpPr txBox="1"/>
          <p:nvPr/>
        </p:nvSpPr>
        <p:spPr>
          <a:xfrm>
            <a:off x="754602" y="1184571"/>
            <a:ext cx="11123720" cy="4919745"/>
          </a:xfrm>
          <a:prstGeom prst="rect">
            <a:avLst/>
          </a:prstGeom>
          <a:noFill/>
        </p:spPr>
        <p:txBody>
          <a:bodyPr wrap="square" rtlCol="0">
            <a:spAutoFit/>
          </a:bodyPr>
          <a:lstStyle/>
          <a:p>
            <a:pPr marL="914400" lvl="1" indent="-457200">
              <a:lnSpc>
                <a:spcPct val="200000"/>
              </a:lnSpc>
              <a:buFont typeface="+mj-lt"/>
              <a:buAutoNum type="arabicPeriod"/>
            </a:pPr>
            <a:r>
              <a:rPr lang="en-US" sz="2000" kern="50" dirty="0">
                <a:effectLst/>
                <a:latin typeface="Times New Roman" panose="02020603050405020304" pitchFamily="18" charset="0"/>
                <a:ea typeface="Times New Roman" panose="02020603050405020304" pitchFamily="18" charset="0"/>
                <a:cs typeface="Times New Roman" panose="02020603050405020304" pitchFamily="18" charset="0"/>
              </a:rPr>
              <a:t>The system should keep sensing voices continuously.</a:t>
            </a:r>
          </a:p>
          <a:p>
            <a:pPr marL="914400" lvl="1" indent="-457200">
              <a:lnSpc>
                <a:spcPct val="200000"/>
              </a:lnSpc>
              <a:buFont typeface="+mj-lt"/>
              <a:buAutoNum type="arabicPeriod"/>
            </a:pPr>
            <a:r>
              <a:rPr lang="en-US" sz="2000" kern="50" dirty="0">
                <a:effectLst/>
                <a:latin typeface="Times New Roman" panose="02020603050405020304" pitchFamily="18" charset="0"/>
                <a:ea typeface="Times New Roman" panose="02020603050405020304" pitchFamily="18" charset="0"/>
                <a:cs typeface="Times New Roman" panose="02020603050405020304" pitchFamily="18" charset="0"/>
              </a:rPr>
              <a:t>The system should be able stay working day and night (all the time).</a:t>
            </a:r>
          </a:p>
          <a:p>
            <a:pPr marL="914400" lvl="1" indent="-457200">
              <a:lnSpc>
                <a:spcPct val="200000"/>
              </a:lnSpc>
              <a:buFont typeface="+mj-lt"/>
              <a:buAutoNum type="arabicPeriod"/>
            </a:pPr>
            <a:r>
              <a:rPr lang="en-US" sz="2000" kern="50" dirty="0">
                <a:effectLst/>
                <a:latin typeface="Times New Roman" panose="02020603050405020304" pitchFamily="18" charset="0"/>
                <a:ea typeface="Times New Roman" panose="02020603050405020304" pitchFamily="18" charset="0"/>
                <a:cs typeface="Times New Roman" panose="02020603050405020304" pitchFamily="18" charset="0"/>
              </a:rPr>
              <a:t>The system should compare the detected voices to decide loudness level.</a:t>
            </a:r>
          </a:p>
          <a:p>
            <a:pPr marL="914400" lvl="1" indent="-457200">
              <a:lnSpc>
                <a:spcPct val="200000"/>
              </a:lnSpc>
              <a:buFont typeface="+mj-lt"/>
              <a:buAutoNum type="arabicPeriod"/>
            </a:pPr>
            <a:r>
              <a:rPr lang="en-US" sz="2000" kern="50" dirty="0">
                <a:effectLst/>
                <a:latin typeface="Times New Roman" panose="02020603050405020304" pitchFamily="18" charset="0"/>
                <a:ea typeface="Times New Roman" panose="02020603050405020304" pitchFamily="18" charset="0"/>
                <a:cs typeface="Times New Roman" panose="02020603050405020304" pitchFamily="18" charset="0"/>
              </a:rPr>
              <a:t>The system should notify the librarian of the loud table via an application.</a:t>
            </a:r>
          </a:p>
          <a:p>
            <a:pPr marL="914400" lvl="1" indent="-457200">
              <a:lnSpc>
                <a:spcPct val="200000"/>
              </a:lnSpc>
              <a:buFont typeface="+mj-lt"/>
              <a:buAutoNum type="arabicPeriod"/>
            </a:pPr>
            <a:r>
              <a:rPr lang="en-US" sz="2000" kern="50" dirty="0">
                <a:effectLst/>
                <a:latin typeface="Times New Roman" panose="02020603050405020304" pitchFamily="18" charset="0"/>
                <a:ea typeface="Times New Roman" panose="02020603050405020304" pitchFamily="18" charset="0"/>
                <a:cs typeface="Times New Roman" panose="02020603050405020304" pitchFamily="18" charset="0"/>
              </a:rPr>
              <a:t>The system should display the voice loudness for the library visitors via LEDS.</a:t>
            </a:r>
          </a:p>
          <a:p>
            <a:pPr marL="914400" lvl="1" indent="-457200">
              <a:lnSpc>
                <a:spcPct val="200000"/>
              </a:lnSpc>
              <a:buFont typeface="+mj-lt"/>
              <a:buAutoNum type="arabicPeriod"/>
            </a:pPr>
            <a:r>
              <a:rPr lang="en-US" sz="2000" kern="50" dirty="0">
                <a:effectLst/>
                <a:latin typeface="Times New Roman" panose="02020603050405020304" pitchFamily="18" charset="0"/>
                <a:ea typeface="Times New Roman" panose="02020603050405020304" pitchFamily="18" charset="0"/>
                <a:cs typeface="Times New Roman" panose="02020603050405020304" pitchFamily="18" charset="0"/>
              </a:rPr>
              <a:t>The system should allow to librarian to change device number via the application.</a:t>
            </a:r>
          </a:p>
          <a:p>
            <a:pPr marL="914400" lvl="1" indent="-457200">
              <a:lnSpc>
                <a:spcPct val="200000"/>
              </a:lnSpc>
              <a:buFont typeface="+mj-lt"/>
              <a:buAutoNum type="arabicPeriod"/>
            </a:pPr>
            <a:r>
              <a:rPr lang="en-US" sz="2000" kern="50" dirty="0">
                <a:effectLst/>
                <a:latin typeface="Times New Roman" panose="02020603050405020304" pitchFamily="18" charset="0"/>
                <a:ea typeface="Times New Roman" panose="02020603050405020304" pitchFamily="18" charset="0"/>
                <a:cs typeface="Times New Roman" panose="02020603050405020304" pitchFamily="18" charset="0"/>
              </a:rPr>
              <a:t>The system should be able to acquire the IP address from router DHCP to the devices.</a:t>
            </a:r>
          </a:p>
          <a:p>
            <a:pPr marR="0" lvl="0" rtl="0">
              <a:lnSpc>
                <a:spcPct val="200000"/>
              </a:lnSpc>
              <a:spcBef>
                <a:spcPts val="0"/>
              </a:spcBef>
              <a:spcAft>
                <a:spcPts val="0"/>
              </a:spcAft>
            </a:pPr>
            <a:endParaRPr lang="en-US" sz="2000" dirty="0"/>
          </a:p>
        </p:txBody>
      </p:sp>
    </p:spTree>
    <p:extLst>
      <p:ext uri="{BB962C8B-B14F-4D97-AF65-F5344CB8AC3E}">
        <p14:creationId xmlns:p14="http://schemas.microsoft.com/office/powerpoint/2010/main" val="1297256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1FEB3B-509A-4B78-ADC1-F22F168B724C}"/>
              </a:ext>
            </a:extLst>
          </p:cNvPr>
          <p:cNvSpPr txBox="1"/>
          <p:nvPr/>
        </p:nvSpPr>
        <p:spPr>
          <a:xfrm>
            <a:off x="-88777" y="266330"/>
            <a:ext cx="5954247" cy="830997"/>
          </a:xfrm>
          <a:prstGeom prst="rect">
            <a:avLst/>
          </a:prstGeom>
          <a:noFill/>
        </p:spPr>
        <p:txBody>
          <a:bodyPr wrap="square" rtlCol="0">
            <a:spAutoFit/>
          </a:bodyPr>
          <a:lstStyle/>
          <a:p>
            <a:r>
              <a:rPr lang="en-US" sz="2000" b="1" kern="50" dirty="0">
                <a:effectLst/>
                <a:latin typeface="Times New Roman" panose="02020603050405020304" pitchFamily="18" charset="0"/>
              </a:rPr>
              <a:t>	 	</a:t>
            </a:r>
            <a:r>
              <a:rPr lang="en-US" sz="2800" b="1" kern="50" dirty="0">
                <a:effectLst/>
                <a:latin typeface="Times New Roman" panose="02020603050405020304" pitchFamily="18" charset="0"/>
              </a:rPr>
              <a:t>Non-Functional Requirements:</a:t>
            </a:r>
            <a:endParaRPr lang="en-US" sz="2800" b="1" kern="50" dirty="0">
              <a:effectLst/>
              <a:latin typeface="Calibri Light" panose="020F0302020204030204" pitchFamily="34" charset="0"/>
            </a:endParaRPr>
          </a:p>
          <a:p>
            <a:endParaRPr lang="en-US" sz="2000" dirty="0"/>
          </a:p>
        </p:txBody>
      </p:sp>
      <p:sp>
        <p:nvSpPr>
          <p:cNvPr id="3" name="TextBox 2">
            <a:extLst>
              <a:ext uri="{FF2B5EF4-FFF2-40B4-BE49-F238E27FC236}">
                <a16:creationId xmlns:a16="http://schemas.microsoft.com/office/drawing/2014/main" id="{3EEA5264-1390-4DF3-A0E1-025D7734DEF8}"/>
              </a:ext>
            </a:extLst>
          </p:cNvPr>
          <p:cNvSpPr txBox="1"/>
          <p:nvPr/>
        </p:nvSpPr>
        <p:spPr>
          <a:xfrm>
            <a:off x="77229" y="1211603"/>
            <a:ext cx="11576482" cy="5538504"/>
          </a:xfrm>
          <a:prstGeom prst="rect">
            <a:avLst/>
          </a:prstGeom>
          <a:noFill/>
        </p:spPr>
        <p:txBody>
          <a:bodyPr wrap="square" rtlCol="0">
            <a:spAutoFit/>
          </a:bodyPr>
          <a:lstStyle/>
          <a:p>
            <a:pPr marL="1600200" marR="0" indent="-457200">
              <a:lnSpc>
                <a:spcPct val="200000"/>
              </a:lnSpc>
              <a:spcBef>
                <a:spcPts val="0"/>
              </a:spcBef>
              <a:spcAft>
                <a:spcPts val="0"/>
              </a:spcAft>
              <a:buFont typeface="+mj-lt"/>
              <a:buAutoNum type="arabicPeriod"/>
            </a:pPr>
            <a:r>
              <a:rPr lang="en-US" sz="2000" kern="50" dirty="0">
                <a:effectLst/>
                <a:latin typeface="Times New Roman" panose="02020603050405020304" pitchFamily="18" charset="0"/>
                <a:ea typeface="Times New Roman" panose="02020603050405020304" pitchFamily="18" charset="0"/>
              </a:rPr>
              <a:t>Speed: Response time for the noise should not exceed 1 second. </a:t>
            </a:r>
            <a:endParaRPr lang="en-US" sz="2000" kern="50" dirty="0">
              <a:effectLst/>
              <a:latin typeface="Liberation Serif"/>
              <a:ea typeface="Times New Roman" panose="02020603050405020304" pitchFamily="18" charset="0"/>
            </a:endParaRPr>
          </a:p>
          <a:p>
            <a:pPr marL="1600200" marR="0" indent="-457200">
              <a:lnSpc>
                <a:spcPct val="200000"/>
              </a:lnSpc>
              <a:spcBef>
                <a:spcPts val="0"/>
              </a:spcBef>
              <a:spcAft>
                <a:spcPts val="0"/>
              </a:spcAft>
              <a:buFont typeface="+mj-lt"/>
              <a:buAutoNum type="arabicPeriod"/>
            </a:pPr>
            <a:r>
              <a:rPr lang="en-US" sz="2000" kern="50" dirty="0">
                <a:effectLst/>
                <a:latin typeface="Times New Roman" panose="02020603050405020304" pitchFamily="18" charset="0"/>
                <a:ea typeface="Times New Roman" panose="02020603050405020304" pitchFamily="18" charset="0"/>
              </a:rPr>
              <a:t>Size: device size should be acceptable, small size is preferred to be placed on the desks.</a:t>
            </a:r>
            <a:endParaRPr lang="en-US" sz="2000" kern="50" dirty="0">
              <a:effectLst/>
              <a:latin typeface="Liberation Serif"/>
              <a:ea typeface="Times New Roman" panose="02020603050405020304" pitchFamily="18" charset="0"/>
            </a:endParaRPr>
          </a:p>
          <a:p>
            <a:pPr marL="1600200" marR="0" indent="-457200">
              <a:lnSpc>
                <a:spcPct val="200000"/>
              </a:lnSpc>
              <a:spcBef>
                <a:spcPts val="0"/>
              </a:spcBef>
              <a:spcAft>
                <a:spcPts val="0"/>
              </a:spcAft>
              <a:buFont typeface="+mj-lt"/>
              <a:buAutoNum type="arabicPeriod"/>
            </a:pPr>
            <a:r>
              <a:rPr lang="en-US" sz="2000" kern="50" dirty="0">
                <a:effectLst/>
                <a:latin typeface="Times New Roman" panose="02020603050405020304" pitchFamily="18" charset="0"/>
                <a:ea typeface="Times New Roman" panose="02020603050405020304" pitchFamily="18" charset="0"/>
              </a:rPr>
              <a:t>Ease of use: the application should be easy enough for users to use without training and       device easy to install.</a:t>
            </a:r>
            <a:endParaRPr lang="en-US" sz="2000" kern="50" dirty="0">
              <a:effectLst/>
              <a:latin typeface="Liberation Serif"/>
              <a:ea typeface="Times New Roman" panose="02020603050405020304" pitchFamily="18" charset="0"/>
            </a:endParaRPr>
          </a:p>
          <a:p>
            <a:pPr marL="1600200" marR="0" indent="-457200">
              <a:lnSpc>
                <a:spcPct val="200000"/>
              </a:lnSpc>
              <a:spcBef>
                <a:spcPts val="0"/>
              </a:spcBef>
              <a:spcAft>
                <a:spcPts val="0"/>
              </a:spcAft>
              <a:buFont typeface="+mj-lt"/>
              <a:buAutoNum type="arabicPeriod"/>
            </a:pPr>
            <a:r>
              <a:rPr lang="en-US" sz="2000" kern="50" dirty="0">
                <a:effectLst/>
                <a:latin typeface="Times New Roman" panose="02020603050405020304" pitchFamily="18" charset="0"/>
                <a:ea typeface="Times New Roman" panose="02020603050405020304" pitchFamily="18" charset="0"/>
              </a:rPr>
              <a:t>Reliability: It should give the correct information about the table number that has level three loudness.</a:t>
            </a:r>
            <a:endParaRPr lang="en-US" sz="2000" kern="50" dirty="0">
              <a:effectLst/>
              <a:latin typeface="Liberation Serif"/>
              <a:ea typeface="Times New Roman" panose="02020603050405020304" pitchFamily="18" charset="0"/>
            </a:endParaRPr>
          </a:p>
          <a:p>
            <a:pPr marL="1600200" marR="0" indent="-457200">
              <a:lnSpc>
                <a:spcPct val="200000"/>
              </a:lnSpc>
              <a:spcBef>
                <a:spcPts val="0"/>
              </a:spcBef>
              <a:spcAft>
                <a:spcPts val="0"/>
              </a:spcAft>
              <a:buFont typeface="+mj-lt"/>
              <a:buAutoNum type="arabicPeriod"/>
            </a:pPr>
            <a:r>
              <a:rPr lang="en-US" sz="2000" kern="50" dirty="0">
                <a:effectLst/>
                <a:latin typeface="Times New Roman" panose="02020603050405020304" pitchFamily="18" charset="0"/>
                <a:ea typeface="Times New Roman" panose="02020603050405020304" pitchFamily="18" charset="0"/>
              </a:rPr>
              <a:t>Cost: the system should </a:t>
            </a:r>
            <a:r>
              <a:rPr lang="en-US" sz="2000" kern="50">
                <a:effectLst/>
                <a:latin typeface="Times New Roman" panose="02020603050405020304" pitchFamily="18" charset="0"/>
                <a:ea typeface="Times New Roman" panose="02020603050405020304" pitchFamily="18" charset="0"/>
              </a:rPr>
              <a:t>be cheap </a:t>
            </a:r>
            <a:r>
              <a:rPr lang="en-US" sz="2000" kern="50" dirty="0">
                <a:effectLst/>
                <a:latin typeface="Times New Roman" panose="02020603050405020304" pitchFamily="18" charset="0"/>
                <a:ea typeface="Times New Roman" panose="02020603050405020304" pitchFamily="18" charset="0"/>
              </a:rPr>
              <a:t>because it needs multiple device one for each table.</a:t>
            </a:r>
            <a:endParaRPr lang="en-US" sz="2000" kern="50" dirty="0">
              <a:effectLst/>
              <a:latin typeface="Liberation Serif"/>
              <a:ea typeface="Times New Roman" panose="02020603050405020304" pitchFamily="18" charset="0"/>
            </a:endParaRPr>
          </a:p>
          <a:p>
            <a:pPr marL="1600200" marR="0" indent="-457200">
              <a:lnSpc>
                <a:spcPct val="200000"/>
              </a:lnSpc>
              <a:spcBef>
                <a:spcPts val="0"/>
              </a:spcBef>
              <a:spcAft>
                <a:spcPts val="0"/>
              </a:spcAft>
              <a:buFont typeface="+mj-lt"/>
              <a:buAutoNum type="arabicPeriod"/>
            </a:pPr>
            <a:r>
              <a:rPr lang="en-US" sz="2000" kern="50" dirty="0">
                <a:effectLst/>
                <a:latin typeface="Times New Roman" panose="02020603050405020304" pitchFamily="18" charset="0"/>
                <a:ea typeface="Times New Roman" panose="02020603050405020304" pitchFamily="18" charset="0"/>
              </a:rPr>
              <a:t>Portability: the librarian should be able move inside library freely and still get notification from devices.	</a:t>
            </a:r>
            <a:endParaRPr lang="en-US" sz="2000" kern="50" dirty="0">
              <a:effectLst/>
              <a:latin typeface="Liberation Serif"/>
              <a:ea typeface="Times New Roman" panose="02020603050405020304" pitchFamily="18" charset="0"/>
            </a:endParaRPr>
          </a:p>
        </p:txBody>
      </p:sp>
    </p:spTree>
    <p:extLst>
      <p:ext uri="{BB962C8B-B14F-4D97-AF65-F5344CB8AC3E}">
        <p14:creationId xmlns:p14="http://schemas.microsoft.com/office/powerpoint/2010/main" val="753429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E4DDC2-49E0-45F9-832D-D1B6B5704FD5}"/>
              </a:ext>
            </a:extLst>
          </p:cNvPr>
          <p:cNvSpPr txBox="1"/>
          <p:nvPr/>
        </p:nvSpPr>
        <p:spPr>
          <a:xfrm>
            <a:off x="417250" y="133165"/>
            <a:ext cx="11620870" cy="1384995"/>
          </a:xfrm>
          <a:prstGeom prst="rect">
            <a:avLst/>
          </a:prstGeom>
          <a:noFill/>
        </p:spPr>
        <p:txBody>
          <a:bodyPr wrap="square" rtlCol="0">
            <a:spAutoFit/>
          </a:bodyPr>
          <a:lstStyle/>
          <a:p>
            <a:endParaRPr lang="en-US" sz="2800" b="1" kern="50" dirty="0">
              <a:effectLst/>
              <a:latin typeface="Times New Roman" panose="02020603050405020304" pitchFamily="18" charset="0"/>
            </a:endParaRPr>
          </a:p>
          <a:p>
            <a:r>
              <a:rPr lang="en-US" sz="2800" b="1" kern="50" dirty="0">
                <a:effectLst/>
                <a:latin typeface="Times New Roman" panose="02020603050405020304" pitchFamily="18" charset="0"/>
              </a:rPr>
              <a:t>Noise Detection System Diagram:</a:t>
            </a:r>
            <a:endParaRPr lang="en-US" sz="2800" b="1" kern="50" dirty="0">
              <a:effectLst/>
              <a:latin typeface="Calibri Light" panose="020F0302020204030204" pitchFamily="34" charset="0"/>
            </a:endParaRPr>
          </a:p>
          <a:p>
            <a:endParaRPr lang="en-US" sz="2800" dirty="0"/>
          </a:p>
        </p:txBody>
      </p:sp>
      <p:pic>
        <p:nvPicPr>
          <p:cNvPr id="7" name="Picture 6">
            <a:extLst>
              <a:ext uri="{FF2B5EF4-FFF2-40B4-BE49-F238E27FC236}">
                <a16:creationId xmlns:a16="http://schemas.microsoft.com/office/drawing/2014/main" id="{9916C843-0D78-4C05-BA03-FA66299DA67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74341" y="1518160"/>
            <a:ext cx="11443317" cy="4896036"/>
          </a:xfrm>
          <a:prstGeom prst="rect">
            <a:avLst/>
          </a:prstGeom>
          <a:noFill/>
          <a:ln>
            <a:noFill/>
          </a:ln>
        </p:spPr>
      </p:pic>
    </p:spTree>
    <p:extLst>
      <p:ext uri="{BB962C8B-B14F-4D97-AF65-F5344CB8AC3E}">
        <p14:creationId xmlns:p14="http://schemas.microsoft.com/office/powerpoint/2010/main" val="472651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B9A0E6-D73F-402A-B059-4B31EEADA7CE}"/>
              </a:ext>
            </a:extLst>
          </p:cNvPr>
          <p:cNvSpPr txBox="1"/>
          <p:nvPr/>
        </p:nvSpPr>
        <p:spPr>
          <a:xfrm>
            <a:off x="0" y="88777"/>
            <a:ext cx="11603115" cy="523220"/>
          </a:xfrm>
          <a:prstGeom prst="rect">
            <a:avLst/>
          </a:prstGeom>
          <a:noFill/>
        </p:spPr>
        <p:txBody>
          <a:bodyPr wrap="square" rtlCol="0">
            <a:spAutoFit/>
          </a:bodyPr>
          <a:lstStyle/>
          <a:p>
            <a:r>
              <a:rPr lang="en-US" sz="2800" b="1" kern="50" dirty="0">
                <a:effectLst/>
                <a:latin typeface="Times New Roman" panose="02020603050405020304" pitchFamily="18" charset="0"/>
                <a:ea typeface="Times New Roman" panose="02020603050405020304" pitchFamily="18" charset="0"/>
              </a:rPr>
              <a:t>	Use Case Diagram:</a:t>
            </a:r>
            <a:endParaRPr lang="en-US" sz="2800" dirty="0"/>
          </a:p>
        </p:txBody>
      </p:sp>
      <p:pic>
        <p:nvPicPr>
          <p:cNvPr id="4" name="Picture 3">
            <a:extLst>
              <a:ext uri="{FF2B5EF4-FFF2-40B4-BE49-F238E27FC236}">
                <a16:creationId xmlns:a16="http://schemas.microsoft.com/office/drawing/2014/main" id="{E8B582B4-07EC-4FB6-A047-5D130E89AAA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2189" y="1468885"/>
            <a:ext cx="3375411" cy="5073958"/>
          </a:xfrm>
          <a:prstGeom prst="rect">
            <a:avLst/>
          </a:prstGeom>
          <a:noFill/>
          <a:ln>
            <a:noFill/>
          </a:ln>
        </p:spPr>
      </p:pic>
      <p:pic>
        <p:nvPicPr>
          <p:cNvPr id="5" name="Picture 4">
            <a:extLst>
              <a:ext uri="{FF2B5EF4-FFF2-40B4-BE49-F238E27FC236}">
                <a16:creationId xmlns:a16="http://schemas.microsoft.com/office/drawing/2014/main" id="{7BBE52DF-9917-46B1-A0F1-2CB1570370D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228315" y="1468885"/>
            <a:ext cx="3375410" cy="5073958"/>
          </a:xfrm>
          <a:prstGeom prst="rect">
            <a:avLst/>
          </a:prstGeom>
          <a:noFill/>
          <a:ln>
            <a:noFill/>
          </a:ln>
        </p:spPr>
      </p:pic>
      <p:pic>
        <p:nvPicPr>
          <p:cNvPr id="6" name="Picture 5">
            <a:extLst>
              <a:ext uri="{FF2B5EF4-FFF2-40B4-BE49-F238E27FC236}">
                <a16:creationId xmlns:a16="http://schemas.microsoft.com/office/drawing/2014/main" id="{1F390418-E641-48AE-807B-45BA39A4628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256233" y="1468885"/>
            <a:ext cx="3630041" cy="5073958"/>
          </a:xfrm>
          <a:prstGeom prst="rect">
            <a:avLst/>
          </a:prstGeom>
          <a:noFill/>
          <a:ln>
            <a:noFill/>
          </a:ln>
        </p:spPr>
      </p:pic>
    </p:spTree>
    <p:extLst>
      <p:ext uri="{BB962C8B-B14F-4D97-AF65-F5344CB8AC3E}">
        <p14:creationId xmlns:p14="http://schemas.microsoft.com/office/powerpoint/2010/main" val="385299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3A89D5-1D61-4483-B7C9-4FFA3C879465}"/>
              </a:ext>
            </a:extLst>
          </p:cNvPr>
          <p:cNvSpPr txBox="1"/>
          <p:nvPr/>
        </p:nvSpPr>
        <p:spPr>
          <a:xfrm>
            <a:off x="115410" y="399495"/>
            <a:ext cx="11993732" cy="1138773"/>
          </a:xfrm>
          <a:prstGeom prst="rect">
            <a:avLst/>
          </a:prstGeom>
          <a:noFill/>
        </p:spPr>
        <p:txBody>
          <a:bodyPr wrap="square" rtlCol="0">
            <a:spAutoFit/>
          </a:bodyPr>
          <a:lstStyle/>
          <a:p>
            <a:r>
              <a:rPr lang="en-US" sz="1800" b="1" kern="50" dirty="0">
                <a:effectLst/>
                <a:latin typeface="Times New Roman" panose="02020603050405020304" pitchFamily="18" charset="0"/>
                <a:ea typeface="Times New Roman" panose="02020603050405020304" pitchFamily="18" charset="0"/>
              </a:rPr>
              <a:t>	 </a:t>
            </a:r>
            <a:r>
              <a:rPr lang="en-US" sz="4000" b="1" kern="50" dirty="0">
                <a:effectLst/>
                <a:latin typeface="Times New Roman" panose="02020603050405020304" pitchFamily="18" charset="0"/>
                <a:ea typeface="Times New Roman" panose="02020603050405020304" pitchFamily="18" charset="0"/>
              </a:rPr>
              <a:t>Flowchart: </a:t>
            </a:r>
          </a:p>
          <a:p>
            <a:r>
              <a:rPr lang="en-US" sz="2800" b="1" kern="50" dirty="0">
                <a:effectLst/>
                <a:latin typeface="Times New Roman" panose="02020603050405020304" pitchFamily="18" charset="0"/>
                <a:ea typeface="Times New Roman" panose="02020603050405020304" pitchFamily="18" charset="0"/>
              </a:rPr>
              <a:t>		1)Application: </a:t>
            </a:r>
            <a:endParaRPr lang="en-US" sz="2800" dirty="0"/>
          </a:p>
        </p:txBody>
      </p:sp>
      <p:pic>
        <p:nvPicPr>
          <p:cNvPr id="4" name="Picture 3">
            <a:extLst>
              <a:ext uri="{FF2B5EF4-FFF2-40B4-BE49-F238E27FC236}">
                <a16:creationId xmlns:a16="http://schemas.microsoft.com/office/drawing/2014/main" id="{3DB98F27-47F4-4278-A49E-78E0A949981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35005" y="1647826"/>
            <a:ext cx="11425561" cy="4810680"/>
          </a:xfrm>
          <a:prstGeom prst="rect">
            <a:avLst/>
          </a:prstGeom>
          <a:noFill/>
          <a:ln>
            <a:noFill/>
          </a:ln>
        </p:spPr>
      </p:pic>
    </p:spTree>
    <p:extLst>
      <p:ext uri="{BB962C8B-B14F-4D97-AF65-F5344CB8AC3E}">
        <p14:creationId xmlns:p14="http://schemas.microsoft.com/office/powerpoint/2010/main" val="4124752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6A0739-2441-47B7-BCAB-4396F913C9FE}"/>
              </a:ext>
            </a:extLst>
          </p:cNvPr>
          <p:cNvSpPr txBox="1"/>
          <p:nvPr/>
        </p:nvSpPr>
        <p:spPr>
          <a:xfrm>
            <a:off x="0" y="71020"/>
            <a:ext cx="12191999" cy="954107"/>
          </a:xfrm>
          <a:prstGeom prst="rect">
            <a:avLst/>
          </a:prstGeom>
          <a:noFill/>
        </p:spPr>
        <p:txBody>
          <a:bodyPr wrap="square" rtlCol="0">
            <a:spAutoFit/>
          </a:bodyPr>
          <a:lstStyle/>
          <a:p>
            <a:endParaRPr lang="en-US" sz="2800" b="1" kern="50" dirty="0">
              <a:effectLst/>
              <a:latin typeface="Times New Roman" panose="02020603050405020304" pitchFamily="18" charset="0"/>
              <a:ea typeface="Times New Roman" panose="02020603050405020304" pitchFamily="18" charset="0"/>
            </a:endParaRPr>
          </a:p>
          <a:p>
            <a:r>
              <a:rPr lang="en-US" sz="2800" b="1" kern="50" dirty="0">
                <a:latin typeface="Times New Roman" panose="02020603050405020304" pitchFamily="18" charset="0"/>
                <a:ea typeface="Times New Roman" panose="02020603050405020304" pitchFamily="18" charset="0"/>
              </a:rPr>
              <a:t>	</a:t>
            </a:r>
            <a:r>
              <a:rPr lang="en-US" sz="2800" b="1" kern="50" dirty="0">
                <a:effectLst/>
                <a:latin typeface="Times New Roman" panose="02020603050405020304" pitchFamily="18" charset="0"/>
                <a:ea typeface="Times New Roman" panose="02020603050405020304" pitchFamily="18" charset="0"/>
              </a:rPr>
              <a:t>2)Device: </a:t>
            </a:r>
            <a:endParaRPr lang="en-US" sz="2800" dirty="0"/>
          </a:p>
        </p:txBody>
      </p:sp>
      <p:pic>
        <p:nvPicPr>
          <p:cNvPr id="4" name="Picture 3">
            <a:extLst>
              <a:ext uri="{FF2B5EF4-FFF2-40B4-BE49-F238E27FC236}">
                <a16:creationId xmlns:a16="http://schemas.microsoft.com/office/drawing/2014/main" id="{B9489EF6-E789-4752-A56C-7F4B5A140B2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7251" y="1349404"/>
            <a:ext cx="11398928" cy="5437575"/>
          </a:xfrm>
          <a:prstGeom prst="rect">
            <a:avLst/>
          </a:prstGeom>
          <a:noFill/>
          <a:ln>
            <a:noFill/>
          </a:ln>
        </p:spPr>
      </p:pic>
    </p:spTree>
    <p:extLst>
      <p:ext uri="{BB962C8B-B14F-4D97-AF65-F5344CB8AC3E}">
        <p14:creationId xmlns:p14="http://schemas.microsoft.com/office/powerpoint/2010/main" val="4265296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5D41F5-A060-4228-8558-11341D8BA059}"/>
              </a:ext>
            </a:extLst>
          </p:cNvPr>
          <p:cNvSpPr txBox="1"/>
          <p:nvPr/>
        </p:nvSpPr>
        <p:spPr>
          <a:xfrm>
            <a:off x="0" y="1"/>
            <a:ext cx="12192000" cy="954107"/>
          </a:xfrm>
          <a:prstGeom prst="rect">
            <a:avLst/>
          </a:prstGeom>
          <a:noFill/>
        </p:spPr>
        <p:txBody>
          <a:bodyPr wrap="square" rtlCol="0">
            <a:spAutoFit/>
          </a:bodyPr>
          <a:lstStyle/>
          <a:p>
            <a:endParaRPr lang="en-US" sz="2800" b="1" kern="50" dirty="0">
              <a:effectLst/>
              <a:latin typeface="Times New Roman" panose="02020603050405020304" pitchFamily="18" charset="0"/>
              <a:ea typeface="Times New Roman" panose="02020603050405020304" pitchFamily="18" charset="0"/>
            </a:endParaRPr>
          </a:p>
          <a:p>
            <a:r>
              <a:rPr lang="en-US" sz="2800" b="1" kern="50" dirty="0">
                <a:latin typeface="Times New Roman" panose="02020603050405020304" pitchFamily="18" charset="0"/>
                <a:ea typeface="Times New Roman" panose="02020603050405020304" pitchFamily="18" charset="0"/>
              </a:rPr>
              <a:t>	</a:t>
            </a:r>
            <a:r>
              <a:rPr lang="en-US" sz="2800" b="1" kern="50" dirty="0">
                <a:effectLst/>
                <a:latin typeface="Times New Roman" panose="02020603050405020304" pitchFamily="18" charset="0"/>
                <a:ea typeface="Times New Roman" panose="02020603050405020304" pitchFamily="18" charset="0"/>
              </a:rPr>
              <a:t>Activity Diagram: </a:t>
            </a:r>
            <a:endParaRPr lang="en-US" sz="2800" dirty="0"/>
          </a:p>
        </p:txBody>
      </p:sp>
      <p:pic>
        <p:nvPicPr>
          <p:cNvPr id="4" name="Picture 3">
            <a:extLst>
              <a:ext uri="{FF2B5EF4-FFF2-40B4-BE49-F238E27FC236}">
                <a16:creationId xmlns:a16="http://schemas.microsoft.com/office/drawing/2014/main" id="{7577DD24-ED4E-4DD6-9C9D-8EA89D89A70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9798" y="1384917"/>
            <a:ext cx="3602115" cy="5406500"/>
          </a:xfrm>
          <a:prstGeom prst="rect">
            <a:avLst/>
          </a:prstGeom>
          <a:noFill/>
          <a:ln>
            <a:noFill/>
          </a:ln>
        </p:spPr>
      </p:pic>
      <p:pic>
        <p:nvPicPr>
          <p:cNvPr id="5" name="Picture 4">
            <a:extLst>
              <a:ext uri="{FF2B5EF4-FFF2-40B4-BE49-F238E27FC236}">
                <a16:creationId xmlns:a16="http://schemas.microsoft.com/office/drawing/2014/main" id="{0E19BDE7-432F-44A0-A9E8-63E7A7B0247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921712" y="1384917"/>
            <a:ext cx="4361154" cy="5406500"/>
          </a:xfrm>
          <a:prstGeom prst="rect">
            <a:avLst/>
          </a:prstGeom>
          <a:noFill/>
          <a:ln>
            <a:noFill/>
          </a:ln>
        </p:spPr>
      </p:pic>
      <p:pic>
        <p:nvPicPr>
          <p:cNvPr id="9" name="Picture 8">
            <a:extLst>
              <a:ext uri="{FF2B5EF4-FFF2-40B4-BE49-F238E27FC236}">
                <a16:creationId xmlns:a16="http://schemas.microsoft.com/office/drawing/2014/main" id="{25423226-7627-483E-8E4E-9D3FA72C9C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4768" y="1384916"/>
            <a:ext cx="3627434" cy="5406500"/>
          </a:xfrm>
          <a:prstGeom prst="rect">
            <a:avLst/>
          </a:prstGeom>
        </p:spPr>
      </p:pic>
    </p:spTree>
    <p:extLst>
      <p:ext uri="{BB962C8B-B14F-4D97-AF65-F5344CB8AC3E}">
        <p14:creationId xmlns:p14="http://schemas.microsoft.com/office/powerpoint/2010/main" val="1832711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5A19F9A-4EF8-4E05-B91B-F36B390B61C6}"/>
              </a:ext>
            </a:extLst>
          </p:cNvPr>
          <p:cNvSpPr txBox="1"/>
          <p:nvPr/>
        </p:nvSpPr>
        <p:spPr>
          <a:xfrm>
            <a:off x="-88776" y="559293"/>
            <a:ext cx="12192000" cy="707886"/>
          </a:xfrm>
          <a:prstGeom prst="rect">
            <a:avLst/>
          </a:prstGeom>
          <a:noFill/>
        </p:spPr>
        <p:txBody>
          <a:bodyPr wrap="square">
            <a:spAutoFit/>
          </a:bodyPr>
          <a:lstStyle/>
          <a:p>
            <a:r>
              <a:rPr lang="en-US" sz="4000" dirty="0"/>
              <a:t>	Introduction:</a:t>
            </a:r>
          </a:p>
        </p:txBody>
      </p:sp>
      <p:sp>
        <p:nvSpPr>
          <p:cNvPr id="8" name="TextBox 7">
            <a:extLst>
              <a:ext uri="{FF2B5EF4-FFF2-40B4-BE49-F238E27FC236}">
                <a16:creationId xmlns:a16="http://schemas.microsoft.com/office/drawing/2014/main" id="{ACDA80B4-E0AC-4225-A7A5-E309ED1A069E}"/>
              </a:ext>
            </a:extLst>
          </p:cNvPr>
          <p:cNvSpPr txBox="1"/>
          <p:nvPr/>
        </p:nvSpPr>
        <p:spPr>
          <a:xfrm>
            <a:off x="258932" y="1518082"/>
            <a:ext cx="11674135" cy="3807261"/>
          </a:xfrm>
          <a:prstGeom prst="rect">
            <a:avLst/>
          </a:prstGeom>
          <a:noFill/>
        </p:spPr>
        <p:txBody>
          <a:bodyPr wrap="square" rtlCol="0">
            <a:spAutoFit/>
          </a:bodyPr>
          <a:lstStyle/>
          <a:p>
            <a:pPr marL="0" marR="0">
              <a:lnSpc>
                <a:spcPct val="250000"/>
              </a:lnSpc>
              <a:spcBef>
                <a:spcPts val="1425"/>
              </a:spcBef>
              <a:spcAft>
                <a:spcPts val="1425"/>
              </a:spcAft>
            </a:pPr>
            <a:r>
              <a:rPr lang="en-US" sz="2000" kern="50" dirty="0">
                <a:effectLst/>
                <a:latin typeface="Times New Roman" panose="02020603050405020304" pitchFamily="18" charset="0"/>
                <a:ea typeface="Times New Roman" panose="02020603050405020304" pitchFamily="18" charset="0"/>
              </a:rPr>
              <a:t>A library is a place to study, research, and read books and it is meant to be quiet and not noisy, so keeping it that way is part of a librarian's job. Sometime a noisy crowd would visit the library which may trigger the librarian to warn them of the noise level.  Our system solves this problem for the librarians by installing sensor (detection) devices on tables that would indicate the level of noise of that table then represent the loudness level via LEDs which are placed on the device and warn the librarian by sending a notification via our mobile application. </a:t>
            </a:r>
            <a:endParaRPr lang="en-US" sz="1800" kern="5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51322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7707E7-B072-4535-AF68-F91F2BB64159}"/>
              </a:ext>
            </a:extLst>
          </p:cNvPr>
          <p:cNvSpPr txBox="1"/>
          <p:nvPr/>
        </p:nvSpPr>
        <p:spPr>
          <a:xfrm>
            <a:off x="0" y="-1"/>
            <a:ext cx="12192000" cy="954107"/>
          </a:xfrm>
          <a:prstGeom prst="rect">
            <a:avLst/>
          </a:prstGeom>
          <a:noFill/>
        </p:spPr>
        <p:txBody>
          <a:bodyPr wrap="square" rtlCol="0">
            <a:spAutoFit/>
          </a:bodyPr>
          <a:lstStyle/>
          <a:p>
            <a:endParaRPr lang="en-US" sz="2800" b="1" kern="50" dirty="0">
              <a:effectLst/>
              <a:latin typeface="Times New Roman" panose="02020603050405020304" pitchFamily="18" charset="0"/>
              <a:ea typeface="Times New Roman" panose="02020603050405020304" pitchFamily="18" charset="0"/>
            </a:endParaRPr>
          </a:p>
          <a:p>
            <a:r>
              <a:rPr lang="en-US" sz="2800" b="1" kern="50" dirty="0">
                <a:latin typeface="Times New Roman" panose="02020603050405020304" pitchFamily="18" charset="0"/>
                <a:ea typeface="Times New Roman" panose="02020603050405020304" pitchFamily="18" charset="0"/>
              </a:rPr>
              <a:t>	</a:t>
            </a:r>
            <a:r>
              <a:rPr lang="en-US" sz="2800" b="1" kern="50" dirty="0">
                <a:effectLst/>
                <a:latin typeface="Times New Roman" panose="02020603050405020304" pitchFamily="18" charset="0"/>
                <a:ea typeface="Times New Roman" panose="02020603050405020304" pitchFamily="18" charset="0"/>
              </a:rPr>
              <a:t>Sequence Diagram: </a:t>
            </a:r>
            <a:endParaRPr lang="en-US" sz="2800" dirty="0"/>
          </a:p>
        </p:txBody>
      </p:sp>
      <p:pic>
        <p:nvPicPr>
          <p:cNvPr id="4" name="Picture 3">
            <a:extLst>
              <a:ext uri="{FF2B5EF4-FFF2-40B4-BE49-F238E27FC236}">
                <a16:creationId xmlns:a16="http://schemas.microsoft.com/office/drawing/2014/main" id="{F7324F56-E803-413D-A7A3-8F3E8A44338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8033" y="1296140"/>
            <a:ext cx="3853551" cy="5237826"/>
          </a:xfrm>
          <a:prstGeom prst="rect">
            <a:avLst/>
          </a:prstGeom>
          <a:noFill/>
          <a:ln>
            <a:noFill/>
          </a:ln>
        </p:spPr>
      </p:pic>
      <p:pic>
        <p:nvPicPr>
          <p:cNvPr id="5" name="Picture 4">
            <a:extLst>
              <a:ext uri="{FF2B5EF4-FFF2-40B4-BE49-F238E27FC236}">
                <a16:creationId xmlns:a16="http://schemas.microsoft.com/office/drawing/2014/main" id="{A6C89620-676B-4DAB-83F8-DD3B24416E7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169224" y="1296139"/>
            <a:ext cx="3853551" cy="5237826"/>
          </a:xfrm>
          <a:prstGeom prst="rect">
            <a:avLst/>
          </a:prstGeom>
          <a:noFill/>
          <a:ln>
            <a:noFill/>
          </a:ln>
        </p:spPr>
      </p:pic>
      <p:pic>
        <p:nvPicPr>
          <p:cNvPr id="8" name="Picture 7">
            <a:extLst>
              <a:ext uri="{FF2B5EF4-FFF2-40B4-BE49-F238E27FC236}">
                <a16:creationId xmlns:a16="http://schemas.microsoft.com/office/drawing/2014/main" id="{E337FAF2-E252-4C08-B691-365F27C6A4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6658" y="1296139"/>
            <a:ext cx="3817309" cy="5273335"/>
          </a:xfrm>
          <a:prstGeom prst="rect">
            <a:avLst/>
          </a:prstGeom>
        </p:spPr>
      </p:pic>
    </p:spTree>
    <p:extLst>
      <p:ext uri="{BB962C8B-B14F-4D97-AF65-F5344CB8AC3E}">
        <p14:creationId xmlns:p14="http://schemas.microsoft.com/office/powerpoint/2010/main" val="3236870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893C7A-DA78-4CFE-86D2-4D87B22128B0}"/>
              </a:ext>
            </a:extLst>
          </p:cNvPr>
          <p:cNvSpPr txBox="1"/>
          <p:nvPr/>
        </p:nvSpPr>
        <p:spPr>
          <a:xfrm>
            <a:off x="0" y="0"/>
            <a:ext cx="12192000" cy="954107"/>
          </a:xfrm>
          <a:prstGeom prst="rect">
            <a:avLst/>
          </a:prstGeom>
          <a:noFill/>
        </p:spPr>
        <p:txBody>
          <a:bodyPr wrap="square" rtlCol="0">
            <a:spAutoFit/>
          </a:bodyPr>
          <a:lstStyle/>
          <a:p>
            <a:endParaRPr lang="en-US" sz="2800" b="1" kern="50" dirty="0">
              <a:effectLst/>
              <a:latin typeface="Times New Roman" panose="02020603050405020304" pitchFamily="18" charset="0"/>
              <a:ea typeface="Times New Roman" panose="02020603050405020304" pitchFamily="18" charset="0"/>
            </a:endParaRPr>
          </a:p>
          <a:p>
            <a:r>
              <a:rPr lang="en-US" sz="2800" b="1" kern="50" dirty="0">
                <a:latin typeface="Times New Roman" panose="02020603050405020304" pitchFamily="18" charset="0"/>
                <a:ea typeface="Times New Roman" panose="02020603050405020304" pitchFamily="18" charset="0"/>
              </a:rPr>
              <a:t>	</a:t>
            </a:r>
            <a:r>
              <a:rPr lang="en-US" sz="2800" b="1" kern="50" dirty="0">
                <a:effectLst/>
                <a:latin typeface="Times New Roman" panose="02020603050405020304" pitchFamily="18" charset="0"/>
                <a:ea typeface="Times New Roman" panose="02020603050405020304" pitchFamily="18" charset="0"/>
              </a:rPr>
              <a:t>Context Diagram: </a:t>
            </a:r>
            <a:endParaRPr lang="en-US" sz="2800" dirty="0"/>
          </a:p>
        </p:txBody>
      </p:sp>
      <p:pic>
        <p:nvPicPr>
          <p:cNvPr id="6" name="Picture 5">
            <a:extLst>
              <a:ext uri="{FF2B5EF4-FFF2-40B4-BE49-F238E27FC236}">
                <a16:creationId xmlns:a16="http://schemas.microsoft.com/office/drawing/2014/main" id="{2C7BD59A-C5DC-4450-8C09-88327F05DD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230" y="1207363"/>
            <a:ext cx="11416684" cy="5424255"/>
          </a:xfrm>
          <a:prstGeom prst="rect">
            <a:avLst/>
          </a:prstGeom>
        </p:spPr>
      </p:pic>
    </p:spTree>
    <p:extLst>
      <p:ext uri="{BB962C8B-B14F-4D97-AF65-F5344CB8AC3E}">
        <p14:creationId xmlns:p14="http://schemas.microsoft.com/office/powerpoint/2010/main" val="2636454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511E91-0B57-4F54-B06A-D0FC8C3A9EC7}"/>
              </a:ext>
            </a:extLst>
          </p:cNvPr>
          <p:cNvSpPr txBox="1"/>
          <p:nvPr/>
        </p:nvSpPr>
        <p:spPr>
          <a:xfrm>
            <a:off x="0" y="1"/>
            <a:ext cx="12277817" cy="831125"/>
          </a:xfrm>
          <a:prstGeom prst="rect">
            <a:avLst/>
          </a:prstGeom>
          <a:noFill/>
        </p:spPr>
        <p:txBody>
          <a:bodyPr wrap="square" rtlCol="0">
            <a:spAutoFit/>
          </a:bodyPr>
          <a:lstStyle/>
          <a:p>
            <a:pPr marL="0" marR="0">
              <a:lnSpc>
                <a:spcPct val="200000"/>
              </a:lnSpc>
              <a:spcBef>
                <a:spcPts val="200"/>
              </a:spcBef>
              <a:spcAft>
                <a:spcPts val="0"/>
              </a:spcAft>
            </a:pPr>
            <a:r>
              <a:rPr lang="en-US" sz="2800" b="1" kern="50" dirty="0">
                <a:effectLst/>
                <a:latin typeface="Times New Roman" panose="02020603050405020304" pitchFamily="18" charset="0"/>
              </a:rPr>
              <a:t>	Class Diagram:</a:t>
            </a:r>
            <a:endParaRPr lang="en-US" sz="2800" b="1" kern="50" dirty="0">
              <a:effectLst/>
              <a:latin typeface="Calibri Light" panose="020F0302020204030204" pitchFamily="34" charset="0"/>
            </a:endParaRPr>
          </a:p>
        </p:txBody>
      </p:sp>
      <p:pic>
        <p:nvPicPr>
          <p:cNvPr id="4" name="Picture 3">
            <a:extLst>
              <a:ext uri="{FF2B5EF4-FFF2-40B4-BE49-F238E27FC236}">
                <a16:creationId xmlns:a16="http://schemas.microsoft.com/office/drawing/2014/main" id="{B03F604C-5921-4731-85CC-D0F6208CE4B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1943" y="1038687"/>
            <a:ext cx="11789544" cy="5646197"/>
          </a:xfrm>
          <a:prstGeom prst="rect">
            <a:avLst/>
          </a:prstGeom>
          <a:noFill/>
          <a:ln>
            <a:noFill/>
          </a:ln>
        </p:spPr>
      </p:pic>
    </p:spTree>
    <p:extLst>
      <p:ext uri="{BB962C8B-B14F-4D97-AF65-F5344CB8AC3E}">
        <p14:creationId xmlns:p14="http://schemas.microsoft.com/office/powerpoint/2010/main" val="18485891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C722BB-7FC7-4941-ABBA-307009747D2A}"/>
              </a:ext>
            </a:extLst>
          </p:cNvPr>
          <p:cNvSpPr txBox="1"/>
          <p:nvPr/>
        </p:nvSpPr>
        <p:spPr>
          <a:xfrm>
            <a:off x="0" y="0"/>
            <a:ext cx="12192000" cy="1323439"/>
          </a:xfrm>
          <a:prstGeom prst="rect">
            <a:avLst/>
          </a:prstGeom>
          <a:noFill/>
        </p:spPr>
        <p:txBody>
          <a:bodyPr wrap="square" rtlCol="0">
            <a:spAutoFit/>
          </a:bodyPr>
          <a:lstStyle/>
          <a:p>
            <a:endParaRPr lang="en-US" sz="4000" b="1" kern="50" dirty="0">
              <a:effectLst/>
              <a:latin typeface="Times New Roman" panose="02020603050405020304" pitchFamily="18" charset="0"/>
              <a:ea typeface="Times New Roman" panose="02020603050405020304" pitchFamily="18" charset="0"/>
            </a:endParaRPr>
          </a:p>
          <a:p>
            <a:r>
              <a:rPr lang="en-US" sz="4000" b="1" kern="50" dirty="0">
                <a:latin typeface="Times New Roman" panose="02020603050405020304" pitchFamily="18" charset="0"/>
                <a:ea typeface="Times New Roman" panose="02020603050405020304" pitchFamily="18" charset="0"/>
              </a:rPr>
              <a:t>	</a:t>
            </a:r>
            <a:r>
              <a:rPr lang="en-US" sz="4000" b="1" kern="50" dirty="0">
                <a:effectLst/>
                <a:latin typeface="Times New Roman" panose="02020603050405020304" pitchFamily="18" charset="0"/>
                <a:ea typeface="Times New Roman" panose="02020603050405020304" pitchFamily="18" charset="0"/>
              </a:rPr>
              <a:t>Software Component:</a:t>
            </a:r>
            <a:endParaRPr lang="en-US" sz="4000" dirty="0"/>
          </a:p>
        </p:txBody>
      </p:sp>
      <p:sp>
        <p:nvSpPr>
          <p:cNvPr id="3" name="TextBox 2">
            <a:extLst>
              <a:ext uri="{FF2B5EF4-FFF2-40B4-BE49-F238E27FC236}">
                <a16:creationId xmlns:a16="http://schemas.microsoft.com/office/drawing/2014/main" id="{2E69637C-8733-4037-9B91-52613EE339FE}"/>
              </a:ext>
            </a:extLst>
          </p:cNvPr>
          <p:cNvSpPr txBox="1"/>
          <p:nvPr/>
        </p:nvSpPr>
        <p:spPr>
          <a:xfrm>
            <a:off x="-1" y="1323439"/>
            <a:ext cx="11745157" cy="613117"/>
          </a:xfrm>
          <a:prstGeom prst="rect">
            <a:avLst/>
          </a:prstGeom>
          <a:noFill/>
        </p:spPr>
        <p:txBody>
          <a:bodyPr wrap="square" rtlCol="0">
            <a:spAutoFit/>
          </a:bodyPr>
          <a:lstStyle/>
          <a:p>
            <a:pPr marR="594360" lvl="0" rtl="0">
              <a:lnSpc>
                <a:spcPct val="200000"/>
              </a:lnSpc>
              <a:spcBef>
                <a:spcPts val="0"/>
              </a:spcBef>
              <a:spcAft>
                <a:spcPts val="0"/>
              </a:spcAft>
            </a:pPr>
            <a:r>
              <a:rPr lang="en-US" sz="2000" b="1" kern="50" dirty="0">
                <a:effectLst/>
                <a:latin typeface="Times New Roman" panose="02020603050405020304" pitchFamily="18" charset="0"/>
                <a:ea typeface="Times New Roman" panose="02020603050405020304" pitchFamily="18" charset="0"/>
              </a:rPr>
              <a:t>		Flutter (Dart):</a:t>
            </a:r>
            <a:endParaRPr lang="en-US" sz="2000" kern="50" dirty="0">
              <a:effectLst/>
              <a:latin typeface="Symbol" panose="05050102010706020507" pitchFamily="18" charset="2"/>
              <a:ea typeface="Times New Roman" panose="02020603050405020304" pitchFamily="18" charset="0"/>
            </a:endParaRPr>
          </a:p>
        </p:txBody>
      </p:sp>
      <p:pic>
        <p:nvPicPr>
          <p:cNvPr id="4" name="Picture 3">
            <a:extLst>
              <a:ext uri="{FF2B5EF4-FFF2-40B4-BE49-F238E27FC236}">
                <a16:creationId xmlns:a16="http://schemas.microsoft.com/office/drawing/2014/main" id="{A629C3B8-B2FB-4F43-A746-6D259B6ACAC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92280" y="2192783"/>
            <a:ext cx="6267635" cy="4181383"/>
          </a:xfrm>
          <a:prstGeom prst="rect">
            <a:avLst/>
          </a:prstGeom>
          <a:noFill/>
          <a:ln>
            <a:noFill/>
          </a:ln>
        </p:spPr>
      </p:pic>
    </p:spTree>
    <p:extLst>
      <p:ext uri="{BB962C8B-B14F-4D97-AF65-F5344CB8AC3E}">
        <p14:creationId xmlns:p14="http://schemas.microsoft.com/office/powerpoint/2010/main" val="4111501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C342CF-453B-45F8-BEEC-E31CE25B9743}"/>
              </a:ext>
            </a:extLst>
          </p:cNvPr>
          <p:cNvSpPr txBox="1"/>
          <p:nvPr/>
        </p:nvSpPr>
        <p:spPr>
          <a:xfrm>
            <a:off x="97654" y="88777"/>
            <a:ext cx="12094346" cy="954107"/>
          </a:xfrm>
          <a:prstGeom prst="rect">
            <a:avLst/>
          </a:prstGeom>
          <a:noFill/>
        </p:spPr>
        <p:txBody>
          <a:bodyPr wrap="square" rtlCol="0">
            <a:spAutoFit/>
          </a:bodyPr>
          <a:lstStyle/>
          <a:p>
            <a:endParaRPr lang="en-US" sz="2800" b="1" kern="50" dirty="0">
              <a:effectLst/>
              <a:latin typeface="Times New Roman" panose="02020603050405020304" pitchFamily="18" charset="0"/>
              <a:ea typeface="Times New Roman" panose="02020603050405020304" pitchFamily="18" charset="0"/>
            </a:endParaRPr>
          </a:p>
          <a:p>
            <a:r>
              <a:rPr lang="en-US" sz="2800" b="1" kern="50" dirty="0">
                <a:latin typeface="Times New Roman" panose="02020603050405020304" pitchFamily="18" charset="0"/>
                <a:ea typeface="Times New Roman" panose="02020603050405020304" pitchFamily="18" charset="0"/>
              </a:rPr>
              <a:t>	</a:t>
            </a:r>
            <a:r>
              <a:rPr lang="en-US" sz="2800" b="1" kern="50" dirty="0">
                <a:effectLst/>
                <a:latin typeface="Times New Roman" panose="02020603050405020304" pitchFamily="18" charset="0"/>
                <a:ea typeface="Times New Roman" panose="02020603050405020304" pitchFamily="18" charset="0"/>
              </a:rPr>
              <a:t>Software Description:</a:t>
            </a:r>
          </a:p>
        </p:txBody>
      </p:sp>
      <p:sp>
        <p:nvSpPr>
          <p:cNvPr id="3" name="TextBox 2">
            <a:extLst>
              <a:ext uri="{FF2B5EF4-FFF2-40B4-BE49-F238E27FC236}">
                <a16:creationId xmlns:a16="http://schemas.microsoft.com/office/drawing/2014/main" id="{41B0E14C-4DAA-4035-9D7F-F22C7C76997B}"/>
              </a:ext>
            </a:extLst>
          </p:cNvPr>
          <p:cNvSpPr txBox="1"/>
          <p:nvPr/>
        </p:nvSpPr>
        <p:spPr>
          <a:xfrm>
            <a:off x="168676" y="1207363"/>
            <a:ext cx="11674136" cy="3754874"/>
          </a:xfrm>
          <a:prstGeom prst="rect">
            <a:avLst/>
          </a:prstGeom>
          <a:noFill/>
        </p:spPr>
        <p:txBody>
          <a:bodyPr wrap="square" rtlCol="0">
            <a:spAutoFit/>
          </a:bodyPr>
          <a:lstStyle/>
          <a:p>
            <a:r>
              <a:rPr lang="en-US" sz="2000" b="1" kern="50" dirty="0">
                <a:effectLst/>
                <a:latin typeface="Times New Roman" panose="02020603050405020304" pitchFamily="18" charset="0"/>
                <a:ea typeface="Times New Roman" panose="02020603050405020304" pitchFamily="18" charset="0"/>
              </a:rPr>
              <a:t>	</a:t>
            </a:r>
          </a:p>
          <a:p>
            <a:endParaRPr lang="en-US" sz="2000" b="1" kern="50" dirty="0">
              <a:latin typeface="Times New Roman" panose="02020603050405020304" pitchFamily="18" charset="0"/>
              <a:ea typeface="Times New Roman" panose="02020603050405020304" pitchFamily="18" charset="0"/>
            </a:endParaRPr>
          </a:p>
          <a:p>
            <a:pPr>
              <a:lnSpc>
                <a:spcPct val="300000"/>
              </a:lnSpc>
            </a:pPr>
            <a:r>
              <a:rPr lang="en-US" sz="2000" b="1" kern="50" dirty="0">
                <a:effectLst/>
                <a:latin typeface="Times New Roman" panose="02020603050405020304" pitchFamily="18" charset="0"/>
                <a:ea typeface="Times New Roman" panose="02020603050405020304" pitchFamily="18" charset="0"/>
              </a:rPr>
              <a:t>		Flutter: </a:t>
            </a:r>
            <a:r>
              <a:rPr lang="en-US" sz="2000" kern="50" dirty="0">
                <a:effectLst/>
                <a:latin typeface="Times New Roman" panose="02020603050405020304" pitchFamily="18" charset="0"/>
                <a:ea typeface="Times New Roman" panose="02020603050405020304" pitchFamily="18" charset="0"/>
              </a:rPr>
              <a:t>Offering cross-platform, native-like, and superior experiences, Flutter has emerged as one of 					the</a:t>
            </a:r>
            <a:r>
              <a:rPr lang="en-US" sz="2000" kern="50" dirty="0">
                <a:latin typeface="Times New Roman" panose="02020603050405020304" pitchFamily="18" charset="0"/>
                <a:ea typeface="Times New Roman" panose="02020603050405020304" pitchFamily="18" charset="0"/>
              </a:rPr>
              <a:t> </a:t>
            </a:r>
            <a:r>
              <a:rPr lang="en-US" sz="2000" kern="50" dirty="0">
                <a:effectLst/>
                <a:latin typeface="Times New Roman" panose="02020603050405020304" pitchFamily="18" charset="0"/>
                <a:ea typeface="Times New Roman" panose="02020603050405020304" pitchFamily="18" charset="0"/>
              </a:rPr>
              <a:t>top choices for cross-platform app development. (we chosen flutter over other option 						because it is 	strongest cross platform for smart phone application programing).</a:t>
            </a:r>
            <a:endParaRPr lang="en-US" sz="2000" kern="50" dirty="0">
              <a:effectLst/>
              <a:latin typeface="Symbol" panose="05050102010706020507" pitchFamily="18" charset="2"/>
              <a:ea typeface="Times New Roman" panose="02020603050405020304" pitchFamily="18" charset="0"/>
            </a:endParaRPr>
          </a:p>
          <a:p>
            <a:endParaRPr lang="en-US" dirty="0"/>
          </a:p>
        </p:txBody>
      </p:sp>
    </p:spTree>
    <p:extLst>
      <p:ext uri="{BB962C8B-B14F-4D97-AF65-F5344CB8AC3E}">
        <p14:creationId xmlns:p14="http://schemas.microsoft.com/office/powerpoint/2010/main" val="3990796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83CDA9-291C-4437-89D3-391217A6523F}"/>
              </a:ext>
            </a:extLst>
          </p:cNvPr>
          <p:cNvSpPr txBox="1"/>
          <p:nvPr/>
        </p:nvSpPr>
        <p:spPr>
          <a:xfrm>
            <a:off x="124287" y="71021"/>
            <a:ext cx="11943425" cy="1323439"/>
          </a:xfrm>
          <a:prstGeom prst="rect">
            <a:avLst/>
          </a:prstGeom>
          <a:noFill/>
        </p:spPr>
        <p:txBody>
          <a:bodyPr wrap="square" rtlCol="0">
            <a:spAutoFit/>
          </a:bodyPr>
          <a:lstStyle/>
          <a:p>
            <a:endParaRPr lang="en-US" sz="4000" b="1" kern="50" dirty="0">
              <a:effectLst/>
              <a:latin typeface="Times New Roman" panose="02020603050405020304" pitchFamily="18" charset="0"/>
              <a:ea typeface="Times New Roman" panose="02020603050405020304" pitchFamily="18" charset="0"/>
            </a:endParaRPr>
          </a:p>
          <a:p>
            <a:r>
              <a:rPr lang="en-US" sz="4000" b="1" kern="50" dirty="0">
                <a:latin typeface="Times New Roman" panose="02020603050405020304" pitchFamily="18" charset="0"/>
                <a:ea typeface="Times New Roman" panose="02020603050405020304" pitchFamily="18" charset="0"/>
              </a:rPr>
              <a:t>	</a:t>
            </a:r>
            <a:r>
              <a:rPr lang="en-US" sz="4000" b="1" kern="50" dirty="0">
                <a:effectLst/>
                <a:latin typeface="Times New Roman" panose="02020603050405020304" pitchFamily="18" charset="0"/>
                <a:ea typeface="Times New Roman" panose="02020603050405020304" pitchFamily="18" charset="0"/>
              </a:rPr>
              <a:t>Hardware Components:</a:t>
            </a:r>
            <a:endParaRPr lang="en-US" sz="4000" dirty="0"/>
          </a:p>
        </p:txBody>
      </p:sp>
      <p:sp>
        <p:nvSpPr>
          <p:cNvPr id="3" name="TextBox 2">
            <a:extLst>
              <a:ext uri="{FF2B5EF4-FFF2-40B4-BE49-F238E27FC236}">
                <a16:creationId xmlns:a16="http://schemas.microsoft.com/office/drawing/2014/main" id="{95F2C87F-1B41-4C78-AFA8-3EED757ED82B}"/>
              </a:ext>
            </a:extLst>
          </p:cNvPr>
          <p:cNvSpPr txBox="1"/>
          <p:nvPr/>
        </p:nvSpPr>
        <p:spPr>
          <a:xfrm>
            <a:off x="97654" y="1429305"/>
            <a:ext cx="12094346" cy="4093428"/>
          </a:xfrm>
          <a:prstGeom prst="rect">
            <a:avLst/>
          </a:prstGeom>
          <a:noFill/>
        </p:spPr>
        <p:txBody>
          <a:bodyPr wrap="square" rtlCol="0">
            <a:spAutoFit/>
          </a:bodyPr>
          <a:lstStyle/>
          <a:p>
            <a:pPr marR="594360" lvl="0" rtl="0">
              <a:lnSpc>
                <a:spcPct val="200000"/>
              </a:lnSpc>
              <a:spcBef>
                <a:spcPts val="0"/>
              </a:spcBef>
              <a:spcAft>
                <a:spcPts val="0"/>
              </a:spcAft>
            </a:pPr>
            <a:r>
              <a:rPr lang="en-US" sz="2000" b="1" kern="50" dirty="0">
                <a:effectLst/>
                <a:latin typeface="Times New Roman" panose="02020603050405020304" pitchFamily="18" charset="0"/>
                <a:ea typeface="Times New Roman" panose="02020603050405020304" pitchFamily="18" charset="0"/>
              </a:rPr>
              <a:t>	1)	 Arduino Uno</a:t>
            </a:r>
            <a:endParaRPr lang="en-US" sz="2000" kern="50" dirty="0">
              <a:latin typeface="Symbol" panose="05050102010706020507" pitchFamily="18" charset="2"/>
              <a:ea typeface="Times New Roman" panose="02020603050405020304" pitchFamily="18" charset="0"/>
            </a:endParaRPr>
          </a:p>
          <a:p>
            <a:pPr marR="594360" lvl="0" rtl="0">
              <a:lnSpc>
                <a:spcPct val="200000"/>
              </a:lnSpc>
              <a:spcBef>
                <a:spcPts val="0"/>
              </a:spcBef>
              <a:spcAft>
                <a:spcPts val="0"/>
              </a:spcAft>
            </a:pPr>
            <a:r>
              <a:rPr lang="en-US" sz="2000" b="1" kern="50" dirty="0">
                <a:effectLst/>
                <a:latin typeface="Symbol" panose="05050102010706020507" pitchFamily="18" charset="2"/>
                <a:ea typeface="Times New Roman" panose="02020603050405020304" pitchFamily="18" charset="0"/>
              </a:rPr>
              <a:t>	2)	 </a:t>
            </a:r>
            <a:r>
              <a:rPr lang="en-US" sz="2000" b="1" kern="50" dirty="0">
                <a:effectLst/>
                <a:latin typeface="Times New Roman" panose="02020603050405020304" pitchFamily="18" charset="0"/>
                <a:ea typeface="Times New Roman" panose="02020603050405020304" pitchFamily="18" charset="0"/>
              </a:rPr>
              <a:t>Wi-Fi Module</a:t>
            </a:r>
            <a:endParaRPr lang="en-US" sz="2000" kern="50" dirty="0">
              <a:effectLst/>
              <a:latin typeface="Symbol" panose="05050102010706020507" pitchFamily="18" charset="2"/>
              <a:ea typeface="Times New Roman" panose="02020603050405020304" pitchFamily="18" charset="0"/>
            </a:endParaRPr>
          </a:p>
          <a:p>
            <a:pPr marR="594360" lvl="0">
              <a:lnSpc>
                <a:spcPct val="200000"/>
              </a:lnSpc>
              <a:spcBef>
                <a:spcPts val="0"/>
              </a:spcBef>
              <a:spcAft>
                <a:spcPts val="0"/>
              </a:spcAft>
            </a:pPr>
            <a:r>
              <a:rPr lang="en-US" sz="2000" b="1" kern="50" dirty="0">
                <a:effectLst/>
                <a:latin typeface="Times New Roman" panose="02020603050405020304" pitchFamily="18" charset="0"/>
                <a:ea typeface="Times New Roman" panose="02020603050405020304" pitchFamily="18" charset="0"/>
              </a:rPr>
              <a:t>	3)	SD Card Module</a:t>
            </a:r>
            <a:endParaRPr lang="en-US" sz="2000" kern="50" dirty="0">
              <a:effectLst/>
              <a:latin typeface="Symbol" panose="05050102010706020507" pitchFamily="18" charset="2"/>
              <a:ea typeface="Times New Roman" panose="02020603050405020304" pitchFamily="18" charset="0"/>
            </a:endParaRPr>
          </a:p>
          <a:p>
            <a:pPr marR="594360" lvl="0">
              <a:lnSpc>
                <a:spcPct val="200000"/>
              </a:lnSpc>
              <a:spcBef>
                <a:spcPts val="0"/>
              </a:spcBef>
              <a:spcAft>
                <a:spcPts val="0"/>
              </a:spcAft>
            </a:pPr>
            <a:r>
              <a:rPr lang="en-US" sz="2000" b="1" kern="50" dirty="0">
                <a:effectLst/>
                <a:latin typeface="Times New Roman" panose="02020603050405020304" pitchFamily="18" charset="0"/>
                <a:ea typeface="Times New Roman" panose="02020603050405020304" pitchFamily="18" charset="0"/>
              </a:rPr>
              <a:t>	4)	SD Card</a:t>
            </a:r>
            <a:endParaRPr lang="en-US" sz="2000" kern="50" dirty="0">
              <a:effectLst/>
              <a:latin typeface="Symbol" panose="05050102010706020507" pitchFamily="18" charset="2"/>
              <a:ea typeface="Times New Roman" panose="02020603050405020304" pitchFamily="18" charset="0"/>
            </a:endParaRPr>
          </a:p>
          <a:p>
            <a:pPr marR="594360" lvl="0">
              <a:lnSpc>
                <a:spcPct val="200000"/>
              </a:lnSpc>
              <a:spcBef>
                <a:spcPts val="0"/>
              </a:spcBef>
              <a:spcAft>
                <a:spcPts val="0"/>
              </a:spcAft>
            </a:pPr>
            <a:r>
              <a:rPr lang="en-US" sz="2000" b="1" kern="50" dirty="0">
                <a:effectLst/>
                <a:latin typeface="Times New Roman" panose="02020603050405020304" pitchFamily="18" charset="0"/>
                <a:ea typeface="Times New Roman" panose="02020603050405020304" pitchFamily="18" charset="0"/>
              </a:rPr>
              <a:t>	5)	LED</a:t>
            </a:r>
            <a:endParaRPr lang="en-US" sz="2000" kern="50" dirty="0">
              <a:effectLst/>
              <a:latin typeface="Symbol" panose="05050102010706020507" pitchFamily="18" charset="2"/>
              <a:ea typeface="Times New Roman" panose="02020603050405020304" pitchFamily="18" charset="0"/>
            </a:endParaRPr>
          </a:p>
          <a:p>
            <a:pPr marR="594360" lvl="0">
              <a:lnSpc>
                <a:spcPct val="200000"/>
              </a:lnSpc>
              <a:spcBef>
                <a:spcPts val="0"/>
              </a:spcBef>
              <a:spcAft>
                <a:spcPts val="0"/>
              </a:spcAft>
            </a:pPr>
            <a:r>
              <a:rPr lang="en-US" sz="2000" b="1" kern="50" dirty="0">
                <a:effectLst/>
                <a:latin typeface="Times New Roman" panose="02020603050405020304" pitchFamily="18" charset="0"/>
                <a:ea typeface="Times New Roman" panose="02020603050405020304" pitchFamily="18" charset="0"/>
              </a:rPr>
              <a:t>	6)	Microphone Sound Detection Sensor Module</a:t>
            </a:r>
            <a:endParaRPr lang="en-US" sz="2000" kern="50" dirty="0">
              <a:effectLst/>
              <a:latin typeface="Symbol" panose="05050102010706020507" pitchFamily="18" charset="2"/>
              <a:ea typeface="Times New Roman" panose="02020603050405020304" pitchFamily="18" charset="0"/>
            </a:endParaRPr>
          </a:p>
          <a:p>
            <a:endParaRPr lang="en-US" sz="2000" dirty="0"/>
          </a:p>
        </p:txBody>
      </p:sp>
    </p:spTree>
    <p:extLst>
      <p:ext uri="{BB962C8B-B14F-4D97-AF65-F5344CB8AC3E}">
        <p14:creationId xmlns:p14="http://schemas.microsoft.com/office/powerpoint/2010/main" val="2090406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EDBDA5-E45B-487D-9D58-A7CEEA55BA35}"/>
              </a:ext>
            </a:extLst>
          </p:cNvPr>
          <p:cNvSpPr txBox="1"/>
          <p:nvPr/>
        </p:nvSpPr>
        <p:spPr>
          <a:xfrm>
            <a:off x="0" y="0"/>
            <a:ext cx="12192000" cy="954107"/>
          </a:xfrm>
          <a:prstGeom prst="rect">
            <a:avLst/>
          </a:prstGeom>
          <a:noFill/>
        </p:spPr>
        <p:txBody>
          <a:bodyPr wrap="square" rtlCol="0">
            <a:spAutoFit/>
          </a:bodyPr>
          <a:lstStyle/>
          <a:p>
            <a:endParaRPr lang="en-US" sz="2800" b="1" kern="50" dirty="0">
              <a:effectLst/>
              <a:latin typeface="Times New Roman" panose="02020603050405020304" pitchFamily="18" charset="0"/>
              <a:ea typeface="Times New Roman" panose="02020603050405020304" pitchFamily="18" charset="0"/>
            </a:endParaRPr>
          </a:p>
          <a:p>
            <a:r>
              <a:rPr lang="en-US" sz="2800" b="1" kern="50" dirty="0">
                <a:latin typeface="Times New Roman" panose="02020603050405020304" pitchFamily="18" charset="0"/>
                <a:ea typeface="Times New Roman" panose="02020603050405020304" pitchFamily="18" charset="0"/>
              </a:rPr>
              <a:t>	</a:t>
            </a:r>
            <a:r>
              <a:rPr lang="en-US" sz="2800" b="1" kern="50" dirty="0">
                <a:effectLst/>
                <a:latin typeface="Times New Roman" panose="02020603050405020304" pitchFamily="18" charset="0"/>
                <a:ea typeface="Times New Roman" panose="02020603050405020304" pitchFamily="18" charset="0"/>
              </a:rPr>
              <a:t>Hardware Description:</a:t>
            </a:r>
            <a:endParaRPr lang="en-US" sz="2800" dirty="0"/>
          </a:p>
        </p:txBody>
      </p:sp>
      <p:sp>
        <p:nvSpPr>
          <p:cNvPr id="3" name="TextBox 2">
            <a:extLst>
              <a:ext uri="{FF2B5EF4-FFF2-40B4-BE49-F238E27FC236}">
                <a16:creationId xmlns:a16="http://schemas.microsoft.com/office/drawing/2014/main" id="{EB3654DB-1364-4D99-862A-93425C1D652A}"/>
              </a:ext>
            </a:extLst>
          </p:cNvPr>
          <p:cNvSpPr txBox="1"/>
          <p:nvPr/>
        </p:nvSpPr>
        <p:spPr>
          <a:xfrm>
            <a:off x="0" y="1131903"/>
            <a:ext cx="11967099" cy="1729128"/>
          </a:xfrm>
          <a:prstGeom prst="rect">
            <a:avLst/>
          </a:prstGeom>
          <a:noFill/>
        </p:spPr>
        <p:txBody>
          <a:bodyPr wrap="square" rtlCol="0">
            <a:spAutoFit/>
          </a:bodyPr>
          <a:lstStyle/>
          <a:p>
            <a:r>
              <a:rPr lang="en-US" sz="2000" b="1" kern="50" dirty="0">
                <a:effectLst/>
                <a:latin typeface="Times New Roman" panose="02020603050405020304" pitchFamily="18" charset="0"/>
                <a:ea typeface="Times New Roman" panose="02020603050405020304" pitchFamily="18" charset="0"/>
              </a:rPr>
              <a:t>	</a:t>
            </a:r>
          </a:p>
          <a:p>
            <a:pPr>
              <a:lnSpc>
                <a:spcPct val="150000"/>
              </a:lnSpc>
            </a:pPr>
            <a:r>
              <a:rPr lang="en-US" sz="2000" b="1" kern="50" dirty="0">
                <a:latin typeface="Times New Roman" panose="02020603050405020304" pitchFamily="18" charset="0"/>
                <a:ea typeface="Times New Roman" panose="02020603050405020304" pitchFamily="18" charset="0"/>
              </a:rPr>
              <a:t>	1)</a:t>
            </a:r>
            <a:r>
              <a:rPr lang="en-US" sz="2000" b="1" kern="50" dirty="0">
                <a:effectLst/>
                <a:latin typeface="Times New Roman" panose="02020603050405020304" pitchFamily="18" charset="0"/>
                <a:ea typeface="Times New Roman" panose="02020603050405020304" pitchFamily="18" charset="0"/>
              </a:rPr>
              <a:t>Arduino Uno: </a:t>
            </a:r>
            <a:r>
              <a:rPr lang="en-US" sz="2000" kern="50" dirty="0">
                <a:effectLst/>
                <a:latin typeface="Times New Roman" panose="02020603050405020304" pitchFamily="18" charset="0"/>
                <a:ea typeface="Times New Roman" panose="02020603050405020304" pitchFamily="18" charset="0"/>
              </a:rPr>
              <a:t>Is an open-source microcontroller the board is equipped with sets of digital and analog 			input/output pins that may be interfaced to various expansion boards and other circuits and it can be 			programed using C++.</a:t>
            </a:r>
            <a:endParaRPr lang="en-US" sz="2000" dirty="0"/>
          </a:p>
        </p:txBody>
      </p:sp>
      <p:pic>
        <p:nvPicPr>
          <p:cNvPr id="7" name="Picture 6">
            <a:extLst>
              <a:ext uri="{FF2B5EF4-FFF2-40B4-BE49-F238E27FC236}">
                <a16:creationId xmlns:a16="http://schemas.microsoft.com/office/drawing/2014/main" id="{802857F9-1225-49E4-BD5D-C26C7228FA0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57780" y="3009363"/>
            <a:ext cx="7910004" cy="3311538"/>
          </a:xfrm>
          <a:prstGeom prst="rect">
            <a:avLst/>
          </a:prstGeom>
          <a:noFill/>
          <a:ln>
            <a:noFill/>
          </a:ln>
        </p:spPr>
      </p:pic>
    </p:spTree>
    <p:extLst>
      <p:ext uri="{BB962C8B-B14F-4D97-AF65-F5344CB8AC3E}">
        <p14:creationId xmlns:p14="http://schemas.microsoft.com/office/powerpoint/2010/main" val="1386640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A58CBF-5D8A-48A5-B1DC-0B6E93377F8D}"/>
              </a:ext>
            </a:extLst>
          </p:cNvPr>
          <p:cNvSpPr txBox="1"/>
          <p:nvPr/>
        </p:nvSpPr>
        <p:spPr>
          <a:xfrm>
            <a:off x="0" y="0"/>
            <a:ext cx="12192000" cy="1788631"/>
          </a:xfrm>
          <a:prstGeom prst="rect">
            <a:avLst/>
          </a:prstGeom>
          <a:noFill/>
        </p:spPr>
        <p:txBody>
          <a:bodyPr wrap="square" rtlCol="0">
            <a:spAutoFit/>
          </a:bodyPr>
          <a:lstStyle/>
          <a:p>
            <a:pPr marR="0" lvl="0" rtl="0">
              <a:lnSpc>
                <a:spcPct val="200000"/>
              </a:lnSpc>
              <a:spcBef>
                <a:spcPts val="0"/>
              </a:spcBef>
              <a:spcAft>
                <a:spcPts val="0"/>
              </a:spcAft>
            </a:pPr>
            <a:r>
              <a:rPr lang="en-US" sz="1800" b="1" kern="50" dirty="0">
                <a:effectLst/>
                <a:latin typeface="Times New Roman" panose="02020603050405020304" pitchFamily="18" charset="0"/>
                <a:ea typeface="Times New Roman" panose="02020603050405020304" pitchFamily="18" charset="0"/>
              </a:rPr>
              <a:t>	2)	</a:t>
            </a:r>
            <a:r>
              <a:rPr lang="en-US" sz="2000" b="1" kern="50" dirty="0">
                <a:effectLst/>
                <a:latin typeface="Times New Roman" panose="02020603050405020304" pitchFamily="18" charset="0"/>
                <a:ea typeface="Times New Roman" panose="02020603050405020304" pitchFamily="18" charset="0"/>
              </a:rPr>
              <a:t>Wi-Fi Module :  </a:t>
            </a:r>
            <a:r>
              <a:rPr lang="en-US" sz="2000" kern="50" dirty="0">
                <a:effectLst/>
                <a:latin typeface="Times New Roman" panose="02020603050405020304" pitchFamily="18" charset="0"/>
                <a:ea typeface="Times New Roman" panose="02020603050405020304" pitchFamily="18" charset="0"/>
              </a:rPr>
              <a:t>Self-contained SOC with integrated TCP/IP protocol that can give any Arduino access to 								Wi-Fi  network</a:t>
            </a:r>
            <a:r>
              <a:rPr lang="en-US" sz="1800" kern="50" dirty="0">
                <a:effectLst/>
                <a:latin typeface="Times New Roman" panose="02020603050405020304" pitchFamily="18" charset="0"/>
                <a:ea typeface="Times New Roman" panose="02020603050405020304" pitchFamily="18" charset="0"/>
              </a:rPr>
              <a:t>.</a:t>
            </a:r>
          </a:p>
          <a:p>
            <a:pPr marR="0" lvl="0" rtl="0">
              <a:lnSpc>
                <a:spcPct val="200000"/>
              </a:lnSpc>
              <a:spcBef>
                <a:spcPts val="0"/>
              </a:spcBef>
              <a:spcAft>
                <a:spcPts val="0"/>
              </a:spcAft>
            </a:pPr>
            <a:endParaRPr lang="en-US" sz="1800" kern="50" dirty="0">
              <a:effectLst/>
              <a:latin typeface="Symbol" panose="05050102010706020507" pitchFamily="18" charset="2"/>
              <a:ea typeface="Times New Roman" panose="02020603050405020304" pitchFamily="18" charset="0"/>
            </a:endParaRPr>
          </a:p>
        </p:txBody>
      </p:sp>
      <p:pic>
        <p:nvPicPr>
          <p:cNvPr id="3" name="Picture 2">
            <a:extLst>
              <a:ext uri="{FF2B5EF4-FFF2-40B4-BE49-F238E27FC236}">
                <a16:creationId xmlns:a16="http://schemas.microsoft.com/office/drawing/2014/main" id="{CCAE9350-F7B3-4D3E-A70D-A597465F7D3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35657" y="1367161"/>
            <a:ext cx="4190261" cy="1571347"/>
          </a:xfrm>
          <a:prstGeom prst="rect">
            <a:avLst/>
          </a:prstGeom>
          <a:noFill/>
          <a:ln>
            <a:noFill/>
          </a:ln>
        </p:spPr>
      </p:pic>
      <p:sp>
        <p:nvSpPr>
          <p:cNvPr id="4" name="TextBox 3">
            <a:extLst>
              <a:ext uri="{FF2B5EF4-FFF2-40B4-BE49-F238E27FC236}">
                <a16:creationId xmlns:a16="http://schemas.microsoft.com/office/drawing/2014/main" id="{6ADC7E2A-C57A-4495-845D-BA982F8B0BAF}"/>
              </a:ext>
            </a:extLst>
          </p:cNvPr>
          <p:cNvSpPr txBox="1"/>
          <p:nvPr/>
        </p:nvSpPr>
        <p:spPr>
          <a:xfrm>
            <a:off x="0" y="3364638"/>
            <a:ext cx="12192000" cy="1231106"/>
          </a:xfrm>
          <a:prstGeom prst="rect">
            <a:avLst/>
          </a:prstGeom>
          <a:noFill/>
        </p:spPr>
        <p:txBody>
          <a:bodyPr wrap="square" rtlCol="0">
            <a:spAutoFit/>
          </a:bodyPr>
          <a:lstStyle/>
          <a:p>
            <a:r>
              <a:rPr lang="en-US" sz="1800" b="1" kern="50" dirty="0">
                <a:effectLst/>
                <a:latin typeface="Times New Roman" panose="02020603050405020304" pitchFamily="18" charset="0"/>
                <a:ea typeface="Times New Roman" panose="02020603050405020304" pitchFamily="18" charset="0"/>
              </a:rPr>
              <a:t>	</a:t>
            </a:r>
          </a:p>
          <a:p>
            <a:r>
              <a:rPr lang="en-US" b="1" kern="50" dirty="0">
                <a:latin typeface="Times New Roman" panose="02020603050405020304" pitchFamily="18" charset="0"/>
                <a:ea typeface="Times New Roman" panose="02020603050405020304" pitchFamily="18" charset="0"/>
              </a:rPr>
              <a:t>	</a:t>
            </a:r>
            <a:r>
              <a:rPr lang="en-US" sz="2000" b="1" kern="50" dirty="0">
                <a:effectLst/>
                <a:latin typeface="Times New Roman" panose="02020603050405020304" pitchFamily="18" charset="0"/>
                <a:ea typeface="Times New Roman" panose="02020603050405020304" pitchFamily="18" charset="0"/>
              </a:rPr>
              <a:t>3)	SD Card Module :  </a:t>
            </a:r>
            <a:r>
              <a:rPr lang="en-US" sz="2000" kern="50" dirty="0">
                <a:effectLst/>
                <a:latin typeface="Times New Roman" panose="02020603050405020304" pitchFamily="18" charset="0"/>
                <a:ea typeface="Times New Roman" panose="02020603050405020304" pitchFamily="18" charset="0"/>
              </a:rPr>
              <a:t>It is an interface to give ability to add SD Card to the Arduino.</a:t>
            </a:r>
          </a:p>
          <a:p>
            <a:endParaRPr lang="en-US" sz="1800" kern="50" dirty="0">
              <a:effectLst/>
              <a:latin typeface="Symbol" panose="05050102010706020507" pitchFamily="18" charset="2"/>
              <a:ea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2A0EFD3F-5280-45EA-B203-9961154B1E1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435657" y="4456589"/>
            <a:ext cx="4190261" cy="1971341"/>
          </a:xfrm>
          <a:prstGeom prst="rect">
            <a:avLst/>
          </a:prstGeom>
          <a:noFill/>
          <a:ln>
            <a:noFill/>
          </a:ln>
        </p:spPr>
      </p:pic>
    </p:spTree>
    <p:extLst>
      <p:ext uri="{BB962C8B-B14F-4D97-AF65-F5344CB8AC3E}">
        <p14:creationId xmlns:p14="http://schemas.microsoft.com/office/powerpoint/2010/main" val="460526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AF0766-5510-4D25-9A8D-2DB2F1AA69AD}"/>
              </a:ext>
            </a:extLst>
          </p:cNvPr>
          <p:cNvSpPr txBox="1"/>
          <p:nvPr/>
        </p:nvSpPr>
        <p:spPr>
          <a:xfrm>
            <a:off x="90256" y="150919"/>
            <a:ext cx="12011487" cy="1173078"/>
          </a:xfrm>
          <a:prstGeom prst="rect">
            <a:avLst/>
          </a:prstGeom>
          <a:noFill/>
        </p:spPr>
        <p:txBody>
          <a:bodyPr wrap="square" rtlCol="0">
            <a:spAutoFit/>
          </a:bodyPr>
          <a:lstStyle/>
          <a:p>
            <a:pPr marR="0" lvl="0" rtl="0">
              <a:lnSpc>
                <a:spcPct val="200000"/>
              </a:lnSpc>
              <a:spcBef>
                <a:spcPts val="0"/>
              </a:spcBef>
              <a:spcAft>
                <a:spcPts val="0"/>
              </a:spcAft>
            </a:pPr>
            <a:r>
              <a:rPr lang="en-US" sz="2000" b="1" kern="50" dirty="0">
                <a:latin typeface="Times New Roman" panose="02020603050405020304" pitchFamily="18" charset="0"/>
                <a:ea typeface="Times New Roman" panose="02020603050405020304" pitchFamily="18" charset="0"/>
              </a:rPr>
              <a:t>	4)	</a:t>
            </a:r>
            <a:r>
              <a:rPr lang="en-US" sz="2000" b="1" kern="50" dirty="0">
                <a:effectLst/>
                <a:latin typeface="Times New Roman" panose="02020603050405020304" pitchFamily="18" charset="0"/>
                <a:ea typeface="Times New Roman" panose="02020603050405020304" pitchFamily="18" charset="0"/>
              </a:rPr>
              <a:t>SD Card: </a:t>
            </a:r>
            <a:r>
              <a:rPr lang="en-US" sz="2000" kern="50" dirty="0">
                <a:effectLst/>
                <a:latin typeface="Times New Roman" panose="02020603050405020304" pitchFamily="18" charset="0"/>
                <a:ea typeface="Times New Roman" panose="02020603050405020304" pitchFamily="18" charset="0"/>
              </a:rPr>
              <a:t>It is a form of small non-volatile memory</a:t>
            </a:r>
            <a:r>
              <a:rPr lang="en-US" sz="1800" kern="50" dirty="0">
                <a:effectLst/>
                <a:latin typeface="Times New Roman" panose="02020603050405020304" pitchFamily="18" charset="0"/>
                <a:ea typeface="Times New Roman" panose="02020603050405020304" pitchFamily="18" charset="0"/>
              </a:rPr>
              <a:t>.</a:t>
            </a:r>
          </a:p>
          <a:p>
            <a:pPr marR="0" lvl="0" rtl="0">
              <a:lnSpc>
                <a:spcPct val="200000"/>
              </a:lnSpc>
              <a:spcBef>
                <a:spcPts val="0"/>
              </a:spcBef>
              <a:spcAft>
                <a:spcPts val="0"/>
              </a:spcAft>
            </a:pPr>
            <a:endParaRPr lang="en-US" sz="1800" kern="50" dirty="0">
              <a:effectLst/>
              <a:latin typeface="Symbol" panose="05050102010706020507" pitchFamily="18" charset="2"/>
              <a:ea typeface="Times New Roman" panose="02020603050405020304" pitchFamily="18" charset="0"/>
            </a:endParaRPr>
          </a:p>
        </p:txBody>
      </p:sp>
      <p:pic>
        <p:nvPicPr>
          <p:cNvPr id="3" name="Picture 2">
            <a:extLst>
              <a:ext uri="{FF2B5EF4-FFF2-40B4-BE49-F238E27FC236}">
                <a16:creationId xmlns:a16="http://schemas.microsoft.com/office/drawing/2014/main" id="{1CB93040-D09F-47C5-AFAA-71AA49ECBCF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714379" y="1306682"/>
            <a:ext cx="3419753" cy="20207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106F8D44-39D5-4295-B248-9DBE681F4E42}"/>
              </a:ext>
            </a:extLst>
          </p:cNvPr>
          <p:cNvSpPr txBox="1"/>
          <p:nvPr/>
        </p:nvSpPr>
        <p:spPr>
          <a:xfrm>
            <a:off x="90256" y="3737499"/>
            <a:ext cx="11819138" cy="1111523"/>
          </a:xfrm>
          <a:prstGeom prst="rect">
            <a:avLst/>
          </a:prstGeom>
          <a:noFill/>
        </p:spPr>
        <p:txBody>
          <a:bodyPr wrap="square" rtlCol="0">
            <a:spAutoFit/>
          </a:bodyPr>
          <a:lstStyle/>
          <a:p>
            <a:pPr marR="0" lvl="0" rtl="0">
              <a:lnSpc>
                <a:spcPct val="200000"/>
              </a:lnSpc>
              <a:spcBef>
                <a:spcPts val="0"/>
              </a:spcBef>
              <a:spcAft>
                <a:spcPts val="0"/>
              </a:spcAft>
            </a:pPr>
            <a:r>
              <a:rPr lang="en-US" sz="1800" b="1" kern="50" dirty="0">
                <a:effectLst/>
                <a:latin typeface="Times New Roman" panose="02020603050405020304" pitchFamily="18" charset="0"/>
                <a:ea typeface="Times New Roman" panose="02020603050405020304" pitchFamily="18" charset="0"/>
              </a:rPr>
              <a:t>	5)	LED: </a:t>
            </a:r>
            <a:r>
              <a:rPr lang="en-US" sz="1800" kern="50" dirty="0">
                <a:effectLst/>
                <a:latin typeface="Times New Roman" panose="02020603050405020304" pitchFamily="18" charset="0"/>
                <a:ea typeface="Times New Roman" panose="02020603050405020304" pitchFamily="18" charset="0"/>
              </a:rPr>
              <a:t>Is a semiconductor light source that emits light.</a:t>
            </a:r>
          </a:p>
          <a:p>
            <a:pPr marR="0" lvl="0" rtl="0">
              <a:lnSpc>
                <a:spcPct val="200000"/>
              </a:lnSpc>
              <a:spcBef>
                <a:spcPts val="0"/>
              </a:spcBef>
              <a:spcAft>
                <a:spcPts val="0"/>
              </a:spcAft>
            </a:pPr>
            <a:endParaRPr lang="en-US" sz="1800" kern="50" dirty="0">
              <a:effectLst/>
              <a:latin typeface="Symbol" panose="05050102010706020507" pitchFamily="18" charset="2"/>
              <a:ea typeface="Times New Roman" panose="02020603050405020304" pitchFamily="18" charset="0"/>
            </a:endParaRPr>
          </a:p>
        </p:txBody>
      </p:sp>
      <p:pic>
        <p:nvPicPr>
          <p:cNvPr id="5" name="Picture 4">
            <a:extLst>
              <a:ext uri="{FF2B5EF4-FFF2-40B4-BE49-F238E27FC236}">
                <a16:creationId xmlns:a16="http://schemas.microsoft.com/office/drawing/2014/main" id="{379452A2-641F-494E-ACCC-83A7D54D250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639845" y="4557574"/>
            <a:ext cx="3568823" cy="2057400"/>
          </a:xfrm>
          <a:prstGeom prst="rect">
            <a:avLst/>
          </a:prstGeom>
          <a:noFill/>
          <a:ln>
            <a:noFill/>
          </a:ln>
        </p:spPr>
      </p:pic>
    </p:spTree>
    <p:extLst>
      <p:ext uri="{BB962C8B-B14F-4D97-AF65-F5344CB8AC3E}">
        <p14:creationId xmlns:p14="http://schemas.microsoft.com/office/powerpoint/2010/main" val="11723831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81A7E9-6C21-4335-8489-EA775D87EF23}"/>
              </a:ext>
            </a:extLst>
          </p:cNvPr>
          <p:cNvSpPr txBox="1"/>
          <p:nvPr/>
        </p:nvSpPr>
        <p:spPr>
          <a:xfrm>
            <a:off x="159798" y="71020"/>
            <a:ext cx="11872404" cy="1665521"/>
          </a:xfrm>
          <a:prstGeom prst="rect">
            <a:avLst/>
          </a:prstGeom>
          <a:noFill/>
        </p:spPr>
        <p:txBody>
          <a:bodyPr wrap="square" rtlCol="0">
            <a:spAutoFit/>
          </a:bodyPr>
          <a:lstStyle/>
          <a:p>
            <a:pPr marR="0" lvl="0" rtl="0">
              <a:lnSpc>
                <a:spcPct val="200000"/>
              </a:lnSpc>
              <a:spcBef>
                <a:spcPts val="0"/>
              </a:spcBef>
              <a:spcAft>
                <a:spcPts val="0"/>
              </a:spcAft>
            </a:pPr>
            <a:endParaRPr lang="en-US" sz="1800" b="1" kern="50" dirty="0">
              <a:effectLst/>
              <a:latin typeface="Times New Roman" panose="02020603050405020304" pitchFamily="18" charset="0"/>
              <a:ea typeface="Times New Roman" panose="02020603050405020304" pitchFamily="18" charset="0"/>
            </a:endParaRPr>
          </a:p>
          <a:p>
            <a:pPr marR="0" lvl="0" rtl="0">
              <a:lnSpc>
                <a:spcPct val="200000"/>
              </a:lnSpc>
              <a:spcBef>
                <a:spcPts val="0"/>
              </a:spcBef>
              <a:spcAft>
                <a:spcPts val="0"/>
              </a:spcAft>
            </a:pPr>
            <a:r>
              <a:rPr lang="en-US" b="1" kern="50" dirty="0">
                <a:latin typeface="Times New Roman" panose="02020603050405020304" pitchFamily="18" charset="0"/>
                <a:ea typeface="Times New Roman" panose="02020603050405020304" pitchFamily="18" charset="0"/>
              </a:rPr>
              <a:t>	6)	</a:t>
            </a:r>
            <a:r>
              <a:rPr lang="en-US" sz="1800" b="1" kern="50" dirty="0">
                <a:effectLst/>
                <a:latin typeface="Times New Roman" panose="02020603050405020304" pitchFamily="18" charset="0"/>
                <a:ea typeface="Times New Roman" panose="02020603050405020304" pitchFamily="18" charset="0"/>
              </a:rPr>
              <a:t>Microphone (Sound Detection Sensor) Module: </a:t>
            </a:r>
            <a:r>
              <a:rPr lang="en-US" sz="1800" kern="50" dirty="0">
                <a:effectLst/>
                <a:latin typeface="Times New Roman" panose="02020603050405020304" pitchFamily="18" charset="0"/>
                <a:ea typeface="Times New Roman" panose="02020603050405020304" pitchFamily="18" charset="0"/>
              </a:rPr>
              <a:t>It gives a measurement of how loud a sound is.</a:t>
            </a:r>
          </a:p>
          <a:p>
            <a:pPr marR="0" lvl="0" rtl="0">
              <a:lnSpc>
                <a:spcPct val="200000"/>
              </a:lnSpc>
              <a:spcBef>
                <a:spcPts val="0"/>
              </a:spcBef>
              <a:spcAft>
                <a:spcPts val="0"/>
              </a:spcAft>
            </a:pPr>
            <a:endParaRPr lang="en-US" sz="1800" kern="50" dirty="0">
              <a:effectLst/>
              <a:latin typeface="Symbol" panose="05050102010706020507" pitchFamily="18" charset="2"/>
              <a:ea typeface="Times New Roman" panose="02020603050405020304" pitchFamily="18" charset="0"/>
            </a:endParaRPr>
          </a:p>
        </p:txBody>
      </p:sp>
      <p:pic>
        <p:nvPicPr>
          <p:cNvPr id="3" name="Picture 2">
            <a:extLst>
              <a:ext uri="{FF2B5EF4-FFF2-40B4-BE49-F238E27FC236}">
                <a16:creationId xmlns:a16="http://schemas.microsoft.com/office/drawing/2014/main" id="{75E08B23-D92C-4CA8-BE4F-D6FC55126CB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94120" y="2172657"/>
            <a:ext cx="6223247" cy="3568083"/>
          </a:xfrm>
          <a:prstGeom prst="rect">
            <a:avLst/>
          </a:prstGeom>
          <a:noFill/>
          <a:ln>
            <a:noFill/>
          </a:ln>
        </p:spPr>
      </p:pic>
    </p:spTree>
    <p:extLst>
      <p:ext uri="{BB962C8B-B14F-4D97-AF65-F5344CB8AC3E}">
        <p14:creationId xmlns:p14="http://schemas.microsoft.com/office/powerpoint/2010/main" val="1405258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AE55B7-E822-4C49-A80D-1D3CD79C15DE}"/>
              </a:ext>
            </a:extLst>
          </p:cNvPr>
          <p:cNvSpPr txBox="1"/>
          <p:nvPr/>
        </p:nvSpPr>
        <p:spPr>
          <a:xfrm>
            <a:off x="0" y="0"/>
            <a:ext cx="12192000" cy="1135888"/>
          </a:xfrm>
          <a:prstGeom prst="rect">
            <a:avLst/>
          </a:prstGeom>
          <a:noFill/>
        </p:spPr>
        <p:txBody>
          <a:bodyPr wrap="square" rtlCol="0">
            <a:spAutoFit/>
          </a:bodyPr>
          <a:lstStyle/>
          <a:p>
            <a:pPr marL="0" marR="0">
              <a:lnSpc>
                <a:spcPct val="200000"/>
              </a:lnSpc>
              <a:spcBef>
                <a:spcPts val="1425"/>
              </a:spcBef>
              <a:spcAft>
                <a:spcPts val="1425"/>
              </a:spcAft>
            </a:pPr>
            <a:r>
              <a:rPr lang="en-US" sz="1800" b="1" kern="50" dirty="0">
                <a:solidFill>
                  <a:srgbClr val="000000"/>
                </a:solidFill>
                <a:effectLst/>
                <a:latin typeface="Times New Roman" panose="02020603050405020304" pitchFamily="18" charset="0"/>
                <a:ea typeface="Times New Roman" panose="02020603050405020304" pitchFamily="18" charset="0"/>
              </a:rPr>
              <a:t> 	</a:t>
            </a:r>
            <a:r>
              <a:rPr lang="en-US" sz="4000" b="1" kern="50" dirty="0">
                <a:effectLst/>
                <a:latin typeface="Times New Roman" panose="02020603050405020304" pitchFamily="18" charset="0"/>
                <a:ea typeface="Times New Roman" panose="02020603050405020304" pitchFamily="18" charset="0"/>
              </a:rPr>
              <a:t>Aims and Objectives:</a:t>
            </a:r>
            <a:endParaRPr lang="en-US" sz="4000" kern="50" dirty="0">
              <a:effectLst/>
              <a:latin typeface="Liberation Serif"/>
              <a:ea typeface="Times New Roman" panose="02020603050405020304" pitchFamily="18" charset="0"/>
            </a:endParaRPr>
          </a:p>
        </p:txBody>
      </p:sp>
      <p:sp>
        <p:nvSpPr>
          <p:cNvPr id="3" name="TextBox 2">
            <a:extLst>
              <a:ext uri="{FF2B5EF4-FFF2-40B4-BE49-F238E27FC236}">
                <a16:creationId xmlns:a16="http://schemas.microsoft.com/office/drawing/2014/main" id="{78E0EE82-3391-4239-B498-455FDE7B4904}"/>
              </a:ext>
            </a:extLst>
          </p:cNvPr>
          <p:cNvSpPr txBox="1"/>
          <p:nvPr/>
        </p:nvSpPr>
        <p:spPr>
          <a:xfrm>
            <a:off x="461639" y="1633490"/>
            <a:ext cx="11026066" cy="3884205"/>
          </a:xfrm>
          <a:prstGeom prst="rect">
            <a:avLst/>
          </a:prstGeom>
          <a:noFill/>
        </p:spPr>
        <p:txBody>
          <a:bodyPr wrap="square" rtlCol="0">
            <a:spAutoFit/>
          </a:bodyPr>
          <a:lstStyle/>
          <a:p>
            <a:pPr marL="0" marR="0">
              <a:lnSpc>
                <a:spcPct val="250000"/>
              </a:lnSpc>
              <a:spcBef>
                <a:spcPts val="285"/>
              </a:spcBef>
              <a:spcAft>
                <a:spcPts val="285"/>
              </a:spcAft>
            </a:pPr>
            <a:r>
              <a:rPr lang="en-US" sz="2000" kern="50" dirty="0">
                <a:effectLst/>
                <a:latin typeface="Times New Roman" panose="02020603050405020304" pitchFamily="18" charset="0"/>
                <a:ea typeface="Times New Roman" panose="02020603050405020304" pitchFamily="18" charset="0"/>
              </a:rPr>
              <a:t>The main objective of this system is to give the visitors an indicators of the loudness of their voices, make the librarian's job easier give the judgment of librarian more fairness and make the library a better place for study and reading.</a:t>
            </a:r>
            <a:endParaRPr lang="en-US" sz="2000" kern="50" dirty="0">
              <a:effectLst/>
              <a:latin typeface="Liberation Serif"/>
              <a:ea typeface="Times New Roman" panose="02020603050405020304" pitchFamily="18" charset="0"/>
            </a:endParaRPr>
          </a:p>
          <a:p>
            <a:pPr marL="0" marR="0">
              <a:lnSpc>
                <a:spcPct val="250000"/>
              </a:lnSpc>
              <a:spcBef>
                <a:spcPts val="285"/>
              </a:spcBef>
              <a:spcAft>
                <a:spcPts val="285"/>
              </a:spcAft>
            </a:pPr>
            <a:r>
              <a:rPr lang="en-US" sz="2000" kern="50" dirty="0">
                <a:effectLst/>
                <a:latin typeface="Times New Roman" panose="02020603050405020304" pitchFamily="18" charset="0"/>
                <a:ea typeface="Times New Roman" panose="02020603050405020304" pitchFamily="18" charset="0"/>
              </a:rPr>
              <a:t>This all will be achieved through a device that will be placed on every table that when some conditions are met will notify the librarian of the noisy table.</a:t>
            </a:r>
            <a:endParaRPr lang="en-US" sz="2000" kern="50" dirty="0">
              <a:effectLst/>
              <a:latin typeface="Liberation Serif"/>
              <a:ea typeface="Times New Roman" panose="02020603050405020304" pitchFamily="18" charset="0"/>
            </a:endParaRPr>
          </a:p>
        </p:txBody>
      </p:sp>
    </p:spTree>
    <p:extLst>
      <p:ext uri="{BB962C8B-B14F-4D97-AF65-F5344CB8AC3E}">
        <p14:creationId xmlns:p14="http://schemas.microsoft.com/office/powerpoint/2010/main" val="21969076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6E153D-7C4D-49CE-9E8F-011831EF3D9E}"/>
              </a:ext>
            </a:extLst>
          </p:cNvPr>
          <p:cNvSpPr txBox="1"/>
          <p:nvPr/>
        </p:nvSpPr>
        <p:spPr>
          <a:xfrm>
            <a:off x="0" y="0"/>
            <a:ext cx="12192000" cy="1323439"/>
          </a:xfrm>
          <a:prstGeom prst="rect">
            <a:avLst/>
          </a:prstGeom>
          <a:noFill/>
        </p:spPr>
        <p:txBody>
          <a:bodyPr wrap="square" rtlCol="0">
            <a:spAutoFit/>
          </a:bodyPr>
          <a:lstStyle/>
          <a:p>
            <a:endParaRPr lang="en-US" sz="4000" b="1" kern="50" dirty="0">
              <a:effectLst/>
              <a:latin typeface="Times New Roman" panose="02020603050405020304" pitchFamily="18" charset="0"/>
              <a:ea typeface="Times New Roman" panose="02020603050405020304" pitchFamily="18" charset="0"/>
            </a:endParaRPr>
          </a:p>
          <a:p>
            <a:r>
              <a:rPr lang="en-US" sz="4000" b="1" kern="50" dirty="0">
                <a:latin typeface="Times New Roman" panose="02020603050405020304" pitchFamily="18" charset="0"/>
                <a:ea typeface="Times New Roman" panose="02020603050405020304" pitchFamily="18" charset="0"/>
              </a:rPr>
              <a:t>	</a:t>
            </a:r>
            <a:r>
              <a:rPr lang="en-US" sz="4000" b="1" kern="50" dirty="0">
                <a:effectLst/>
                <a:latin typeface="Times New Roman" panose="02020603050405020304" pitchFamily="18" charset="0"/>
                <a:ea typeface="Times New Roman" panose="02020603050405020304" pitchFamily="18" charset="0"/>
              </a:rPr>
              <a:t>System Architecture and Algorithms:</a:t>
            </a:r>
            <a:endParaRPr lang="en-US" sz="4000" dirty="0"/>
          </a:p>
        </p:txBody>
      </p:sp>
      <p:pic>
        <p:nvPicPr>
          <p:cNvPr id="4" name="Picture 3">
            <a:extLst>
              <a:ext uri="{FF2B5EF4-FFF2-40B4-BE49-F238E27FC236}">
                <a16:creationId xmlns:a16="http://schemas.microsoft.com/office/drawing/2014/main" id="{81F70E4A-6CC5-4FAC-9AF4-254F4C30794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5410" y="1781174"/>
            <a:ext cx="11967099" cy="4939222"/>
          </a:xfrm>
          <a:prstGeom prst="rect">
            <a:avLst/>
          </a:prstGeom>
          <a:noFill/>
          <a:ln>
            <a:noFill/>
          </a:ln>
        </p:spPr>
      </p:pic>
    </p:spTree>
    <p:extLst>
      <p:ext uri="{BB962C8B-B14F-4D97-AF65-F5344CB8AC3E}">
        <p14:creationId xmlns:p14="http://schemas.microsoft.com/office/powerpoint/2010/main" val="15140204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1E0128-B2AB-472B-9D8E-B3AF6C29C72F}"/>
              </a:ext>
            </a:extLst>
          </p:cNvPr>
          <p:cNvSpPr txBox="1"/>
          <p:nvPr/>
        </p:nvSpPr>
        <p:spPr>
          <a:xfrm>
            <a:off x="0" y="0"/>
            <a:ext cx="12120979" cy="1323439"/>
          </a:xfrm>
          <a:prstGeom prst="rect">
            <a:avLst/>
          </a:prstGeom>
          <a:noFill/>
        </p:spPr>
        <p:txBody>
          <a:bodyPr wrap="square" rtlCol="0">
            <a:spAutoFit/>
          </a:bodyPr>
          <a:lstStyle/>
          <a:p>
            <a:endParaRPr lang="en-US" sz="4000" b="1" kern="50" dirty="0">
              <a:latin typeface="Times New Roman" panose="02020603050405020304" pitchFamily="18" charset="0"/>
              <a:ea typeface="Times New Roman" panose="02020603050405020304" pitchFamily="18" charset="0"/>
            </a:endParaRPr>
          </a:p>
          <a:p>
            <a:r>
              <a:rPr lang="en-US" sz="4000" b="1" kern="50" dirty="0">
                <a:effectLst/>
                <a:latin typeface="Times New Roman" panose="02020603050405020304" pitchFamily="18" charset="0"/>
                <a:ea typeface="Times New Roman" panose="02020603050405020304" pitchFamily="18" charset="0"/>
              </a:rPr>
              <a:t>	Voice Loudness Levels:</a:t>
            </a:r>
            <a:endParaRPr lang="en-US" sz="4000" dirty="0"/>
          </a:p>
        </p:txBody>
      </p:sp>
      <p:sp>
        <p:nvSpPr>
          <p:cNvPr id="3" name="TextBox 2">
            <a:extLst>
              <a:ext uri="{FF2B5EF4-FFF2-40B4-BE49-F238E27FC236}">
                <a16:creationId xmlns:a16="http://schemas.microsoft.com/office/drawing/2014/main" id="{C793B107-C6C1-432A-B96D-8CE876CF47BF}"/>
              </a:ext>
            </a:extLst>
          </p:cNvPr>
          <p:cNvSpPr txBox="1"/>
          <p:nvPr/>
        </p:nvSpPr>
        <p:spPr>
          <a:xfrm>
            <a:off x="0" y="1323439"/>
            <a:ext cx="12192000" cy="4538230"/>
          </a:xfrm>
          <a:prstGeom prst="rect">
            <a:avLst/>
          </a:prstGeom>
          <a:noFill/>
        </p:spPr>
        <p:txBody>
          <a:bodyPr wrap="square" rtlCol="0">
            <a:spAutoFit/>
          </a:bodyPr>
          <a:lstStyle/>
          <a:p>
            <a:pPr marL="0" marR="0">
              <a:lnSpc>
                <a:spcPct val="300000"/>
              </a:lnSpc>
              <a:spcBef>
                <a:spcPts val="0"/>
              </a:spcBef>
              <a:spcAft>
                <a:spcPts val="0"/>
              </a:spcAft>
            </a:pPr>
            <a:r>
              <a:rPr lang="en-US" sz="2000" kern="50" dirty="0">
                <a:effectLst/>
                <a:latin typeface="Times New Roman" panose="02020603050405020304" pitchFamily="18" charset="0"/>
                <a:ea typeface="Times New Roman" panose="02020603050405020304" pitchFamily="18" charset="0"/>
              </a:rPr>
              <a:t>	In this section we will decide the loudness levels in real world value and represent them as Decibels.</a:t>
            </a:r>
            <a:endParaRPr lang="en-US" sz="2000" kern="50" dirty="0">
              <a:effectLst/>
              <a:latin typeface="Liberation Serif"/>
              <a:ea typeface="Times New Roman" panose="02020603050405020304" pitchFamily="18" charset="0"/>
            </a:endParaRPr>
          </a:p>
          <a:p>
            <a:pPr marL="0" marR="0">
              <a:lnSpc>
                <a:spcPct val="300000"/>
              </a:lnSpc>
              <a:spcBef>
                <a:spcPts val="0"/>
              </a:spcBef>
              <a:spcAft>
                <a:spcPts val="0"/>
              </a:spcAft>
            </a:pPr>
            <a:r>
              <a:rPr lang="en-US" sz="2000" kern="50" dirty="0">
                <a:effectLst/>
                <a:latin typeface="Times New Roman" panose="02020603050405020304" pitchFamily="18" charset="0"/>
                <a:ea typeface="Times New Roman" panose="02020603050405020304" pitchFamily="18" charset="0"/>
              </a:rPr>
              <a:t>	Loudness Level:</a:t>
            </a:r>
            <a:endParaRPr lang="en-US" sz="2000" kern="50" dirty="0">
              <a:effectLst/>
              <a:latin typeface="Liberation Serif"/>
              <a:ea typeface="Times New Roman" panose="02020603050405020304" pitchFamily="18" charset="0"/>
            </a:endParaRPr>
          </a:p>
          <a:p>
            <a:pPr marL="800100" lvl="1" indent="-342900">
              <a:lnSpc>
                <a:spcPct val="300000"/>
              </a:lnSpc>
              <a:buFont typeface="Symbol" panose="05050102010706020507" pitchFamily="18" charset="2"/>
              <a:buChar char=""/>
            </a:pPr>
            <a:r>
              <a:rPr lang="en-US" sz="2000" kern="50" dirty="0">
                <a:effectLst/>
                <a:latin typeface="Times New Roman" panose="02020603050405020304" pitchFamily="18" charset="0"/>
                <a:ea typeface="Times New Roman" panose="02020603050405020304" pitchFamily="18" charset="0"/>
              </a:rPr>
              <a:t>Level 1: 50 dB</a:t>
            </a:r>
            <a:endParaRPr lang="en-US" sz="2000" kern="50" dirty="0">
              <a:effectLst/>
              <a:latin typeface="Liberation Serif"/>
              <a:ea typeface="Times New Roman" panose="02020603050405020304" pitchFamily="18" charset="0"/>
            </a:endParaRPr>
          </a:p>
          <a:p>
            <a:pPr marL="800100" lvl="1" indent="-342900">
              <a:lnSpc>
                <a:spcPct val="300000"/>
              </a:lnSpc>
              <a:buFont typeface="Symbol" panose="05050102010706020507" pitchFamily="18" charset="2"/>
              <a:buChar char=""/>
            </a:pPr>
            <a:r>
              <a:rPr lang="en-US" sz="2000" kern="50" dirty="0">
                <a:effectLst/>
                <a:latin typeface="Times New Roman" panose="02020603050405020304" pitchFamily="18" charset="0"/>
                <a:ea typeface="Times New Roman" panose="02020603050405020304" pitchFamily="18" charset="0"/>
              </a:rPr>
              <a:t>Level 2: 60 dB</a:t>
            </a:r>
            <a:endParaRPr lang="en-US" sz="2000" kern="50" dirty="0">
              <a:effectLst/>
              <a:latin typeface="Liberation Serif"/>
              <a:ea typeface="Times New Roman" panose="02020603050405020304" pitchFamily="18" charset="0"/>
            </a:endParaRPr>
          </a:p>
          <a:p>
            <a:pPr marL="800100" lvl="1" indent="-342900">
              <a:lnSpc>
                <a:spcPct val="300000"/>
              </a:lnSpc>
              <a:buFont typeface="Symbol" panose="05050102010706020507" pitchFamily="18" charset="2"/>
              <a:buChar char=""/>
            </a:pPr>
            <a:r>
              <a:rPr lang="en-US" sz="2000" kern="50" dirty="0">
                <a:effectLst/>
                <a:latin typeface="Times New Roman" panose="02020603050405020304" pitchFamily="18" charset="0"/>
                <a:ea typeface="Times New Roman" panose="02020603050405020304" pitchFamily="18" charset="0"/>
              </a:rPr>
              <a:t>Level 3: 70 dB</a:t>
            </a:r>
            <a:endParaRPr lang="en-US" sz="2000" kern="50" dirty="0">
              <a:effectLst/>
              <a:latin typeface="Liberation Serif"/>
              <a:ea typeface="Times New Roman" panose="02020603050405020304" pitchFamily="18" charset="0"/>
            </a:endParaRPr>
          </a:p>
        </p:txBody>
      </p:sp>
    </p:spTree>
    <p:extLst>
      <p:ext uri="{BB962C8B-B14F-4D97-AF65-F5344CB8AC3E}">
        <p14:creationId xmlns:p14="http://schemas.microsoft.com/office/powerpoint/2010/main" val="15354557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289D09-D545-4060-87B3-AE9477D69448}"/>
              </a:ext>
            </a:extLst>
          </p:cNvPr>
          <p:cNvSpPr txBox="1"/>
          <p:nvPr/>
        </p:nvSpPr>
        <p:spPr>
          <a:xfrm>
            <a:off x="304800" y="331304"/>
            <a:ext cx="11675165" cy="4846007"/>
          </a:xfrm>
          <a:prstGeom prst="rect">
            <a:avLst/>
          </a:prstGeom>
          <a:noFill/>
        </p:spPr>
        <p:txBody>
          <a:bodyPr wrap="square" rtlCol="0">
            <a:spAutoFit/>
          </a:bodyPr>
          <a:lstStyle/>
          <a:p>
            <a:pPr marL="0" marR="0">
              <a:lnSpc>
                <a:spcPct val="200000"/>
              </a:lnSpc>
              <a:spcBef>
                <a:spcPts val="200"/>
              </a:spcBef>
              <a:spcAft>
                <a:spcPts val="0"/>
              </a:spcAft>
            </a:pPr>
            <a:r>
              <a:rPr lang="en-US" sz="4000" b="1" kern="50" dirty="0">
                <a:effectLst/>
                <a:latin typeface="Times New Roman" panose="02020603050405020304" pitchFamily="18" charset="0"/>
              </a:rPr>
              <a:t>Conclusion:</a:t>
            </a:r>
            <a:endParaRPr lang="en-US" sz="4000" b="1" kern="50" dirty="0">
              <a:effectLst/>
              <a:latin typeface="Calibri Light" panose="020F0302020204030204" pitchFamily="34" charset="0"/>
            </a:endParaRPr>
          </a:p>
          <a:p>
            <a:pPr marL="0" marR="0">
              <a:lnSpc>
                <a:spcPct val="300000"/>
              </a:lnSpc>
              <a:spcBef>
                <a:spcPts val="0"/>
              </a:spcBef>
              <a:spcAft>
                <a:spcPts val="0"/>
              </a:spcAft>
            </a:pPr>
            <a:r>
              <a:rPr lang="en-US" sz="2000" kern="50" dirty="0">
                <a:effectLst/>
                <a:latin typeface="Times New Roman" panose="02020603050405020304" pitchFamily="18" charset="0"/>
                <a:ea typeface="Times New Roman" panose="02020603050405020304" pitchFamily="18" charset="0"/>
              </a:rPr>
              <a:t>In this project, we have provided an initial design for a system that should help to keep library quiet for visitors so it provides a healthy learning atmosphere. Make the librarian job easier by adding IOT to his job, all of that will be achieved by our system that will give the visitors a self-monitoring by keep them in track of their voices loudness via LEDs and notify the librarian if the visitor got so noisy.</a:t>
            </a:r>
            <a:endParaRPr lang="en-US" sz="2000" kern="50" dirty="0">
              <a:effectLst/>
              <a:latin typeface="Liberation Serif"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778605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428840-98EB-46E8-B397-3FEA704EB93A}"/>
              </a:ext>
            </a:extLst>
          </p:cNvPr>
          <p:cNvSpPr txBox="1"/>
          <p:nvPr/>
        </p:nvSpPr>
        <p:spPr>
          <a:xfrm>
            <a:off x="0" y="371061"/>
            <a:ext cx="12191999" cy="6247864"/>
          </a:xfrm>
          <a:prstGeom prst="rect">
            <a:avLst/>
          </a:prstGeom>
          <a:noFill/>
        </p:spPr>
        <p:txBody>
          <a:bodyPr wrap="square" rtlCol="0">
            <a:spAutoFit/>
          </a:bodyPr>
          <a:lstStyle/>
          <a:p>
            <a:pPr algn="ctr"/>
            <a:r>
              <a:rPr lang="en-US" sz="4000" b="1" i="1" dirty="0"/>
              <a:t>Thank you for listening</a:t>
            </a:r>
          </a:p>
          <a:p>
            <a:pPr algn="ctr"/>
            <a:endParaRPr lang="en-US" sz="4000" b="1" i="1" dirty="0"/>
          </a:p>
          <a:p>
            <a:pPr algn="ctr"/>
            <a:endParaRPr lang="en-US" sz="4000" b="1" i="1" dirty="0"/>
          </a:p>
          <a:p>
            <a:pPr algn="ctr"/>
            <a:endParaRPr lang="en-US" sz="4000" b="1" i="1" dirty="0"/>
          </a:p>
          <a:p>
            <a:pPr algn="ctr"/>
            <a:endParaRPr lang="en-US" sz="4000" b="1" i="1" dirty="0"/>
          </a:p>
          <a:p>
            <a:pPr algn="ctr"/>
            <a:endParaRPr lang="en-US" sz="4000" b="1" i="1" dirty="0"/>
          </a:p>
          <a:p>
            <a:pPr algn="ctr"/>
            <a:endParaRPr lang="en-US" sz="4000" b="1" i="1" dirty="0"/>
          </a:p>
          <a:p>
            <a:pPr algn="ctr"/>
            <a:endParaRPr lang="en-US" sz="4000" b="1" i="1" dirty="0"/>
          </a:p>
          <a:p>
            <a:pPr algn="ctr"/>
            <a:endParaRPr lang="en-US" sz="4000" b="1" i="1" dirty="0"/>
          </a:p>
          <a:p>
            <a:pPr algn="ctr"/>
            <a:r>
              <a:rPr lang="en-US" sz="4000" b="1" i="1"/>
              <a:t>Any questions</a:t>
            </a:r>
            <a:endParaRPr lang="en-US" sz="4000" b="1" i="1" dirty="0"/>
          </a:p>
        </p:txBody>
      </p:sp>
      <p:pic>
        <p:nvPicPr>
          <p:cNvPr id="8" name="Graphic 7" descr="In love face with solid fill">
            <a:extLst>
              <a:ext uri="{FF2B5EF4-FFF2-40B4-BE49-F238E27FC236}">
                <a16:creationId xmlns:a16="http://schemas.microsoft.com/office/drawing/2014/main" id="{15A56722-0422-44EC-9B4D-122B3CD312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52522" y="2396187"/>
            <a:ext cx="2005325" cy="2005325"/>
          </a:xfrm>
          <a:prstGeom prst="rect">
            <a:avLst/>
          </a:prstGeom>
        </p:spPr>
      </p:pic>
      <p:pic>
        <p:nvPicPr>
          <p:cNvPr id="10" name="Graphic 9" descr="In love face with no fill">
            <a:extLst>
              <a:ext uri="{FF2B5EF4-FFF2-40B4-BE49-F238E27FC236}">
                <a16:creationId xmlns:a16="http://schemas.microsoft.com/office/drawing/2014/main" id="{B4364BC4-1DCE-40F5-B158-E266808BCF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34153" y="2305578"/>
            <a:ext cx="2246844" cy="2246844"/>
          </a:xfrm>
          <a:prstGeom prst="rect">
            <a:avLst/>
          </a:prstGeom>
        </p:spPr>
      </p:pic>
    </p:spTree>
    <p:extLst>
      <p:ext uri="{BB962C8B-B14F-4D97-AF65-F5344CB8AC3E}">
        <p14:creationId xmlns:p14="http://schemas.microsoft.com/office/powerpoint/2010/main" val="4166072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BA091B-2D9B-4D69-A184-CD2039EE9A44}"/>
              </a:ext>
            </a:extLst>
          </p:cNvPr>
          <p:cNvSpPr txBox="1"/>
          <p:nvPr/>
        </p:nvSpPr>
        <p:spPr>
          <a:xfrm>
            <a:off x="0" y="568171"/>
            <a:ext cx="12192000" cy="707886"/>
          </a:xfrm>
          <a:prstGeom prst="rect">
            <a:avLst/>
          </a:prstGeom>
          <a:noFill/>
        </p:spPr>
        <p:txBody>
          <a:bodyPr wrap="square" rtlCol="0">
            <a:spAutoFit/>
          </a:bodyPr>
          <a:lstStyle/>
          <a:p>
            <a:r>
              <a:rPr lang="en-US" sz="4000" b="1" kern="50" dirty="0">
                <a:effectLst/>
                <a:latin typeface="Times New Roman" panose="02020603050405020304" pitchFamily="18" charset="0"/>
                <a:ea typeface="Times New Roman" panose="02020603050405020304" pitchFamily="18" charset="0"/>
              </a:rPr>
              <a:t>	Problem Statement:</a:t>
            </a:r>
            <a:endParaRPr lang="en-US" sz="4000" dirty="0"/>
          </a:p>
        </p:txBody>
      </p:sp>
      <p:sp>
        <p:nvSpPr>
          <p:cNvPr id="3" name="TextBox 2">
            <a:extLst>
              <a:ext uri="{FF2B5EF4-FFF2-40B4-BE49-F238E27FC236}">
                <a16:creationId xmlns:a16="http://schemas.microsoft.com/office/drawing/2014/main" id="{87B0A374-CA7E-4D0B-A232-28964246BE72}"/>
              </a:ext>
            </a:extLst>
          </p:cNvPr>
          <p:cNvSpPr txBox="1"/>
          <p:nvPr/>
        </p:nvSpPr>
        <p:spPr>
          <a:xfrm>
            <a:off x="-1" y="1633491"/>
            <a:ext cx="11754035" cy="3614900"/>
          </a:xfrm>
          <a:prstGeom prst="rect">
            <a:avLst/>
          </a:prstGeom>
          <a:noFill/>
        </p:spPr>
        <p:txBody>
          <a:bodyPr wrap="square" rtlCol="0">
            <a:spAutoFit/>
          </a:bodyPr>
          <a:lstStyle/>
          <a:p>
            <a:pPr marL="0" marR="0">
              <a:lnSpc>
                <a:spcPct val="300000"/>
              </a:lnSpc>
              <a:spcBef>
                <a:spcPts val="285"/>
              </a:spcBef>
              <a:spcAft>
                <a:spcPts val="285"/>
              </a:spcAft>
            </a:pPr>
            <a:r>
              <a:rPr lang="en-US" sz="2000" kern="50" dirty="0">
                <a:effectLst/>
                <a:latin typeface="Times New Roman" panose="02020603050405020304" pitchFamily="18" charset="0"/>
                <a:ea typeface="Times New Roman" panose="02020603050405020304" pitchFamily="18" charset="0"/>
              </a:rPr>
              <a:t>	In most libraries there is no noise detection system even in libraries that has one it is a big sensor placed on 	every hall cell and is wired connected to the librarian computer the problem is that this way is not flexible for 	librarian and sometimes the librarian does not know for sure the specific source of noise and does not give 	the visitors the ability to self-monitor their selves.</a:t>
            </a:r>
            <a:endParaRPr lang="en-US" sz="2000" kern="50" dirty="0">
              <a:effectLst/>
              <a:latin typeface="Liberation Serif"/>
              <a:ea typeface="Times New Roman" panose="02020603050405020304" pitchFamily="18" charset="0"/>
            </a:endParaRPr>
          </a:p>
        </p:txBody>
      </p:sp>
    </p:spTree>
    <p:extLst>
      <p:ext uri="{BB962C8B-B14F-4D97-AF65-F5344CB8AC3E}">
        <p14:creationId xmlns:p14="http://schemas.microsoft.com/office/powerpoint/2010/main" val="3338676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70D539-6851-4272-B36F-97B7753918CF}"/>
              </a:ext>
            </a:extLst>
          </p:cNvPr>
          <p:cNvSpPr txBox="1"/>
          <p:nvPr/>
        </p:nvSpPr>
        <p:spPr>
          <a:xfrm>
            <a:off x="-79899" y="89443"/>
            <a:ext cx="12271899" cy="1323439"/>
          </a:xfrm>
          <a:prstGeom prst="rect">
            <a:avLst/>
          </a:prstGeom>
          <a:noFill/>
        </p:spPr>
        <p:txBody>
          <a:bodyPr wrap="square" rtlCol="0">
            <a:spAutoFit/>
          </a:bodyPr>
          <a:lstStyle/>
          <a:p>
            <a:r>
              <a:rPr lang="en-US" sz="4000" b="1" kern="50" dirty="0">
                <a:effectLst/>
                <a:latin typeface="Times New Roman" panose="02020603050405020304" pitchFamily="18" charset="0"/>
                <a:ea typeface="Times New Roman" panose="02020603050405020304" pitchFamily="18" charset="0"/>
                <a:cs typeface="Calibri Light" panose="020F0302020204030204" pitchFamily="34" charset="0"/>
              </a:rPr>
              <a:t>	</a:t>
            </a:r>
          </a:p>
          <a:p>
            <a:r>
              <a:rPr lang="en-US" sz="4000" b="1" kern="50" dirty="0">
                <a:solidFill>
                  <a:srgbClr val="000000"/>
                </a:solidFill>
                <a:latin typeface="Times New Roman" panose="02020603050405020304" pitchFamily="18" charset="0"/>
                <a:ea typeface="Times New Roman" panose="02020603050405020304" pitchFamily="18" charset="0"/>
                <a:cs typeface="Calibri Light" panose="020F0302020204030204" pitchFamily="34" charset="0"/>
              </a:rPr>
              <a:t>	</a:t>
            </a:r>
            <a:r>
              <a:rPr lang="en-US" sz="1800" b="1" kern="50" dirty="0">
                <a:solidFill>
                  <a:srgbClr val="000000"/>
                </a:solidFill>
                <a:effectLst/>
                <a:latin typeface="Times New Roman" panose="02020603050405020304" pitchFamily="18" charset="0"/>
                <a:ea typeface="Times New Roman" panose="02020603050405020304" pitchFamily="18" charset="0"/>
              </a:rPr>
              <a:t> </a:t>
            </a:r>
            <a:r>
              <a:rPr lang="en-US" sz="4000" b="1" kern="50" dirty="0">
                <a:effectLst/>
                <a:latin typeface="Times New Roman" panose="02020603050405020304" pitchFamily="18" charset="0"/>
                <a:ea typeface="Times New Roman" panose="02020603050405020304" pitchFamily="18" charset="0"/>
              </a:rPr>
              <a:t>Existing System:</a:t>
            </a:r>
            <a:endParaRPr lang="en-US" sz="4000" dirty="0"/>
          </a:p>
        </p:txBody>
      </p:sp>
      <p:sp>
        <p:nvSpPr>
          <p:cNvPr id="3" name="TextBox 2">
            <a:extLst>
              <a:ext uri="{FF2B5EF4-FFF2-40B4-BE49-F238E27FC236}">
                <a16:creationId xmlns:a16="http://schemas.microsoft.com/office/drawing/2014/main" id="{98CB533A-83E2-4D6F-B679-C69E4FEA775C}"/>
              </a:ext>
            </a:extLst>
          </p:cNvPr>
          <p:cNvSpPr txBox="1"/>
          <p:nvPr/>
        </p:nvSpPr>
        <p:spPr>
          <a:xfrm>
            <a:off x="0" y="1403338"/>
            <a:ext cx="11327907" cy="5624104"/>
          </a:xfrm>
          <a:prstGeom prst="rect">
            <a:avLst/>
          </a:prstGeom>
          <a:noFill/>
        </p:spPr>
        <p:txBody>
          <a:bodyPr wrap="square" rtlCol="0">
            <a:spAutoFit/>
          </a:bodyPr>
          <a:lstStyle/>
          <a:p>
            <a:pPr marR="0" lvl="0" algn="just" rtl="0">
              <a:lnSpc>
                <a:spcPct val="200000"/>
              </a:lnSpc>
              <a:spcBef>
                <a:spcPts val="0"/>
              </a:spcBef>
              <a:spcAft>
                <a:spcPts val="0"/>
              </a:spcAft>
            </a:pPr>
            <a:r>
              <a:rPr lang="en-US" sz="2800" kern="50" dirty="0">
                <a:effectLst/>
                <a:latin typeface="Times New Roman" panose="02020603050405020304" pitchFamily="18" charset="0"/>
                <a:ea typeface="Times New Roman" panose="02020603050405020304" pitchFamily="18" charset="0"/>
                <a:cs typeface="Times New Roman" panose="02020603050405020304" pitchFamily="18" charset="0"/>
              </a:rPr>
              <a:t>	1)Noise Detector with Automatic Recording System Using Arduino With 	the	IoT:</a:t>
            </a:r>
          </a:p>
          <a:p>
            <a:pPr algn="just">
              <a:lnSpc>
                <a:spcPct val="200000"/>
              </a:lnSpc>
            </a:pPr>
            <a:r>
              <a:rPr lang="en-US" sz="2000" kern="50" dirty="0">
                <a:effectLst/>
                <a:latin typeface="Times New Roman" panose="02020603050405020304" pitchFamily="18" charset="0"/>
                <a:ea typeface="Times New Roman" panose="02020603050405020304" pitchFamily="18" charset="0"/>
              </a:rPr>
              <a:t>		This uses a set of components that work together in order to achieve the goal of quiet and reasonably 		unobtrusive sound so the system use a noise detector that consists of the power of the Arduino and 			connect the Bluetooth with the app When your sound level crosses the threshold value, the Noise 			Detector device will buzz to notify about it and at the same time the app will start recording the 			sound and it will go on recording until the noise level comes down below the threshold level.</a:t>
            </a:r>
            <a:endParaRPr lang="en-US" sz="2000" kern="50" dirty="0">
              <a:effectLst/>
              <a:latin typeface="Liberation Serif"/>
              <a:ea typeface="Times New Roman" panose="02020603050405020304" pitchFamily="18" charset="0"/>
            </a:endParaRPr>
          </a:p>
          <a:p>
            <a:pPr marR="0" lvl="0" algn="just" rtl="0">
              <a:lnSpc>
                <a:spcPct val="200000"/>
              </a:lnSpc>
              <a:spcBef>
                <a:spcPts val="0"/>
              </a:spcBef>
              <a:spcAft>
                <a:spcPts val="0"/>
              </a:spcAft>
            </a:pPr>
            <a:endParaRPr lang="en-US" sz="2800" kern="5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923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4A0818-FCFB-4FEF-9E43-19318C6E3562}"/>
              </a:ext>
            </a:extLst>
          </p:cNvPr>
          <p:cNvSpPr txBox="1"/>
          <p:nvPr/>
        </p:nvSpPr>
        <p:spPr>
          <a:xfrm>
            <a:off x="0" y="0"/>
            <a:ext cx="8708994" cy="6155531"/>
          </a:xfrm>
          <a:prstGeom prst="rect">
            <a:avLst/>
          </a:prstGeom>
          <a:noFill/>
        </p:spPr>
        <p:txBody>
          <a:bodyPr wrap="square" rtlCol="0">
            <a:spAutoFit/>
          </a:bodyPr>
          <a:lstStyle/>
          <a:p>
            <a:pPr marL="0" marR="0">
              <a:lnSpc>
                <a:spcPct val="200000"/>
              </a:lnSpc>
              <a:spcBef>
                <a:spcPts val="0"/>
              </a:spcBef>
              <a:spcAft>
                <a:spcPts val="0"/>
              </a:spcAft>
            </a:pPr>
            <a:r>
              <a:rPr lang="en-US" sz="2000" b="1" kern="50" dirty="0">
                <a:effectLst/>
                <a:latin typeface="Times New Roman" panose="02020603050405020304" pitchFamily="18" charset="0"/>
                <a:ea typeface="Times New Roman" panose="02020603050405020304" pitchFamily="18" charset="0"/>
              </a:rPr>
              <a:t>	</a:t>
            </a:r>
            <a:r>
              <a:rPr lang="en-US" sz="2400" b="1" kern="50" dirty="0">
                <a:effectLst/>
                <a:latin typeface="Times New Roman" panose="02020603050405020304" pitchFamily="18" charset="0"/>
                <a:ea typeface="Times New Roman" panose="02020603050405020304" pitchFamily="18" charset="0"/>
              </a:rPr>
              <a:t>Advantages:</a:t>
            </a:r>
            <a:endParaRPr lang="en-US" sz="2400" kern="50" dirty="0">
              <a:effectLst/>
              <a:latin typeface="Liberation Serif"/>
              <a:ea typeface="Times New Roman" panose="02020603050405020304" pitchFamily="18" charset="0"/>
            </a:endParaRPr>
          </a:p>
          <a:p>
            <a:pPr marL="0" marR="0">
              <a:lnSpc>
                <a:spcPct val="200000"/>
              </a:lnSpc>
              <a:spcBef>
                <a:spcPts val="0"/>
              </a:spcBef>
              <a:spcAft>
                <a:spcPts val="0"/>
              </a:spcAft>
            </a:pPr>
            <a:r>
              <a:rPr lang="en-US" sz="2000" b="1" kern="50" dirty="0">
                <a:effectLst/>
                <a:latin typeface="Times New Roman" panose="02020603050405020304" pitchFamily="18" charset="0"/>
                <a:ea typeface="Times New Roman" panose="02020603050405020304" pitchFamily="18" charset="0"/>
              </a:rPr>
              <a:t>		1- </a:t>
            </a:r>
            <a:r>
              <a:rPr lang="en-US" sz="2000" kern="50" dirty="0">
                <a:effectLst/>
                <a:latin typeface="Times New Roman" panose="02020603050405020304" pitchFamily="18" charset="0"/>
                <a:ea typeface="Times New Roman" panose="02020603050405020304" pitchFamily="18" charset="0"/>
              </a:rPr>
              <a:t>It can record voice for one minute and save it.</a:t>
            </a:r>
            <a:endParaRPr lang="en-US" sz="2000" kern="50" dirty="0">
              <a:effectLst/>
              <a:latin typeface="Liberation Serif"/>
              <a:ea typeface="Times New Roman" panose="02020603050405020304" pitchFamily="18" charset="0"/>
            </a:endParaRPr>
          </a:p>
          <a:p>
            <a:pPr marL="0" marR="0">
              <a:lnSpc>
                <a:spcPct val="200000"/>
              </a:lnSpc>
              <a:spcBef>
                <a:spcPts val="0"/>
              </a:spcBef>
              <a:spcAft>
                <a:spcPts val="0"/>
              </a:spcAft>
            </a:pPr>
            <a:r>
              <a:rPr lang="en-US" sz="2000" b="1" kern="50" dirty="0">
                <a:effectLst/>
                <a:latin typeface="Times New Roman" panose="02020603050405020304" pitchFamily="18" charset="0"/>
                <a:ea typeface="Times New Roman" panose="02020603050405020304" pitchFamily="18" charset="0"/>
              </a:rPr>
              <a:t>		2- </a:t>
            </a:r>
            <a:r>
              <a:rPr lang="en-US" sz="2000" kern="50" dirty="0">
                <a:effectLst/>
                <a:latin typeface="Times New Roman" panose="02020603050405020304" pitchFamily="18" charset="0"/>
                <a:ea typeface="Times New Roman" panose="02020603050405020304" pitchFamily="18" charset="0"/>
              </a:rPr>
              <a:t>It is connected to the android device using an application wirelessly.</a:t>
            </a:r>
            <a:endParaRPr lang="en-US" sz="2000" kern="50" dirty="0">
              <a:effectLst/>
              <a:latin typeface="Liberation Serif"/>
              <a:ea typeface="Times New Roman" panose="02020603050405020304" pitchFamily="18" charset="0"/>
            </a:endParaRPr>
          </a:p>
          <a:p>
            <a:pPr marL="0" marR="0">
              <a:lnSpc>
                <a:spcPct val="200000"/>
              </a:lnSpc>
              <a:spcBef>
                <a:spcPts val="0"/>
              </a:spcBef>
              <a:spcAft>
                <a:spcPts val="0"/>
              </a:spcAft>
            </a:pPr>
            <a:r>
              <a:rPr lang="en-US" sz="2000" b="1" kern="50" dirty="0">
                <a:effectLst/>
                <a:latin typeface="Times New Roman" panose="02020603050405020304" pitchFamily="18" charset="0"/>
                <a:ea typeface="Times New Roman" panose="02020603050405020304" pitchFamily="18" charset="0"/>
              </a:rPr>
              <a:t> </a:t>
            </a:r>
            <a:endParaRPr lang="en-US" sz="2000" kern="50" dirty="0">
              <a:effectLst/>
              <a:latin typeface="Liberation Serif"/>
              <a:ea typeface="Times New Roman" panose="02020603050405020304" pitchFamily="18" charset="0"/>
            </a:endParaRPr>
          </a:p>
          <a:p>
            <a:pPr marL="0" marR="0">
              <a:lnSpc>
                <a:spcPct val="200000"/>
              </a:lnSpc>
              <a:spcBef>
                <a:spcPts val="0"/>
              </a:spcBef>
              <a:spcAft>
                <a:spcPts val="0"/>
              </a:spcAft>
            </a:pPr>
            <a:r>
              <a:rPr lang="en-US" sz="2000" b="1" kern="50" dirty="0">
                <a:effectLst/>
                <a:latin typeface="Times New Roman" panose="02020603050405020304" pitchFamily="18" charset="0"/>
                <a:ea typeface="Times New Roman" panose="02020603050405020304" pitchFamily="18" charset="0"/>
              </a:rPr>
              <a:t>	</a:t>
            </a:r>
            <a:r>
              <a:rPr lang="en-US" sz="2400" b="1" kern="50" dirty="0">
                <a:effectLst/>
                <a:latin typeface="Times New Roman" panose="02020603050405020304" pitchFamily="18" charset="0"/>
                <a:ea typeface="Times New Roman" panose="02020603050405020304" pitchFamily="18" charset="0"/>
              </a:rPr>
              <a:t>Disadvantages:</a:t>
            </a:r>
            <a:endParaRPr lang="en-US" sz="2400" kern="50" dirty="0">
              <a:effectLst/>
              <a:latin typeface="Liberation Serif"/>
              <a:ea typeface="Times New Roman" panose="02020603050405020304" pitchFamily="18" charset="0"/>
            </a:endParaRPr>
          </a:p>
          <a:p>
            <a:pPr marL="0" marR="0">
              <a:lnSpc>
                <a:spcPct val="200000"/>
              </a:lnSpc>
              <a:spcBef>
                <a:spcPts val="0"/>
              </a:spcBef>
              <a:spcAft>
                <a:spcPts val="0"/>
              </a:spcAft>
            </a:pPr>
            <a:r>
              <a:rPr lang="en-US" sz="2000" b="1" kern="50" dirty="0">
                <a:effectLst/>
                <a:latin typeface="Times New Roman" panose="02020603050405020304" pitchFamily="18" charset="0"/>
                <a:ea typeface="Times New Roman" panose="02020603050405020304" pitchFamily="18" charset="0"/>
              </a:rPr>
              <a:t>		1- </a:t>
            </a:r>
            <a:r>
              <a:rPr lang="en-US" sz="2000" kern="50" dirty="0">
                <a:effectLst/>
                <a:latin typeface="Times New Roman" panose="02020603050405020304" pitchFamily="18" charset="0"/>
                <a:ea typeface="Times New Roman" panose="02020603050405020304" pitchFamily="18" charset="0"/>
              </a:rPr>
              <a:t>The distance between mobile and device should be small due to the 				Bluetooth connection.</a:t>
            </a:r>
            <a:endParaRPr lang="en-US" sz="2000" kern="50" dirty="0">
              <a:effectLst/>
              <a:latin typeface="Liberation Serif"/>
              <a:ea typeface="Times New Roman" panose="02020603050405020304" pitchFamily="18" charset="0"/>
            </a:endParaRPr>
          </a:p>
          <a:p>
            <a:pPr marL="0" marR="0">
              <a:lnSpc>
                <a:spcPct val="200000"/>
              </a:lnSpc>
              <a:spcBef>
                <a:spcPts val="0"/>
              </a:spcBef>
              <a:spcAft>
                <a:spcPts val="0"/>
              </a:spcAft>
            </a:pPr>
            <a:r>
              <a:rPr lang="en-US" sz="2000" b="1" kern="50" dirty="0">
                <a:effectLst/>
                <a:latin typeface="Times New Roman" panose="02020603050405020304" pitchFamily="18" charset="0"/>
                <a:ea typeface="Times New Roman" panose="02020603050405020304" pitchFamily="18" charset="0"/>
              </a:rPr>
              <a:t>		2- </a:t>
            </a:r>
            <a:r>
              <a:rPr lang="en-US" sz="2000" kern="50" dirty="0">
                <a:effectLst/>
                <a:latin typeface="Times New Roman" panose="02020603050405020304" pitchFamily="18" charset="0"/>
                <a:ea typeface="Times New Roman" panose="02020603050405020304" pitchFamily="18" charset="0"/>
              </a:rPr>
              <a:t>Can’t connect more than one device due to Bluetooth limitations.</a:t>
            </a:r>
            <a:endParaRPr lang="en-US" sz="2000" kern="50" dirty="0">
              <a:effectLst/>
              <a:latin typeface="Liberation Serif"/>
              <a:ea typeface="Times New Roman" panose="02020603050405020304" pitchFamily="18" charset="0"/>
            </a:endParaRPr>
          </a:p>
          <a:p>
            <a:pPr marL="0" marR="0">
              <a:lnSpc>
                <a:spcPct val="200000"/>
              </a:lnSpc>
              <a:spcBef>
                <a:spcPts val="0"/>
              </a:spcBef>
              <a:spcAft>
                <a:spcPts val="0"/>
              </a:spcAft>
            </a:pPr>
            <a:r>
              <a:rPr lang="en-US" sz="2000" b="1" kern="50" dirty="0">
                <a:effectLst/>
                <a:latin typeface="Times New Roman" panose="02020603050405020304" pitchFamily="18" charset="0"/>
                <a:ea typeface="Times New Roman" panose="02020603050405020304" pitchFamily="18" charset="0"/>
              </a:rPr>
              <a:t>		3- </a:t>
            </a:r>
            <a:r>
              <a:rPr lang="en-US" sz="2000" kern="50" dirty="0">
                <a:effectLst/>
                <a:latin typeface="Times New Roman" panose="02020603050405020304" pitchFamily="18" charset="0"/>
                <a:ea typeface="Times New Roman" panose="02020603050405020304" pitchFamily="18" charset="0"/>
              </a:rPr>
              <a:t>It has a buzzer so it’s annoying.</a:t>
            </a:r>
            <a:endParaRPr lang="en-US" sz="2000" kern="50" dirty="0">
              <a:effectLst/>
              <a:latin typeface="Liberation Serif"/>
              <a:ea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8ADC0BA4-F8E9-4182-AA1D-036BDAA97DD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797771" y="0"/>
            <a:ext cx="3394230" cy="3839592"/>
          </a:xfrm>
          <a:prstGeom prst="rect">
            <a:avLst/>
          </a:prstGeom>
          <a:noFill/>
          <a:ln>
            <a:noFill/>
          </a:ln>
        </p:spPr>
      </p:pic>
      <p:pic>
        <p:nvPicPr>
          <p:cNvPr id="7" name="Picture 6">
            <a:extLst>
              <a:ext uri="{FF2B5EF4-FFF2-40B4-BE49-F238E27FC236}">
                <a16:creationId xmlns:a16="http://schemas.microsoft.com/office/drawing/2014/main" id="{F89F92FA-7919-4EF1-93CD-1CBB887E1F9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797770" y="4012706"/>
            <a:ext cx="3394230" cy="2672179"/>
          </a:xfrm>
          <a:prstGeom prst="rect">
            <a:avLst/>
          </a:prstGeom>
          <a:noFill/>
          <a:ln>
            <a:noFill/>
          </a:ln>
        </p:spPr>
      </p:pic>
    </p:spTree>
    <p:extLst>
      <p:ext uri="{BB962C8B-B14F-4D97-AF65-F5344CB8AC3E}">
        <p14:creationId xmlns:p14="http://schemas.microsoft.com/office/powerpoint/2010/main" val="1293033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4850BE-0762-4EFC-923E-7C10910B7C46}"/>
              </a:ext>
            </a:extLst>
          </p:cNvPr>
          <p:cNvSpPr txBox="1"/>
          <p:nvPr/>
        </p:nvSpPr>
        <p:spPr>
          <a:xfrm>
            <a:off x="0" y="0"/>
            <a:ext cx="12191999" cy="954107"/>
          </a:xfrm>
          <a:prstGeom prst="rect">
            <a:avLst/>
          </a:prstGeom>
          <a:noFill/>
        </p:spPr>
        <p:txBody>
          <a:bodyPr wrap="square" rtlCol="0">
            <a:spAutoFit/>
          </a:bodyPr>
          <a:lstStyle/>
          <a:p>
            <a:r>
              <a:rPr lang="en-US" sz="2800" b="1" kern="50" dirty="0">
                <a:effectLst/>
                <a:latin typeface="Times New Roman" panose="02020603050405020304" pitchFamily="18" charset="0"/>
                <a:ea typeface="Times New Roman" panose="02020603050405020304" pitchFamily="18" charset="0"/>
                <a:cs typeface="Calibri Light" panose="020F0302020204030204" pitchFamily="34" charset="0"/>
              </a:rPr>
              <a:t>	</a:t>
            </a:r>
          </a:p>
          <a:p>
            <a:r>
              <a:rPr lang="en-US" sz="2800" b="1" kern="50" dirty="0">
                <a:latin typeface="Times New Roman" panose="02020603050405020304" pitchFamily="18" charset="0"/>
                <a:ea typeface="Times New Roman" panose="02020603050405020304" pitchFamily="18" charset="0"/>
                <a:cs typeface="Calibri Light" panose="020F0302020204030204" pitchFamily="34" charset="0"/>
              </a:rPr>
              <a:t>	</a:t>
            </a:r>
            <a:r>
              <a:rPr lang="en-US" sz="2800" b="1" kern="50" dirty="0">
                <a:effectLst/>
                <a:latin typeface="Times New Roman" panose="02020603050405020304" pitchFamily="18" charset="0"/>
                <a:ea typeface="Times New Roman" panose="02020603050405020304" pitchFamily="18" charset="0"/>
                <a:cs typeface="Calibri Light" panose="020F0302020204030204" pitchFamily="34" charset="0"/>
              </a:rPr>
              <a:t>2)Design and Construction of noise detector in Library:</a:t>
            </a:r>
            <a:endParaRPr lang="en-US" sz="2800" dirty="0"/>
          </a:p>
        </p:txBody>
      </p:sp>
      <p:sp>
        <p:nvSpPr>
          <p:cNvPr id="3" name="TextBox 2">
            <a:extLst>
              <a:ext uri="{FF2B5EF4-FFF2-40B4-BE49-F238E27FC236}">
                <a16:creationId xmlns:a16="http://schemas.microsoft.com/office/drawing/2014/main" id="{8C614411-FB83-403C-A2A6-B8238C2FA429}"/>
              </a:ext>
            </a:extLst>
          </p:cNvPr>
          <p:cNvSpPr txBox="1"/>
          <p:nvPr/>
        </p:nvSpPr>
        <p:spPr>
          <a:xfrm>
            <a:off x="79899" y="954107"/>
            <a:ext cx="12112099" cy="2460738"/>
          </a:xfrm>
          <a:prstGeom prst="rect">
            <a:avLst/>
          </a:prstGeom>
          <a:noFill/>
        </p:spPr>
        <p:txBody>
          <a:bodyPr wrap="square" rtlCol="0">
            <a:spAutoFit/>
          </a:bodyPr>
          <a:lstStyle/>
          <a:p>
            <a:pPr marL="0" marR="0">
              <a:lnSpc>
                <a:spcPct val="200000"/>
              </a:lnSpc>
              <a:spcBef>
                <a:spcPts val="0"/>
              </a:spcBef>
              <a:spcAft>
                <a:spcPts val="0"/>
              </a:spcAft>
            </a:pPr>
            <a:r>
              <a:rPr lang="en-US" sz="2000" kern="50" dirty="0">
                <a:effectLst/>
                <a:latin typeface="Times New Roman" panose="02020603050405020304" pitchFamily="18" charset="0"/>
                <a:ea typeface="Times New Roman" panose="02020603050405020304" pitchFamily="18" charset="0"/>
              </a:rPr>
              <a:t>	</a:t>
            </a:r>
          </a:p>
          <a:p>
            <a:pPr marL="0" marR="0">
              <a:lnSpc>
                <a:spcPct val="200000"/>
              </a:lnSpc>
              <a:spcBef>
                <a:spcPts val="0"/>
              </a:spcBef>
              <a:spcAft>
                <a:spcPts val="0"/>
              </a:spcAft>
            </a:pPr>
            <a:r>
              <a:rPr lang="en-US" sz="2000" kern="50" dirty="0">
                <a:latin typeface="Times New Roman" panose="02020603050405020304" pitchFamily="18" charset="0"/>
                <a:ea typeface="Times New Roman" panose="02020603050405020304" pitchFamily="18" charset="0"/>
              </a:rPr>
              <a:t>	</a:t>
            </a:r>
            <a:r>
              <a:rPr lang="en-US" sz="2000" kern="50" dirty="0">
                <a:effectLst/>
                <a:latin typeface="Times New Roman" panose="02020603050405020304" pitchFamily="18" charset="0"/>
                <a:ea typeface="Times New Roman" panose="02020603050405020304" pitchFamily="18" charset="0"/>
              </a:rPr>
              <a:t>This project is for the design and construction of the NOISE DETECTOR IN LIBRARY. This device is able to 	detect the noise, compare the intensity of </a:t>
            </a:r>
            <a:r>
              <a:rPr lang="en-US" sz="2000" kern="50" dirty="0">
                <a:effectLst/>
                <a:latin typeface="Times New Roman" panose="02020603050405020304" pitchFamily="18" charset="0"/>
                <a:ea typeface="Times New Roman" panose="02020603050405020304" pitchFamily="18" charset="0"/>
                <a:cs typeface="Calibri Light" panose="020F0302020204030204" pitchFamily="34" charset="0"/>
              </a:rPr>
              <a:t>louder</a:t>
            </a:r>
            <a:r>
              <a:rPr lang="en-US" sz="2000" kern="50" dirty="0">
                <a:effectLst/>
                <a:latin typeface="Times New Roman" panose="02020603050405020304" pitchFamily="18" charset="0"/>
                <a:ea typeface="Times New Roman" panose="02020603050405020304" pitchFamily="18" charset="0"/>
              </a:rPr>
              <a:t> sound, and hence producing the warning signal to the librarian. 	This system is very economical and helpful in maintaining peace in the library.</a:t>
            </a:r>
            <a:endParaRPr lang="en-US" sz="2000" kern="50" dirty="0">
              <a:effectLst/>
              <a:latin typeface="Liberation Serif"/>
              <a:ea typeface="Times New Roman" panose="02020603050405020304" pitchFamily="18" charset="0"/>
            </a:endParaRPr>
          </a:p>
        </p:txBody>
      </p:sp>
      <p:pic>
        <p:nvPicPr>
          <p:cNvPr id="5" name="Picture 4">
            <a:extLst>
              <a:ext uri="{FF2B5EF4-FFF2-40B4-BE49-F238E27FC236}">
                <a16:creationId xmlns:a16="http://schemas.microsoft.com/office/drawing/2014/main" id="{E9EA9BD2-3EDE-43B7-BC64-05D09CC8FFB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66748" y="3627822"/>
            <a:ext cx="5943600" cy="2904490"/>
          </a:xfrm>
          <a:prstGeom prst="rect">
            <a:avLst/>
          </a:prstGeom>
          <a:noFill/>
        </p:spPr>
      </p:pic>
    </p:spTree>
    <p:extLst>
      <p:ext uri="{BB962C8B-B14F-4D97-AF65-F5344CB8AC3E}">
        <p14:creationId xmlns:p14="http://schemas.microsoft.com/office/powerpoint/2010/main" val="4080143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E962DB-29F6-42C8-B67B-3025D55C1FC9}"/>
              </a:ext>
            </a:extLst>
          </p:cNvPr>
          <p:cNvSpPr txBox="1"/>
          <p:nvPr/>
        </p:nvSpPr>
        <p:spPr>
          <a:xfrm>
            <a:off x="310718" y="310718"/>
            <a:ext cx="11881282" cy="5478423"/>
          </a:xfrm>
          <a:prstGeom prst="rect">
            <a:avLst/>
          </a:prstGeom>
          <a:noFill/>
        </p:spPr>
        <p:txBody>
          <a:bodyPr wrap="square" rtlCol="0">
            <a:spAutoFit/>
          </a:bodyPr>
          <a:lstStyle/>
          <a:p>
            <a:endParaRPr lang="en-US" sz="2000" b="1" kern="50" dirty="0">
              <a:effectLst/>
              <a:latin typeface="Times New Roman" panose="02020603050405020304" pitchFamily="18" charset="0"/>
              <a:ea typeface="Times New Roman" panose="02020603050405020304" pitchFamily="18" charset="0"/>
            </a:endParaRPr>
          </a:p>
          <a:p>
            <a:r>
              <a:rPr lang="en-US" sz="2000" b="1" kern="50" dirty="0">
                <a:latin typeface="Times New Roman" panose="02020603050405020304" pitchFamily="18" charset="0"/>
                <a:ea typeface="Times New Roman" panose="02020603050405020304" pitchFamily="18" charset="0"/>
              </a:rPr>
              <a:t>	</a:t>
            </a:r>
            <a:r>
              <a:rPr lang="en-US" sz="2400" b="1" kern="50" dirty="0">
                <a:effectLst/>
                <a:latin typeface="Times New Roman" panose="02020603050405020304" pitchFamily="18" charset="0"/>
                <a:ea typeface="Times New Roman" panose="02020603050405020304" pitchFamily="18" charset="0"/>
              </a:rPr>
              <a:t>Advantages:</a:t>
            </a:r>
          </a:p>
          <a:p>
            <a:pPr marL="0" marR="0">
              <a:lnSpc>
                <a:spcPct val="200000"/>
              </a:lnSpc>
              <a:spcBef>
                <a:spcPts val="0"/>
              </a:spcBef>
              <a:spcAft>
                <a:spcPts val="0"/>
              </a:spcAft>
            </a:pPr>
            <a:r>
              <a:rPr lang="en-US" sz="2000" b="1" kern="50" dirty="0">
                <a:effectLst/>
                <a:latin typeface="Times New Roman" panose="02020603050405020304" pitchFamily="18" charset="0"/>
                <a:ea typeface="Times New Roman" panose="02020603050405020304" pitchFamily="18" charset="0"/>
              </a:rPr>
              <a:t>		1- </a:t>
            </a:r>
            <a:r>
              <a:rPr lang="en-US" sz="2000" kern="50" dirty="0">
                <a:effectLst/>
                <a:latin typeface="Times New Roman" panose="02020603050405020304" pitchFamily="18" charset="0"/>
                <a:ea typeface="Times New Roman" panose="02020603050405020304" pitchFamily="18" charset="0"/>
              </a:rPr>
              <a:t>It is simple.</a:t>
            </a:r>
          </a:p>
          <a:p>
            <a:pPr marL="0" marR="0">
              <a:lnSpc>
                <a:spcPct val="200000"/>
              </a:lnSpc>
              <a:spcBef>
                <a:spcPts val="0"/>
              </a:spcBef>
              <a:spcAft>
                <a:spcPts val="0"/>
              </a:spcAft>
            </a:pPr>
            <a:endParaRPr lang="en-US" sz="2000" kern="50" dirty="0">
              <a:effectLst/>
              <a:latin typeface="Liberation Serif"/>
              <a:ea typeface="Times New Roman" panose="02020603050405020304" pitchFamily="18" charset="0"/>
            </a:endParaRPr>
          </a:p>
          <a:p>
            <a:pPr marL="0" marR="0">
              <a:lnSpc>
                <a:spcPct val="200000"/>
              </a:lnSpc>
              <a:spcBef>
                <a:spcPts val="0"/>
              </a:spcBef>
              <a:spcAft>
                <a:spcPts val="0"/>
              </a:spcAft>
            </a:pPr>
            <a:r>
              <a:rPr lang="en-US" sz="2000" b="1" kern="50" dirty="0">
                <a:effectLst/>
                <a:latin typeface="Times New Roman" panose="02020603050405020304" pitchFamily="18" charset="0"/>
                <a:ea typeface="Times New Roman" panose="02020603050405020304" pitchFamily="18" charset="0"/>
              </a:rPr>
              <a:t>	</a:t>
            </a:r>
            <a:r>
              <a:rPr lang="en-US" sz="2400" b="1" kern="50" dirty="0">
                <a:effectLst/>
                <a:latin typeface="Times New Roman" panose="02020603050405020304" pitchFamily="18" charset="0"/>
                <a:ea typeface="Times New Roman" panose="02020603050405020304" pitchFamily="18" charset="0"/>
              </a:rPr>
              <a:t>Disadvantages:</a:t>
            </a:r>
            <a:endParaRPr lang="en-US" sz="2400" kern="50" dirty="0">
              <a:effectLst/>
              <a:latin typeface="Liberation Serif"/>
              <a:ea typeface="Times New Roman" panose="02020603050405020304" pitchFamily="18" charset="0"/>
            </a:endParaRPr>
          </a:p>
          <a:p>
            <a:pPr marL="0" marR="0">
              <a:lnSpc>
                <a:spcPct val="200000"/>
              </a:lnSpc>
              <a:spcBef>
                <a:spcPts val="0"/>
              </a:spcBef>
              <a:spcAft>
                <a:spcPts val="0"/>
              </a:spcAft>
            </a:pPr>
            <a:r>
              <a:rPr lang="en-US" sz="2000" b="1" kern="50" dirty="0">
                <a:effectLst/>
                <a:latin typeface="Times New Roman" panose="02020603050405020304" pitchFamily="18" charset="0"/>
                <a:ea typeface="Times New Roman" panose="02020603050405020304" pitchFamily="18" charset="0"/>
              </a:rPr>
              <a:t>		1- </a:t>
            </a:r>
            <a:r>
              <a:rPr lang="en-US" sz="2000" kern="50" dirty="0">
                <a:effectLst/>
                <a:latin typeface="Times New Roman" panose="02020603050405020304" pitchFamily="18" charset="0"/>
                <a:ea typeface="Times New Roman" panose="02020603050405020304" pitchFamily="18" charset="0"/>
              </a:rPr>
              <a:t>It should be wired all through the library.</a:t>
            </a:r>
            <a:endParaRPr lang="en-US" sz="2000" kern="50" dirty="0">
              <a:effectLst/>
              <a:latin typeface="Liberation Serif"/>
              <a:ea typeface="Times New Roman" panose="02020603050405020304" pitchFamily="18" charset="0"/>
            </a:endParaRPr>
          </a:p>
          <a:p>
            <a:pPr marL="0" marR="0">
              <a:lnSpc>
                <a:spcPct val="200000"/>
              </a:lnSpc>
              <a:spcBef>
                <a:spcPts val="0"/>
              </a:spcBef>
              <a:spcAft>
                <a:spcPts val="0"/>
              </a:spcAft>
            </a:pPr>
            <a:r>
              <a:rPr lang="en-US" sz="2000" b="1" kern="50" dirty="0">
                <a:effectLst/>
                <a:latin typeface="Times New Roman" panose="02020603050405020304" pitchFamily="18" charset="0"/>
                <a:ea typeface="Times New Roman" panose="02020603050405020304" pitchFamily="18" charset="0"/>
              </a:rPr>
              <a:t>		2- </a:t>
            </a:r>
            <a:r>
              <a:rPr lang="en-US" sz="2000" kern="50" dirty="0">
                <a:effectLst/>
                <a:latin typeface="Times New Roman" panose="02020603050405020304" pitchFamily="18" charset="0"/>
                <a:ea typeface="Times New Roman" panose="02020603050405020304" pitchFamily="18" charset="0"/>
              </a:rPr>
              <a:t>If there is a big number of devices it will take a big space like a wall of lids.</a:t>
            </a:r>
            <a:endParaRPr lang="en-US" sz="2000" kern="50" dirty="0">
              <a:effectLst/>
              <a:latin typeface="Liberation Serif"/>
              <a:ea typeface="Times New Roman" panose="02020603050405020304" pitchFamily="18" charset="0"/>
            </a:endParaRPr>
          </a:p>
          <a:p>
            <a:pPr marL="0" marR="0">
              <a:lnSpc>
                <a:spcPct val="200000"/>
              </a:lnSpc>
              <a:spcBef>
                <a:spcPts val="0"/>
              </a:spcBef>
              <a:spcAft>
                <a:spcPts val="0"/>
              </a:spcAft>
            </a:pPr>
            <a:r>
              <a:rPr lang="en-US" sz="2000" b="1" kern="50" dirty="0">
                <a:effectLst/>
                <a:latin typeface="Times New Roman" panose="02020603050405020304" pitchFamily="18" charset="0"/>
                <a:ea typeface="Times New Roman" panose="02020603050405020304" pitchFamily="18" charset="0"/>
              </a:rPr>
              <a:t>		3- </a:t>
            </a:r>
            <a:r>
              <a:rPr lang="en-US" sz="2000" kern="50" dirty="0">
                <a:effectLst/>
                <a:latin typeface="Times New Roman" panose="02020603050405020304" pitchFamily="18" charset="0"/>
                <a:ea typeface="Times New Roman" panose="02020603050405020304" pitchFamily="18" charset="0"/>
              </a:rPr>
              <a:t>Librarian can’t moves around freely.</a:t>
            </a:r>
            <a:endParaRPr lang="en-US" sz="2000" kern="50" dirty="0">
              <a:effectLst/>
              <a:latin typeface="Liberation Serif"/>
              <a:ea typeface="Times New Roman" panose="02020603050405020304" pitchFamily="18" charset="0"/>
            </a:endParaRPr>
          </a:p>
          <a:p>
            <a:pPr marL="0" marR="0">
              <a:lnSpc>
                <a:spcPct val="200000"/>
              </a:lnSpc>
              <a:spcBef>
                <a:spcPts val="0"/>
              </a:spcBef>
              <a:spcAft>
                <a:spcPts val="0"/>
              </a:spcAft>
            </a:pPr>
            <a:r>
              <a:rPr lang="en-US" sz="2000" b="1" kern="50" dirty="0">
                <a:effectLst/>
                <a:latin typeface="Times New Roman" panose="02020603050405020304" pitchFamily="18" charset="0"/>
                <a:ea typeface="Times New Roman" panose="02020603050405020304" pitchFamily="18" charset="0"/>
              </a:rPr>
              <a:t>		4- </a:t>
            </a:r>
            <a:r>
              <a:rPr lang="en-US" sz="2000" kern="50" dirty="0">
                <a:effectLst/>
                <a:latin typeface="Times New Roman" panose="02020603050405020304" pitchFamily="18" charset="0"/>
                <a:ea typeface="Times New Roman" panose="02020603050405020304" pitchFamily="18" charset="0"/>
              </a:rPr>
              <a:t>One level of indicator.</a:t>
            </a:r>
            <a:endParaRPr lang="en-US" sz="2000" kern="50" dirty="0">
              <a:effectLst/>
              <a:latin typeface="Liberation Serif"/>
              <a:ea typeface="Times New Roman" panose="02020603050405020304" pitchFamily="18" charset="0"/>
            </a:endParaRPr>
          </a:p>
          <a:p>
            <a:endParaRPr lang="en-US" dirty="0"/>
          </a:p>
        </p:txBody>
      </p:sp>
    </p:spTree>
    <p:extLst>
      <p:ext uri="{BB962C8B-B14F-4D97-AF65-F5344CB8AC3E}">
        <p14:creationId xmlns:p14="http://schemas.microsoft.com/office/powerpoint/2010/main" val="4014656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11B1B7-CCB4-4610-B392-D296BE74FA2B}"/>
              </a:ext>
            </a:extLst>
          </p:cNvPr>
          <p:cNvSpPr txBox="1"/>
          <p:nvPr/>
        </p:nvSpPr>
        <p:spPr>
          <a:xfrm>
            <a:off x="275208" y="239697"/>
            <a:ext cx="2909771" cy="523220"/>
          </a:xfrm>
          <a:prstGeom prst="rect">
            <a:avLst/>
          </a:prstGeom>
          <a:noFill/>
        </p:spPr>
        <p:txBody>
          <a:bodyPr wrap="none" rtlCol="0">
            <a:spAutoFit/>
          </a:bodyPr>
          <a:lstStyle/>
          <a:p>
            <a:r>
              <a:rPr lang="en-US" sz="2800" b="1" kern="50" dirty="0">
                <a:effectLst/>
                <a:latin typeface="Times New Roman" panose="02020603050405020304" pitchFamily="18" charset="0"/>
                <a:ea typeface="Times New Roman" panose="02020603050405020304" pitchFamily="18" charset="0"/>
                <a:cs typeface="Calibri Light" panose="020F0302020204030204" pitchFamily="34" charset="0"/>
              </a:rPr>
              <a:t>	3)Noise alarm:</a:t>
            </a:r>
            <a:endParaRPr lang="en-US" sz="2800" dirty="0"/>
          </a:p>
        </p:txBody>
      </p:sp>
      <p:pic>
        <p:nvPicPr>
          <p:cNvPr id="1025" name="Picture 3">
            <a:extLst>
              <a:ext uri="{FF2B5EF4-FFF2-40B4-BE49-F238E27FC236}">
                <a16:creationId xmlns:a16="http://schemas.microsoft.com/office/drawing/2014/main" id="{9BEF64C9-67AC-42C7-9C86-56E03CEF10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6680" y="2995474"/>
            <a:ext cx="4359275" cy="3276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CB3BAFA4-367F-4A47-B6B6-5EEF63802FCF}"/>
              </a:ext>
            </a:extLst>
          </p:cNvPr>
          <p:cNvSpPr>
            <a:spLocks noChangeArrowheads="1"/>
          </p:cNvSpPr>
          <p:nvPr/>
        </p:nvSpPr>
        <p:spPr bwMode="auto">
          <a:xfrm>
            <a:off x="0" y="37338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TextBox 5">
            <a:extLst>
              <a:ext uri="{FF2B5EF4-FFF2-40B4-BE49-F238E27FC236}">
                <a16:creationId xmlns:a16="http://schemas.microsoft.com/office/drawing/2014/main" id="{06384EA6-6EEC-492A-978C-DD282D704087}"/>
              </a:ext>
            </a:extLst>
          </p:cNvPr>
          <p:cNvSpPr txBox="1"/>
          <p:nvPr/>
        </p:nvSpPr>
        <p:spPr>
          <a:xfrm>
            <a:off x="417250" y="1109707"/>
            <a:ext cx="11540971" cy="2246769"/>
          </a:xfrm>
          <a:prstGeom prst="rect">
            <a:avLst/>
          </a:prstGeom>
          <a:noFill/>
        </p:spPr>
        <p:txBody>
          <a:bodyPr wrap="square" rtlCol="0">
            <a:spAutoFit/>
          </a:bodyPr>
          <a:lstStyle/>
          <a:p>
            <a:pPr>
              <a:lnSpc>
                <a:spcPct val="200000"/>
              </a:lnSpc>
            </a:pPr>
            <a:r>
              <a:rPr kumimoji="0" lang="en-US" altLang="zh-CN" sz="20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This project creates a visual noise detector, using Little Bits sensors to relay noise information via an 	Arduino board through to our Processing-based software system that will visually indicate when the noise 	has been detected.</a:t>
            </a:r>
            <a:endParaRPr kumimoji="0" lang="en-US" altLang="zh-CN" sz="2000" b="0" i="0" u="none" strike="noStrike" cap="none" normalizeH="0" baseline="0" dirty="0">
              <a:ln>
                <a:noFill/>
              </a:ln>
              <a:effectLst/>
            </a:endParaRPr>
          </a:p>
          <a:p>
            <a:endParaRPr lang="en-US" sz="2000" dirty="0"/>
          </a:p>
        </p:txBody>
      </p:sp>
    </p:spTree>
    <p:extLst>
      <p:ext uri="{BB962C8B-B14F-4D97-AF65-F5344CB8AC3E}">
        <p14:creationId xmlns:p14="http://schemas.microsoft.com/office/powerpoint/2010/main" val="35862460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934</TotalTime>
  <Words>1503</Words>
  <Application>Microsoft Office PowerPoint</Application>
  <PresentationFormat>Widescreen</PresentationFormat>
  <Paragraphs>133</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 Light</vt:lpstr>
      <vt:lpstr>Century Gothic</vt:lpstr>
      <vt:lpstr>Liberation Serif</vt:lpstr>
      <vt:lpstr>Symbol</vt:lpstr>
      <vt:lpstr>Times New Roman</vt:lpstr>
      <vt:lpstr>Mesh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محمد دياب</dc:creator>
  <cp:lastModifiedBy>yazan jarrar</cp:lastModifiedBy>
  <cp:revision>44</cp:revision>
  <dcterms:created xsi:type="dcterms:W3CDTF">2021-02-15T19:16:46Z</dcterms:created>
  <dcterms:modified xsi:type="dcterms:W3CDTF">2021-02-20T20:03:19Z</dcterms:modified>
</cp:coreProperties>
</file>