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5603200" cy="3657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08F37"/>
    <a:srgbClr val="00FF00"/>
    <a:srgbClr val="00CC00"/>
    <a:srgbClr val="FFFF00"/>
    <a:srgbClr val="3366FF"/>
    <a:srgbClr val="B8F4A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20" autoAdjust="0"/>
  </p:normalViewPr>
  <p:slideViewPr>
    <p:cSldViewPr snapToGrid="0">
      <p:cViewPr varScale="1">
        <p:scale>
          <a:sx n="16" d="100"/>
          <a:sy n="16" d="100"/>
        </p:scale>
        <p:origin x="2578" y="77"/>
      </p:cViewPr>
      <p:guideLst>
        <p:guide orient="horz" pos="11520"/>
        <p:guide pos="8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9BF8DB-4B60-FA62-1A95-9D44B71670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6F767D1-98A6-9F13-510F-8F714118AF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0D7C9D-3994-C7FA-BD47-F564D9578B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228850" y="685800"/>
            <a:ext cx="24003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E99944F-4C49-2AB2-D728-19F9F5506E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93EF047-67F7-DABA-EC12-F6FC092859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9746AB-1FFD-CFC3-EE71-B2E9BCCAA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C39170-9EDD-4C3D-81E5-7DE436292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>
            <a:extLst>
              <a:ext uri="{FF2B5EF4-FFF2-40B4-BE49-F238E27FC236}">
                <a16:creationId xmlns:a16="http://schemas.microsoft.com/office/drawing/2014/main" id="{D6ECC5D7-31B7-BF89-9345-144FB3959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7ED3AA7-48B0-4173-8BB1-B2C42D4C0BB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95FD981-7384-C400-6FC3-A7499DB6EB6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0D0126-4887-A875-ACD1-93E01A1ABF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875" y="11361738"/>
            <a:ext cx="21761450" cy="7840662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63" y="20726400"/>
            <a:ext cx="1792287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C35321-1DB1-3FCF-5A5B-70AEA9AA9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7C5A15-CBFA-1339-9869-97A2B6B02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654D3-66F8-AA95-F317-92CBC4E6A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9EFF5-05A3-4611-AB06-D06ED69DA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93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A47FA1-3024-736F-1CAC-A0EE09447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07BD09-BBAF-1B1D-DC7B-4AEE9A31D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11BAD-CC51-A20E-6FFF-294426B6B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92788-DC84-4FAE-9B9C-300D5B8B3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5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2638" y="1465263"/>
            <a:ext cx="5761037" cy="3120707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1465263"/>
            <a:ext cx="17130713" cy="3120707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8133E-4869-664C-06B5-CC56B209B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5F1434-975B-6DBC-4D1E-2C5A6BC49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58E491-0FB3-66F9-0AD3-A30B2BD21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CE316-87EF-40DB-9E8F-ADC30D8F5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8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1CDD9A-9E99-0DCC-AF28-E86749ACCF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73E531-225D-C203-AC05-32C4410D98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CF2C56-5AC4-4504-F297-46B43DD46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26F83-4932-4BD8-AC05-31AC84A725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09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23502938"/>
            <a:ext cx="21763038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5" y="15501938"/>
            <a:ext cx="21763038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A16C8A-BAA0-C0D6-DF62-D7F1F5890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096DAF-C10A-CBB4-90BA-1126E87C7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7BA613-6D1C-6B03-EF09-FA79A3E2E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DC6AA-3C2E-4CF1-85F3-7214C14732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90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8534400"/>
            <a:ext cx="11445875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7800" y="8534400"/>
            <a:ext cx="11445875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1167F-CAF9-A209-6562-5A4FACFFA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3EF0B-F16D-BA0C-267C-83735EDEA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B4B3D-99A7-8BD3-4B72-5011F47FF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53334-85D6-4956-9C63-2E4CB905E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5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8186738"/>
            <a:ext cx="113125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525" y="11599863"/>
            <a:ext cx="113125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388" y="8186738"/>
            <a:ext cx="1131728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388" y="11599863"/>
            <a:ext cx="1131728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5319D6-AC07-C998-1A12-F65CFC9E8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B30010-EEEA-E2B6-8B1D-4114B70800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BCBC86-C233-29CE-3320-86A3AFDD7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4263C-9EAC-4C61-A2D6-94244DE47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75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F3D8A5-0980-B721-68CC-92E072939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4B6891-585F-8CD9-D894-FA5389A95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563F60-5B43-F9F5-D6B5-1B534454D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48877-A922-422A-AC12-BF71B3D7EC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4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7BF4FF-2931-2643-0279-25CB2F85A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6E318B-EFDC-1F08-C83A-4AC4F485B5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35DE20-0C44-5DB2-5E8A-1C1098940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F2C22-CC53-4812-BF5F-127E8EB667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77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1455738"/>
            <a:ext cx="8423275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775" y="1455738"/>
            <a:ext cx="143129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525" y="7653338"/>
            <a:ext cx="8423275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C3A38-D2D4-3976-EAB7-35FBFC7D1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8FDDA-3E89-0321-1632-EFD540A274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396F6-313A-754D-ADA8-E54078820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14B09-9661-4555-ADA7-352F42D4D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8" y="25603200"/>
            <a:ext cx="15362237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088" y="3268663"/>
            <a:ext cx="15362237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088" y="28625800"/>
            <a:ext cx="15362237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3D730-B111-710E-B2AF-15D63DD1F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63171-F63D-70A4-5546-08DD0C2DB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2E077-7999-046A-9D3B-C4ADEFD20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65E7A-01E2-41A2-B790-CED91D81E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829A68-C9A8-816F-FC13-A06936026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79525" y="1465263"/>
            <a:ext cx="230441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5308" tIns="177654" rIns="355308" bIns="177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63B894-BE3A-9259-9B54-73DA98392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79525" y="8534400"/>
            <a:ext cx="2304415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5308" tIns="177654" rIns="355308" bIns="177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CF69B1-48E9-2702-8B1A-CF50BA0733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9525" y="33307338"/>
            <a:ext cx="59753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/>
          <a:lstStyle>
            <a:lvl1pPr eaLnBrk="1" hangingPunct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E90F907-219F-2439-DC1F-21428B26AE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47125" y="33307338"/>
            <a:ext cx="81089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/>
          <a:lstStyle>
            <a:lvl1pPr algn="ctr" eaLnBrk="1" hangingPunct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49E017-3372-F7E4-AE4C-149DDE8EFD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348325" y="33307338"/>
            <a:ext cx="59753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>
            <a:prstTxWarp prst="textNoShape">
              <a:avLst/>
            </a:prstTxWarp>
          </a:bodyPr>
          <a:lstStyle>
            <a:lvl1pPr algn="r">
              <a:defRPr sz="5400"/>
            </a:lvl1pPr>
          </a:lstStyle>
          <a:p>
            <a:fld id="{8CCB9B9F-32B5-46C8-971D-874A17D52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331913" indent="-1331913" algn="l" defTabSz="3552825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+mn-ea"/>
          <a:cs typeface="+mn-cs"/>
        </a:defRPr>
      </a:lvl1pPr>
      <a:lvl2pPr marL="2887663" indent="-1111250" algn="l" defTabSz="3552825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  <a:cs typeface="+mn-cs"/>
        </a:defRPr>
      </a:lvl2pPr>
      <a:lvl3pPr marL="4441825" indent="-889000" algn="l" defTabSz="3552825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  <a:cs typeface="+mn-cs"/>
        </a:defRPr>
      </a:lvl3pPr>
      <a:lvl4pPr marL="6218238" indent="-889000" algn="l" defTabSz="3552825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cs typeface="+mn-cs"/>
        </a:defRPr>
      </a:lvl4pPr>
      <a:lvl5pPr marL="7994650" indent="-889000" algn="l" defTabSz="3552825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5pPr>
      <a:lvl6pPr marL="84518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6pPr>
      <a:lvl7pPr marL="89090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7pPr>
      <a:lvl8pPr marL="93662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8pPr>
      <a:lvl9pPr marL="98234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67E39C6B-8674-CE29-9DA0-9A75FE66B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0243" y="278973"/>
            <a:ext cx="22906038" cy="2667000"/>
          </a:xfrm>
        </p:spPr>
        <p:txBody>
          <a:bodyPr/>
          <a:lstStyle/>
          <a:p>
            <a:pPr eaLnBrk="1" hangingPunct="1"/>
            <a:r>
              <a:rPr lang="en-US" altLang="en-US" sz="8000" b="1" dirty="0">
                <a:solidFill>
                  <a:schemeClr val="tx1"/>
                </a:solidFill>
              </a:rPr>
              <a:t>Home Security System</a:t>
            </a:r>
            <a:endParaRPr lang="en-US" altLang="en-US" sz="4800" b="1" dirty="0">
              <a:solidFill>
                <a:schemeClr val="tx1"/>
              </a:solidFill>
            </a:endParaRPr>
          </a:p>
        </p:txBody>
      </p:sp>
      <p:sp>
        <p:nvSpPr>
          <p:cNvPr id="2052" name="Text Box 7">
            <a:extLst>
              <a:ext uri="{FF2B5EF4-FFF2-40B4-BE49-F238E27FC236}">
                <a16:creationId xmlns:a16="http://schemas.microsoft.com/office/drawing/2014/main" id="{13DAFC1D-12C1-4D01-DEE6-EFD8A1F4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1088" y="6997700"/>
            <a:ext cx="10512425" cy="6777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4400" b="1" dirty="0"/>
              <a:t>Introduction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600" b="1" dirty="0"/>
              <a:t>This report delves into an innovative smart home security system powered by the PIC16F877A microcontroller. Integrating LDR sensors, lasers, buzzer, door lock, microphone, keypad, and LCD display, the system offers a comprehensive solution for modern residential security. Emphasizing both effectiveness and user-friendliness, this introduction sets the stage for a closer examination of its key components and functionalities.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2400" b="1" dirty="0"/>
          </a:p>
        </p:txBody>
      </p:sp>
      <p:sp>
        <p:nvSpPr>
          <p:cNvPr id="2053" name="Text Box 8">
            <a:extLst>
              <a:ext uri="{FF2B5EF4-FFF2-40B4-BE49-F238E27FC236}">
                <a16:creationId xmlns:a16="http://schemas.microsoft.com/office/drawing/2014/main" id="{A96CD870-DC98-2AFB-DABE-A6FBC736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39" y="6997701"/>
            <a:ext cx="12404761" cy="24949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4400" b="1" dirty="0"/>
              <a:t>Design</a:t>
            </a:r>
          </a:p>
          <a:p>
            <a:pPr marL="0" marR="407670" algn="just">
              <a:lnSpc>
                <a:spcPct val="106000"/>
              </a:lnSpc>
              <a:spcBef>
                <a:spcPts val="860"/>
              </a:spcBef>
              <a:spcAft>
                <a:spcPts val="0"/>
              </a:spcAft>
            </a:pPr>
            <a:r>
              <a:rPr lang="en-US" sz="1800" dirty="0">
                <a:solidFill>
                  <a:srgbClr val="FF8000"/>
                </a:solidFill>
              </a:rPr>
              <a:t>	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Circuit for our home security system that contains all sensors and actuators.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2800" b="1" dirty="0"/>
          </a:p>
          <a:p>
            <a:pPr algn="just" eaLnBrk="1" hangingPunct="1">
              <a:spcBef>
                <a:spcPct val="50000"/>
              </a:spcBef>
              <a:defRPr/>
            </a:pPr>
            <a:endParaRPr lang="en-US" sz="2800" b="1" dirty="0"/>
          </a:p>
          <a:p>
            <a:pPr algn="just" eaLnBrk="1" hangingPunct="1">
              <a:spcBef>
                <a:spcPct val="50000"/>
              </a:spcBef>
              <a:defRPr/>
            </a:pPr>
            <a:endParaRPr lang="en-US" sz="2800" b="1" dirty="0"/>
          </a:p>
          <a:p>
            <a:pPr algn="just" eaLnBrk="1" hangingPunct="1">
              <a:spcBef>
                <a:spcPct val="50000"/>
              </a:spcBef>
              <a:defRPr/>
            </a:pPr>
            <a:endParaRPr 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400" dirty="0"/>
              <a:t> </a:t>
            </a: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054" name="Text Box 9">
            <a:extLst>
              <a:ext uri="{FF2B5EF4-FFF2-40B4-BE49-F238E27FC236}">
                <a16:creationId xmlns:a16="http://schemas.microsoft.com/office/drawing/2014/main" id="{630636E1-92E2-8709-3C2F-91B43629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1088" y="14483043"/>
            <a:ext cx="10512425" cy="1748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4400" b="1" dirty="0"/>
              <a:t>Results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b="1" dirty="0"/>
              <a:t>The project aimed to design and implement a Home Security system using a PIC16F877A microcontroller. The design contained perimeter  sensors(</a:t>
            </a:r>
            <a:r>
              <a:rPr lang="en-US" sz="2400" b="1" dirty="0" err="1"/>
              <a:t>ldr’s</a:t>
            </a:r>
            <a:r>
              <a:rPr lang="en-US" sz="2400" b="1" dirty="0"/>
              <a:t>), microphone sensor, keypad, and LCD that provided a secure home with all the necessary precautions.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b="1" dirty="0"/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1400" b="1" dirty="0">
                <a:latin typeface="Times New Roman" panose="02020603050405020304" pitchFamily="18" charset="0"/>
              </a:rPr>
              <a:t>               </a:t>
            </a: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55" name="Text Box 10">
            <a:extLst>
              <a:ext uri="{FF2B5EF4-FFF2-40B4-BE49-F238E27FC236}">
                <a16:creationId xmlns:a16="http://schemas.microsoft.com/office/drawing/2014/main" id="{0F806F63-7085-0CCE-D49F-1DF4E4DB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2489775"/>
            <a:ext cx="22901275" cy="3800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400" b="1" dirty="0"/>
              <a:t>Conclusion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</a:rPr>
              <a:t>In conclusion, our smart home security system combines cutting-edge technologies for a comprehensive defense. The strategic placement of microphones for threat detection, a user-friendly keypad for access control, and the use of Light Dependent Resistors (LDRs) and lasers for perimeter detection showcase our commitment to proactive security.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</a:rPr>
              <a:t>The integration of a servo motor with the door lock system allows for unrestricted movement, ensuring secure and convenient door access. This system not only prioritizes safety and responsiveness but also exemplifies a user-friendly approach to modern smart home security with the use of an interactive LCD.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82" name="Rectangle 19">
            <a:extLst>
              <a:ext uri="{FF2B5EF4-FFF2-40B4-BE49-F238E27FC236}">
                <a16:creationId xmlns:a16="http://schemas.microsoft.com/office/drawing/2014/main" id="{BE18F299-66EB-5CE1-D49C-66169C6E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230688"/>
            <a:ext cx="2075656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5308" tIns="177654" rIns="355308" bIns="177654" anchor="ctr"/>
          <a:lstStyle>
            <a:lvl1pPr defTabSz="3552825" eaLnBrk="0" hangingPunct="0"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552825" eaLnBrk="0" hangingPunct="0"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552825" eaLnBrk="0" hangingPunct="0"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552825" eaLnBrk="0" hangingPunct="0"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552825" eaLnBrk="0" hangingPunct="0"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552825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552825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552825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552825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 err="1"/>
              <a:t>M.abdalaziz</a:t>
            </a:r>
            <a:r>
              <a:rPr lang="en-US" altLang="en-US" sz="4000" b="1" dirty="0"/>
              <a:t>, Y. </a:t>
            </a:r>
            <a:r>
              <a:rPr lang="en-US" altLang="en-US" sz="4000" b="1" dirty="0" err="1"/>
              <a:t>Abughazah</a:t>
            </a:r>
            <a:r>
              <a:rPr lang="en-US" altLang="en-US" sz="4000" b="1" dirty="0"/>
              <a:t>, O. </a:t>
            </a:r>
            <a:r>
              <a:rPr lang="en-US" altLang="en-US" sz="4000" b="1" dirty="0" err="1"/>
              <a:t>Shunnar</a:t>
            </a:r>
            <a:endParaRPr lang="en-US" altLang="en-US" sz="4000" b="1" dirty="0"/>
          </a:p>
          <a:p>
            <a:pPr algn="ctr" eaLnBrk="1" hangingPunct="1"/>
            <a:r>
              <a:rPr lang="en-US" altLang="en-US" sz="4000" b="1" dirty="0"/>
              <a:t>Supervisor: Dr. Belal </a:t>
            </a:r>
            <a:r>
              <a:rPr lang="en-US" altLang="en-US" sz="4000" b="1" dirty="0" err="1"/>
              <a:t>Sababha</a:t>
            </a:r>
            <a:br>
              <a:rPr lang="en-US" altLang="en-US" sz="4000" b="1" dirty="0"/>
            </a:br>
            <a:r>
              <a:rPr lang="en-US" altLang="en-US" sz="4000" b="1" dirty="0"/>
              <a:t>Embedded Systems Final Design Project, Fall 2024 </a:t>
            </a:r>
            <a:br>
              <a:rPr lang="en-US" altLang="en-US" sz="4000" b="1" dirty="0"/>
            </a:br>
            <a:r>
              <a:rPr lang="en-US" altLang="en-US" sz="4000" b="1" dirty="0"/>
              <a:t>King Abdullah II School of Engineering</a:t>
            </a:r>
          </a:p>
          <a:p>
            <a:pPr algn="ctr" eaLnBrk="1" hangingPunct="1"/>
            <a:r>
              <a:rPr lang="en-US" altLang="en-US" sz="4000" b="1" dirty="0"/>
              <a:t>Princess </a:t>
            </a:r>
            <a:r>
              <a:rPr lang="en-US" altLang="en-US" sz="4000" b="1" dirty="0" err="1"/>
              <a:t>Sumaya</a:t>
            </a:r>
            <a:r>
              <a:rPr lang="en-US" altLang="en-US" sz="4000" b="1" dirty="0"/>
              <a:t> University for Technology</a:t>
            </a:r>
            <a:br>
              <a:rPr lang="en-US" altLang="en-US" sz="4000" b="1" dirty="0"/>
            </a:br>
            <a:endParaRPr lang="en-US" altLang="en-US" sz="4000" b="1" dirty="0"/>
          </a:p>
        </p:txBody>
      </p:sp>
      <p:sp>
        <p:nvSpPr>
          <p:cNvPr id="3083" name="Text Box 21">
            <a:extLst>
              <a:ext uri="{FF2B5EF4-FFF2-40B4-BE49-F238E27FC236}">
                <a16:creationId xmlns:a16="http://schemas.microsoft.com/office/drawing/2014/main" id="{2F72A572-0527-C373-E4D9-DE8E52B1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0291763"/>
            <a:ext cx="4800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3096" name="Picture 1">
            <a:extLst>
              <a:ext uri="{FF2B5EF4-FFF2-40B4-BE49-F238E27FC236}">
                <a16:creationId xmlns:a16="http://schemas.microsoft.com/office/drawing/2014/main" id="{16160AA6-995B-FA71-378D-D8A4F3FE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201863"/>
            <a:ext cx="3567112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6">
            <a:extLst>
              <a:ext uri="{FF2B5EF4-FFF2-40B4-BE49-F238E27FC236}">
                <a16:creationId xmlns:a16="http://schemas.microsoft.com/office/drawing/2014/main" id="{78620436-44E3-CB8B-C41F-FC803EE78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0671" y="22224205"/>
            <a:ext cx="2310607" cy="23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FE52A-D76F-BB62-EAF5-AD7BBAA929E9}"/>
              </a:ext>
            </a:extLst>
          </p:cNvPr>
          <p:cNvSpPr txBox="1"/>
          <p:nvPr/>
        </p:nvSpPr>
        <p:spPr>
          <a:xfrm>
            <a:off x="4219130" y="30774630"/>
            <a:ext cx="6944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2: Software Design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AE413-DD95-DE6D-5EB7-FC70F2B388FE}"/>
              </a:ext>
            </a:extLst>
          </p:cNvPr>
          <p:cNvSpPr txBox="1"/>
          <p:nvPr/>
        </p:nvSpPr>
        <p:spPr>
          <a:xfrm>
            <a:off x="16046450" y="24119313"/>
            <a:ext cx="52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3.  The house from outside 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FA387130-10AC-628A-0834-733A075A4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49200" y="1813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3821032" y="17764780"/>
            <a:ext cx="5862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Figure 1: Electrical design</a:t>
            </a:r>
            <a:endParaRPr lang="ar-AE" sz="28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7179925" y="30870252"/>
            <a:ext cx="57721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Figure 4. From inside</a:t>
            </a:r>
            <a:endParaRPr lang="ar-AE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CBFCE-7625-7F28-0CBD-5723F7F64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9213468"/>
            <a:ext cx="10680883" cy="8241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778A7-DB51-8CE7-BFCE-F7BF36D51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43" y="18830925"/>
            <a:ext cx="7799057" cy="117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F3D025-0359-A83A-FC46-61D19D996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419" y="17480327"/>
            <a:ext cx="8928986" cy="6585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262839-C11E-5DE3-6C48-8341CEB28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419" y="24618112"/>
            <a:ext cx="8928986" cy="6282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302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Helvetica</vt:lpstr>
      <vt:lpstr>Times New Roman</vt:lpstr>
      <vt:lpstr>Default Design</vt:lpstr>
      <vt:lpstr>Home Security System</vt:lpstr>
    </vt:vector>
  </TitlesOfParts>
  <Company>Oakland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Microelectronics…</dc:title>
  <dc:creator>jsearigh</dc:creator>
  <cp:lastModifiedBy>yazan tariq</cp:lastModifiedBy>
  <cp:revision>75</cp:revision>
  <dcterms:created xsi:type="dcterms:W3CDTF">2004-09-22T15:05:03Z</dcterms:created>
  <dcterms:modified xsi:type="dcterms:W3CDTF">2024-01-20T18:49:17Z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D61B75E7A94B46C6A1851AACBB38BEA2</vt:lpwstr>
  </property>
  <property fmtid="{D5CDD505-2E9C-101B-9397-08002B2CF9AE}" pid="3" name="KSOProductBuildVer">
    <vt:lpwstr>1033-11.2.0.11440</vt:lpwstr>
  </property>
</Properties>
</file>