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57"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009DFC8-615A-4E69-8874-B01E88C76BE9}" type="datetimeFigureOut">
              <a:rPr lang="en-US" smtClean="0"/>
              <a:t>9/28/2023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2CA8C8C-195B-46C2-B962-EA6899FCB4D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1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5306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70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2121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9DFC8-615A-4E69-8874-B01E88C76BE9}"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4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09DFC8-615A-4E69-8874-B01E88C76BE9}"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42966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09DFC8-615A-4E69-8874-B01E88C76BE9}"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312787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09DFC8-615A-4E69-8874-B01E88C76BE9}"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08660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9DFC8-615A-4E69-8874-B01E88C76BE9}"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07622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9839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91684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009DFC8-615A-4E69-8874-B01E88C76BE9}" type="datetimeFigureOut">
              <a:rPr lang="en-US" smtClean="0"/>
              <a:t>9/28/2023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2CA8C8C-195B-46C2-B962-EA6899FCB4DF}" type="slidenum">
              <a:rPr lang="en-US" smtClean="0"/>
              <a:t>‹#›</a:t>
            </a:fld>
            <a:endParaRPr lang="en-US"/>
          </a:p>
        </p:txBody>
      </p:sp>
    </p:spTree>
    <p:extLst>
      <p:ext uri="{BB962C8B-B14F-4D97-AF65-F5344CB8AC3E}">
        <p14:creationId xmlns:p14="http://schemas.microsoft.com/office/powerpoint/2010/main" val="96846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946C-E530-C581-37BB-B90A3F858A15}"/>
              </a:ext>
            </a:extLst>
          </p:cNvPr>
          <p:cNvSpPr>
            <a:spLocks noGrp="1"/>
          </p:cNvSpPr>
          <p:nvPr>
            <p:ph type="ctrTitle"/>
          </p:nvPr>
        </p:nvSpPr>
        <p:spPr/>
        <p:txBody>
          <a:bodyPr/>
          <a:lstStyle/>
          <a:p>
            <a:r>
              <a:rPr lang="en-US" dirty="0"/>
              <a:t>Data analytics</a:t>
            </a:r>
          </a:p>
        </p:txBody>
      </p:sp>
      <p:sp>
        <p:nvSpPr>
          <p:cNvPr id="3" name="Subtitle 2">
            <a:extLst>
              <a:ext uri="{FF2B5EF4-FFF2-40B4-BE49-F238E27FC236}">
                <a16:creationId xmlns:a16="http://schemas.microsoft.com/office/drawing/2014/main" id="{BAEA438A-1177-412E-9A45-1AF63171D618}"/>
              </a:ext>
            </a:extLst>
          </p:cNvPr>
          <p:cNvSpPr>
            <a:spLocks noGrp="1"/>
          </p:cNvSpPr>
          <p:nvPr>
            <p:ph type="subTitle" idx="1"/>
          </p:nvPr>
        </p:nvSpPr>
        <p:spPr/>
        <p:txBody>
          <a:bodyPr/>
          <a:lstStyle/>
          <a:p>
            <a:r>
              <a:rPr lang="en-US" dirty="0"/>
              <a:t>Session 00</a:t>
            </a:r>
          </a:p>
        </p:txBody>
      </p:sp>
    </p:spTree>
    <p:extLst>
      <p:ext uri="{BB962C8B-B14F-4D97-AF65-F5344CB8AC3E}">
        <p14:creationId xmlns:p14="http://schemas.microsoft.com/office/powerpoint/2010/main" val="1485522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5442-8B43-670B-F005-2F95E19D85EE}"/>
              </a:ext>
            </a:extLst>
          </p:cNvPr>
          <p:cNvSpPr>
            <a:spLocks noGrp="1"/>
          </p:cNvSpPr>
          <p:nvPr>
            <p:ph type="title"/>
          </p:nvPr>
        </p:nvSpPr>
        <p:spPr/>
        <p:txBody>
          <a:bodyPr/>
          <a:lstStyle/>
          <a:p>
            <a:r>
              <a:rPr lang="en-US" dirty="0"/>
              <a:t>Tools</a:t>
            </a:r>
          </a:p>
        </p:txBody>
      </p:sp>
      <p:pic>
        <p:nvPicPr>
          <p:cNvPr id="9" name="Content Placeholder 8">
            <a:extLst>
              <a:ext uri="{FF2B5EF4-FFF2-40B4-BE49-F238E27FC236}">
                <a16:creationId xmlns:a16="http://schemas.microsoft.com/office/drawing/2014/main" id="{284350BE-4499-6CD1-1750-032F0BA1BEE0}"/>
              </a:ext>
            </a:extLst>
          </p:cNvPr>
          <p:cNvPicPr>
            <a:picLocks noGrp="1" noChangeAspect="1"/>
          </p:cNvPicPr>
          <p:nvPr>
            <p:ph idx="1"/>
          </p:nvPr>
        </p:nvPicPr>
        <p:blipFill>
          <a:blip r:embed="rId2"/>
          <a:stretch>
            <a:fillRect/>
          </a:stretch>
        </p:blipFill>
        <p:spPr>
          <a:xfrm>
            <a:off x="1271587" y="2203358"/>
            <a:ext cx="3739684" cy="1524000"/>
          </a:xfrm>
          <a:ln>
            <a:noFill/>
          </a:ln>
        </p:spPr>
      </p:pic>
      <p:pic>
        <p:nvPicPr>
          <p:cNvPr id="13" name="Picture 12">
            <a:extLst>
              <a:ext uri="{FF2B5EF4-FFF2-40B4-BE49-F238E27FC236}">
                <a16:creationId xmlns:a16="http://schemas.microsoft.com/office/drawing/2014/main" id="{BDA97277-1D2A-4D47-280C-846B3178586A}"/>
              </a:ext>
            </a:extLst>
          </p:cNvPr>
          <p:cNvPicPr>
            <a:picLocks noChangeAspect="1"/>
          </p:cNvPicPr>
          <p:nvPr/>
        </p:nvPicPr>
        <p:blipFill>
          <a:blip r:embed="rId3"/>
          <a:stretch>
            <a:fillRect/>
          </a:stretch>
        </p:blipFill>
        <p:spPr>
          <a:xfrm>
            <a:off x="6499411" y="2206999"/>
            <a:ext cx="3942229" cy="1719543"/>
          </a:xfrm>
          <a:prstGeom prst="rect">
            <a:avLst/>
          </a:prstGeom>
        </p:spPr>
      </p:pic>
      <p:pic>
        <p:nvPicPr>
          <p:cNvPr id="15" name="Picture 14">
            <a:extLst>
              <a:ext uri="{FF2B5EF4-FFF2-40B4-BE49-F238E27FC236}">
                <a16:creationId xmlns:a16="http://schemas.microsoft.com/office/drawing/2014/main" id="{9D54BAD0-8516-020E-AAD9-02E2163786F2}"/>
              </a:ext>
            </a:extLst>
          </p:cNvPr>
          <p:cNvPicPr>
            <a:picLocks noChangeAspect="1"/>
          </p:cNvPicPr>
          <p:nvPr/>
        </p:nvPicPr>
        <p:blipFill>
          <a:blip r:embed="rId4"/>
          <a:stretch>
            <a:fillRect/>
          </a:stretch>
        </p:blipFill>
        <p:spPr>
          <a:xfrm>
            <a:off x="6499411" y="4244788"/>
            <a:ext cx="3942229" cy="1796863"/>
          </a:xfrm>
          <a:prstGeom prst="rect">
            <a:avLst/>
          </a:prstGeom>
        </p:spPr>
      </p:pic>
      <p:pic>
        <p:nvPicPr>
          <p:cNvPr id="17" name="Picture 16">
            <a:extLst>
              <a:ext uri="{FF2B5EF4-FFF2-40B4-BE49-F238E27FC236}">
                <a16:creationId xmlns:a16="http://schemas.microsoft.com/office/drawing/2014/main" id="{C53B19E2-43FC-8AD5-9B07-EB9984A21488}"/>
              </a:ext>
            </a:extLst>
          </p:cNvPr>
          <p:cNvPicPr>
            <a:picLocks noChangeAspect="1"/>
          </p:cNvPicPr>
          <p:nvPr/>
        </p:nvPicPr>
        <p:blipFill>
          <a:blip r:embed="rId5"/>
          <a:stretch>
            <a:fillRect/>
          </a:stretch>
        </p:blipFill>
        <p:spPr>
          <a:xfrm>
            <a:off x="1271587" y="4244788"/>
            <a:ext cx="3739684" cy="1796863"/>
          </a:xfrm>
          <a:prstGeom prst="rect">
            <a:avLst/>
          </a:prstGeom>
        </p:spPr>
      </p:pic>
    </p:spTree>
    <p:extLst>
      <p:ext uri="{BB962C8B-B14F-4D97-AF65-F5344CB8AC3E}">
        <p14:creationId xmlns:p14="http://schemas.microsoft.com/office/powerpoint/2010/main" val="863259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041B-B97F-491E-322B-38490F819779}"/>
              </a:ext>
            </a:extLst>
          </p:cNvPr>
          <p:cNvSpPr>
            <a:spLocks noGrp="1"/>
          </p:cNvSpPr>
          <p:nvPr>
            <p:ph type="title"/>
          </p:nvPr>
        </p:nvSpPr>
        <p:spPr/>
        <p:txBody>
          <a:bodyPr/>
          <a:lstStyle/>
          <a:p>
            <a:r>
              <a:rPr lang="en-US" dirty="0"/>
              <a:t>What is Data</a:t>
            </a:r>
          </a:p>
        </p:txBody>
      </p:sp>
      <p:sp>
        <p:nvSpPr>
          <p:cNvPr id="3" name="Content Placeholder 2">
            <a:extLst>
              <a:ext uri="{FF2B5EF4-FFF2-40B4-BE49-F238E27FC236}">
                <a16:creationId xmlns:a16="http://schemas.microsoft.com/office/drawing/2014/main" id="{9B2165B7-6A71-C5F2-6C43-6C7657AF70D3}"/>
              </a:ext>
            </a:extLst>
          </p:cNvPr>
          <p:cNvSpPr>
            <a:spLocks noGrp="1"/>
          </p:cNvSpPr>
          <p:nvPr>
            <p:ph idx="1"/>
          </p:nvPr>
        </p:nvSpPr>
        <p:spPr/>
        <p:txBody>
          <a:bodyPr>
            <a:normAutofit/>
          </a:bodyPr>
          <a:lstStyle/>
          <a:p>
            <a:r>
              <a:rPr lang="en-US" sz="2400" b="0" i="0" dirty="0">
                <a:effectLst/>
                <a:latin typeface="Söhne"/>
              </a:rPr>
              <a:t>Data refers to raw, unprocessed information, facts, or observations that are collected, stored, and used for various purposes.</a:t>
            </a:r>
          </a:p>
          <a:p>
            <a:r>
              <a:rPr lang="en-US" sz="2400" b="0" i="0" dirty="0">
                <a:effectLst/>
                <a:latin typeface="Söhne"/>
              </a:rPr>
              <a:t>Data can take different forms and </a:t>
            </a:r>
            <a:r>
              <a:rPr lang="en-US" sz="2400" b="1" i="0" dirty="0">
                <a:effectLst/>
                <a:latin typeface="Söhne"/>
              </a:rPr>
              <a:t>types</a:t>
            </a:r>
            <a:r>
              <a:rPr lang="en-US" sz="2400" b="0" i="0" dirty="0">
                <a:effectLst/>
                <a:latin typeface="Söhne"/>
              </a:rPr>
              <a:t>, depending on its nature and how it's </a:t>
            </a:r>
            <a:r>
              <a:rPr lang="en-US" sz="2400" b="1" i="0" dirty="0">
                <a:effectLst/>
                <a:latin typeface="Söhne"/>
              </a:rPr>
              <a:t>structured</a:t>
            </a:r>
            <a:r>
              <a:rPr lang="en-US" sz="2400" b="0" i="0" dirty="0">
                <a:effectLst/>
                <a:latin typeface="Söhne"/>
              </a:rPr>
              <a:t>.</a:t>
            </a:r>
          </a:p>
          <a:p>
            <a:endParaRPr lang="en-US" sz="2400" dirty="0"/>
          </a:p>
        </p:txBody>
      </p:sp>
    </p:spTree>
    <p:extLst>
      <p:ext uri="{BB962C8B-B14F-4D97-AF65-F5344CB8AC3E}">
        <p14:creationId xmlns:p14="http://schemas.microsoft.com/office/powerpoint/2010/main" val="3190552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8779BA4-9EFD-B0E4-5A6B-E14AA52494E5}"/>
              </a:ext>
            </a:extLst>
          </p:cNvPr>
          <p:cNvSpPr/>
          <p:nvPr/>
        </p:nvSpPr>
        <p:spPr>
          <a:xfrm>
            <a:off x="5039917" y="1580028"/>
            <a:ext cx="1389530" cy="609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Oval 4">
            <a:extLst>
              <a:ext uri="{FF2B5EF4-FFF2-40B4-BE49-F238E27FC236}">
                <a16:creationId xmlns:a16="http://schemas.microsoft.com/office/drawing/2014/main" id="{FC374978-07CA-00A6-DF50-CE7B686D735F}"/>
              </a:ext>
            </a:extLst>
          </p:cNvPr>
          <p:cNvSpPr/>
          <p:nvPr/>
        </p:nvSpPr>
        <p:spPr>
          <a:xfrm>
            <a:off x="8582829" y="4693026"/>
            <a:ext cx="1488141"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Nominal</a:t>
            </a:r>
          </a:p>
        </p:txBody>
      </p:sp>
      <p:sp>
        <p:nvSpPr>
          <p:cNvPr id="6" name="Oval 5">
            <a:extLst>
              <a:ext uri="{FF2B5EF4-FFF2-40B4-BE49-F238E27FC236}">
                <a16:creationId xmlns:a16="http://schemas.microsoft.com/office/drawing/2014/main" id="{4864755B-F071-7BDF-4CE9-1E8AB9240D3A}"/>
              </a:ext>
            </a:extLst>
          </p:cNvPr>
          <p:cNvSpPr/>
          <p:nvPr/>
        </p:nvSpPr>
        <p:spPr>
          <a:xfrm>
            <a:off x="6202699" y="4668372"/>
            <a:ext cx="1389530"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Ordinal</a:t>
            </a:r>
          </a:p>
        </p:txBody>
      </p:sp>
      <p:sp>
        <p:nvSpPr>
          <p:cNvPr id="7" name="Oval 6">
            <a:extLst>
              <a:ext uri="{FF2B5EF4-FFF2-40B4-BE49-F238E27FC236}">
                <a16:creationId xmlns:a16="http://schemas.microsoft.com/office/drawing/2014/main" id="{4CAA09A4-2A92-C9B9-290A-19783BB59E1B}"/>
              </a:ext>
            </a:extLst>
          </p:cNvPr>
          <p:cNvSpPr/>
          <p:nvPr/>
        </p:nvSpPr>
        <p:spPr>
          <a:xfrm>
            <a:off x="3572434" y="4668372"/>
            <a:ext cx="1900517"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
        <p:nvSpPr>
          <p:cNvPr id="8" name="Oval 7">
            <a:extLst>
              <a:ext uri="{FF2B5EF4-FFF2-40B4-BE49-F238E27FC236}">
                <a16:creationId xmlns:a16="http://schemas.microsoft.com/office/drawing/2014/main" id="{6BA9B927-D1D5-AFBD-9F8E-940B3F7C900B}"/>
              </a:ext>
            </a:extLst>
          </p:cNvPr>
          <p:cNvSpPr/>
          <p:nvPr/>
        </p:nvSpPr>
        <p:spPr>
          <a:xfrm>
            <a:off x="1690284" y="4668372"/>
            <a:ext cx="1389530"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Discrete</a:t>
            </a:r>
          </a:p>
        </p:txBody>
      </p:sp>
      <p:sp>
        <p:nvSpPr>
          <p:cNvPr id="9" name="Oval 8">
            <a:extLst>
              <a:ext uri="{FF2B5EF4-FFF2-40B4-BE49-F238E27FC236}">
                <a16:creationId xmlns:a16="http://schemas.microsoft.com/office/drawing/2014/main" id="{9FD98F7E-922A-3022-737C-78FE107C9D0C}"/>
              </a:ext>
            </a:extLst>
          </p:cNvPr>
          <p:cNvSpPr/>
          <p:nvPr/>
        </p:nvSpPr>
        <p:spPr>
          <a:xfrm>
            <a:off x="7148476" y="3164542"/>
            <a:ext cx="1900518"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Categorical</a:t>
            </a:r>
          </a:p>
        </p:txBody>
      </p:sp>
      <p:sp>
        <p:nvSpPr>
          <p:cNvPr id="10" name="Oval 9">
            <a:extLst>
              <a:ext uri="{FF2B5EF4-FFF2-40B4-BE49-F238E27FC236}">
                <a16:creationId xmlns:a16="http://schemas.microsoft.com/office/drawing/2014/main" id="{5D74D465-7079-F080-811A-BCE490EABEF0}"/>
              </a:ext>
            </a:extLst>
          </p:cNvPr>
          <p:cNvSpPr/>
          <p:nvPr/>
        </p:nvSpPr>
        <p:spPr>
          <a:xfrm>
            <a:off x="2507876" y="3160060"/>
            <a:ext cx="1943101"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Numerical</a:t>
            </a:r>
          </a:p>
        </p:txBody>
      </p:sp>
      <p:cxnSp>
        <p:nvCxnSpPr>
          <p:cNvPr id="12" name="Straight Arrow Connector 11">
            <a:extLst>
              <a:ext uri="{FF2B5EF4-FFF2-40B4-BE49-F238E27FC236}">
                <a16:creationId xmlns:a16="http://schemas.microsoft.com/office/drawing/2014/main" id="{A06F887C-BF50-EA48-A01D-A5EA153C4290}"/>
              </a:ext>
            </a:extLst>
          </p:cNvPr>
          <p:cNvCxnSpPr>
            <a:stCxn id="4" idx="4"/>
            <a:endCxn id="10" idx="0"/>
          </p:cNvCxnSpPr>
          <p:nvPr/>
        </p:nvCxnSpPr>
        <p:spPr>
          <a:xfrm flipH="1">
            <a:off x="3479427" y="2189628"/>
            <a:ext cx="2255255" cy="970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317C249-D59C-FFA8-E094-596CFC34F10A}"/>
              </a:ext>
            </a:extLst>
          </p:cNvPr>
          <p:cNvCxnSpPr>
            <a:stCxn id="4" idx="4"/>
            <a:endCxn id="9" idx="0"/>
          </p:cNvCxnSpPr>
          <p:nvPr/>
        </p:nvCxnSpPr>
        <p:spPr>
          <a:xfrm>
            <a:off x="5734682" y="2189628"/>
            <a:ext cx="2364053" cy="9749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3A4BF6A-CE08-5063-BDFB-35E39FFAB92D}"/>
              </a:ext>
            </a:extLst>
          </p:cNvPr>
          <p:cNvCxnSpPr>
            <a:stCxn id="10" idx="4"/>
            <a:endCxn id="8" idx="0"/>
          </p:cNvCxnSpPr>
          <p:nvPr/>
        </p:nvCxnSpPr>
        <p:spPr>
          <a:xfrm flipH="1">
            <a:off x="2385049" y="3769660"/>
            <a:ext cx="1094378" cy="898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540C9C0-A3B6-784B-E04A-4FDDFA64297D}"/>
              </a:ext>
            </a:extLst>
          </p:cNvPr>
          <p:cNvCxnSpPr>
            <a:stCxn id="10" idx="4"/>
            <a:endCxn id="7" idx="0"/>
          </p:cNvCxnSpPr>
          <p:nvPr/>
        </p:nvCxnSpPr>
        <p:spPr>
          <a:xfrm>
            <a:off x="3479427" y="3769660"/>
            <a:ext cx="1043266" cy="898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830DE3F-824A-5FE2-BD9A-47079AEB2FC6}"/>
              </a:ext>
            </a:extLst>
          </p:cNvPr>
          <p:cNvCxnSpPr>
            <a:stCxn id="9" idx="4"/>
            <a:endCxn id="6" idx="0"/>
          </p:cNvCxnSpPr>
          <p:nvPr/>
        </p:nvCxnSpPr>
        <p:spPr>
          <a:xfrm flipH="1">
            <a:off x="6897464" y="3774142"/>
            <a:ext cx="1201271" cy="8942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AE95295-B777-7AC4-71B7-800256F10D22}"/>
              </a:ext>
            </a:extLst>
          </p:cNvPr>
          <p:cNvCxnSpPr>
            <a:stCxn id="9" idx="4"/>
            <a:endCxn id="5" idx="0"/>
          </p:cNvCxnSpPr>
          <p:nvPr/>
        </p:nvCxnSpPr>
        <p:spPr>
          <a:xfrm>
            <a:off x="8098735" y="3774142"/>
            <a:ext cx="1228165" cy="918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026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AC0F221-81E1-C0AF-F49E-233E8BB1365E}"/>
              </a:ext>
            </a:extLst>
          </p:cNvPr>
          <p:cNvSpPr/>
          <p:nvPr/>
        </p:nvSpPr>
        <p:spPr>
          <a:xfrm>
            <a:off x="5401235" y="2070849"/>
            <a:ext cx="1389530" cy="609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Oval 4">
            <a:extLst>
              <a:ext uri="{FF2B5EF4-FFF2-40B4-BE49-F238E27FC236}">
                <a16:creationId xmlns:a16="http://schemas.microsoft.com/office/drawing/2014/main" id="{B2D837C6-B439-CFAF-A978-B57392EED4A3}"/>
              </a:ext>
            </a:extLst>
          </p:cNvPr>
          <p:cNvSpPr/>
          <p:nvPr/>
        </p:nvSpPr>
        <p:spPr>
          <a:xfrm>
            <a:off x="6380241" y="3655365"/>
            <a:ext cx="2049312"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Unstructured</a:t>
            </a:r>
          </a:p>
        </p:txBody>
      </p:sp>
      <p:sp>
        <p:nvSpPr>
          <p:cNvPr id="6" name="Oval 5">
            <a:extLst>
              <a:ext uri="{FF2B5EF4-FFF2-40B4-BE49-F238E27FC236}">
                <a16:creationId xmlns:a16="http://schemas.microsoft.com/office/drawing/2014/main" id="{5B623773-0C63-5789-D91A-E641C6D96AC7}"/>
              </a:ext>
            </a:extLst>
          </p:cNvPr>
          <p:cNvSpPr/>
          <p:nvPr/>
        </p:nvSpPr>
        <p:spPr>
          <a:xfrm>
            <a:off x="4034606" y="3650881"/>
            <a:ext cx="1943101"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Structured</a:t>
            </a:r>
          </a:p>
        </p:txBody>
      </p:sp>
      <p:cxnSp>
        <p:nvCxnSpPr>
          <p:cNvPr id="7" name="Straight Arrow Connector 6">
            <a:extLst>
              <a:ext uri="{FF2B5EF4-FFF2-40B4-BE49-F238E27FC236}">
                <a16:creationId xmlns:a16="http://schemas.microsoft.com/office/drawing/2014/main" id="{F4F597EC-9065-3D81-AC75-B68A647C0F58}"/>
              </a:ext>
            </a:extLst>
          </p:cNvPr>
          <p:cNvCxnSpPr>
            <a:stCxn id="4" idx="4"/>
            <a:endCxn id="6" idx="0"/>
          </p:cNvCxnSpPr>
          <p:nvPr/>
        </p:nvCxnSpPr>
        <p:spPr>
          <a:xfrm flipH="1">
            <a:off x="5006157" y="2680449"/>
            <a:ext cx="1089843" cy="970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72A4E4A4-A32B-1361-B0CA-55EC1CBCF9FF}"/>
              </a:ext>
            </a:extLst>
          </p:cNvPr>
          <p:cNvCxnSpPr>
            <a:cxnSpLocks/>
            <a:stCxn id="4" idx="4"/>
            <a:endCxn id="5" idx="0"/>
          </p:cNvCxnSpPr>
          <p:nvPr/>
        </p:nvCxnSpPr>
        <p:spPr>
          <a:xfrm>
            <a:off x="6096000" y="2680449"/>
            <a:ext cx="1308897" cy="9749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5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1213DF-A1A5-56D9-4408-635858125382}"/>
              </a:ext>
            </a:extLst>
          </p:cNvPr>
          <p:cNvPicPr>
            <a:picLocks noChangeAspect="1"/>
          </p:cNvPicPr>
          <p:nvPr/>
        </p:nvPicPr>
        <p:blipFill>
          <a:blip r:embed="rId2"/>
          <a:stretch>
            <a:fillRect/>
          </a:stretch>
        </p:blipFill>
        <p:spPr>
          <a:xfrm>
            <a:off x="690284" y="2165866"/>
            <a:ext cx="4948516" cy="1981200"/>
          </a:xfrm>
          <a:prstGeom prst="rect">
            <a:avLst/>
          </a:prstGeom>
        </p:spPr>
      </p:pic>
      <p:pic>
        <p:nvPicPr>
          <p:cNvPr id="5" name="Picture 4">
            <a:extLst>
              <a:ext uri="{FF2B5EF4-FFF2-40B4-BE49-F238E27FC236}">
                <a16:creationId xmlns:a16="http://schemas.microsoft.com/office/drawing/2014/main" id="{1B9A6E5A-51D8-A17E-BEBE-62E818C37929}"/>
              </a:ext>
            </a:extLst>
          </p:cNvPr>
          <p:cNvPicPr>
            <a:picLocks noChangeAspect="1"/>
          </p:cNvPicPr>
          <p:nvPr/>
        </p:nvPicPr>
        <p:blipFill>
          <a:blip r:embed="rId3"/>
          <a:stretch>
            <a:fillRect/>
          </a:stretch>
        </p:blipFill>
        <p:spPr>
          <a:xfrm>
            <a:off x="6338049" y="2165866"/>
            <a:ext cx="4948516" cy="1981200"/>
          </a:xfrm>
          <a:prstGeom prst="rect">
            <a:avLst/>
          </a:prstGeom>
        </p:spPr>
      </p:pic>
      <p:sp>
        <p:nvSpPr>
          <p:cNvPr id="6" name="TextBox 5">
            <a:extLst>
              <a:ext uri="{FF2B5EF4-FFF2-40B4-BE49-F238E27FC236}">
                <a16:creationId xmlns:a16="http://schemas.microsoft.com/office/drawing/2014/main" id="{71D9FBCE-9B48-E5CC-C0E6-B13D3B842CAA}"/>
              </a:ext>
            </a:extLst>
          </p:cNvPr>
          <p:cNvSpPr txBox="1"/>
          <p:nvPr/>
        </p:nvSpPr>
        <p:spPr>
          <a:xfrm>
            <a:off x="2707342" y="4271683"/>
            <a:ext cx="914400" cy="369332"/>
          </a:xfrm>
          <a:prstGeom prst="rect">
            <a:avLst/>
          </a:prstGeom>
          <a:noFill/>
        </p:spPr>
        <p:txBody>
          <a:bodyPr wrap="square" rtlCol="0">
            <a:spAutoFit/>
          </a:bodyPr>
          <a:lstStyle/>
          <a:p>
            <a:r>
              <a:rPr lang="en-US" dirty="0"/>
              <a:t>JSON</a:t>
            </a:r>
          </a:p>
        </p:txBody>
      </p:sp>
      <p:sp>
        <p:nvSpPr>
          <p:cNvPr id="7" name="TextBox 6">
            <a:extLst>
              <a:ext uri="{FF2B5EF4-FFF2-40B4-BE49-F238E27FC236}">
                <a16:creationId xmlns:a16="http://schemas.microsoft.com/office/drawing/2014/main" id="{EF0C6E70-D67F-8952-6E26-FCC8FC039AEE}"/>
              </a:ext>
            </a:extLst>
          </p:cNvPr>
          <p:cNvSpPr txBox="1"/>
          <p:nvPr/>
        </p:nvSpPr>
        <p:spPr>
          <a:xfrm>
            <a:off x="8570258" y="4271683"/>
            <a:ext cx="914400" cy="369332"/>
          </a:xfrm>
          <a:prstGeom prst="rect">
            <a:avLst/>
          </a:prstGeom>
          <a:noFill/>
        </p:spPr>
        <p:txBody>
          <a:bodyPr wrap="square" rtlCol="0">
            <a:spAutoFit/>
          </a:bodyPr>
          <a:lstStyle/>
          <a:p>
            <a:r>
              <a:rPr lang="en-US" dirty="0"/>
              <a:t>XML</a:t>
            </a:r>
          </a:p>
        </p:txBody>
      </p:sp>
    </p:spTree>
    <p:extLst>
      <p:ext uri="{BB962C8B-B14F-4D97-AF65-F5344CB8AC3E}">
        <p14:creationId xmlns:p14="http://schemas.microsoft.com/office/powerpoint/2010/main" val="5084991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A8A6-EAE6-36CD-8764-46F0C4294D8E}"/>
              </a:ext>
            </a:extLst>
          </p:cNvPr>
          <p:cNvSpPr>
            <a:spLocks noGrp="1"/>
          </p:cNvSpPr>
          <p:nvPr>
            <p:ph type="title"/>
          </p:nvPr>
        </p:nvSpPr>
        <p:spPr/>
        <p:txBody>
          <a:bodyPr/>
          <a:lstStyle/>
          <a:p>
            <a:r>
              <a:rPr lang="en-US" dirty="0"/>
              <a:t>What is Data Analytics</a:t>
            </a:r>
          </a:p>
        </p:txBody>
      </p:sp>
      <p:sp>
        <p:nvSpPr>
          <p:cNvPr id="3" name="Content Placeholder 2">
            <a:extLst>
              <a:ext uri="{FF2B5EF4-FFF2-40B4-BE49-F238E27FC236}">
                <a16:creationId xmlns:a16="http://schemas.microsoft.com/office/drawing/2014/main" id="{3A0627AB-8657-15B7-6225-98679479928E}"/>
              </a:ext>
            </a:extLst>
          </p:cNvPr>
          <p:cNvSpPr>
            <a:spLocks noGrp="1"/>
          </p:cNvSpPr>
          <p:nvPr>
            <p:ph idx="1"/>
          </p:nvPr>
        </p:nvSpPr>
        <p:spPr/>
        <p:txBody>
          <a:bodyPr>
            <a:normAutofit/>
          </a:bodyPr>
          <a:lstStyle/>
          <a:p>
            <a:r>
              <a:rPr lang="en-US" sz="2400" b="0" i="0" dirty="0">
                <a:effectLst/>
                <a:latin typeface="Söhne"/>
              </a:rPr>
              <a:t>Data analytics is the process of </a:t>
            </a:r>
            <a:r>
              <a:rPr lang="en-US" sz="2400" b="1" i="0" dirty="0">
                <a:effectLst/>
                <a:latin typeface="Söhne"/>
              </a:rPr>
              <a:t>examining</a:t>
            </a:r>
            <a:r>
              <a:rPr lang="en-US" sz="2400" b="0" i="0" dirty="0">
                <a:effectLst/>
                <a:latin typeface="Söhne"/>
              </a:rPr>
              <a:t>, </a:t>
            </a:r>
            <a:r>
              <a:rPr lang="en-US" sz="2400" b="1" i="0" dirty="0">
                <a:effectLst/>
                <a:latin typeface="Söhne"/>
              </a:rPr>
              <a:t>cleaning</a:t>
            </a:r>
            <a:r>
              <a:rPr lang="en-US" sz="2400" b="0" i="0" dirty="0">
                <a:effectLst/>
                <a:latin typeface="Söhne"/>
              </a:rPr>
              <a:t>, </a:t>
            </a:r>
            <a:r>
              <a:rPr lang="en-US" sz="2400" b="1" i="0" dirty="0">
                <a:effectLst/>
                <a:latin typeface="Söhne"/>
              </a:rPr>
              <a:t>transforming</a:t>
            </a:r>
            <a:r>
              <a:rPr lang="en-US" sz="2400" b="0" i="0" dirty="0">
                <a:effectLst/>
                <a:latin typeface="Söhne"/>
              </a:rPr>
              <a:t>, and </a:t>
            </a:r>
            <a:r>
              <a:rPr lang="en-US" sz="2400" b="1" i="0" dirty="0">
                <a:effectLst/>
                <a:latin typeface="Söhne"/>
              </a:rPr>
              <a:t>interpreting</a:t>
            </a:r>
            <a:r>
              <a:rPr lang="en-US" sz="2400" b="0" i="0" dirty="0">
                <a:effectLst/>
                <a:latin typeface="Söhne"/>
              </a:rPr>
              <a:t> data to discover </a:t>
            </a:r>
            <a:r>
              <a:rPr lang="en-US" sz="2400" b="1" i="0" dirty="0">
                <a:effectLst/>
                <a:latin typeface="Söhne"/>
              </a:rPr>
              <a:t>valuable insights</a:t>
            </a:r>
            <a:r>
              <a:rPr lang="en-US" sz="2400" b="0" i="0" dirty="0">
                <a:effectLst/>
                <a:latin typeface="Söhne"/>
              </a:rPr>
              <a:t>, </a:t>
            </a:r>
            <a:r>
              <a:rPr lang="en-US" sz="2400" b="1" i="0" dirty="0">
                <a:effectLst/>
                <a:latin typeface="Söhne"/>
              </a:rPr>
              <a:t>patterns</a:t>
            </a:r>
            <a:r>
              <a:rPr lang="en-US" sz="2400" b="0" i="0" dirty="0">
                <a:effectLst/>
                <a:latin typeface="Söhne"/>
              </a:rPr>
              <a:t>, and </a:t>
            </a:r>
            <a:r>
              <a:rPr lang="en-US" sz="2400" b="1" i="0" dirty="0">
                <a:effectLst/>
                <a:latin typeface="Söhne"/>
              </a:rPr>
              <a:t>trends</a:t>
            </a:r>
            <a:r>
              <a:rPr lang="en-US" sz="2400" b="0" i="0" dirty="0">
                <a:effectLst/>
                <a:latin typeface="Söhne"/>
              </a:rPr>
              <a:t>.</a:t>
            </a:r>
          </a:p>
          <a:p>
            <a:r>
              <a:rPr lang="en-US" sz="2400" b="0" i="0" dirty="0">
                <a:effectLst/>
                <a:latin typeface="Söhne"/>
              </a:rPr>
              <a:t>It involves using various </a:t>
            </a:r>
            <a:r>
              <a:rPr lang="en-US" sz="2400" b="1" i="0" dirty="0">
                <a:effectLst/>
                <a:latin typeface="Söhne"/>
              </a:rPr>
              <a:t>techniques</a:t>
            </a:r>
            <a:r>
              <a:rPr lang="en-US" sz="2400" b="0" i="0" dirty="0">
                <a:effectLst/>
                <a:latin typeface="Söhne"/>
              </a:rPr>
              <a:t> and </a:t>
            </a:r>
            <a:r>
              <a:rPr lang="en-US" sz="2400" b="1" i="0" dirty="0">
                <a:effectLst/>
                <a:latin typeface="Söhne"/>
              </a:rPr>
              <a:t>tools</a:t>
            </a:r>
            <a:r>
              <a:rPr lang="en-US" sz="2400" b="0" i="0" dirty="0">
                <a:effectLst/>
                <a:latin typeface="Söhne"/>
              </a:rPr>
              <a:t> to analyze data with the goal of making informed business decisions, solving problems, and improving processes.</a:t>
            </a:r>
          </a:p>
          <a:p>
            <a:r>
              <a:rPr lang="en-US" sz="2400" b="0" i="0" dirty="0">
                <a:effectLst/>
                <a:latin typeface="Söhne"/>
              </a:rPr>
              <a:t>Data analytics is a multidisciplinary field that combines elements of </a:t>
            </a:r>
            <a:r>
              <a:rPr lang="en-US" sz="2400" b="1" i="0" dirty="0">
                <a:effectLst/>
                <a:latin typeface="Söhne"/>
              </a:rPr>
              <a:t>statistics</a:t>
            </a:r>
            <a:r>
              <a:rPr lang="en-US" sz="2400" b="0" i="0" dirty="0">
                <a:effectLst/>
                <a:latin typeface="Söhne"/>
              </a:rPr>
              <a:t>, </a:t>
            </a:r>
            <a:r>
              <a:rPr lang="en-US" sz="2400" b="1" i="0" dirty="0">
                <a:effectLst/>
                <a:latin typeface="Söhne"/>
              </a:rPr>
              <a:t>computer science</a:t>
            </a:r>
            <a:r>
              <a:rPr lang="en-US" sz="2400" b="0" i="0" dirty="0">
                <a:effectLst/>
                <a:latin typeface="Söhne"/>
              </a:rPr>
              <a:t>, </a:t>
            </a:r>
            <a:r>
              <a:rPr lang="en-US" sz="2400" b="1" i="0" dirty="0">
                <a:effectLst/>
                <a:latin typeface="Söhne"/>
              </a:rPr>
              <a:t>domain expertise</a:t>
            </a:r>
            <a:r>
              <a:rPr lang="en-US" sz="2400" b="0" i="0" dirty="0">
                <a:effectLst/>
                <a:latin typeface="Söhne"/>
              </a:rPr>
              <a:t>, and </a:t>
            </a:r>
            <a:r>
              <a:rPr lang="en-US" sz="2400" b="1" i="0" dirty="0">
                <a:effectLst/>
                <a:latin typeface="Söhne"/>
              </a:rPr>
              <a:t>data visualization</a:t>
            </a:r>
            <a:r>
              <a:rPr lang="en-US" sz="2400" b="0" i="0" dirty="0">
                <a:effectLst/>
                <a:latin typeface="Söhne"/>
              </a:rPr>
              <a:t>.</a:t>
            </a:r>
            <a:endParaRPr lang="en-US" sz="2400" dirty="0"/>
          </a:p>
        </p:txBody>
      </p:sp>
    </p:spTree>
    <p:extLst>
      <p:ext uri="{BB962C8B-B14F-4D97-AF65-F5344CB8AC3E}">
        <p14:creationId xmlns:p14="http://schemas.microsoft.com/office/powerpoint/2010/main" val="1792364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77BF-EF05-5B96-2931-0562B6FA26F8}"/>
              </a:ext>
            </a:extLst>
          </p:cNvPr>
          <p:cNvSpPr>
            <a:spLocks noGrp="1"/>
          </p:cNvSpPr>
          <p:nvPr>
            <p:ph type="title"/>
          </p:nvPr>
        </p:nvSpPr>
        <p:spPr/>
        <p:txBody>
          <a:bodyPr/>
          <a:lstStyle/>
          <a:p>
            <a:r>
              <a:rPr lang="en-US" dirty="0"/>
              <a:t>Some Aspects of Data Analytics</a:t>
            </a:r>
          </a:p>
        </p:txBody>
      </p:sp>
      <p:sp>
        <p:nvSpPr>
          <p:cNvPr id="3" name="Content Placeholder 2">
            <a:extLst>
              <a:ext uri="{FF2B5EF4-FFF2-40B4-BE49-F238E27FC236}">
                <a16:creationId xmlns:a16="http://schemas.microsoft.com/office/drawing/2014/main" id="{6DF89D83-27D3-15BD-5704-5984A4FBA912}"/>
              </a:ext>
            </a:extLst>
          </p:cNvPr>
          <p:cNvSpPr>
            <a:spLocks noGrp="1"/>
          </p:cNvSpPr>
          <p:nvPr>
            <p:ph idx="1"/>
          </p:nvPr>
        </p:nvSpPr>
        <p:spPr/>
        <p:txBody>
          <a:bodyPr>
            <a:normAutofit/>
          </a:bodyPr>
          <a:lstStyle/>
          <a:p>
            <a:r>
              <a:rPr lang="en-US" sz="2000" b="1" i="0" dirty="0">
                <a:effectLst/>
                <a:latin typeface="Söhne"/>
              </a:rPr>
              <a:t>Data Collection:</a:t>
            </a:r>
            <a:r>
              <a:rPr lang="en-US" sz="2000" b="0" i="0" dirty="0">
                <a:solidFill>
                  <a:srgbClr val="D1D5DB"/>
                </a:solidFill>
                <a:effectLst/>
                <a:latin typeface="Söhne"/>
              </a:rPr>
              <a:t> </a:t>
            </a:r>
            <a:r>
              <a:rPr lang="en-US" sz="2000" b="0" i="0" dirty="0">
                <a:solidFill>
                  <a:schemeClr val="tx2"/>
                </a:solidFill>
                <a:effectLst/>
                <a:latin typeface="Söhne"/>
              </a:rPr>
              <a:t>The first step in data analytics is gathering relevant data from various sources, including databases, spreadsheets, sensors, web applications, and more. This data can be structured (e.g., databases) or unstructured (e.g., text, images).</a:t>
            </a:r>
          </a:p>
          <a:p>
            <a:r>
              <a:rPr lang="en-US" sz="2000" b="1" i="0" dirty="0">
                <a:effectLst/>
                <a:latin typeface="Söhne"/>
              </a:rPr>
              <a:t>Data Cleaning and Preprocessing:</a:t>
            </a:r>
            <a:r>
              <a:rPr lang="en-US" sz="2000" b="0" i="0" dirty="0">
                <a:solidFill>
                  <a:srgbClr val="D1D5DB"/>
                </a:solidFill>
                <a:effectLst/>
                <a:latin typeface="Söhne"/>
              </a:rPr>
              <a:t> </a:t>
            </a:r>
            <a:r>
              <a:rPr lang="en-US" sz="2000" b="0" i="0" dirty="0">
                <a:solidFill>
                  <a:schemeClr val="tx2"/>
                </a:solidFill>
                <a:effectLst/>
                <a:latin typeface="Söhne"/>
              </a:rPr>
              <a:t>Raw data is often messy, containing errors, missing values, and inconsistencies. Data analysts need to clean and preprocess the data to ensure it's accurate, complete, and suitable for analysis.</a:t>
            </a:r>
          </a:p>
          <a:p>
            <a:r>
              <a:rPr lang="en-US" sz="2000" b="1" i="0" dirty="0">
                <a:effectLst/>
                <a:latin typeface="Söhne"/>
              </a:rPr>
              <a:t>Exploratory Data Analysis (EDA):</a:t>
            </a:r>
            <a:r>
              <a:rPr lang="en-US" sz="2000" b="0" i="0" dirty="0">
                <a:solidFill>
                  <a:srgbClr val="D1D5DB"/>
                </a:solidFill>
                <a:effectLst/>
                <a:latin typeface="Söhne"/>
              </a:rPr>
              <a:t> </a:t>
            </a:r>
            <a:r>
              <a:rPr lang="en-US" sz="2000" b="0" i="0" dirty="0">
                <a:solidFill>
                  <a:schemeClr val="tx2"/>
                </a:solidFill>
                <a:effectLst/>
                <a:latin typeface="Söhne"/>
              </a:rPr>
              <a:t>EDA involves summarizing data using descriptive statistics, data visualization, and other techniques. It helps analysts gain a preliminary understanding of the data's characteristics and identify potential patterns or outliers.</a:t>
            </a:r>
          </a:p>
          <a:p>
            <a:r>
              <a:rPr lang="en-US" sz="2000" b="1" i="0" dirty="0">
                <a:effectLst/>
                <a:latin typeface="Söhne"/>
              </a:rPr>
              <a:t>Statistical Analysis:</a:t>
            </a:r>
            <a:r>
              <a:rPr lang="en-US" sz="2000" b="0" i="0" dirty="0">
                <a:solidFill>
                  <a:srgbClr val="D1D5DB"/>
                </a:solidFill>
                <a:effectLst/>
                <a:latin typeface="Söhne"/>
              </a:rPr>
              <a:t> </a:t>
            </a:r>
            <a:r>
              <a:rPr lang="en-US" sz="2000" b="0" i="0" dirty="0">
                <a:solidFill>
                  <a:schemeClr val="tx2"/>
                </a:solidFill>
                <a:effectLst/>
                <a:latin typeface="Söhne"/>
              </a:rPr>
              <a:t>Statistical methods are applied to test hypotheses, make predictions, and infer relationships within the data. Common statistical techniques include regression analysis, hypothesis testing, and clustering.</a:t>
            </a:r>
            <a:endParaRPr lang="en-US" sz="2800" dirty="0">
              <a:solidFill>
                <a:schemeClr val="tx2"/>
              </a:solidFill>
            </a:endParaRPr>
          </a:p>
        </p:txBody>
      </p:sp>
    </p:spTree>
    <p:extLst>
      <p:ext uri="{BB962C8B-B14F-4D97-AF65-F5344CB8AC3E}">
        <p14:creationId xmlns:p14="http://schemas.microsoft.com/office/powerpoint/2010/main" val="192440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0C0F-20A2-1C95-4BC1-D743EC69EDD4}"/>
              </a:ext>
            </a:extLst>
          </p:cNvPr>
          <p:cNvSpPr>
            <a:spLocks noGrp="1"/>
          </p:cNvSpPr>
          <p:nvPr>
            <p:ph type="title"/>
          </p:nvPr>
        </p:nvSpPr>
        <p:spPr/>
        <p:txBody>
          <a:bodyPr/>
          <a:lstStyle/>
          <a:p>
            <a:r>
              <a:rPr lang="en-US" dirty="0"/>
              <a:t>Usage</a:t>
            </a:r>
          </a:p>
        </p:txBody>
      </p:sp>
      <p:sp>
        <p:nvSpPr>
          <p:cNvPr id="3" name="Content Placeholder 2">
            <a:extLst>
              <a:ext uri="{FF2B5EF4-FFF2-40B4-BE49-F238E27FC236}">
                <a16:creationId xmlns:a16="http://schemas.microsoft.com/office/drawing/2014/main" id="{02E11C69-215A-F961-A8B5-2830A33481DE}"/>
              </a:ext>
            </a:extLst>
          </p:cNvPr>
          <p:cNvSpPr>
            <a:spLocks noGrp="1"/>
          </p:cNvSpPr>
          <p:nvPr>
            <p:ph idx="1"/>
          </p:nvPr>
        </p:nvSpPr>
        <p:spPr/>
        <p:txBody>
          <a:bodyPr>
            <a:normAutofit fontScale="92500" lnSpcReduction="10000"/>
          </a:bodyPr>
          <a:lstStyle/>
          <a:p>
            <a:r>
              <a:rPr lang="en-US" b="1" i="0" dirty="0">
                <a:effectLst/>
                <a:latin typeface="Söhne"/>
              </a:rPr>
              <a:t>Big Data Analytics:</a:t>
            </a:r>
            <a:r>
              <a:rPr lang="en-US" b="0" i="0" dirty="0">
                <a:solidFill>
                  <a:srgbClr val="D1D5DB"/>
                </a:solidFill>
                <a:effectLst/>
                <a:latin typeface="Söhne"/>
              </a:rPr>
              <a:t> </a:t>
            </a:r>
            <a:r>
              <a:rPr lang="en-US" b="0" i="0" dirty="0">
                <a:solidFill>
                  <a:schemeClr val="tx2"/>
                </a:solidFill>
                <a:effectLst/>
                <a:latin typeface="Söhne"/>
              </a:rPr>
              <a:t>In the era of big data, organizations analyze vast volumes of data using distributed computing frameworks like Hadoop and Spark. This allows them to extract insights from large and complex datasets.</a:t>
            </a:r>
          </a:p>
          <a:p>
            <a:r>
              <a:rPr lang="en-US" b="1" i="0" dirty="0">
                <a:effectLst/>
                <a:latin typeface="Söhne"/>
              </a:rPr>
              <a:t>Text and Sentiment Analysis:</a:t>
            </a:r>
            <a:r>
              <a:rPr lang="en-US" b="0" i="0" dirty="0">
                <a:solidFill>
                  <a:srgbClr val="D1D5DB"/>
                </a:solidFill>
                <a:effectLst/>
                <a:latin typeface="Söhne"/>
              </a:rPr>
              <a:t> </a:t>
            </a:r>
            <a:r>
              <a:rPr lang="en-US" b="0" i="0" dirty="0">
                <a:solidFill>
                  <a:schemeClr val="tx2"/>
                </a:solidFill>
                <a:effectLst/>
                <a:latin typeface="Söhne"/>
              </a:rPr>
              <a:t>Natural language processing (NLP) techniques are used to analyze textual data, extract information, and perform sentiment analysis on text data from sources like social media.</a:t>
            </a:r>
            <a:endParaRPr lang="en-US" dirty="0">
              <a:solidFill>
                <a:schemeClr val="tx2"/>
              </a:solidFill>
              <a:latin typeface="Söhne"/>
            </a:endParaRPr>
          </a:p>
          <a:p>
            <a:r>
              <a:rPr lang="en-US" b="1" i="0" dirty="0">
                <a:effectLst/>
                <a:latin typeface="Söhne"/>
              </a:rPr>
              <a:t>Business Intelligence (BI):</a:t>
            </a:r>
            <a:r>
              <a:rPr lang="en-US" b="0" i="0" dirty="0">
                <a:solidFill>
                  <a:srgbClr val="D1D5DB"/>
                </a:solidFill>
                <a:effectLst/>
                <a:latin typeface="Söhne"/>
              </a:rPr>
              <a:t> </a:t>
            </a:r>
            <a:r>
              <a:rPr lang="en-US" b="0" i="0" dirty="0">
                <a:solidFill>
                  <a:schemeClr val="tx2"/>
                </a:solidFill>
                <a:effectLst/>
                <a:latin typeface="Söhne"/>
              </a:rPr>
              <a:t>BI tools provide interactive dashboards and reports that allow users to explore data and gain insights without needing technical expertise.</a:t>
            </a:r>
          </a:p>
          <a:p>
            <a:r>
              <a:rPr lang="en-US" b="1" i="0" dirty="0">
                <a:effectLst/>
                <a:latin typeface="Söhne"/>
              </a:rPr>
              <a:t>Data Governance and Security:</a:t>
            </a:r>
            <a:r>
              <a:rPr lang="en-US" b="0" i="0" dirty="0">
                <a:solidFill>
                  <a:srgbClr val="D1D5DB"/>
                </a:solidFill>
                <a:effectLst/>
                <a:latin typeface="Söhne"/>
              </a:rPr>
              <a:t> </a:t>
            </a:r>
            <a:r>
              <a:rPr lang="en-US" b="0" i="0" dirty="0">
                <a:solidFill>
                  <a:schemeClr val="tx2"/>
                </a:solidFill>
                <a:effectLst/>
                <a:latin typeface="Söhne"/>
              </a:rPr>
              <a:t>Ensuring data privacy, security, and compliance with regulations is a critical aspect of data analytics.</a:t>
            </a:r>
            <a:endParaRPr lang="en-US" dirty="0">
              <a:solidFill>
                <a:schemeClr val="tx2"/>
              </a:solidFill>
              <a:latin typeface="Söhne"/>
            </a:endParaRPr>
          </a:p>
          <a:p>
            <a:r>
              <a:rPr lang="en-US" b="1" i="0" dirty="0">
                <a:effectLst/>
                <a:latin typeface="Söhne"/>
              </a:rPr>
              <a:t>Predictive Analytics:</a:t>
            </a:r>
            <a:r>
              <a:rPr lang="en-US" b="0" i="0" dirty="0">
                <a:solidFill>
                  <a:srgbClr val="D1D5DB"/>
                </a:solidFill>
                <a:effectLst/>
                <a:latin typeface="Söhne"/>
              </a:rPr>
              <a:t> </a:t>
            </a:r>
            <a:r>
              <a:rPr lang="en-US" b="0" i="0" dirty="0">
                <a:solidFill>
                  <a:schemeClr val="tx2"/>
                </a:solidFill>
                <a:effectLst/>
                <a:latin typeface="Söhne"/>
              </a:rPr>
              <a:t>Predictive modeling is used to forecast future trends and make informed decisions based on historical data. It's often used for sales forecasting, demand prediction, and risk assessment.</a:t>
            </a:r>
            <a:endParaRPr lang="en-US" dirty="0">
              <a:solidFill>
                <a:schemeClr val="tx2"/>
              </a:solidFill>
            </a:endParaRPr>
          </a:p>
        </p:txBody>
      </p:sp>
    </p:spTree>
    <p:extLst>
      <p:ext uri="{BB962C8B-B14F-4D97-AF65-F5344CB8AC3E}">
        <p14:creationId xmlns:p14="http://schemas.microsoft.com/office/powerpoint/2010/main" val="2233234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730D-51A4-B74E-23D2-7B02E315E6CE}"/>
              </a:ext>
            </a:extLst>
          </p:cNvPr>
          <p:cNvSpPr>
            <a:spLocks noGrp="1"/>
          </p:cNvSpPr>
          <p:nvPr>
            <p:ph type="title"/>
          </p:nvPr>
        </p:nvSpPr>
        <p:spPr/>
        <p:txBody>
          <a:bodyPr/>
          <a:lstStyle/>
          <a:p>
            <a:r>
              <a:rPr lang="en-US" dirty="0"/>
              <a:t>Programming Languages</a:t>
            </a:r>
          </a:p>
        </p:txBody>
      </p:sp>
      <p:pic>
        <p:nvPicPr>
          <p:cNvPr id="5" name="Content Placeholder 4">
            <a:extLst>
              <a:ext uri="{FF2B5EF4-FFF2-40B4-BE49-F238E27FC236}">
                <a16:creationId xmlns:a16="http://schemas.microsoft.com/office/drawing/2014/main" id="{0543D49F-1CED-97F2-BB70-165E09846DDC}"/>
              </a:ext>
            </a:extLst>
          </p:cNvPr>
          <p:cNvPicPr>
            <a:picLocks noGrp="1" noChangeAspect="1"/>
          </p:cNvPicPr>
          <p:nvPr>
            <p:ph idx="1"/>
          </p:nvPr>
        </p:nvPicPr>
        <p:blipFill>
          <a:blip r:embed="rId2"/>
          <a:stretch>
            <a:fillRect/>
          </a:stretch>
        </p:blipFill>
        <p:spPr>
          <a:xfrm>
            <a:off x="1269767" y="2830159"/>
            <a:ext cx="4123764" cy="2061882"/>
          </a:xfrm>
        </p:spPr>
      </p:pic>
      <p:pic>
        <p:nvPicPr>
          <p:cNvPr id="7" name="Picture 6">
            <a:extLst>
              <a:ext uri="{FF2B5EF4-FFF2-40B4-BE49-F238E27FC236}">
                <a16:creationId xmlns:a16="http://schemas.microsoft.com/office/drawing/2014/main" id="{3DA71E20-81EC-5097-FDE1-D2A16A91C49B}"/>
              </a:ext>
            </a:extLst>
          </p:cNvPr>
          <p:cNvPicPr>
            <a:picLocks noChangeAspect="1"/>
          </p:cNvPicPr>
          <p:nvPr/>
        </p:nvPicPr>
        <p:blipFill>
          <a:blip r:embed="rId3"/>
          <a:stretch>
            <a:fillRect/>
          </a:stretch>
        </p:blipFill>
        <p:spPr>
          <a:xfrm>
            <a:off x="6705600" y="2843189"/>
            <a:ext cx="3934385" cy="2035822"/>
          </a:xfrm>
          <a:prstGeom prst="rect">
            <a:avLst/>
          </a:prstGeom>
        </p:spPr>
      </p:pic>
    </p:spTree>
    <p:extLst>
      <p:ext uri="{BB962C8B-B14F-4D97-AF65-F5344CB8AC3E}">
        <p14:creationId xmlns:p14="http://schemas.microsoft.com/office/powerpoint/2010/main" val="11477909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59</TotalTime>
  <Words>469</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Söhne</vt:lpstr>
      <vt:lpstr>Basis</vt:lpstr>
      <vt:lpstr>Data analytics</vt:lpstr>
      <vt:lpstr>What is Data</vt:lpstr>
      <vt:lpstr>PowerPoint Presentation</vt:lpstr>
      <vt:lpstr>PowerPoint Presentation</vt:lpstr>
      <vt:lpstr>PowerPoint Presentation</vt:lpstr>
      <vt:lpstr>What is Data Analytics</vt:lpstr>
      <vt:lpstr>Some Aspects of Data Analytics</vt:lpstr>
      <vt:lpstr>Usage</vt:lpstr>
      <vt:lpstr>Programming Languages</vt:lpstr>
      <vt:lpstr>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Yazdan</dc:creator>
  <cp:lastModifiedBy>Yazdan</cp:lastModifiedBy>
  <cp:revision>9</cp:revision>
  <dcterms:created xsi:type="dcterms:W3CDTF">2023-09-28T11:30:32Z</dcterms:created>
  <dcterms:modified xsi:type="dcterms:W3CDTF">2023-09-28T12:30:22Z</dcterms:modified>
</cp:coreProperties>
</file>