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009DFC8-615A-4E69-8874-B01E88C76BE9}" type="datetimeFigureOut">
              <a:rPr lang="en-US" smtClean="0"/>
              <a:t>10/5/2023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2CA8C8C-195B-46C2-B962-EA6899FCB4D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1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5306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3703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9DFC8-615A-4E69-8874-B01E88C76BE9}"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21217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09DFC8-615A-4E69-8874-B01E88C76BE9}" type="datetimeFigureOut">
              <a:rPr lang="en-US" smtClean="0"/>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A8C8C-195B-46C2-B962-EA6899FCB4D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46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09DFC8-615A-4E69-8874-B01E88C76BE9}"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42966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09DFC8-615A-4E69-8874-B01E88C76BE9}" type="datetimeFigureOut">
              <a:rPr lang="en-US" smtClean="0"/>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312787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09DFC8-615A-4E69-8874-B01E88C76BE9}" type="datetimeFigureOut">
              <a:rPr lang="en-US" smtClean="0"/>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408660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09DFC8-615A-4E69-8874-B01E88C76BE9}" type="datetimeFigureOut">
              <a:rPr lang="en-US" smtClean="0"/>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076225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29839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09DFC8-615A-4E69-8874-B01E88C76BE9}" type="datetimeFigureOut">
              <a:rPr lang="en-US" smtClean="0"/>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A8C8C-195B-46C2-B962-EA6899FCB4DF}" type="slidenum">
              <a:rPr lang="en-US" smtClean="0"/>
              <a:t>‹#›</a:t>
            </a:fld>
            <a:endParaRPr lang="en-US"/>
          </a:p>
        </p:txBody>
      </p:sp>
    </p:spTree>
    <p:extLst>
      <p:ext uri="{BB962C8B-B14F-4D97-AF65-F5344CB8AC3E}">
        <p14:creationId xmlns:p14="http://schemas.microsoft.com/office/powerpoint/2010/main" val="1916843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009DFC8-615A-4E69-8874-B01E88C76BE9}" type="datetimeFigureOut">
              <a:rPr lang="en-US" smtClean="0"/>
              <a:t>10/5/2023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2CA8C8C-195B-46C2-B962-EA6899FCB4DF}" type="slidenum">
              <a:rPr lang="en-US" smtClean="0"/>
              <a:t>‹#›</a:t>
            </a:fld>
            <a:endParaRPr lang="en-US"/>
          </a:p>
        </p:txBody>
      </p:sp>
    </p:spTree>
    <p:extLst>
      <p:ext uri="{BB962C8B-B14F-4D97-AF65-F5344CB8AC3E}">
        <p14:creationId xmlns:p14="http://schemas.microsoft.com/office/powerpoint/2010/main" val="9684625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E946C-E530-C581-37BB-B90A3F858A15}"/>
              </a:ext>
            </a:extLst>
          </p:cNvPr>
          <p:cNvSpPr>
            <a:spLocks noGrp="1"/>
          </p:cNvSpPr>
          <p:nvPr>
            <p:ph type="ctrTitle"/>
          </p:nvPr>
        </p:nvSpPr>
        <p:spPr/>
        <p:txBody>
          <a:bodyPr/>
          <a:lstStyle/>
          <a:p>
            <a:r>
              <a:rPr lang="en-US" dirty="0"/>
              <a:t>Data analytics</a:t>
            </a:r>
          </a:p>
        </p:txBody>
      </p:sp>
      <p:sp>
        <p:nvSpPr>
          <p:cNvPr id="3" name="Subtitle 2">
            <a:extLst>
              <a:ext uri="{FF2B5EF4-FFF2-40B4-BE49-F238E27FC236}">
                <a16:creationId xmlns:a16="http://schemas.microsoft.com/office/drawing/2014/main" id="{BAEA438A-1177-412E-9A45-1AF63171D618}"/>
              </a:ext>
            </a:extLst>
          </p:cNvPr>
          <p:cNvSpPr>
            <a:spLocks noGrp="1"/>
          </p:cNvSpPr>
          <p:nvPr>
            <p:ph type="subTitle" idx="1"/>
          </p:nvPr>
        </p:nvSpPr>
        <p:spPr/>
        <p:txBody>
          <a:bodyPr/>
          <a:lstStyle/>
          <a:p>
            <a:r>
              <a:rPr lang="en-US" dirty="0"/>
              <a:t>Session 01</a:t>
            </a:r>
          </a:p>
        </p:txBody>
      </p:sp>
    </p:spTree>
    <p:extLst>
      <p:ext uri="{BB962C8B-B14F-4D97-AF65-F5344CB8AC3E}">
        <p14:creationId xmlns:p14="http://schemas.microsoft.com/office/powerpoint/2010/main" val="1485522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C23AE-385D-10DE-5236-4D6036DF4246}"/>
              </a:ext>
            </a:extLst>
          </p:cNvPr>
          <p:cNvSpPr>
            <a:spLocks noGrp="1"/>
          </p:cNvSpPr>
          <p:nvPr>
            <p:ph idx="1"/>
          </p:nvPr>
        </p:nvSpPr>
        <p:spPr/>
        <p:txBody>
          <a:bodyPr/>
          <a:lstStyle/>
          <a:p>
            <a:r>
              <a:rPr lang="en-US" dirty="0"/>
              <a:t>Static Methods</a:t>
            </a:r>
          </a:p>
          <a:p>
            <a:endParaRPr lang="en-US" dirty="0"/>
          </a:p>
        </p:txBody>
      </p:sp>
      <p:pic>
        <p:nvPicPr>
          <p:cNvPr id="5" name="Picture 4">
            <a:extLst>
              <a:ext uri="{FF2B5EF4-FFF2-40B4-BE49-F238E27FC236}">
                <a16:creationId xmlns:a16="http://schemas.microsoft.com/office/drawing/2014/main" id="{38D74E66-14E3-2AFF-FC7D-D1908E1DE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340" y="2887877"/>
            <a:ext cx="6873836" cy="2377646"/>
          </a:xfrm>
          <a:prstGeom prst="rect">
            <a:avLst/>
          </a:prstGeom>
        </p:spPr>
      </p:pic>
    </p:spTree>
    <p:extLst>
      <p:ext uri="{BB962C8B-B14F-4D97-AF65-F5344CB8AC3E}">
        <p14:creationId xmlns:p14="http://schemas.microsoft.com/office/powerpoint/2010/main" val="352929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625EA-72CD-587C-FB10-292BF9AC6A78}"/>
              </a:ext>
            </a:extLst>
          </p:cNvPr>
          <p:cNvSpPr>
            <a:spLocks noGrp="1"/>
          </p:cNvSpPr>
          <p:nvPr>
            <p:ph idx="1"/>
          </p:nvPr>
        </p:nvSpPr>
        <p:spPr>
          <a:xfrm>
            <a:off x="1159564" y="1409700"/>
            <a:ext cx="9872871" cy="4038600"/>
          </a:xfrm>
        </p:spPr>
        <p:txBody>
          <a:bodyPr/>
          <a:lstStyle/>
          <a:p>
            <a:r>
              <a:rPr lang="en-US" dirty="0"/>
              <a:t>Inheritance</a:t>
            </a:r>
          </a:p>
          <a:p>
            <a:endParaRPr lang="en-US" dirty="0"/>
          </a:p>
          <a:p>
            <a:endParaRPr lang="en-US" dirty="0"/>
          </a:p>
        </p:txBody>
      </p:sp>
      <p:pic>
        <p:nvPicPr>
          <p:cNvPr id="5" name="Picture 4">
            <a:extLst>
              <a:ext uri="{FF2B5EF4-FFF2-40B4-BE49-F238E27FC236}">
                <a16:creationId xmlns:a16="http://schemas.microsoft.com/office/drawing/2014/main" id="{5C90FEDA-1BDB-A6CC-5524-CC2E51005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650" y="2525951"/>
            <a:ext cx="6896698" cy="1806097"/>
          </a:xfrm>
          <a:prstGeom prst="rect">
            <a:avLst/>
          </a:prstGeom>
        </p:spPr>
      </p:pic>
    </p:spTree>
    <p:extLst>
      <p:ext uri="{BB962C8B-B14F-4D97-AF65-F5344CB8AC3E}">
        <p14:creationId xmlns:p14="http://schemas.microsoft.com/office/powerpoint/2010/main" val="414267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88794-3772-681E-ED06-CF768B88ECD2}"/>
              </a:ext>
            </a:extLst>
          </p:cNvPr>
          <p:cNvSpPr>
            <a:spLocks noGrp="1"/>
          </p:cNvSpPr>
          <p:nvPr>
            <p:ph idx="1"/>
          </p:nvPr>
        </p:nvSpPr>
        <p:spPr>
          <a:xfrm>
            <a:off x="990600" y="981635"/>
            <a:ext cx="9872871" cy="4038600"/>
          </a:xfrm>
        </p:spPr>
        <p:txBody>
          <a:bodyPr/>
          <a:lstStyle/>
          <a:p>
            <a:r>
              <a:rPr lang="en-US" dirty="0"/>
              <a:t>Super </a:t>
            </a:r>
          </a:p>
        </p:txBody>
      </p:sp>
      <p:pic>
        <p:nvPicPr>
          <p:cNvPr id="5" name="Picture 4">
            <a:extLst>
              <a:ext uri="{FF2B5EF4-FFF2-40B4-BE49-F238E27FC236}">
                <a16:creationId xmlns:a16="http://schemas.microsoft.com/office/drawing/2014/main" id="{3F940BE7-0149-EF27-82AD-1FA0591A5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307" y="981635"/>
            <a:ext cx="6858594" cy="2156647"/>
          </a:xfrm>
          <a:prstGeom prst="rect">
            <a:avLst/>
          </a:prstGeom>
        </p:spPr>
      </p:pic>
      <p:pic>
        <p:nvPicPr>
          <p:cNvPr id="7" name="Picture 6">
            <a:extLst>
              <a:ext uri="{FF2B5EF4-FFF2-40B4-BE49-F238E27FC236}">
                <a16:creationId xmlns:a16="http://schemas.microsoft.com/office/drawing/2014/main" id="{ACD309E2-C4C1-3903-BA76-E56D141FC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307" y="3276598"/>
            <a:ext cx="6843353" cy="2179509"/>
          </a:xfrm>
          <a:prstGeom prst="rect">
            <a:avLst/>
          </a:prstGeom>
        </p:spPr>
      </p:pic>
      <p:pic>
        <p:nvPicPr>
          <p:cNvPr id="9" name="Picture 8">
            <a:extLst>
              <a:ext uri="{FF2B5EF4-FFF2-40B4-BE49-F238E27FC236}">
                <a16:creationId xmlns:a16="http://schemas.microsoft.com/office/drawing/2014/main" id="{5266A995-19CA-046A-F8C8-EB736BE0B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307" y="5591609"/>
            <a:ext cx="6835732" cy="739204"/>
          </a:xfrm>
          <a:prstGeom prst="rect">
            <a:avLst/>
          </a:prstGeom>
        </p:spPr>
      </p:pic>
    </p:spTree>
    <p:extLst>
      <p:ext uri="{BB962C8B-B14F-4D97-AF65-F5344CB8AC3E}">
        <p14:creationId xmlns:p14="http://schemas.microsoft.com/office/powerpoint/2010/main" val="415713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1D7A00-322F-9E9A-8F64-0B85AF28A2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4000" y="1409700"/>
            <a:ext cx="5724000" cy="4038600"/>
          </a:xfrm>
        </p:spPr>
      </p:pic>
    </p:spTree>
    <p:extLst>
      <p:ext uri="{BB962C8B-B14F-4D97-AF65-F5344CB8AC3E}">
        <p14:creationId xmlns:p14="http://schemas.microsoft.com/office/powerpoint/2010/main" val="87922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041B-B97F-491E-322B-38490F819779}"/>
              </a:ext>
            </a:extLst>
          </p:cNvPr>
          <p:cNvSpPr>
            <a:spLocks noGrp="1"/>
          </p:cNvSpPr>
          <p:nvPr>
            <p:ph type="title"/>
          </p:nvPr>
        </p:nvSpPr>
        <p:spPr/>
        <p:txBody>
          <a:bodyPr/>
          <a:lstStyle/>
          <a:p>
            <a:r>
              <a:rPr lang="en-US" dirty="0"/>
              <a:t>What is OOP</a:t>
            </a:r>
          </a:p>
        </p:txBody>
      </p:sp>
      <p:sp>
        <p:nvSpPr>
          <p:cNvPr id="3" name="Content Placeholder 2">
            <a:extLst>
              <a:ext uri="{FF2B5EF4-FFF2-40B4-BE49-F238E27FC236}">
                <a16:creationId xmlns:a16="http://schemas.microsoft.com/office/drawing/2014/main" id="{9B2165B7-6A71-C5F2-6C43-6C7657AF70D3}"/>
              </a:ext>
            </a:extLst>
          </p:cNvPr>
          <p:cNvSpPr>
            <a:spLocks noGrp="1"/>
          </p:cNvSpPr>
          <p:nvPr>
            <p:ph idx="1"/>
          </p:nvPr>
        </p:nvSpPr>
        <p:spPr/>
        <p:txBody>
          <a:bodyPr>
            <a:normAutofit/>
          </a:bodyPr>
          <a:lstStyle/>
          <a:p>
            <a:r>
              <a:rPr lang="en-US" sz="2400" b="0" i="0" dirty="0">
                <a:effectLst/>
                <a:latin typeface="Söhne"/>
              </a:rPr>
              <a:t>OOP stands for </a:t>
            </a:r>
            <a:r>
              <a:rPr lang="en-US" sz="2400" b="1" i="0" dirty="0">
                <a:effectLst/>
                <a:latin typeface="Söhne"/>
              </a:rPr>
              <a:t>Object-Oriented Programming</a:t>
            </a:r>
            <a:r>
              <a:rPr lang="en-US" sz="2400" b="0" i="0" dirty="0">
                <a:effectLst/>
                <a:latin typeface="Söhne"/>
              </a:rPr>
              <a:t>, which is a programming paradigm or style that organizes code and data into reusable and self-contained objects. In OOP, software is designed and structured around </a:t>
            </a:r>
            <a:r>
              <a:rPr lang="en-US" sz="2400" b="1" i="0" dirty="0">
                <a:effectLst/>
                <a:latin typeface="Söhne"/>
              </a:rPr>
              <a:t>objects</a:t>
            </a:r>
            <a:r>
              <a:rPr lang="en-US" sz="2400" b="0" i="0" dirty="0">
                <a:effectLst/>
                <a:latin typeface="Söhne"/>
              </a:rPr>
              <a:t>, which are instances of classes. Objects represent real-world entities, concepts, or things and encapsulate both data (attributes or properties) and behaviors (methods or functions) related to those entities. OOP provides a way to model complex systems and promote code reusability and maintainability.</a:t>
            </a:r>
            <a:endParaRPr lang="en-US" sz="2800" dirty="0"/>
          </a:p>
        </p:txBody>
      </p:sp>
    </p:spTree>
    <p:extLst>
      <p:ext uri="{BB962C8B-B14F-4D97-AF65-F5344CB8AC3E}">
        <p14:creationId xmlns:p14="http://schemas.microsoft.com/office/powerpoint/2010/main" val="3190552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E7364D6-B7D5-9AFA-0A00-707AAD30A60B}"/>
              </a:ext>
            </a:extLst>
          </p:cNvPr>
          <p:cNvSpPr/>
          <p:nvPr/>
        </p:nvSpPr>
        <p:spPr>
          <a:xfrm>
            <a:off x="5290937" y="1580028"/>
            <a:ext cx="1389530" cy="609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Vehicle</a:t>
            </a:r>
          </a:p>
        </p:txBody>
      </p:sp>
      <p:sp>
        <p:nvSpPr>
          <p:cNvPr id="5" name="Oval 4">
            <a:extLst>
              <a:ext uri="{FF2B5EF4-FFF2-40B4-BE49-F238E27FC236}">
                <a16:creationId xmlns:a16="http://schemas.microsoft.com/office/drawing/2014/main" id="{FF244A8C-9A4D-1BC4-4627-5065D694C1EB}"/>
              </a:ext>
            </a:extLst>
          </p:cNvPr>
          <p:cNvSpPr/>
          <p:nvPr/>
        </p:nvSpPr>
        <p:spPr>
          <a:xfrm>
            <a:off x="6320580" y="4668372"/>
            <a:ext cx="1488141" cy="609600"/>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AirBus</a:t>
            </a:r>
            <a:endParaRPr lang="en-US" dirty="0"/>
          </a:p>
        </p:txBody>
      </p:sp>
      <p:sp>
        <p:nvSpPr>
          <p:cNvPr id="6" name="Oval 5">
            <a:extLst>
              <a:ext uri="{FF2B5EF4-FFF2-40B4-BE49-F238E27FC236}">
                <a16:creationId xmlns:a16="http://schemas.microsoft.com/office/drawing/2014/main" id="{D13646FA-4CD2-859F-B411-B5119FA80B44}"/>
              </a:ext>
            </a:extLst>
          </p:cNvPr>
          <p:cNvSpPr/>
          <p:nvPr/>
        </p:nvSpPr>
        <p:spPr>
          <a:xfrm>
            <a:off x="4494119" y="4672857"/>
            <a:ext cx="1389530" cy="609600"/>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Jet</a:t>
            </a:r>
          </a:p>
        </p:txBody>
      </p:sp>
      <p:sp>
        <p:nvSpPr>
          <p:cNvPr id="7" name="Oval 6">
            <a:extLst>
              <a:ext uri="{FF2B5EF4-FFF2-40B4-BE49-F238E27FC236}">
                <a16:creationId xmlns:a16="http://schemas.microsoft.com/office/drawing/2014/main" id="{192F7999-223A-0D90-600A-E450C007EAF5}"/>
              </a:ext>
            </a:extLst>
          </p:cNvPr>
          <p:cNvSpPr/>
          <p:nvPr/>
        </p:nvSpPr>
        <p:spPr>
          <a:xfrm>
            <a:off x="2291463" y="4672854"/>
            <a:ext cx="1900517" cy="609600"/>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Truck</a:t>
            </a:r>
          </a:p>
        </p:txBody>
      </p:sp>
      <p:sp>
        <p:nvSpPr>
          <p:cNvPr id="8" name="Oval 7">
            <a:extLst>
              <a:ext uri="{FF2B5EF4-FFF2-40B4-BE49-F238E27FC236}">
                <a16:creationId xmlns:a16="http://schemas.microsoft.com/office/drawing/2014/main" id="{E2716A43-D56A-A878-0099-B961619D932A}"/>
              </a:ext>
            </a:extLst>
          </p:cNvPr>
          <p:cNvSpPr/>
          <p:nvPr/>
        </p:nvSpPr>
        <p:spPr>
          <a:xfrm>
            <a:off x="626779" y="4672854"/>
            <a:ext cx="1389530" cy="609600"/>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Van</a:t>
            </a:r>
          </a:p>
        </p:txBody>
      </p:sp>
      <p:sp>
        <p:nvSpPr>
          <p:cNvPr id="9" name="Oval 8">
            <a:extLst>
              <a:ext uri="{FF2B5EF4-FFF2-40B4-BE49-F238E27FC236}">
                <a16:creationId xmlns:a16="http://schemas.microsoft.com/office/drawing/2014/main" id="{82E62EC0-E7AE-B858-4572-563C50FF32C1}"/>
              </a:ext>
            </a:extLst>
          </p:cNvPr>
          <p:cNvSpPr/>
          <p:nvPr/>
        </p:nvSpPr>
        <p:spPr>
          <a:xfrm>
            <a:off x="5456378" y="3164542"/>
            <a:ext cx="1092434" cy="609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Plane</a:t>
            </a:r>
          </a:p>
        </p:txBody>
      </p:sp>
      <p:sp>
        <p:nvSpPr>
          <p:cNvPr id="10" name="Oval 9">
            <a:extLst>
              <a:ext uri="{FF2B5EF4-FFF2-40B4-BE49-F238E27FC236}">
                <a16:creationId xmlns:a16="http://schemas.microsoft.com/office/drawing/2014/main" id="{EFD919C4-FD46-6D1D-DEC2-5B7E86E709C6}"/>
              </a:ext>
            </a:extLst>
          </p:cNvPr>
          <p:cNvSpPr/>
          <p:nvPr/>
        </p:nvSpPr>
        <p:spPr>
          <a:xfrm>
            <a:off x="2439963" y="3164542"/>
            <a:ext cx="947509" cy="609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Car</a:t>
            </a:r>
          </a:p>
        </p:txBody>
      </p:sp>
      <p:cxnSp>
        <p:nvCxnSpPr>
          <p:cNvPr id="11" name="Straight Arrow Connector 10">
            <a:extLst>
              <a:ext uri="{FF2B5EF4-FFF2-40B4-BE49-F238E27FC236}">
                <a16:creationId xmlns:a16="http://schemas.microsoft.com/office/drawing/2014/main" id="{D65C1D65-0A70-850F-78FA-BAC8BAFC8B1E}"/>
              </a:ext>
            </a:extLst>
          </p:cNvPr>
          <p:cNvCxnSpPr>
            <a:cxnSpLocks/>
            <a:stCxn id="4" idx="4"/>
            <a:endCxn id="10" idx="0"/>
          </p:cNvCxnSpPr>
          <p:nvPr/>
        </p:nvCxnSpPr>
        <p:spPr>
          <a:xfrm flipH="1">
            <a:off x="2913718" y="2189628"/>
            <a:ext cx="3071984" cy="9749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8DD02B2-FB5E-DF53-6273-9D9EA54EE12B}"/>
              </a:ext>
            </a:extLst>
          </p:cNvPr>
          <p:cNvCxnSpPr>
            <a:cxnSpLocks/>
            <a:stCxn id="4" idx="4"/>
            <a:endCxn id="9" idx="0"/>
          </p:cNvCxnSpPr>
          <p:nvPr/>
        </p:nvCxnSpPr>
        <p:spPr>
          <a:xfrm>
            <a:off x="5985702" y="2189628"/>
            <a:ext cx="16893" cy="9749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BAC9029-3C57-9C5A-7AEC-94AE7821FD09}"/>
              </a:ext>
            </a:extLst>
          </p:cNvPr>
          <p:cNvCxnSpPr>
            <a:cxnSpLocks/>
            <a:stCxn id="10" idx="4"/>
            <a:endCxn id="8" idx="0"/>
          </p:cNvCxnSpPr>
          <p:nvPr/>
        </p:nvCxnSpPr>
        <p:spPr>
          <a:xfrm flipH="1">
            <a:off x="1321544" y="3774142"/>
            <a:ext cx="1592174" cy="8987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0B4FE6AE-188E-213A-9B6C-B8EB2A8F53D3}"/>
              </a:ext>
            </a:extLst>
          </p:cNvPr>
          <p:cNvCxnSpPr>
            <a:cxnSpLocks/>
            <a:stCxn id="10" idx="4"/>
            <a:endCxn id="7" idx="0"/>
          </p:cNvCxnSpPr>
          <p:nvPr/>
        </p:nvCxnSpPr>
        <p:spPr>
          <a:xfrm>
            <a:off x="2913718" y="3774142"/>
            <a:ext cx="328004" cy="8987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D4BB680-A8C3-A0C8-0D42-DE07B003C8BA}"/>
              </a:ext>
            </a:extLst>
          </p:cNvPr>
          <p:cNvCxnSpPr>
            <a:cxnSpLocks/>
            <a:stCxn id="9" idx="4"/>
            <a:endCxn id="6" idx="0"/>
          </p:cNvCxnSpPr>
          <p:nvPr/>
        </p:nvCxnSpPr>
        <p:spPr>
          <a:xfrm flipH="1">
            <a:off x="5188884" y="3774142"/>
            <a:ext cx="813711" cy="8987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D962478-EC89-067A-8E0B-E94980454996}"/>
              </a:ext>
            </a:extLst>
          </p:cNvPr>
          <p:cNvCxnSpPr>
            <a:cxnSpLocks/>
            <a:stCxn id="9" idx="4"/>
            <a:endCxn id="5" idx="0"/>
          </p:cNvCxnSpPr>
          <p:nvPr/>
        </p:nvCxnSpPr>
        <p:spPr>
          <a:xfrm>
            <a:off x="6002595" y="3774142"/>
            <a:ext cx="1062056" cy="8942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49FACDBA-BEA9-657B-F3B3-C8B66B2C739C}"/>
              </a:ext>
            </a:extLst>
          </p:cNvPr>
          <p:cNvSpPr/>
          <p:nvPr/>
        </p:nvSpPr>
        <p:spPr>
          <a:xfrm>
            <a:off x="9780322" y="4693026"/>
            <a:ext cx="1488141" cy="609600"/>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Boat</a:t>
            </a:r>
          </a:p>
        </p:txBody>
      </p:sp>
      <p:sp>
        <p:nvSpPr>
          <p:cNvPr id="18" name="Oval 17">
            <a:extLst>
              <a:ext uri="{FF2B5EF4-FFF2-40B4-BE49-F238E27FC236}">
                <a16:creationId xmlns:a16="http://schemas.microsoft.com/office/drawing/2014/main" id="{C5E0F51A-A723-8F16-3C54-3A36AF67E7CD}"/>
              </a:ext>
            </a:extLst>
          </p:cNvPr>
          <p:cNvSpPr/>
          <p:nvPr/>
        </p:nvSpPr>
        <p:spPr>
          <a:xfrm>
            <a:off x="8068704" y="4668372"/>
            <a:ext cx="1389530" cy="609600"/>
          </a:xfrm>
          <a:prstGeom prst="ellips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Cruise</a:t>
            </a:r>
          </a:p>
        </p:txBody>
      </p:sp>
      <p:sp>
        <p:nvSpPr>
          <p:cNvPr id="19" name="Oval 18">
            <a:extLst>
              <a:ext uri="{FF2B5EF4-FFF2-40B4-BE49-F238E27FC236}">
                <a16:creationId xmlns:a16="http://schemas.microsoft.com/office/drawing/2014/main" id="{812C545E-7879-E7B5-BF20-C5CB6CC0FBE5}"/>
              </a:ext>
            </a:extLst>
          </p:cNvPr>
          <p:cNvSpPr/>
          <p:nvPr/>
        </p:nvSpPr>
        <p:spPr>
          <a:xfrm>
            <a:off x="8983722" y="3164542"/>
            <a:ext cx="1092435" cy="609600"/>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Ship</a:t>
            </a:r>
          </a:p>
        </p:txBody>
      </p:sp>
      <p:cxnSp>
        <p:nvCxnSpPr>
          <p:cNvPr id="20" name="Straight Arrow Connector 19">
            <a:extLst>
              <a:ext uri="{FF2B5EF4-FFF2-40B4-BE49-F238E27FC236}">
                <a16:creationId xmlns:a16="http://schemas.microsoft.com/office/drawing/2014/main" id="{6259572C-C3A8-AE1C-D943-44069BEE2F87}"/>
              </a:ext>
            </a:extLst>
          </p:cNvPr>
          <p:cNvCxnSpPr>
            <a:cxnSpLocks/>
            <a:stCxn id="19" idx="4"/>
            <a:endCxn id="18" idx="0"/>
          </p:cNvCxnSpPr>
          <p:nvPr/>
        </p:nvCxnSpPr>
        <p:spPr>
          <a:xfrm flipH="1">
            <a:off x="8763469" y="3774142"/>
            <a:ext cx="766471" cy="8942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86BCB75-7B23-E81E-32F1-97B228903A7E}"/>
              </a:ext>
            </a:extLst>
          </p:cNvPr>
          <p:cNvCxnSpPr>
            <a:cxnSpLocks/>
            <a:stCxn id="19" idx="4"/>
            <a:endCxn id="17" idx="0"/>
          </p:cNvCxnSpPr>
          <p:nvPr/>
        </p:nvCxnSpPr>
        <p:spPr>
          <a:xfrm>
            <a:off x="9529940" y="3774142"/>
            <a:ext cx="994453" cy="9188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74E7B9B8-7B23-C4CA-8E40-390CF8772CDB}"/>
              </a:ext>
            </a:extLst>
          </p:cNvPr>
          <p:cNvCxnSpPr>
            <a:stCxn id="4" idx="4"/>
            <a:endCxn id="19" idx="0"/>
          </p:cNvCxnSpPr>
          <p:nvPr/>
        </p:nvCxnSpPr>
        <p:spPr>
          <a:xfrm>
            <a:off x="5985702" y="2189628"/>
            <a:ext cx="3544238" cy="9749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645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71B3-2AB1-04B4-FB69-44EBF93847C2}"/>
              </a:ext>
            </a:extLst>
          </p:cNvPr>
          <p:cNvSpPr>
            <a:spLocks noGrp="1"/>
          </p:cNvSpPr>
          <p:nvPr>
            <p:ph type="title"/>
          </p:nvPr>
        </p:nvSpPr>
        <p:spPr/>
        <p:txBody>
          <a:bodyPr/>
          <a:lstStyle/>
          <a:p>
            <a:r>
              <a:rPr lang="en-US" dirty="0"/>
              <a:t>OOP Principles</a:t>
            </a:r>
          </a:p>
        </p:txBody>
      </p:sp>
      <p:sp>
        <p:nvSpPr>
          <p:cNvPr id="3" name="Content Placeholder 2">
            <a:extLst>
              <a:ext uri="{FF2B5EF4-FFF2-40B4-BE49-F238E27FC236}">
                <a16:creationId xmlns:a16="http://schemas.microsoft.com/office/drawing/2014/main" id="{4680487F-14F2-2E91-E7C8-656F133D3C6D}"/>
              </a:ext>
            </a:extLst>
          </p:cNvPr>
          <p:cNvSpPr>
            <a:spLocks noGrp="1"/>
          </p:cNvSpPr>
          <p:nvPr>
            <p:ph idx="1"/>
          </p:nvPr>
        </p:nvSpPr>
        <p:spPr/>
        <p:txBody>
          <a:bodyPr>
            <a:normAutofit fontScale="92500"/>
          </a:bodyPr>
          <a:lstStyle/>
          <a:p>
            <a:r>
              <a:rPr lang="en-US" b="1" i="0" dirty="0">
                <a:effectLst/>
                <a:latin typeface="Söhne"/>
              </a:rPr>
              <a:t>Encapsulation:</a:t>
            </a:r>
            <a:r>
              <a:rPr lang="en-US" b="0" i="0" dirty="0">
                <a:effectLst/>
                <a:latin typeface="Söhne"/>
              </a:rPr>
              <a:t> Encapsulation is the concept of bundling data (attributes) and the methods that operate on that data into a single unit (an object). It hides the internal details of an object and exposes a well-defined interface for interaction.</a:t>
            </a:r>
          </a:p>
          <a:p>
            <a:r>
              <a:rPr lang="en-US" b="1" i="0" dirty="0">
                <a:effectLst/>
                <a:latin typeface="Söhne"/>
              </a:rPr>
              <a:t>Abstraction:</a:t>
            </a:r>
            <a:r>
              <a:rPr lang="en-US" b="0" i="0" dirty="0">
                <a:effectLst/>
                <a:latin typeface="Söhne"/>
              </a:rPr>
              <a:t> Abstraction involves simplifying complex reality by modeling classes based on the essential properties and behaviors of real-world entities. It allows developers to focus on relevant details and hide unnecessary complexities.</a:t>
            </a:r>
          </a:p>
          <a:p>
            <a:r>
              <a:rPr lang="en-US" b="1" i="0" dirty="0">
                <a:effectLst/>
                <a:latin typeface="Söhne"/>
              </a:rPr>
              <a:t>Inheritance:</a:t>
            </a:r>
            <a:r>
              <a:rPr lang="en-US" b="0" i="0" dirty="0">
                <a:effectLst/>
                <a:latin typeface="Söhne"/>
              </a:rPr>
              <a:t> Inheritance is a mechanism that allows one class (the subclass or derived class) to inherit the attributes and methods of another class (the superclass or base class). It supports the creation of hierarchies and the reuse of code.</a:t>
            </a:r>
          </a:p>
          <a:p>
            <a:r>
              <a:rPr lang="en-US" b="1" i="0" dirty="0">
                <a:effectLst/>
                <a:latin typeface="Söhne"/>
              </a:rPr>
              <a:t>Polymorphism:</a:t>
            </a:r>
            <a:r>
              <a:rPr lang="en-US" b="0" i="0" dirty="0">
                <a:effectLst/>
                <a:latin typeface="Söhne"/>
              </a:rPr>
              <a:t> Polymorphism allows objects of different classes to be treated as objects of a common base class. It enables dynamic method binding, where the appropriate method implementation is determined at runtime based on the actual object type.</a:t>
            </a:r>
          </a:p>
          <a:p>
            <a:endParaRPr lang="en-US" dirty="0"/>
          </a:p>
        </p:txBody>
      </p:sp>
    </p:spTree>
    <p:extLst>
      <p:ext uri="{BB962C8B-B14F-4D97-AF65-F5344CB8AC3E}">
        <p14:creationId xmlns:p14="http://schemas.microsoft.com/office/powerpoint/2010/main" val="348039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1FDE-DB83-D6A1-1FC8-B4FB26402A08}"/>
              </a:ext>
            </a:extLst>
          </p:cNvPr>
          <p:cNvSpPr>
            <a:spLocks noGrp="1"/>
          </p:cNvSpPr>
          <p:nvPr>
            <p:ph type="title"/>
          </p:nvPr>
        </p:nvSpPr>
        <p:spPr/>
        <p:txBody>
          <a:bodyPr/>
          <a:lstStyle/>
          <a:p>
            <a:r>
              <a:rPr lang="en-US" dirty="0"/>
              <a:t>OOP in Python</a:t>
            </a:r>
          </a:p>
        </p:txBody>
      </p:sp>
      <p:sp>
        <p:nvSpPr>
          <p:cNvPr id="3" name="Content Placeholder 2">
            <a:extLst>
              <a:ext uri="{FF2B5EF4-FFF2-40B4-BE49-F238E27FC236}">
                <a16:creationId xmlns:a16="http://schemas.microsoft.com/office/drawing/2014/main" id="{2EBE1841-F65F-CE1A-32AE-2236B42FEAC8}"/>
              </a:ext>
            </a:extLst>
          </p:cNvPr>
          <p:cNvSpPr>
            <a:spLocks noGrp="1"/>
          </p:cNvSpPr>
          <p:nvPr>
            <p:ph idx="1"/>
          </p:nvPr>
        </p:nvSpPr>
        <p:spPr/>
        <p:txBody>
          <a:bodyPr/>
          <a:lstStyle/>
          <a:p>
            <a:r>
              <a:rPr lang="en-US" dirty="0"/>
              <a:t>Class : </a:t>
            </a:r>
          </a:p>
          <a:p>
            <a:endParaRPr lang="en-US" dirty="0"/>
          </a:p>
        </p:txBody>
      </p:sp>
      <p:pic>
        <p:nvPicPr>
          <p:cNvPr id="7" name="Picture 6">
            <a:extLst>
              <a:ext uri="{FF2B5EF4-FFF2-40B4-BE49-F238E27FC236}">
                <a16:creationId xmlns:a16="http://schemas.microsoft.com/office/drawing/2014/main" id="{77323E91-2645-EE45-2655-BA5AEC76881A}"/>
              </a:ext>
            </a:extLst>
          </p:cNvPr>
          <p:cNvPicPr>
            <a:picLocks noChangeAspect="1"/>
          </p:cNvPicPr>
          <p:nvPr/>
        </p:nvPicPr>
        <p:blipFill>
          <a:blip r:embed="rId2"/>
          <a:stretch>
            <a:fillRect/>
          </a:stretch>
        </p:blipFill>
        <p:spPr>
          <a:xfrm>
            <a:off x="2673000" y="3043895"/>
            <a:ext cx="6812870" cy="1630821"/>
          </a:xfrm>
          <a:prstGeom prst="rect">
            <a:avLst/>
          </a:prstGeom>
        </p:spPr>
      </p:pic>
    </p:spTree>
    <p:extLst>
      <p:ext uri="{BB962C8B-B14F-4D97-AF65-F5344CB8AC3E}">
        <p14:creationId xmlns:p14="http://schemas.microsoft.com/office/powerpoint/2010/main" val="260673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AA40B-BCBD-F192-D0B9-2D00DFE03965}"/>
              </a:ext>
            </a:extLst>
          </p:cNvPr>
          <p:cNvSpPr>
            <a:spLocks noGrp="1"/>
          </p:cNvSpPr>
          <p:nvPr>
            <p:ph idx="1"/>
          </p:nvPr>
        </p:nvSpPr>
        <p:spPr>
          <a:xfrm>
            <a:off x="1026459" y="1151965"/>
            <a:ext cx="9872871" cy="4038600"/>
          </a:xfrm>
        </p:spPr>
        <p:txBody>
          <a:bodyPr/>
          <a:lstStyle/>
          <a:p>
            <a:r>
              <a:rPr lang="en-US" dirty="0"/>
              <a:t>Property</a:t>
            </a:r>
          </a:p>
          <a:p>
            <a:endParaRPr lang="en-US" dirty="0"/>
          </a:p>
          <a:p>
            <a:pPr marL="45720" indent="0">
              <a:buNone/>
            </a:pPr>
            <a:endParaRPr lang="en-US" dirty="0"/>
          </a:p>
        </p:txBody>
      </p:sp>
      <p:pic>
        <p:nvPicPr>
          <p:cNvPr id="5" name="Picture 4">
            <a:extLst>
              <a:ext uri="{FF2B5EF4-FFF2-40B4-BE49-F238E27FC236}">
                <a16:creationId xmlns:a16="http://schemas.microsoft.com/office/drawing/2014/main" id="{376A7EFF-F1D0-2190-8454-7FD820849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375" y="1422327"/>
            <a:ext cx="6805250" cy="4290432"/>
          </a:xfrm>
          <a:prstGeom prst="rect">
            <a:avLst/>
          </a:prstGeom>
        </p:spPr>
      </p:pic>
    </p:spTree>
    <p:extLst>
      <p:ext uri="{BB962C8B-B14F-4D97-AF65-F5344CB8AC3E}">
        <p14:creationId xmlns:p14="http://schemas.microsoft.com/office/powerpoint/2010/main" val="248532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0C4CC-6DFC-48D2-9E42-EC574B779C94}"/>
              </a:ext>
            </a:extLst>
          </p:cNvPr>
          <p:cNvSpPr>
            <a:spLocks noGrp="1"/>
          </p:cNvSpPr>
          <p:nvPr>
            <p:ph idx="1"/>
          </p:nvPr>
        </p:nvSpPr>
        <p:spPr/>
        <p:txBody>
          <a:bodyPr/>
          <a:lstStyle/>
          <a:p>
            <a:r>
              <a:rPr lang="en-US" dirty="0"/>
              <a:t>Methods</a:t>
            </a:r>
          </a:p>
          <a:p>
            <a:endParaRPr lang="en-US" dirty="0"/>
          </a:p>
        </p:txBody>
      </p:sp>
      <p:pic>
        <p:nvPicPr>
          <p:cNvPr id="5" name="Picture 4">
            <a:extLst>
              <a:ext uri="{FF2B5EF4-FFF2-40B4-BE49-F238E27FC236}">
                <a16:creationId xmlns:a16="http://schemas.microsoft.com/office/drawing/2014/main" id="{05292ECD-5FEA-6650-CEED-C277D880A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185" y="2541137"/>
            <a:ext cx="6797629" cy="3071126"/>
          </a:xfrm>
          <a:prstGeom prst="rect">
            <a:avLst/>
          </a:prstGeom>
        </p:spPr>
      </p:pic>
    </p:spTree>
    <p:extLst>
      <p:ext uri="{BB962C8B-B14F-4D97-AF65-F5344CB8AC3E}">
        <p14:creationId xmlns:p14="http://schemas.microsoft.com/office/powerpoint/2010/main" val="20616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660E5-76A9-7A2C-3814-C476D7AE9214}"/>
              </a:ext>
            </a:extLst>
          </p:cNvPr>
          <p:cNvSpPr>
            <a:spLocks noGrp="1"/>
          </p:cNvSpPr>
          <p:nvPr>
            <p:ph idx="1"/>
          </p:nvPr>
        </p:nvSpPr>
        <p:spPr>
          <a:xfrm>
            <a:off x="1017494" y="1409700"/>
            <a:ext cx="9872871" cy="4038600"/>
          </a:xfrm>
        </p:spPr>
        <p:txBody>
          <a:bodyPr/>
          <a:lstStyle/>
          <a:p>
            <a:r>
              <a:rPr lang="en-US" dirty="0"/>
              <a:t>Constructor</a:t>
            </a:r>
          </a:p>
          <a:p>
            <a:endParaRPr lang="en-US" dirty="0"/>
          </a:p>
          <a:p>
            <a:endParaRPr lang="en-US" dirty="0"/>
          </a:p>
        </p:txBody>
      </p:sp>
      <p:pic>
        <p:nvPicPr>
          <p:cNvPr id="5" name="Picture 4">
            <a:extLst>
              <a:ext uri="{FF2B5EF4-FFF2-40B4-BE49-F238E27FC236}">
                <a16:creationId xmlns:a16="http://schemas.microsoft.com/office/drawing/2014/main" id="{33CC8A0B-C65C-AF54-DF4C-7E94CF5B6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185" y="2019003"/>
            <a:ext cx="6797629" cy="3429297"/>
          </a:xfrm>
          <a:prstGeom prst="rect">
            <a:avLst/>
          </a:prstGeom>
        </p:spPr>
      </p:pic>
    </p:spTree>
    <p:extLst>
      <p:ext uri="{BB962C8B-B14F-4D97-AF65-F5344CB8AC3E}">
        <p14:creationId xmlns:p14="http://schemas.microsoft.com/office/powerpoint/2010/main" val="343338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FFB0C-1604-19ED-4C4D-E3B4E5B9C9D8}"/>
              </a:ext>
            </a:extLst>
          </p:cNvPr>
          <p:cNvSpPr>
            <a:spLocks noGrp="1"/>
          </p:cNvSpPr>
          <p:nvPr>
            <p:ph idx="1"/>
          </p:nvPr>
        </p:nvSpPr>
        <p:spPr>
          <a:xfrm>
            <a:off x="865094" y="963716"/>
            <a:ext cx="9872871" cy="4038600"/>
          </a:xfrm>
        </p:spPr>
        <p:txBody>
          <a:bodyPr/>
          <a:lstStyle/>
          <a:p>
            <a:r>
              <a:rPr lang="en-US" dirty="0"/>
              <a:t>Static Variable</a:t>
            </a:r>
          </a:p>
          <a:p>
            <a:endParaRPr lang="en-US" dirty="0"/>
          </a:p>
          <a:p>
            <a:endParaRPr lang="en-US" dirty="0"/>
          </a:p>
        </p:txBody>
      </p:sp>
      <p:pic>
        <p:nvPicPr>
          <p:cNvPr id="5" name="Picture 4">
            <a:extLst>
              <a:ext uri="{FF2B5EF4-FFF2-40B4-BE49-F238E27FC236}">
                <a16:creationId xmlns:a16="http://schemas.microsoft.com/office/drawing/2014/main" id="{3CA04167-8082-3CDF-FE5F-DF9E45C2E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710" y="963716"/>
            <a:ext cx="6835732" cy="4930567"/>
          </a:xfrm>
          <a:prstGeom prst="rect">
            <a:avLst/>
          </a:prstGeom>
        </p:spPr>
      </p:pic>
    </p:spTree>
    <p:extLst>
      <p:ext uri="{BB962C8B-B14F-4D97-AF65-F5344CB8AC3E}">
        <p14:creationId xmlns:p14="http://schemas.microsoft.com/office/powerpoint/2010/main" val="3346494420"/>
      </p:ext>
    </p:extLst>
  </p:cSld>
  <p:clrMapOvr>
    <a:masterClrMapping/>
  </p:clrMapOvr>
</p:sld>
</file>

<file path=ppt/theme/theme1.xml><?xml version="1.0" encoding="utf-8"?>
<a:theme xmlns:a="http://schemas.openxmlformats.org/drawingml/2006/main" name="Basi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100</TotalTime>
  <Words>283</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Corbel</vt:lpstr>
      <vt:lpstr>Söhne</vt:lpstr>
      <vt:lpstr>Basis</vt:lpstr>
      <vt:lpstr>Data analytics</vt:lpstr>
      <vt:lpstr>What is OOP</vt:lpstr>
      <vt:lpstr>PowerPoint Presentation</vt:lpstr>
      <vt:lpstr>OOP Principles</vt:lpstr>
      <vt:lpstr>OOP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Yazdan</dc:creator>
  <cp:lastModifiedBy>Yazdan</cp:lastModifiedBy>
  <cp:revision>16</cp:revision>
  <dcterms:created xsi:type="dcterms:W3CDTF">2023-09-28T11:30:32Z</dcterms:created>
  <dcterms:modified xsi:type="dcterms:W3CDTF">2023-10-05T11:48:30Z</dcterms:modified>
</cp:coreProperties>
</file>