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9" r:id="rId4"/>
    <p:sldId id="260" r:id="rId5"/>
    <p:sldId id="263"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F009DFC8-615A-4E69-8874-B01E88C76BE9}" type="datetimeFigureOut">
              <a:rPr lang="en-US" smtClean="0"/>
              <a:t>10/6/2023</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2CA8C8C-195B-46C2-B962-EA6899FCB4DF}"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3414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09DFC8-615A-4E69-8874-B01E88C76BE9}"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A8C8C-195B-46C2-B962-EA6899FCB4DF}" type="slidenum">
              <a:rPr lang="en-US" smtClean="0"/>
              <a:t>‹#›</a:t>
            </a:fld>
            <a:endParaRPr lang="en-US"/>
          </a:p>
        </p:txBody>
      </p:sp>
    </p:spTree>
    <p:extLst>
      <p:ext uri="{BB962C8B-B14F-4D97-AF65-F5344CB8AC3E}">
        <p14:creationId xmlns:p14="http://schemas.microsoft.com/office/powerpoint/2010/main" val="2353067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09DFC8-615A-4E69-8874-B01E88C76BE9}"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A8C8C-195B-46C2-B962-EA6899FCB4DF}" type="slidenum">
              <a:rPr lang="en-US" smtClean="0"/>
              <a:t>‹#›</a:t>
            </a:fld>
            <a:endParaRPr lang="en-US"/>
          </a:p>
        </p:txBody>
      </p:sp>
    </p:spTree>
    <p:extLst>
      <p:ext uri="{BB962C8B-B14F-4D97-AF65-F5344CB8AC3E}">
        <p14:creationId xmlns:p14="http://schemas.microsoft.com/office/powerpoint/2010/main" val="237039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09DFC8-615A-4E69-8874-B01E88C76BE9}"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A8C8C-195B-46C2-B962-EA6899FCB4DF}" type="slidenum">
              <a:rPr lang="en-US" smtClean="0"/>
              <a:t>‹#›</a:t>
            </a:fld>
            <a:endParaRPr lang="en-US"/>
          </a:p>
        </p:txBody>
      </p:sp>
    </p:spTree>
    <p:extLst>
      <p:ext uri="{BB962C8B-B14F-4D97-AF65-F5344CB8AC3E}">
        <p14:creationId xmlns:p14="http://schemas.microsoft.com/office/powerpoint/2010/main" val="4212175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09DFC8-615A-4E69-8874-B01E88C76BE9}"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A8C8C-195B-46C2-B962-EA6899FCB4DF}"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5346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09DFC8-615A-4E69-8874-B01E88C76BE9}" type="datetimeFigureOut">
              <a:rPr lang="en-US" smtClean="0"/>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CA8C8C-195B-46C2-B962-EA6899FCB4DF}" type="slidenum">
              <a:rPr lang="en-US" smtClean="0"/>
              <a:t>‹#›</a:t>
            </a:fld>
            <a:endParaRPr lang="en-US"/>
          </a:p>
        </p:txBody>
      </p:sp>
    </p:spTree>
    <p:extLst>
      <p:ext uri="{BB962C8B-B14F-4D97-AF65-F5344CB8AC3E}">
        <p14:creationId xmlns:p14="http://schemas.microsoft.com/office/powerpoint/2010/main" val="2429665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09DFC8-615A-4E69-8874-B01E88C76BE9}" type="datetimeFigureOut">
              <a:rPr lang="en-US" smtClean="0"/>
              <a:t>10/6/2023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CA8C8C-195B-46C2-B962-EA6899FCB4DF}" type="slidenum">
              <a:rPr lang="en-US" smtClean="0"/>
              <a:t>‹#›</a:t>
            </a:fld>
            <a:endParaRPr lang="en-US"/>
          </a:p>
        </p:txBody>
      </p:sp>
    </p:spTree>
    <p:extLst>
      <p:ext uri="{BB962C8B-B14F-4D97-AF65-F5344CB8AC3E}">
        <p14:creationId xmlns:p14="http://schemas.microsoft.com/office/powerpoint/2010/main" val="3127879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09DFC8-615A-4E69-8874-B01E88C76BE9}" type="datetimeFigureOut">
              <a:rPr lang="en-US" smtClean="0"/>
              <a:t>10/6/2023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CA8C8C-195B-46C2-B962-EA6899FCB4DF}" type="slidenum">
              <a:rPr lang="en-US" smtClean="0"/>
              <a:t>‹#›</a:t>
            </a:fld>
            <a:endParaRPr lang="en-US"/>
          </a:p>
        </p:txBody>
      </p:sp>
    </p:spTree>
    <p:extLst>
      <p:ext uri="{BB962C8B-B14F-4D97-AF65-F5344CB8AC3E}">
        <p14:creationId xmlns:p14="http://schemas.microsoft.com/office/powerpoint/2010/main" val="4086605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09DFC8-615A-4E69-8874-B01E88C76BE9}" type="datetimeFigureOut">
              <a:rPr lang="en-US" smtClean="0"/>
              <a:t>10/6/2023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CA8C8C-195B-46C2-B962-EA6899FCB4DF}" type="slidenum">
              <a:rPr lang="en-US" smtClean="0"/>
              <a:t>‹#›</a:t>
            </a:fld>
            <a:endParaRPr lang="en-US"/>
          </a:p>
        </p:txBody>
      </p:sp>
    </p:spTree>
    <p:extLst>
      <p:ext uri="{BB962C8B-B14F-4D97-AF65-F5344CB8AC3E}">
        <p14:creationId xmlns:p14="http://schemas.microsoft.com/office/powerpoint/2010/main" val="1076225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09DFC8-615A-4E69-8874-B01E88C76BE9}" type="datetimeFigureOut">
              <a:rPr lang="en-US" smtClean="0"/>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CA8C8C-195B-46C2-B962-EA6899FCB4DF}" type="slidenum">
              <a:rPr lang="en-US" smtClean="0"/>
              <a:t>‹#›</a:t>
            </a:fld>
            <a:endParaRPr lang="en-US"/>
          </a:p>
        </p:txBody>
      </p:sp>
    </p:spTree>
    <p:extLst>
      <p:ext uri="{BB962C8B-B14F-4D97-AF65-F5344CB8AC3E}">
        <p14:creationId xmlns:p14="http://schemas.microsoft.com/office/powerpoint/2010/main" val="2983955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09DFC8-615A-4E69-8874-B01E88C76BE9}" type="datetimeFigureOut">
              <a:rPr lang="en-US" smtClean="0"/>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CA8C8C-195B-46C2-B962-EA6899FCB4DF}" type="slidenum">
              <a:rPr lang="en-US" smtClean="0"/>
              <a:t>‹#›</a:t>
            </a:fld>
            <a:endParaRPr lang="en-US"/>
          </a:p>
        </p:txBody>
      </p:sp>
    </p:spTree>
    <p:extLst>
      <p:ext uri="{BB962C8B-B14F-4D97-AF65-F5344CB8AC3E}">
        <p14:creationId xmlns:p14="http://schemas.microsoft.com/office/powerpoint/2010/main" val="1916843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F009DFC8-615A-4E69-8874-B01E88C76BE9}" type="datetimeFigureOut">
              <a:rPr lang="en-US" smtClean="0"/>
              <a:t>10/6/2023</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2CA8C8C-195B-46C2-B962-EA6899FCB4DF}" type="slidenum">
              <a:rPr lang="en-US" smtClean="0"/>
              <a:t>‹#›</a:t>
            </a:fld>
            <a:endParaRPr lang="en-US"/>
          </a:p>
        </p:txBody>
      </p:sp>
    </p:spTree>
    <p:extLst>
      <p:ext uri="{BB962C8B-B14F-4D97-AF65-F5344CB8AC3E}">
        <p14:creationId xmlns:p14="http://schemas.microsoft.com/office/powerpoint/2010/main" val="9684625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E946C-E530-C581-37BB-B90A3F858A15}"/>
              </a:ext>
            </a:extLst>
          </p:cNvPr>
          <p:cNvSpPr>
            <a:spLocks noGrp="1"/>
          </p:cNvSpPr>
          <p:nvPr>
            <p:ph type="ctrTitle"/>
          </p:nvPr>
        </p:nvSpPr>
        <p:spPr/>
        <p:txBody>
          <a:bodyPr/>
          <a:lstStyle/>
          <a:p>
            <a:r>
              <a:rPr lang="en-US" dirty="0"/>
              <a:t>Data analytics</a:t>
            </a:r>
          </a:p>
        </p:txBody>
      </p:sp>
      <p:sp>
        <p:nvSpPr>
          <p:cNvPr id="3" name="Subtitle 2">
            <a:extLst>
              <a:ext uri="{FF2B5EF4-FFF2-40B4-BE49-F238E27FC236}">
                <a16:creationId xmlns:a16="http://schemas.microsoft.com/office/drawing/2014/main" id="{BAEA438A-1177-412E-9A45-1AF63171D618}"/>
              </a:ext>
            </a:extLst>
          </p:cNvPr>
          <p:cNvSpPr>
            <a:spLocks noGrp="1"/>
          </p:cNvSpPr>
          <p:nvPr>
            <p:ph type="subTitle" idx="1"/>
          </p:nvPr>
        </p:nvSpPr>
        <p:spPr/>
        <p:txBody>
          <a:bodyPr/>
          <a:lstStyle/>
          <a:p>
            <a:r>
              <a:rPr lang="en-US" dirty="0"/>
              <a:t>Session 02</a:t>
            </a:r>
          </a:p>
        </p:txBody>
      </p:sp>
    </p:spTree>
    <p:extLst>
      <p:ext uri="{BB962C8B-B14F-4D97-AF65-F5344CB8AC3E}">
        <p14:creationId xmlns:p14="http://schemas.microsoft.com/office/powerpoint/2010/main" val="14855220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F6050-680B-F69A-A4E9-263F4B2DEA03}"/>
              </a:ext>
            </a:extLst>
          </p:cNvPr>
          <p:cNvSpPr>
            <a:spLocks noGrp="1"/>
          </p:cNvSpPr>
          <p:nvPr>
            <p:ph type="title"/>
          </p:nvPr>
        </p:nvSpPr>
        <p:spPr/>
        <p:txBody>
          <a:bodyPr/>
          <a:lstStyle/>
          <a:p>
            <a:r>
              <a:rPr lang="en-US" dirty="0"/>
              <a:t>Protected</a:t>
            </a:r>
          </a:p>
        </p:txBody>
      </p:sp>
      <p:sp>
        <p:nvSpPr>
          <p:cNvPr id="8" name="Rectangle 3">
            <a:extLst>
              <a:ext uri="{FF2B5EF4-FFF2-40B4-BE49-F238E27FC236}">
                <a16:creationId xmlns:a16="http://schemas.microsoft.com/office/drawing/2014/main" id="{9E72DCBB-AE04-E280-F821-D91331810BBF}"/>
              </a:ext>
            </a:extLst>
          </p:cNvPr>
          <p:cNvSpPr>
            <a:spLocks noChangeArrowheads="1"/>
          </p:cNvSpPr>
          <p:nvPr/>
        </p:nvSpPr>
        <p:spPr bwMode="auto">
          <a:xfrm>
            <a:off x="1143000" y="2274838"/>
            <a:ext cx="4112084" cy="230832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accent1"/>
                </a:solidFill>
                <a:effectLst/>
                <a:latin typeface="Söhne"/>
              </a:rPr>
              <a:t>Protected (Conventional):</a:t>
            </a:r>
            <a:r>
              <a:rPr kumimoji="0" lang="en-US" altLang="en-US" b="0" i="0" u="none" strike="noStrike" cap="none" normalizeH="0" baseline="0" dirty="0">
                <a:ln>
                  <a:noFill/>
                </a:ln>
                <a:solidFill>
                  <a:schemeClr val="accent1"/>
                </a:solidFill>
                <a:effectLst/>
                <a:latin typeface="Söhne"/>
              </a:rPr>
              <a:t> Python doesn't have a strict "protected" access level, but it follows a convention by prefixing member names with a single underscore </a:t>
            </a:r>
            <a:r>
              <a:rPr kumimoji="0" lang="en-US" altLang="en-US" b="1" i="0" u="none" strike="noStrike" cap="none" normalizeH="0" baseline="0" dirty="0">
                <a:ln>
                  <a:noFill/>
                </a:ln>
                <a:solidFill>
                  <a:schemeClr val="accent1"/>
                </a:solidFill>
                <a:effectLst/>
                <a:latin typeface="Söhne Mono"/>
              </a:rPr>
              <a:t>_</a:t>
            </a:r>
            <a:r>
              <a:rPr kumimoji="0" lang="en-US" altLang="en-US" b="0" i="0" u="none" strike="noStrike" cap="none" normalizeH="0" baseline="0" dirty="0">
                <a:ln>
                  <a:noFill/>
                </a:ln>
                <a:solidFill>
                  <a:schemeClr val="accent1"/>
                </a:solidFill>
                <a:effectLst/>
                <a:latin typeface="Söhne"/>
              </a:rPr>
              <a:t> (underscore). These members are considered non-public and should be treated as protected. However, they are still accessible from outside the class.</a:t>
            </a:r>
            <a:r>
              <a:rPr kumimoji="0" lang="en-US" altLang="en-US" b="0" i="0" u="none" strike="noStrike" cap="none" normalizeH="0" baseline="0" dirty="0">
                <a:ln>
                  <a:noFill/>
                </a:ln>
                <a:solidFill>
                  <a:schemeClr val="accent1"/>
                </a:solidFill>
                <a:effectLst/>
              </a:rPr>
              <a:t> </a:t>
            </a:r>
            <a:endParaRPr kumimoji="0" lang="en-US" altLang="en-US" b="0" i="0" u="none" strike="noStrike" cap="none" normalizeH="0" baseline="0" dirty="0">
              <a:ln>
                <a:noFill/>
              </a:ln>
              <a:solidFill>
                <a:schemeClr val="accent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7C8E3A53-AACC-AD48-E7AC-8EBD45C69F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5917" y="2274838"/>
            <a:ext cx="6187976" cy="3139712"/>
          </a:xfrm>
          <a:prstGeom prst="rect">
            <a:avLst/>
          </a:prstGeom>
        </p:spPr>
      </p:pic>
    </p:spTree>
    <p:extLst>
      <p:ext uri="{BB962C8B-B14F-4D97-AF65-F5344CB8AC3E}">
        <p14:creationId xmlns:p14="http://schemas.microsoft.com/office/powerpoint/2010/main" val="8814661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1D382-E576-BBE2-3123-FF388F7F7A76}"/>
              </a:ext>
            </a:extLst>
          </p:cNvPr>
          <p:cNvSpPr>
            <a:spLocks noGrp="1"/>
          </p:cNvSpPr>
          <p:nvPr>
            <p:ph type="title"/>
          </p:nvPr>
        </p:nvSpPr>
        <p:spPr/>
        <p:txBody>
          <a:bodyPr/>
          <a:lstStyle/>
          <a:p>
            <a:r>
              <a:rPr lang="en-US" dirty="0"/>
              <a:t>Private</a:t>
            </a:r>
          </a:p>
        </p:txBody>
      </p:sp>
      <p:sp>
        <p:nvSpPr>
          <p:cNvPr id="4" name="TextBox 3">
            <a:extLst>
              <a:ext uri="{FF2B5EF4-FFF2-40B4-BE49-F238E27FC236}">
                <a16:creationId xmlns:a16="http://schemas.microsoft.com/office/drawing/2014/main" id="{CD4959C3-ACEB-A421-D271-350A4488E8AF}"/>
              </a:ext>
            </a:extLst>
          </p:cNvPr>
          <p:cNvSpPr txBox="1"/>
          <p:nvPr/>
        </p:nvSpPr>
        <p:spPr>
          <a:xfrm>
            <a:off x="1600064" y="4621442"/>
            <a:ext cx="184731" cy="369332"/>
          </a:xfrm>
          <a:prstGeom prst="rect">
            <a:avLst/>
          </a:prstGeom>
          <a:noFill/>
        </p:spPr>
        <p:txBody>
          <a:bodyPr wrap="none" rtlCol="0">
            <a:spAutoFit/>
          </a:bodyPr>
          <a:lstStyle/>
          <a:p>
            <a:endParaRPr lang="en-US" dirty="0"/>
          </a:p>
        </p:txBody>
      </p:sp>
      <p:sp>
        <p:nvSpPr>
          <p:cNvPr id="5" name="Rectangle 1">
            <a:extLst>
              <a:ext uri="{FF2B5EF4-FFF2-40B4-BE49-F238E27FC236}">
                <a16:creationId xmlns:a16="http://schemas.microsoft.com/office/drawing/2014/main" id="{A77C6834-81E8-17DE-EED5-F7186F9D0E06}"/>
              </a:ext>
            </a:extLst>
          </p:cNvPr>
          <p:cNvSpPr>
            <a:spLocks noChangeArrowheads="1"/>
          </p:cNvSpPr>
          <p:nvPr/>
        </p:nvSpPr>
        <p:spPr bwMode="auto">
          <a:xfrm>
            <a:off x="1143000" y="1862584"/>
            <a:ext cx="3787588" cy="424731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accent1"/>
                </a:solidFill>
                <a:effectLst/>
                <a:latin typeface="Söhne"/>
              </a:rPr>
              <a:t>Private (Name Mangling):</a:t>
            </a:r>
            <a:r>
              <a:rPr kumimoji="0" lang="en-US" altLang="en-US" b="0" i="0" u="none" strike="noStrike" cap="none" normalizeH="0" baseline="0" dirty="0">
                <a:ln>
                  <a:noFill/>
                </a:ln>
                <a:solidFill>
                  <a:schemeClr val="accent1"/>
                </a:solidFill>
                <a:effectLst/>
                <a:latin typeface="Söhne"/>
              </a:rPr>
              <a:t> Python doesn't have truly private members, but it uses name mangling to make members less accessible from outside the class. Private members are prefixed with a double underscore </a:t>
            </a:r>
            <a:r>
              <a:rPr kumimoji="0" lang="en-US" altLang="en-US" b="1" i="0" u="none" strike="noStrike" cap="none" normalizeH="0" baseline="0" dirty="0">
                <a:ln>
                  <a:noFill/>
                </a:ln>
                <a:solidFill>
                  <a:schemeClr val="accent1"/>
                </a:solidFill>
                <a:effectLst/>
                <a:latin typeface="Söhne Mono"/>
              </a:rPr>
              <a:t>__</a:t>
            </a:r>
            <a:r>
              <a:rPr kumimoji="0" lang="en-US" altLang="en-US" b="0" i="0" u="none" strike="noStrike" cap="none" normalizeH="0" baseline="0" dirty="0">
                <a:ln>
                  <a:noFill/>
                </a:ln>
                <a:solidFill>
                  <a:schemeClr val="accent1"/>
                </a:solidFill>
                <a:effectLst/>
                <a:latin typeface="Söhne"/>
              </a:rPr>
              <a:t> (two underscores) but are still accessible using name mangling.</a:t>
            </a:r>
            <a:r>
              <a:rPr kumimoji="0" lang="en-US" altLang="en-US" b="0" i="0" u="none" strike="noStrike" cap="none" normalizeH="0" baseline="0" dirty="0">
                <a:ln>
                  <a:noFill/>
                </a:ln>
                <a:solidFill>
                  <a:schemeClr val="accent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b="1" i="0" dirty="0">
                <a:solidFill>
                  <a:schemeClr val="accent1"/>
                </a:solidFill>
                <a:effectLst/>
                <a:latin typeface="Söhne"/>
              </a:rPr>
              <a:t>Note: </a:t>
            </a:r>
            <a:r>
              <a:rPr lang="en-US" b="0" i="0" dirty="0">
                <a:solidFill>
                  <a:schemeClr val="accent1"/>
                </a:solidFill>
                <a:effectLst/>
                <a:latin typeface="Söhne"/>
              </a:rPr>
              <a:t>Accessing private members using name mangling is not recommended and goes against the principle of encapsulation. It's generally considered a best practice to avoid accessing private members from outside the class.</a:t>
            </a:r>
            <a:endParaRPr kumimoji="0" lang="en-US" altLang="en-US" b="0" i="0" u="none" strike="noStrike" cap="none" normalizeH="0" baseline="0" dirty="0">
              <a:ln>
                <a:noFill/>
              </a:ln>
              <a:solidFill>
                <a:schemeClr val="accent1"/>
              </a:solidFill>
              <a:effectLst/>
              <a:latin typeface="Arial" panose="020B0604020202020204" pitchFamily="34" charset="0"/>
            </a:endParaRPr>
          </a:p>
        </p:txBody>
      </p:sp>
      <p:pic>
        <p:nvPicPr>
          <p:cNvPr id="7" name="Picture 6">
            <a:extLst>
              <a:ext uri="{FF2B5EF4-FFF2-40B4-BE49-F238E27FC236}">
                <a16:creationId xmlns:a16="http://schemas.microsoft.com/office/drawing/2014/main" id="{D2DF582F-3232-9DE0-2061-9B7C787CD2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7652" y="1965960"/>
            <a:ext cx="6180356" cy="3109229"/>
          </a:xfrm>
          <a:prstGeom prst="rect">
            <a:avLst/>
          </a:prstGeom>
        </p:spPr>
      </p:pic>
    </p:spTree>
    <p:extLst>
      <p:ext uri="{BB962C8B-B14F-4D97-AF65-F5344CB8AC3E}">
        <p14:creationId xmlns:p14="http://schemas.microsoft.com/office/powerpoint/2010/main" val="1428129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48F9C-FFB4-BF03-4418-CBDD7B51DCD6}"/>
              </a:ext>
            </a:extLst>
          </p:cNvPr>
          <p:cNvSpPr>
            <a:spLocks noGrp="1"/>
          </p:cNvSpPr>
          <p:nvPr>
            <p:ph type="title"/>
          </p:nvPr>
        </p:nvSpPr>
        <p:spPr>
          <a:xfrm>
            <a:off x="584358" y="609600"/>
            <a:ext cx="9875520" cy="1356360"/>
          </a:xfrm>
        </p:spPr>
        <p:txBody>
          <a:bodyPr/>
          <a:lstStyle/>
          <a:p>
            <a:r>
              <a:rPr lang="en-US" dirty="0"/>
              <a:t>Property </a:t>
            </a:r>
            <a:r>
              <a:rPr lang="en-US" sz="1800" dirty="0"/>
              <a:t>(more Details)</a:t>
            </a:r>
            <a:endParaRPr lang="en-US" dirty="0"/>
          </a:p>
        </p:txBody>
      </p:sp>
      <p:pic>
        <p:nvPicPr>
          <p:cNvPr id="5" name="Content Placeholder 4">
            <a:extLst>
              <a:ext uri="{FF2B5EF4-FFF2-40B4-BE49-F238E27FC236}">
                <a16:creationId xmlns:a16="http://schemas.microsoft.com/office/drawing/2014/main" id="{5012C78F-BBFA-CD06-4806-80577580CE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6799" y="697594"/>
            <a:ext cx="6730843" cy="5685276"/>
          </a:xfrm>
        </p:spPr>
      </p:pic>
      <p:sp>
        <p:nvSpPr>
          <p:cNvPr id="6" name="TextBox 5">
            <a:extLst>
              <a:ext uri="{FF2B5EF4-FFF2-40B4-BE49-F238E27FC236}">
                <a16:creationId xmlns:a16="http://schemas.microsoft.com/office/drawing/2014/main" id="{251E49FF-EFF5-CDCF-84C6-2AF8B4126DCE}"/>
              </a:ext>
            </a:extLst>
          </p:cNvPr>
          <p:cNvSpPr txBox="1"/>
          <p:nvPr/>
        </p:nvSpPr>
        <p:spPr>
          <a:xfrm>
            <a:off x="484092" y="1965960"/>
            <a:ext cx="4392707" cy="3816429"/>
          </a:xfrm>
          <a:prstGeom prst="rect">
            <a:avLst/>
          </a:prstGeom>
          <a:noFill/>
        </p:spPr>
        <p:txBody>
          <a:bodyPr wrap="square" rtlCol="0">
            <a:spAutoFit/>
          </a:bodyPr>
          <a:lstStyle/>
          <a:p>
            <a:pPr algn="l"/>
            <a:r>
              <a:rPr lang="en-US" sz="1600" b="0" i="0" dirty="0">
                <a:solidFill>
                  <a:schemeClr val="accent1"/>
                </a:solidFill>
                <a:effectLst/>
                <a:latin typeface="Söhne"/>
              </a:rPr>
              <a:t>In Python, a property is a special attribute that allows you to control the access, modification, and deletion of an object's attribute as if it were a regular attribute, while providing custom behavior through getter, setter, and </a:t>
            </a:r>
            <a:r>
              <a:rPr lang="en-US" sz="1600" b="0" i="0" dirty="0" err="1">
                <a:solidFill>
                  <a:schemeClr val="accent1"/>
                </a:solidFill>
                <a:effectLst/>
                <a:latin typeface="Söhne"/>
              </a:rPr>
              <a:t>deleter</a:t>
            </a:r>
            <a:r>
              <a:rPr lang="en-US" sz="1600" b="0" i="0" dirty="0">
                <a:solidFill>
                  <a:schemeClr val="accent1"/>
                </a:solidFill>
                <a:effectLst/>
                <a:latin typeface="Söhne"/>
              </a:rPr>
              <a:t> methods. Properties are used to ensure that certain actions take place when an attribute is accessed, modified, or deleted, without directly exposing the underlying data.</a:t>
            </a:r>
          </a:p>
          <a:p>
            <a:pPr algn="l"/>
            <a:r>
              <a:rPr lang="en-US" sz="1600" b="0" i="0" dirty="0">
                <a:solidFill>
                  <a:schemeClr val="accent1"/>
                </a:solidFill>
                <a:effectLst/>
                <a:latin typeface="Söhne"/>
              </a:rPr>
              <a:t>Properties are often used to implement the concept of "getter" and "setter" methods in other programming languages, but they provide a more Pythonic and elegant way of achieving the same functionality.</a:t>
            </a:r>
          </a:p>
          <a:p>
            <a:endParaRPr lang="en-US" dirty="0"/>
          </a:p>
        </p:txBody>
      </p:sp>
    </p:spTree>
    <p:extLst>
      <p:ext uri="{BB962C8B-B14F-4D97-AF65-F5344CB8AC3E}">
        <p14:creationId xmlns:p14="http://schemas.microsoft.com/office/powerpoint/2010/main" val="15732851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2E02A-B0B7-97F4-71BE-C5922B22268C}"/>
              </a:ext>
            </a:extLst>
          </p:cNvPr>
          <p:cNvSpPr>
            <a:spLocks noGrp="1"/>
          </p:cNvSpPr>
          <p:nvPr>
            <p:ph type="title"/>
          </p:nvPr>
        </p:nvSpPr>
        <p:spPr/>
        <p:txBody>
          <a:bodyPr/>
          <a:lstStyle/>
          <a:p>
            <a:r>
              <a:rPr lang="en-US" dirty="0"/>
              <a:t>Property </a:t>
            </a:r>
            <a:r>
              <a:rPr lang="en-US" sz="1800" dirty="0"/>
              <a:t>(more Details)</a:t>
            </a:r>
            <a:endParaRPr lang="en-US" dirty="0"/>
          </a:p>
        </p:txBody>
      </p:sp>
      <p:pic>
        <p:nvPicPr>
          <p:cNvPr id="5" name="Content Placeholder 4">
            <a:extLst>
              <a:ext uri="{FF2B5EF4-FFF2-40B4-BE49-F238E27FC236}">
                <a16:creationId xmlns:a16="http://schemas.microsoft.com/office/drawing/2014/main" id="{EFD36C49-4BD4-CAD5-824D-469916E55D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3163" y="1800606"/>
            <a:ext cx="6405674" cy="4447794"/>
          </a:xfrm>
        </p:spPr>
      </p:pic>
    </p:spTree>
    <p:extLst>
      <p:ext uri="{BB962C8B-B14F-4D97-AF65-F5344CB8AC3E}">
        <p14:creationId xmlns:p14="http://schemas.microsoft.com/office/powerpoint/2010/main" val="2914752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15067B4-67E8-FEF4-7EB0-521CC90179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7863" y="1012871"/>
            <a:ext cx="5957665" cy="4832258"/>
          </a:xfrm>
        </p:spPr>
      </p:pic>
      <p:sp>
        <p:nvSpPr>
          <p:cNvPr id="4" name="Title 1">
            <a:extLst>
              <a:ext uri="{FF2B5EF4-FFF2-40B4-BE49-F238E27FC236}">
                <a16:creationId xmlns:a16="http://schemas.microsoft.com/office/drawing/2014/main" id="{68D736AB-3187-F72B-7D7F-BAFF541BD7B0}"/>
              </a:ext>
            </a:extLst>
          </p:cNvPr>
          <p:cNvSpPr>
            <a:spLocks noGrp="1"/>
          </p:cNvSpPr>
          <p:nvPr>
            <p:ph type="title"/>
          </p:nvPr>
        </p:nvSpPr>
        <p:spPr>
          <a:xfrm>
            <a:off x="1143000" y="609600"/>
            <a:ext cx="9875520" cy="1356360"/>
          </a:xfrm>
        </p:spPr>
        <p:txBody>
          <a:bodyPr/>
          <a:lstStyle/>
          <a:p>
            <a:r>
              <a:rPr lang="en-US" dirty="0"/>
              <a:t>Property </a:t>
            </a:r>
            <a:r>
              <a:rPr lang="en-US" sz="1800" dirty="0"/>
              <a:t>(more Details)</a:t>
            </a:r>
            <a:endParaRPr lang="en-US" dirty="0"/>
          </a:p>
        </p:txBody>
      </p:sp>
      <p:sp>
        <p:nvSpPr>
          <p:cNvPr id="7" name="TextBox 6">
            <a:extLst>
              <a:ext uri="{FF2B5EF4-FFF2-40B4-BE49-F238E27FC236}">
                <a16:creationId xmlns:a16="http://schemas.microsoft.com/office/drawing/2014/main" id="{D5FF3363-3DD5-14FA-6077-D12A4107A4F3}"/>
              </a:ext>
            </a:extLst>
          </p:cNvPr>
          <p:cNvSpPr txBox="1"/>
          <p:nvPr/>
        </p:nvSpPr>
        <p:spPr>
          <a:xfrm>
            <a:off x="1143000" y="2228671"/>
            <a:ext cx="3626224" cy="923330"/>
          </a:xfrm>
          <a:prstGeom prst="rect">
            <a:avLst/>
          </a:prstGeom>
          <a:noFill/>
        </p:spPr>
        <p:txBody>
          <a:bodyPr wrap="square" rtlCol="0">
            <a:spAutoFit/>
          </a:bodyPr>
          <a:lstStyle/>
          <a:p>
            <a:r>
              <a:rPr lang="en-US" dirty="0">
                <a:solidFill>
                  <a:schemeClr val="accent1"/>
                </a:solidFill>
                <a:latin typeface="Sohne"/>
              </a:rPr>
              <a:t>Using @property and @[variable].setter decorators to define a property in python</a:t>
            </a:r>
          </a:p>
        </p:txBody>
      </p:sp>
    </p:spTree>
    <p:extLst>
      <p:ext uri="{BB962C8B-B14F-4D97-AF65-F5344CB8AC3E}">
        <p14:creationId xmlns:p14="http://schemas.microsoft.com/office/powerpoint/2010/main" val="7440038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B330859-F8CB-53AA-89B2-AEA1FD11CBAA}"/>
              </a:ext>
            </a:extLst>
          </p:cNvPr>
          <p:cNvSpPr>
            <a:spLocks noGrp="1"/>
          </p:cNvSpPr>
          <p:nvPr>
            <p:ph type="title"/>
          </p:nvPr>
        </p:nvSpPr>
        <p:spPr>
          <a:xfrm>
            <a:off x="1143000" y="609600"/>
            <a:ext cx="9875520" cy="1356360"/>
          </a:xfrm>
        </p:spPr>
        <p:txBody>
          <a:bodyPr/>
          <a:lstStyle/>
          <a:p>
            <a:r>
              <a:rPr lang="en-US" dirty="0"/>
              <a:t>Property </a:t>
            </a:r>
            <a:r>
              <a:rPr lang="en-US" sz="1800" dirty="0"/>
              <a:t>(more Details)</a:t>
            </a:r>
            <a:endParaRPr lang="en-US" dirty="0"/>
          </a:p>
        </p:txBody>
      </p:sp>
      <p:pic>
        <p:nvPicPr>
          <p:cNvPr id="6" name="Picture 5">
            <a:extLst>
              <a:ext uri="{FF2B5EF4-FFF2-40B4-BE49-F238E27FC236}">
                <a16:creationId xmlns:a16="http://schemas.microsoft.com/office/drawing/2014/main" id="{203B6217-006D-D1D9-DF7D-4CC0D4CFBBBC}"/>
              </a:ext>
            </a:extLst>
          </p:cNvPr>
          <p:cNvPicPr>
            <a:picLocks noChangeAspect="1"/>
          </p:cNvPicPr>
          <p:nvPr/>
        </p:nvPicPr>
        <p:blipFill rotWithShape="1">
          <a:blip r:embed="rId2">
            <a:extLst>
              <a:ext uri="{28A0092B-C50C-407E-A947-70E740481C1C}">
                <a14:useLocalDpi xmlns:a14="http://schemas.microsoft.com/office/drawing/2010/main" val="0"/>
              </a:ext>
            </a:extLst>
          </a:blip>
          <a:srcRect r="56168"/>
          <a:stretch/>
        </p:blipFill>
        <p:spPr>
          <a:xfrm>
            <a:off x="3388388" y="2904566"/>
            <a:ext cx="3061447" cy="3227295"/>
          </a:xfrm>
          <a:prstGeom prst="rect">
            <a:avLst/>
          </a:prstGeom>
        </p:spPr>
      </p:pic>
      <p:pic>
        <p:nvPicPr>
          <p:cNvPr id="8" name="Picture 7">
            <a:extLst>
              <a:ext uri="{FF2B5EF4-FFF2-40B4-BE49-F238E27FC236}">
                <a16:creationId xmlns:a16="http://schemas.microsoft.com/office/drawing/2014/main" id="{C25BF5B3-91F0-2BDB-CAC9-17973DD5C1E7}"/>
              </a:ext>
            </a:extLst>
          </p:cNvPr>
          <p:cNvPicPr>
            <a:picLocks noChangeAspect="1"/>
          </p:cNvPicPr>
          <p:nvPr/>
        </p:nvPicPr>
        <p:blipFill rotWithShape="1">
          <a:blip r:embed="rId3">
            <a:extLst>
              <a:ext uri="{28A0092B-C50C-407E-A947-70E740481C1C}">
                <a14:useLocalDpi xmlns:a14="http://schemas.microsoft.com/office/drawing/2010/main" val="0"/>
              </a:ext>
            </a:extLst>
          </a:blip>
          <a:srcRect r="52785"/>
          <a:stretch/>
        </p:blipFill>
        <p:spPr>
          <a:xfrm>
            <a:off x="7906530" y="2904566"/>
            <a:ext cx="3191504" cy="3261643"/>
          </a:xfrm>
          <a:prstGeom prst="rect">
            <a:avLst/>
          </a:prstGeom>
        </p:spPr>
      </p:pic>
      <p:sp>
        <p:nvSpPr>
          <p:cNvPr id="9" name="TextBox 8">
            <a:extLst>
              <a:ext uri="{FF2B5EF4-FFF2-40B4-BE49-F238E27FC236}">
                <a16:creationId xmlns:a16="http://schemas.microsoft.com/office/drawing/2014/main" id="{DBA000F3-CDA0-ADBA-3754-F592C3996E40}"/>
              </a:ext>
            </a:extLst>
          </p:cNvPr>
          <p:cNvSpPr txBox="1"/>
          <p:nvPr/>
        </p:nvSpPr>
        <p:spPr>
          <a:xfrm>
            <a:off x="5986615" y="1868858"/>
            <a:ext cx="2369751" cy="338554"/>
          </a:xfrm>
          <a:prstGeom prst="rect">
            <a:avLst/>
          </a:prstGeom>
          <a:noFill/>
        </p:spPr>
        <p:txBody>
          <a:bodyPr wrap="none" rtlCol="0">
            <a:spAutoFit/>
          </a:bodyPr>
          <a:lstStyle/>
          <a:p>
            <a:r>
              <a:rPr lang="en-US" sz="1600" b="1" dirty="0">
                <a:solidFill>
                  <a:schemeClr val="accent1"/>
                </a:solidFill>
                <a:latin typeface="Sohne"/>
              </a:rPr>
              <a:t>Another Way of Defining</a:t>
            </a:r>
          </a:p>
        </p:txBody>
      </p:sp>
      <p:sp>
        <p:nvSpPr>
          <p:cNvPr id="10" name="TextBox 9">
            <a:extLst>
              <a:ext uri="{FF2B5EF4-FFF2-40B4-BE49-F238E27FC236}">
                <a16:creationId xmlns:a16="http://schemas.microsoft.com/office/drawing/2014/main" id="{350720D3-B179-E3A4-D99D-2A71E6A45DF3}"/>
              </a:ext>
            </a:extLst>
          </p:cNvPr>
          <p:cNvSpPr txBox="1"/>
          <p:nvPr/>
        </p:nvSpPr>
        <p:spPr>
          <a:xfrm>
            <a:off x="3792969" y="2390894"/>
            <a:ext cx="2252283" cy="338554"/>
          </a:xfrm>
          <a:prstGeom prst="rect">
            <a:avLst/>
          </a:prstGeom>
          <a:noFill/>
        </p:spPr>
        <p:txBody>
          <a:bodyPr wrap="none" rtlCol="0">
            <a:spAutoFit/>
          </a:bodyPr>
          <a:lstStyle/>
          <a:p>
            <a:r>
              <a:rPr lang="en-US" sz="1600" dirty="0">
                <a:solidFill>
                  <a:schemeClr val="accent1"/>
                </a:solidFill>
                <a:latin typeface="Sohne"/>
              </a:rPr>
              <a:t>Using Property Keyword</a:t>
            </a:r>
          </a:p>
        </p:txBody>
      </p:sp>
      <p:sp>
        <p:nvSpPr>
          <p:cNvPr id="11" name="TextBox 10">
            <a:extLst>
              <a:ext uri="{FF2B5EF4-FFF2-40B4-BE49-F238E27FC236}">
                <a16:creationId xmlns:a16="http://schemas.microsoft.com/office/drawing/2014/main" id="{56F43A2F-0B6C-032F-96B8-BAE5CC804F6D}"/>
              </a:ext>
            </a:extLst>
          </p:cNvPr>
          <p:cNvSpPr txBox="1"/>
          <p:nvPr/>
        </p:nvSpPr>
        <p:spPr>
          <a:xfrm>
            <a:off x="8123956" y="2390894"/>
            <a:ext cx="2756652" cy="338554"/>
          </a:xfrm>
          <a:prstGeom prst="rect">
            <a:avLst/>
          </a:prstGeom>
          <a:noFill/>
        </p:spPr>
        <p:txBody>
          <a:bodyPr wrap="none" rtlCol="0">
            <a:spAutoFit/>
          </a:bodyPr>
          <a:lstStyle/>
          <a:p>
            <a:r>
              <a:rPr lang="en-US" sz="1600" dirty="0">
                <a:solidFill>
                  <a:schemeClr val="accent1"/>
                </a:solidFill>
                <a:latin typeface="Sohne"/>
              </a:rPr>
              <a:t>Make getter and setter private</a:t>
            </a:r>
          </a:p>
        </p:txBody>
      </p:sp>
      <p:cxnSp>
        <p:nvCxnSpPr>
          <p:cNvPr id="13" name="Straight Arrow Connector 12">
            <a:extLst>
              <a:ext uri="{FF2B5EF4-FFF2-40B4-BE49-F238E27FC236}">
                <a16:creationId xmlns:a16="http://schemas.microsoft.com/office/drawing/2014/main" id="{13773368-CF10-49D3-FF24-1CEC3BEE4D7C}"/>
              </a:ext>
            </a:extLst>
          </p:cNvPr>
          <p:cNvCxnSpPr>
            <a:stCxn id="6" idx="3"/>
            <a:endCxn id="8" idx="1"/>
          </p:cNvCxnSpPr>
          <p:nvPr/>
        </p:nvCxnSpPr>
        <p:spPr>
          <a:xfrm>
            <a:off x="6449835" y="4518214"/>
            <a:ext cx="1456695" cy="1717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4" name="TextBox 13">
            <a:extLst>
              <a:ext uri="{FF2B5EF4-FFF2-40B4-BE49-F238E27FC236}">
                <a16:creationId xmlns:a16="http://schemas.microsoft.com/office/drawing/2014/main" id="{68AAD52B-13E9-7A0E-63DE-6E0F47D511C9}"/>
              </a:ext>
            </a:extLst>
          </p:cNvPr>
          <p:cNvSpPr txBox="1"/>
          <p:nvPr/>
        </p:nvSpPr>
        <p:spPr>
          <a:xfrm>
            <a:off x="1143000" y="2904566"/>
            <a:ext cx="1819564" cy="1200329"/>
          </a:xfrm>
          <a:prstGeom prst="rect">
            <a:avLst/>
          </a:prstGeom>
          <a:noFill/>
        </p:spPr>
        <p:txBody>
          <a:bodyPr wrap="square" rtlCol="0">
            <a:spAutoFit/>
          </a:bodyPr>
          <a:lstStyle/>
          <a:p>
            <a:r>
              <a:rPr lang="en-US" dirty="0">
                <a:solidFill>
                  <a:schemeClr val="accent1"/>
                </a:solidFill>
                <a:latin typeface="Sohne"/>
              </a:rPr>
              <a:t>*NOTE: Using decorators is better than both of these</a:t>
            </a:r>
          </a:p>
        </p:txBody>
      </p:sp>
    </p:spTree>
    <p:extLst>
      <p:ext uri="{BB962C8B-B14F-4D97-AF65-F5344CB8AC3E}">
        <p14:creationId xmlns:p14="http://schemas.microsoft.com/office/powerpoint/2010/main" val="18879274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FAF08D-F0A1-4F17-8063-06AE26A22017}"/>
              </a:ext>
            </a:extLst>
          </p:cNvPr>
          <p:cNvSpPr>
            <a:spLocks noGrp="1"/>
          </p:cNvSpPr>
          <p:nvPr>
            <p:ph type="title"/>
          </p:nvPr>
        </p:nvSpPr>
        <p:spPr>
          <a:xfrm>
            <a:off x="1143000" y="609600"/>
            <a:ext cx="9875520" cy="1356360"/>
          </a:xfrm>
        </p:spPr>
        <p:txBody>
          <a:bodyPr/>
          <a:lstStyle/>
          <a:p>
            <a:r>
              <a:rPr lang="en-US" dirty="0"/>
              <a:t>Property </a:t>
            </a:r>
            <a:r>
              <a:rPr lang="en-US" sz="1800" dirty="0"/>
              <a:t>(more Details)</a:t>
            </a:r>
            <a:endParaRPr lang="en-US" dirty="0"/>
          </a:p>
        </p:txBody>
      </p:sp>
      <p:pic>
        <p:nvPicPr>
          <p:cNvPr id="6" name="Picture 5">
            <a:extLst>
              <a:ext uri="{FF2B5EF4-FFF2-40B4-BE49-F238E27FC236}">
                <a16:creationId xmlns:a16="http://schemas.microsoft.com/office/drawing/2014/main" id="{613AA100-C5A1-3B50-B983-4CE822EC91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5150" y="829413"/>
            <a:ext cx="6904318" cy="5624047"/>
          </a:xfrm>
          <a:prstGeom prst="rect">
            <a:avLst/>
          </a:prstGeom>
        </p:spPr>
      </p:pic>
      <p:sp>
        <p:nvSpPr>
          <p:cNvPr id="7" name="TextBox 6">
            <a:extLst>
              <a:ext uri="{FF2B5EF4-FFF2-40B4-BE49-F238E27FC236}">
                <a16:creationId xmlns:a16="http://schemas.microsoft.com/office/drawing/2014/main" id="{3D4E7F66-8D5D-4631-EDCA-12DC1007B845}"/>
              </a:ext>
            </a:extLst>
          </p:cNvPr>
          <p:cNvSpPr txBox="1"/>
          <p:nvPr/>
        </p:nvSpPr>
        <p:spPr>
          <a:xfrm>
            <a:off x="1143000" y="2536448"/>
            <a:ext cx="2604654" cy="1785104"/>
          </a:xfrm>
          <a:prstGeom prst="rect">
            <a:avLst/>
          </a:prstGeom>
          <a:noFill/>
        </p:spPr>
        <p:txBody>
          <a:bodyPr wrap="square" rtlCol="0">
            <a:spAutoFit/>
          </a:bodyPr>
          <a:lstStyle/>
          <a:p>
            <a:r>
              <a:rPr lang="en-US" sz="2000" b="1" dirty="0">
                <a:solidFill>
                  <a:schemeClr val="accent1"/>
                </a:solidFill>
                <a:latin typeface="Sohne"/>
              </a:rPr>
              <a:t>Another Example:</a:t>
            </a:r>
          </a:p>
          <a:p>
            <a:endParaRPr lang="en-US" dirty="0">
              <a:solidFill>
                <a:schemeClr val="accent1"/>
              </a:solidFill>
              <a:latin typeface="Sohne"/>
            </a:endParaRPr>
          </a:p>
          <a:p>
            <a:r>
              <a:rPr lang="en-US" b="1" dirty="0">
                <a:solidFill>
                  <a:schemeClr val="accent1"/>
                </a:solidFill>
                <a:latin typeface="Sohne"/>
              </a:rPr>
              <a:t>NOTE: </a:t>
            </a:r>
            <a:r>
              <a:rPr lang="en-US" dirty="0">
                <a:solidFill>
                  <a:schemeClr val="accent1"/>
                </a:solidFill>
                <a:latin typeface="Sohne"/>
              </a:rPr>
              <a:t>Condition is </a:t>
            </a:r>
            <a:r>
              <a:rPr lang="en-US" b="1" dirty="0">
                <a:solidFill>
                  <a:schemeClr val="accent1"/>
                </a:solidFill>
                <a:latin typeface="Sohne"/>
              </a:rPr>
              <a:t>NOT</a:t>
            </a:r>
            <a:r>
              <a:rPr lang="en-US" dirty="0">
                <a:solidFill>
                  <a:schemeClr val="accent1"/>
                </a:solidFill>
                <a:latin typeface="Sohne"/>
              </a:rPr>
              <a:t> a method, it is a property and it behaves like a property.</a:t>
            </a:r>
          </a:p>
        </p:txBody>
      </p:sp>
    </p:spTree>
    <p:extLst>
      <p:ext uri="{BB962C8B-B14F-4D97-AF65-F5344CB8AC3E}">
        <p14:creationId xmlns:p14="http://schemas.microsoft.com/office/powerpoint/2010/main" val="23487988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24A2C-E563-40D0-7151-47E4B424235C}"/>
              </a:ext>
            </a:extLst>
          </p:cNvPr>
          <p:cNvSpPr>
            <a:spLocks noGrp="1"/>
          </p:cNvSpPr>
          <p:nvPr>
            <p:ph type="title"/>
          </p:nvPr>
        </p:nvSpPr>
        <p:spPr/>
        <p:txBody>
          <a:bodyPr/>
          <a:lstStyle/>
          <a:p>
            <a:r>
              <a:rPr lang="en-US" dirty="0"/>
              <a:t>Method Overloading</a:t>
            </a:r>
          </a:p>
        </p:txBody>
      </p:sp>
      <p:sp>
        <p:nvSpPr>
          <p:cNvPr id="4" name="TextBox 3">
            <a:extLst>
              <a:ext uri="{FF2B5EF4-FFF2-40B4-BE49-F238E27FC236}">
                <a16:creationId xmlns:a16="http://schemas.microsoft.com/office/drawing/2014/main" id="{8E02E24F-BC9C-227F-626B-AB20FC0191A2}"/>
              </a:ext>
            </a:extLst>
          </p:cNvPr>
          <p:cNvSpPr txBox="1"/>
          <p:nvPr/>
        </p:nvSpPr>
        <p:spPr>
          <a:xfrm>
            <a:off x="1143000" y="1965960"/>
            <a:ext cx="3917576" cy="3970318"/>
          </a:xfrm>
          <a:prstGeom prst="rect">
            <a:avLst/>
          </a:prstGeom>
          <a:noFill/>
        </p:spPr>
        <p:txBody>
          <a:bodyPr wrap="square" rtlCol="0">
            <a:spAutoFit/>
          </a:bodyPr>
          <a:lstStyle/>
          <a:p>
            <a:r>
              <a:rPr lang="en-US" b="0" i="0" dirty="0">
                <a:solidFill>
                  <a:schemeClr val="accent1"/>
                </a:solidFill>
                <a:effectLst/>
                <a:latin typeface="Söhne"/>
              </a:rPr>
              <a:t>Method overloading refers to the ability to define multiple methods in a class with the same name but different parameter lists (number or types of parameters). Python does not support method overloading in the traditional sense (as in some other languages like Java or C++), where the appropriate method is chosen at compile-time based on the method signature. However, you can achieve method overloading in Python by using default parameter values or variable-length argument lists (e.g., *</a:t>
            </a:r>
            <a:r>
              <a:rPr lang="en-US" b="0" i="0" dirty="0" err="1">
                <a:solidFill>
                  <a:schemeClr val="accent1"/>
                </a:solidFill>
                <a:effectLst/>
                <a:latin typeface="Söhne"/>
              </a:rPr>
              <a:t>args</a:t>
            </a:r>
            <a:r>
              <a:rPr lang="en-US" b="0" i="0" dirty="0">
                <a:solidFill>
                  <a:schemeClr val="accent1"/>
                </a:solidFill>
                <a:effectLst/>
                <a:latin typeface="Söhne"/>
              </a:rPr>
              <a:t> or **</a:t>
            </a:r>
            <a:r>
              <a:rPr lang="en-US" b="0" i="0" dirty="0" err="1">
                <a:solidFill>
                  <a:schemeClr val="accent1"/>
                </a:solidFill>
                <a:effectLst/>
                <a:latin typeface="Söhne"/>
              </a:rPr>
              <a:t>kwargs</a:t>
            </a:r>
            <a:r>
              <a:rPr lang="en-US" b="0" i="0" dirty="0">
                <a:solidFill>
                  <a:schemeClr val="accent1"/>
                </a:solidFill>
                <a:effectLst/>
                <a:latin typeface="Söhne"/>
              </a:rPr>
              <a:t>).</a:t>
            </a:r>
            <a:endParaRPr lang="en-US" dirty="0">
              <a:solidFill>
                <a:schemeClr val="accent1"/>
              </a:solidFill>
            </a:endParaRPr>
          </a:p>
        </p:txBody>
      </p:sp>
      <p:pic>
        <p:nvPicPr>
          <p:cNvPr id="6" name="Picture 5">
            <a:extLst>
              <a:ext uri="{FF2B5EF4-FFF2-40B4-BE49-F238E27FC236}">
                <a16:creationId xmlns:a16="http://schemas.microsoft.com/office/drawing/2014/main" id="{9DF1CE68-B1D3-AECA-B708-7F4AB3A944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965960"/>
            <a:ext cx="5479309" cy="3970319"/>
          </a:xfrm>
          <a:prstGeom prst="rect">
            <a:avLst/>
          </a:prstGeom>
        </p:spPr>
      </p:pic>
    </p:spTree>
    <p:extLst>
      <p:ext uri="{BB962C8B-B14F-4D97-AF65-F5344CB8AC3E}">
        <p14:creationId xmlns:p14="http://schemas.microsoft.com/office/powerpoint/2010/main" val="33032690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A90AC-2D97-293F-82B6-84C0AED26C78}"/>
              </a:ext>
            </a:extLst>
          </p:cNvPr>
          <p:cNvSpPr>
            <a:spLocks noGrp="1"/>
          </p:cNvSpPr>
          <p:nvPr>
            <p:ph type="title"/>
          </p:nvPr>
        </p:nvSpPr>
        <p:spPr/>
        <p:txBody>
          <a:bodyPr/>
          <a:lstStyle/>
          <a:p>
            <a:r>
              <a:rPr lang="en-US" dirty="0"/>
              <a:t>Method Overriding</a:t>
            </a:r>
          </a:p>
        </p:txBody>
      </p:sp>
      <p:sp>
        <p:nvSpPr>
          <p:cNvPr id="4" name="TextBox 3">
            <a:extLst>
              <a:ext uri="{FF2B5EF4-FFF2-40B4-BE49-F238E27FC236}">
                <a16:creationId xmlns:a16="http://schemas.microsoft.com/office/drawing/2014/main" id="{36007BE7-62EF-057C-39C6-237073B9CB81}"/>
              </a:ext>
            </a:extLst>
          </p:cNvPr>
          <p:cNvSpPr txBox="1"/>
          <p:nvPr/>
        </p:nvSpPr>
        <p:spPr>
          <a:xfrm>
            <a:off x="1143000" y="2413337"/>
            <a:ext cx="3886199" cy="2031325"/>
          </a:xfrm>
          <a:prstGeom prst="rect">
            <a:avLst/>
          </a:prstGeom>
          <a:noFill/>
        </p:spPr>
        <p:txBody>
          <a:bodyPr wrap="square" rtlCol="0">
            <a:spAutoFit/>
          </a:bodyPr>
          <a:lstStyle/>
          <a:p>
            <a:r>
              <a:rPr lang="en-US" b="0" i="0" dirty="0">
                <a:solidFill>
                  <a:schemeClr val="accent1"/>
                </a:solidFill>
                <a:effectLst/>
                <a:latin typeface="Söhne"/>
              </a:rPr>
              <a:t>Method overriding is the ability to provide a new implementation (override) for a method in a subclass that is already defined in its superclass. It allows a subclass to provide a specific behavior for a method that is inherited from its superclass.</a:t>
            </a:r>
            <a:endParaRPr lang="en-US" dirty="0">
              <a:solidFill>
                <a:schemeClr val="accent1"/>
              </a:solidFill>
            </a:endParaRPr>
          </a:p>
        </p:txBody>
      </p:sp>
      <p:pic>
        <p:nvPicPr>
          <p:cNvPr id="6" name="Picture 5">
            <a:extLst>
              <a:ext uri="{FF2B5EF4-FFF2-40B4-BE49-F238E27FC236}">
                <a16:creationId xmlns:a16="http://schemas.microsoft.com/office/drawing/2014/main" id="{DD9962AC-41C0-CD99-4E5A-459D1F4EE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5216" y="967282"/>
            <a:ext cx="4961050" cy="5281118"/>
          </a:xfrm>
          <a:prstGeom prst="rect">
            <a:avLst/>
          </a:prstGeom>
        </p:spPr>
      </p:pic>
    </p:spTree>
    <p:extLst>
      <p:ext uri="{BB962C8B-B14F-4D97-AF65-F5344CB8AC3E}">
        <p14:creationId xmlns:p14="http://schemas.microsoft.com/office/powerpoint/2010/main" val="37998692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D509A-BDBB-8649-E93E-94DFDA28C1A9}"/>
              </a:ext>
            </a:extLst>
          </p:cNvPr>
          <p:cNvSpPr>
            <a:spLocks noGrp="1"/>
          </p:cNvSpPr>
          <p:nvPr>
            <p:ph type="title"/>
          </p:nvPr>
        </p:nvSpPr>
        <p:spPr/>
        <p:txBody>
          <a:bodyPr/>
          <a:lstStyle/>
          <a:p>
            <a:r>
              <a:rPr lang="en-US" dirty="0"/>
              <a:t>Comparison</a:t>
            </a:r>
          </a:p>
        </p:txBody>
      </p:sp>
      <p:sp>
        <p:nvSpPr>
          <p:cNvPr id="3" name="Content Placeholder 2">
            <a:extLst>
              <a:ext uri="{FF2B5EF4-FFF2-40B4-BE49-F238E27FC236}">
                <a16:creationId xmlns:a16="http://schemas.microsoft.com/office/drawing/2014/main" id="{E89185BB-51EE-E6AE-1772-A5B3CABB1CD8}"/>
              </a:ext>
            </a:extLst>
          </p:cNvPr>
          <p:cNvSpPr>
            <a:spLocks noGrp="1"/>
          </p:cNvSpPr>
          <p:nvPr>
            <p:ph idx="1"/>
          </p:nvPr>
        </p:nvSpPr>
        <p:spPr/>
        <p:txBody>
          <a:bodyPr/>
          <a:lstStyle/>
          <a:p>
            <a:pPr algn="l">
              <a:buFont typeface="Arial" panose="020B0604020202020204" pitchFamily="34" charset="0"/>
              <a:buChar char="•"/>
            </a:pPr>
            <a:r>
              <a:rPr lang="en-US" b="1" i="0" dirty="0">
                <a:effectLst/>
                <a:latin typeface="Söhne"/>
              </a:rPr>
              <a:t>Method overloading </a:t>
            </a:r>
            <a:r>
              <a:rPr lang="en-US" b="0" i="0" dirty="0">
                <a:effectLst/>
                <a:latin typeface="Söhne"/>
              </a:rPr>
              <a:t>is about defining </a:t>
            </a:r>
            <a:r>
              <a:rPr lang="en-US" b="1" i="0" dirty="0">
                <a:effectLst/>
                <a:latin typeface="Söhne"/>
              </a:rPr>
              <a:t>multiple methods with the same name </a:t>
            </a:r>
            <a:r>
              <a:rPr lang="en-US" b="0" i="0" dirty="0">
                <a:effectLst/>
                <a:latin typeface="Söhne"/>
              </a:rPr>
              <a:t>in the same class, differing in parameter lists. In Python, only the last definition is considered, effectively overriding previous definitions.</a:t>
            </a:r>
          </a:p>
          <a:p>
            <a:pPr algn="l">
              <a:buFont typeface="Arial" panose="020B0604020202020204" pitchFamily="34" charset="0"/>
              <a:buChar char="•"/>
            </a:pPr>
            <a:r>
              <a:rPr lang="en-US" b="1" i="0" dirty="0">
                <a:effectLst/>
                <a:latin typeface="Söhne"/>
              </a:rPr>
              <a:t>Method overriding </a:t>
            </a:r>
            <a:r>
              <a:rPr lang="en-US" b="0" i="0" dirty="0">
                <a:effectLst/>
                <a:latin typeface="Söhne"/>
              </a:rPr>
              <a:t>is about providing a </a:t>
            </a:r>
            <a:r>
              <a:rPr lang="en-US" b="1" i="0" dirty="0">
                <a:effectLst/>
                <a:latin typeface="Söhne"/>
              </a:rPr>
              <a:t>new implementation for a method </a:t>
            </a:r>
            <a:r>
              <a:rPr lang="en-US" b="0" i="0" dirty="0">
                <a:effectLst/>
                <a:latin typeface="Söhne"/>
              </a:rPr>
              <a:t>in a subclass that is already defined in its superclass. It allows you to customize the behavior of inherited methods.</a:t>
            </a:r>
          </a:p>
          <a:p>
            <a:pPr algn="l"/>
            <a:r>
              <a:rPr lang="en-US" b="0" i="0" dirty="0">
                <a:effectLst/>
                <a:latin typeface="Söhne"/>
              </a:rPr>
              <a:t>In Python, method overriding is a fundamental concept used for building class hierarchies and implementing polymorphism, while method overloading is not natively supported in the traditional sense. Developers often achieve method overloading using default parameter values, variable-length arguments, or other techniques to handle different parameter lists in a single method.</a:t>
            </a:r>
          </a:p>
          <a:p>
            <a:endParaRPr lang="en-US" dirty="0"/>
          </a:p>
        </p:txBody>
      </p:sp>
    </p:spTree>
    <p:extLst>
      <p:ext uri="{BB962C8B-B14F-4D97-AF65-F5344CB8AC3E}">
        <p14:creationId xmlns:p14="http://schemas.microsoft.com/office/powerpoint/2010/main" val="1113882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C041B-B97F-491E-322B-38490F819779}"/>
              </a:ext>
            </a:extLst>
          </p:cNvPr>
          <p:cNvSpPr>
            <a:spLocks noGrp="1"/>
          </p:cNvSpPr>
          <p:nvPr>
            <p:ph type="title"/>
          </p:nvPr>
        </p:nvSpPr>
        <p:spPr/>
        <p:txBody>
          <a:bodyPr/>
          <a:lstStyle/>
          <a:p>
            <a:r>
              <a:rPr lang="en-US" dirty="0"/>
              <a:t>Multiple Inheritance</a:t>
            </a:r>
          </a:p>
        </p:txBody>
      </p:sp>
      <p:pic>
        <p:nvPicPr>
          <p:cNvPr id="5" name="Content Placeholder 4">
            <a:extLst>
              <a:ext uri="{FF2B5EF4-FFF2-40B4-BE49-F238E27FC236}">
                <a16:creationId xmlns:a16="http://schemas.microsoft.com/office/drawing/2014/main" id="{FE2CEF24-EAFA-9E88-539D-EA557C7617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1950" y="2785842"/>
            <a:ext cx="4972640" cy="1286316"/>
          </a:xfrm>
        </p:spPr>
      </p:pic>
      <p:pic>
        <p:nvPicPr>
          <p:cNvPr id="7" name="Picture 6">
            <a:extLst>
              <a:ext uri="{FF2B5EF4-FFF2-40B4-BE49-F238E27FC236}">
                <a16:creationId xmlns:a16="http://schemas.microsoft.com/office/drawing/2014/main" id="{20ED7E7C-656C-F8A8-3B3C-421762032C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7411" y="2081453"/>
            <a:ext cx="5392567" cy="3541119"/>
          </a:xfrm>
          <a:prstGeom prst="rect">
            <a:avLst/>
          </a:prstGeom>
        </p:spPr>
      </p:pic>
    </p:spTree>
    <p:extLst>
      <p:ext uri="{BB962C8B-B14F-4D97-AF65-F5344CB8AC3E}">
        <p14:creationId xmlns:p14="http://schemas.microsoft.com/office/powerpoint/2010/main" val="31905524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C56E2-04B8-309E-E96C-30EF165B0188}"/>
              </a:ext>
            </a:extLst>
          </p:cNvPr>
          <p:cNvSpPr>
            <a:spLocks noGrp="1"/>
          </p:cNvSpPr>
          <p:nvPr>
            <p:ph type="title"/>
          </p:nvPr>
        </p:nvSpPr>
        <p:spPr/>
        <p:txBody>
          <a:bodyPr/>
          <a:lstStyle/>
          <a:p>
            <a:r>
              <a:rPr lang="en-US" dirty="0"/>
              <a:t>Super in Multiple Inheritance</a:t>
            </a:r>
          </a:p>
        </p:txBody>
      </p:sp>
      <p:pic>
        <p:nvPicPr>
          <p:cNvPr id="5" name="Content Placeholder 4">
            <a:extLst>
              <a:ext uri="{FF2B5EF4-FFF2-40B4-BE49-F238E27FC236}">
                <a16:creationId xmlns:a16="http://schemas.microsoft.com/office/drawing/2014/main" id="{18A45AA8-9469-2EE7-4DA7-AF1A49C127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0623" y="2584525"/>
            <a:ext cx="5054583" cy="3663875"/>
          </a:xfrm>
        </p:spPr>
      </p:pic>
      <p:pic>
        <p:nvPicPr>
          <p:cNvPr id="7" name="Picture 6">
            <a:extLst>
              <a:ext uri="{FF2B5EF4-FFF2-40B4-BE49-F238E27FC236}">
                <a16:creationId xmlns:a16="http://schemas.microsoft.com/office/drawing/2014/main" id="{7A619218-609F-8BD3-BA61-7E32C8B6FA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0760" y="2584525"/>
            <a:ext cx="5453630" cy="3663875"/>
          </a:xfrm>
          <a:prstGeom prst="rect">
            <a:avLst/>
          </a:prstGeom>
        </p:spPr>
      </p:pic>
      <p:sp>
        <p:nvSpPr>
          <p:cNvPr id="8" name="TextBox 7">
            <a:extLst>
              <a:ext uri="{FF2B5EF4-FFF2-40B4-BE49-F238E27FC236}">
                <a16:creationId xmlns:a16="http://schemas.microsoft.com/office/drawing/2014/main" id="{DE0495F2-0AB0-BDA7-83A7-C28B170B6CC4}"/>
              </a:ext>
            </a:extLst>
          </p:cNvPr>
          <p:cNvSpPr txBox="1"/>
          <p:nvPr/>
        </p:nvSpPr>
        <p:spPr>
          <a:xfrm>
            <a:off x="2472699" y="2090576"/>
            <a:ext cx="1570430" cy="369332"/>
          </a:xfrm>
          <a:prstGeom prst="rect">
            <a:avLst/>
          </a:prstGeom>
          <a:noFill/>
        </p:spPr>
        <p:txBody>
          <a:bodyPr wrap="none" rtlCol="0">
            <a:spAutoFit/>
          </a:bodyPr>
          <a:lstStyle/>
          <a:p>
            <a:r>
              <a:rPr lang="en-US" dirty="0">
                <a:solidFill>
                  <a:schemeClr val="accent1"/>
                </a:solidFill>
              </a:rPr>
              <a:t>Without Super</a:t>
            </a:r>
          </a:p>
        </p:txBody>
      </p:sp>
      <p:sp>
        <p:nvSpPr>
          <p:cNvPr id="9" name="TextBox 8">
            <a:extLst>
              <a:ext uri="{FF2B5EF4-FFF2-40B4-BE49-F238E27FC236}">
                <a16:creationId xmlns:a16="http://schemas.microsoft.com/office/drawing/2014/main" id="{1B47F7D7-9A58-48F0-D6B8-5D2D5EB2048D}"/>
              </a:ext>
            </a:extLst>
          </p:cNvPr>
          <p:cNvSpPr txBox="1"/>
          <p:nvPr/>
        </p:nvSpPr>
        <p:spPr>
          <a:xfrm>
            <a:off x="8022360" y="2090576"/>
            <a:ext cx="1246623" cy="369332"/>
          </a:xfrm>
          <a:prstGeom prst="rect">
            <a:avLst/>
          </a:prstGeom>
          <a:noFill/>
        </p:spPr>
        <p:txBody>
          <a:bodyPr wrap="none" rtlCol="0">
            <a:spAutoFit/>
          </a:bodyPr>
          <a:lstStyle/>
          <a:p>
            <a:r>
              <a:rPr lang="en-US" dirty="0">
                <a:solidFill>
                  <a:schemeClr val="accent1"/>
                </a:solidFill>
              </a:rPr>
              <a:t>With Super</a:t>
            </a:r>
          </a:p>
        </p:txBody>
      </p:sp>
    </p:spTree>
    <p:extLst>
      <p:ext uri="{BB962C8B-B14F-4D97-AF65-F5344CB8AC3E}">
        <p14:creationId xmlns:p14="http://schemas.microsoft.com/office/powerpoint/2010/main" val="19570603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C0A9E-AC24-CCCB-5A08-30F3C127A3EE}"/>
              </a:ext>
            </a:extLst>
          </p:cNvPr>
          <p:cNvSpPr>
            <a:spLocks noGrp="1"/>
          </p:cNvSpPr>
          <p:nvPr>
            <p:ph type="title"/>
          </p:nvPr>
        </p:nvSpPr>
        <p:spPr/>
        <p:txBody>
          <a:bodyPr/>
          <a:lstStyle/>
          <a:p>
            <a:r>
              <a:rPr lang="en-US" dirty="0"/>
              <a:t>Exception Handling</a:t>
            </a:r>
          </a:p>
        </p:txBody>
      </p:sp>
      <p:sp>
        <p:nvSpPr>
          <p:cNvPr id="6" name="TextBox 5">
            <a:extLst>
              <a:ext uri="{FF2B5EF4-FFF2-40B4-BE49-F238E27FC236}">
                <a16:creationId xmlns:a16="http://schemas.microsoft.com/office/drawing/2014/main" id="{802D722B-49A7-6AFF-315D-157E49192B7C}"/>
              </a:ext>
            </a:extLst>
          </p:cNvPr>
          <p:cNvSpPr txBox="1"/>
          <p:nvPr/>
        </p:nvSpPr>
        <p:spPr>
          <a:xfrm>
            <a:off x="1259541" y="1965960"/>
            <a:ext cx="3944472" cy="4093428"/>
          </a:xfrm>
          <a:prstGeom prst="rect">
            <a:avLst/>
          </a:prstGeom>
          <a:noFill/>
        </p:spPr>
        <p:txBody>
          <a:bodyPr wrap="square" rtlCol="0">
            <a:spAutoFit/>
          </a:bodyPr>
          <a:lstStyle/>
          <a:p>
            <a:r>
              <a:rPr lang="en-US" sz="2000" b="1" i="0" dirty="0">
                <a:solidFill>
                  <a:schemeClr val="accent1"/>
                </a:solidFill>
                <a:effectLst/>
                <a:latin typeface="Söhne"/>
              </a:rPr>
              <a:t>Exception : </a:t>
            </a:r>
            <a:r>
              <a:rPr lang="en-US" sz="2000" b="0" i="0" dirty="0">
                <a:solidFill>
                  <a:schemeClr val="accent1"/>
                </a:solidFill>
                <a:effectLst/>
                <a:latin typeface="Söhne"/>
              </a:rPr>
              <a:t>An exception is an abnormal or unexpected event that occurs during the execution of a program, disrupting the normal flow of the program's instructions. Exceptions represent errors or exceptional conditions that may prevent the program from functioning correctly. In programming, exceptions are typically categorized into different types based on the nature of the error they represent.</a:t>
            </a:r>
            <a:endParaRPr lang="en-US" sz="2000" dirty="0">
              <a:solidFill>
                <a:schemeClr val="accent1"/>
              </a:solidFill>
            </a:endParaRPr>
          </a:p>
        </p:txBody>
      </p:sp>
      <p:pic>
        <p:nvPicPr>
          <p:cNvPr id="10" name="Content Placeholder 9">
            <a:extLst>
              <a:ext uri="{FF2B5EF4-FFF2-40B4-BE49-F238E27FC236}">
                <a16:creationId xmlns:a16="http://schemas.microsoft.com/office/drawing/2014/main" id="{20D23197-F8AB-B204-4187-B14C3D8B22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70388" y="2020788"/>
            <a:ext cx="5614639" cy="4038600"/>
          </a:xfrm>
        </p:spPr>
      </p:pic>
      <p:sp>
        <p:nvSpPr>
          <p:cNvPr id="11" name="TextBox 10">
            <a:extLst>
              <a:ext uri="{FF2B5EF4-FFF2-40B4-BE49-F238E27FC236}">
                <a16:creationId xmlns:a16="http://schemas.microsoft.com/office/drawing/2014/main" id="{F92961A7-644D-41E1-DC31-872BED57A7CA}"/>
              </a:ext>
            </a:extLst>
          </p:cNvPr>
          <p:cNvSpPr txBox="1"/>
          <p:nvPr/>
        </p:nvSpPr>
        <p:spPr>
          <a:xfrm>
            <a:off x="8215695" y="1443318"/>
            <a:ext cx="1124026" cy="369332"/>
          </a:xfrm>
          <a:prstGeom prst="rect">
            <a:avLst/>
          </a:prstGeom>
          <a:noFill/>
        </p:spPr>
        <p:txBody>
          <a:bodyPr wrap="none" rtlCol="0">
            <a:spAutoFit/>
          </a:bodyPr>
          <a:lstStyle/>
          <a:p>
            <a:r>
              <a:rPr lang="en-US" b="1" dirty="0">
                <a:solidFill>
                  <a:schemeClr val="accent1"/>
                </a:solidFill>
              </a:rPr>
              <a:t>Structure</a:t>
            </a:r>
          </a:p>
        </p:txBody>
      </p:sp>
    </p:spTree>
    <p:extLst>
      <p:ext uri="{BB962C8B-B14F-4D97-AF65-F5344CB8AC3E}">
        <p14:creationId xmlns:p14="http://schemas.microsoft.com/office/powerpoint/2010/main" val="33927048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40AB6-1211-33E0-5867-B1D3B8A7B2CE}"/>
              </a:ext>
            </a:extLst>
          </p:cNvPr>
          <p:cNvSpPr>
            <a:spLocks noGrp="1"/>
          </p:cNvSpPr>
          <p:nvPr>
            <p:ph type="title"/>
          </p:nvPr>
        </p:nvSpPr>
        <p:spPr/>
        <p:txBody>
          <a:bodyPr/>
          <a:lstStyle/>
          <a:p>
            <a:r>
              <a:rPr lang="en-US" dirty="0"/>
              <a:t>Example</a:t>
            </a:r>
          </a:p>
        </p:txBody>
      </p:sp>
      <p:pic>
        <p:nvPicPr>
          <p:cNvPr id="5" name="Content Placeholder 4">
            <a:extLst>
              <a:ext uri="{FF2B5EF4-FFF2-40B4-BE49-F238E27FC236}">
                <a16:creationId xmlns:a16="http://schemas.microsoft.com/office/drawing/2014/main" id="{42F5A87B-A093-E196-E461-0549B473B6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6674" y="1797424"/>
            <a:ext cx="5538651" cy="4038600"/>
          </a:xfrm>
        </p:spPr>
      </p:pic>
    </p:spTree>
    <p:extLst>
      <p:ext uri="{BB962C8B-B14F-4D97-AF65-F5344CB8AC3E}">
        <p14:creationId xmlns:p14="http://schemas.microsoft.com/office/powerpoint/2010/main" val="41934347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CB84D-8A61-1FBA-B282-66B141ECD6ED}"/>
              </a:ext>
            </a:extLst>
          </p:cNvPr>
          <p:cNvSpPr>
            <a:spLocks noGrp="1"/>
          </p:cNvSpPr>
          <p:nvPr>
            <p:ph type="title"/>
          </p:nvPr>
        </p:nvSpPr>
        <p:spPr/>
        <p:txBody>
          <a:bodyPr/>
          <a:lstStyle/>
          <a:p>
            <a:r>
              <a:rPr lang="en-US" dirty="0"/>
              <a:t>Some of Exceptions</a:t>
            </a:r>
          </a:p>
        </p:txBody>
      </p:sp>
      <p:sp>
        <p:nvSpPr>
          <p:cNvPr id="3" name="Content Placeholder 2">
            <a:extLst>
              <a:ext uri="{FF2B5EF4-FFF2-40B4-BE49-F238E27FC236}">
                <a16:creationId xmlns:a16="http://schemas.microsoft.com/office/drawing/2014/main" id="{FAE6D4C7-C873-5AC7-D618-5DCAB0C061C9}"/>
              </a:ext>
            </a:extLst>
          </p:cNvPr>
          <p:cNvSpPr>
            <a:spLocks noGrp="1"/>
          </p:cNvSpPr>
          <p:nvPr>
            <p:ph idx="1"/>
          </p:nvPr>
        </p:nvSpPr>
        <p:spPr>
          <a:xfrm>
            <a:off x="1143000" y="1965960"/>
            <a:ext cx="9872871" cy="4280647"/>
          </a:xfrm>
        </p:spPr>
        <p:txBody>
          <a:bodyPr>
            <a:normAutofit fontScale="25000" lnSpcReduction="20000"/>
          </a:bodyPr>
          <a:lstStyle/>
          <a:p>
            <a:r>
              <a:rPr lang="en-US" sz="8800" b="1" i="0" dirty="0" err="1">
                <a:effectLst/>
                <a:latin typeface="Söhne"/>
              </a:rPr>
              <a:t>SyntaxError</a:t>
            </a:r>
            <a:r>
              <a:rPr lang="en-US" sz="8800" b="1" i="0" dirty="0">
                <a:effectLst/>
                <a:latin typeface="Söhne"/>
              </a:rPr>
              <a:t>:</a:t>
            </a:r>
            <a:r>
              <a:rPr lang="en-US" sz="8800" b="0" i="0" dirty="0">
                <a:effectLst/>
                <a:latin typeface="Söhne"/>
              </a:rPr>
              <a:t> This occurs when the code violates the rules of the programming language's syntax. It often indicates a typo or a mistake in the code structure that prevents it from being parsed and executed.</a:t>
            </a:r>
          </a:p>
          <a:p>
            <a:r>
              <a:rPr lang="en-US" sz="8800" b="1" i="0" dirty="0" err="1">
                <a:effectLst/>
                <a:latin typeface="Söhne"/>
              </a:rPr>
              <a:t>IndentationError</a:t>
            </a:r>
            <a:r>
              <a:rPr lang="en-US" sz="8800" b="1" i="0" dirty="0">
                <a:effectLst/>
                <a:latin typeface="Söhne"/>
              </a:rPr>
              <a:t>:</a:t>
            </a:r>
            <a:r>
              <a:rPr lang="en-US" sz="8800" b="0" i="0" dirty="0">
                <a:effectLst/>
                <a:latin typeface="Söhne"/>
              </a:rPr>
              <a:t> In Python, this error occurs when there are issues with the indentation of code blocks, such as inconsistent use of spaces or tabs. Proper indentation is crucial in Python for defining code blocks.</a:t>
            </a:r>
          </a:p>
          <a:p>
            <a:r>
              <a:rPr lang="en-US" sz="8800" b="1" i="0" dirty="0" err="1">
                <a:effectLst/>
                <a:latin typeface="Söhne"/>
              </a:rPr>
              <a:t>NameError</a:t>
            </a:r>
            <a:r>
              <a:rPr lang="en-US" sz="8800" b="1" i="0" dirty="0">
                <a:effectLst/>
                <a:latin typeface="Söhne"/>
              </a:rPr>
              <a:t>:</a:t>
            </a:r>
            <a:r>
              <a:rPr lang="en-US" sz="8800" b="0" i="0" dirty="0">
                <a:effectLst/>
                <a:latin typeface="Söhne"/>
              </a:rPr>
              <a:t> This error occurs when a variable or function is used before it is defined or if it is not within the current scope. It can also occur if a variable's name is misspelled.</a:t>
            </a:r>
          </a:p>
          <a:p>
            <a:r>
              <a:rPr lang="en-US" sz="8800" b="1" i="0" dirty="0" err="1">
                <a:effectLst/>
                <a:latin typeface="Söhne"/>
              </a:rPr>
              <a:t>TypeError</a:t>
            </a:r>
            <a:r>
              <a:rPr lang="en-US" sz="8800" b="1" i="0" dirty="0">
                <a:effectLst/>
                <a:latin typeface="Söhne"/>
              </a:rPr>
              <a:t>:</a:t>
            </a:r>
            <a:r>
              <a:rPr lang="en-US" sz="8800" b="0" i="0" dirty="0">
                <a:effectLst/>
                <a:latin typeface="Söhne"/>
              </a:rPr>
              <a:t> A </a:t>
            </a:r>
            <a:r>
              <a:rPr lang="en-US" sz="8800" b="0" i="0" dirty="0" err="1">
                <a:effectLst/>
                <a:latin typeface="Söhne"/>
              </a:rPr>
              <a:t>TypeError</a:t>
            </a:r>
            <a:r>
              <a:rPr lang="en-US" sz="8800" b="0" i="0" dirty="0">
                <a:effectLst/>
                <a:latin typeface="Söhne"/>
              </a:rPr>
              <a:t> occurs when an operation is performed on an object of an inappropriate data type. For example, trying to perform arithmetic on a string or attempting to access an index of a non-indexable object can result in a </a:t>
            </a:r>
            <a:r>
              <a:rPr lang="en-US" sz="8800" b="0" i="0" dirty="0" err="1">
                <a:effectLst/>
                <a:latin typeface="Söhne"/>
              </a:rPr>
              <a:t>TypeError</a:t>
            </a:r>
            <a:r>
              <a:rPr lang="en-US" sz="8800" b="0" i="0" dirty="0">
                <a:effectLst/>
                <a:latin typeface="Söhne"/>
              </a:rPr>
              <a:t>.</a:t>
            </a:r>
          </a:p>
          <a:p>
            <a:r>
              <a:rPr lang="en-US" sz="8800" b="1" i="0" dirty="0" err="1">
                <a:effectLst/>
                <a:latin typeface="Söhne"/>
              </a:rPr>
              <a:t>ValueError</a:t>
            </a:r>
            <a:r>
              <a:rPr lang="en-US" sz="8800" b="1" i="0" dirty="0">
                <a:effectLst/>
                <a:latin typeface="Söhne"/>
              </a:rPr>
              <a:t>:</a:t>
            </a:r>
            <a:r>
              <a:rPr lang="en-US" sz="8800" b="0" i="0" dirty="0">
                <a:effectLst/>
                <a:latin typeface="Söhne"/>
              </a:rPr>
              <a:t> A </a:t>
            </a:r>
            <a:r>
              <a:rPr lang="en-US" sz="8800" b="0" i="0" dirty="0" err="1">
                <a:effectLst/>
                <a:latin typeface="Söhne"/>
              </a:rPr>
              <a:t>ValueError</a:t>
            </a:r>
            <a:r>
              <a:rPr lang="en-US" sz="8800" b="0" i="0" dirty="0">
                <a:effectLst/>
                <a:latin typeface="Söhne"/>
              </a:rPr>
              <a:t> occurs when an operation or function receives an argument of the correct data type but with an inappropriate value. For instance, trying to convert a non-numeric string to an integer will result in a </a:t>
            </a:r>
            <a:r>
              <a:rPr lang="en-US" sz="8800" b="0" i="0" dirty="0" err="1">
                <a:effectLst/>
                <a:latin typeface="Söhne"/>
              </a:rPr>
              <a:t>ValueError</a:t>
            </a:r>
            <a:r>
              <a:rPr lang="en-US" sz="8800" b="0" i="0" dirty="0">
                <a:effectLst/>
                <a:latin typeface="Söhne"/>
              </a:rPr>
              <a:t>.</a:t>
            </a:r>
          </a:p>
          <a:p>
            <a:endParaRPr lang="en-US" dirty="0"/>
          </a:p>
        </p:txBody>
      </p:sp>
    </p:spTree>
    <p:extLst>
      <p:ext uri="{BB962C8B-B14F-4D97-AF65-F5344CB8AC3E}">
        <p14:creationId xmlns:p14="http://schemas.microsoft.com/office/powerpoint/2010/main" val="25687615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A1183-0951-E971-0D8B-E4C29AE3581A}"/>
              </a:ext>
            </a:extLst>
          </p:cNvPr>
          <p:cNvSpPr>
            <a:spLocks noGrp="1"/>
          </p:cNvSpPr>
          <p:nvPr>
            <p:ph type="title"/>
          </p:nvPr>
        </p:nvSpPr>
        <p:spPr/>
        <p:txBody>
          <a:bodyPr/>
          <a:lstStyle/>
          <a:p>
            <a:r>
              <a:rPr lang="en-US" dirty="0"/>
              <a:t>Some of the Exceptions</a:t>
            </a:r>
          </a:p>
        </p:txBody>
      </p:sp>
      <p:sp>
        <p:nvSpPr>
          <p:cNvPr id="3" name="Content Placeholder 2">
            <a:extLst>
              <a:ext uri="{FF2B5EF4-FFF2-40B4-BE49-F238E27FC236}">
                <a16:creationId xmlns:a16="http://schemas.microsoft.com/office/drawing/2014/main" id="{B9F56E5F-9967-E643-5A68-475DCEE195CC}"/>
              </a:ext>
            </a:extLst>
          </p:cNvPr>
          <p:cNvSpPr>
            <a:spLocks noGrp="1"/>
          </p:cNvSpPr>
          <p:nvPr>
            <p:ph idx="1"/>
          </p:nvPr>
        </p:nvSpPr>
        <p:spPr/>
        <p:txBody>
          <a:bodyPr>
            <a:normAutofit fontScale="92500" lnSpcReduction="20000"/>
          </a:bodyPr>
          <a:lstStyle/>
          <a:p>
            <a:r>
              <a:rPr lang="en-US" sz="2400" b="1" i="0" dirty="0" err="1">
                <a:effectLst/>
                <a:latin typeface="Söhne"/>
              </a:rPr>
              <a:t>ZeroDivisionError</a:t>
            </a:r>
            <a:r>
              <a:rPr lang="en-US" sz="2400" b="1" i="0" dirty="0">
                <a:effectLst/>
                <a:latin typeface="Söhne"/>
              </a:rPr>
              <a:t>:</a:t>
            </a:r>
            <a:r>
              <a:rPr lang="en-US" sz="2400" b="0" i="0" dirty="0">
                <a:effectLst/>
                <a:latin typeface="Söhne"/>
              </a:rPr>
              <a:t> This exception is raised when an attempt is made to divide a number by zero, which is mathematically undefined.</a:t>
            </a:r>
          </a:p>
          <a:p>
            <a:r>
              <a:rPr lang="en-US" sz="2400" b="1" i="0" dirty="0" err="1">
                <a:effectLst/>
                <a:latin typeface="Söhne"/>
              </a:rPr>
              <a:t>FileNotFoundError</a:t>
            </a:r>
            <a:r>
              <a:rPr lang="en-US" sz="2400" b="1" i="0" dirty="0">
                <a:effectLst/>
                <a:latin typeface="Söhne"/>
              </a:rPr>
              <a:t>:</a:t>
            </a:r>
            <a:r>
              <a:rPr lang="en-US" sz="2400" b="0" i="0" dirty="0">
                <a:effectLst/>
                <a:latin typeface="Söhne"/>
              </a:rPr>
              <a:t> It occurs when an attempt to open or access a file fails because the specified file does not exist at the given path.</a:t>
            </a:r>
          </a:p>
          <a:p>
            <a:r>
              <a:rPr lang="en-US" sz="2400" b="1" i="0" dirty="0" err="1">
                <a:effectLst/>
                <a:latin typeface="Söhne"/>
              </a:rPr>
              <a:t>IndexError</a:t>
            </a:r>
            <a:r>
              <a:rPr lang="en-US" sz="2400" b="1" i="0" dirty="0">
                <a:effectLst/>
                <a:latin typeface="Söhne"/>
              </a:rPr>
              <a:t>:</a:t>
            </a:r>
            <a:r>
              <a:rPr lang="en-US" sz="2400" b="0" i="0" dirty="0">
                <a:effectLst/>
                <a:latin typeface="Söhne"/>
              </a:rPr>
              <a:t> This exception is raised when attempting to access an index that is outside the valid range of an </a:t>
            </a:r>
            <a:r>
              <a:rPr lang="en-US" sz="2400" b="0" i="0" dirty="0" err="1">
                <a:effectLst/>
                <a:latin typeface="Söhne"/>
              </a:rPr>
              <a:t>iterable</a:t>
            </a:r>
            <a:r>
              <a:rPr lang="en-US" sz="2400" b="0" i="0" dirty="0">
                <a:effectLst/>
                <a:latin typeface="Söhne"/>
              </a:rPr>
              <a:t>, such as a list or tuple.</a:t>
            </a:r>
          </a:p>
          <a:p>
            <a:r>
              <a:rPr lang="en-US" sz="2400" b="1" i="0" dirty="0" err="1">
                <a:effectLst/>
                <a:latin typeface="Söhne"/>
              </a:rPr>
              <a:t>KeyError</a:t>
            </a:r>
            <a:r>
              <a:rPr lang="en-US" sz="2400" b="1" i="0" dirty="0">
                <a:effectLst/>
                <a:latin typeface="Söhne"/>
              </a:rPr>
              <a:t>:</a:t>
            </a:r>
            <a:r>
              <a:rPr lang="en-US" sz="2400" b="0" i="0" dirty="0">
                <a:effectLst/>
                <a:latin typeface="Söhne"/>
              </a:rPr>
              <a:t> A </a:t>
            </a:r>
            <a:r>
              <a:rPr lang="en-US" sz="2400" b="0" i="0" dirty="0" err="1">
                <a:effectLst/>
                <a:latin typeface="Söhne"/>
              </a:rPr>
              <a:t>KeyError</a:t>
            </a:r>
            <a:r>
              <a:rPr lang="en-US" sz="2400" b="0" i="0" dirty="0">
                <a:effectLst/>
                <a:latin typeface="Söhne"/>
              </a:rPr>
              <a:t> is raised when attempting to access a dictionary with a key that does not exist in the dictionary.</a:t>
            </a:r>
          </a:p>
          <a:p>
            <a:r>
              <a:rPr lang="en-US" sz="2400" b="1" i="0" dirty="0" err="1">
                <a:effectLst/>
                <a:latin typeface="Söhne"/>
              </a:rPr>
              <a:t>AttributeError</a:t>
            </a:r>
            <a:r>
              <a:rPr lang="en-US" sz="2400" b="1" i="0" dirty="0">
                <a:effectLst/>
                <a:latin typeface="Söhne"/>
              </a:rPr>
              <a:t>:</a:t>
            </a:r>
            <a:r>
              <a:rPr lang="en-US" sz="2400" b="0" i="0" dirty="0">
                <a:effectLst/>
                <a:latin typeface="Söhne"/>
              </a:rPr>
              <a:t> This error occurs when an attempt is made to access an attribute or method of an object that does not have that attribute or method.</a:t>
            </a:r>
          </a:p>
          <a:p>
            <a:r>
              <a:rPr lang="en-US" sz="2400" b="1" i="0" dirty="0" err="1">
                <a:effectLst/>
                <a:latin typeface="Söhne"/>
              </a:rPr>
              <a:t>IOError</a:t>
            </a:r>
            <a:r>
              <a:rPr lang="en-US" sz="2400" b="1" i="0" dirty="0">
                <a:effectLst/>
                <a:latin typeface="Söhne"/>
              </a:rPr>
              <a:t>:</a:t>
            </a:r>
            <a:r>
              <a:rPr lang="en-US" sz="2400" b="0" i="0" dirty="0">
                <a:effectLst/>
                <a:latin typeface="Söhne"/>
              </a:rPr>
              <a:t> It represents input/output errors, such as file read or write failures due to various reasons, like a file being read-only or not found.</a:t>
            </a:r>
          </a:p>
          <a:p>
            <a:endParaRPr lang="en-US" dirty="0"/>
          </a:p>
        </p:txBody>
      </p:sp>
    </p:spTree>
    <p:extLst>
      <p:ext uri="{BB962C8B-B14F-4D97-AF65-F5344CB8AC3E}">
        <p14:creationId xmlns:p14="http://schemas.microsoft.com/office/powerpoint/2010/main" val="100234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A59AB-F764-1B71-8430-980F094EE8D8}"/>
              </a:ext>
            </a:extLst>
          </p:cNvPr>
          <p:cNvSpPr>
            <a:spLocks noGrp="1"/>
          </p:cNvSpPr>
          <p:nvPr>
            <p:ph type="title"/>
          </p:nvPr>
        </p:nvSpPr>
        <p:spPr>
          <a:xfrm>
            <a:off x="1143000" y="609600"/>
            <a:ext cx="9872871" cy="1356360"/>
          </a:xfrm>
        </p:spPr>
        <p:txBody>
          <a:bodyPr/>
          <a:lstStyle/>
          <a:p>
            <a:r>
              <a:rPr lang="en-US" dirty="0"/>
              <a:t>Accessing Modifiers in Python</a:t>
            </a:r>
          </a:p>
        </p:txBody>
      </p:sp>
      <p:sp>
        <p:nvSpPr>
          <p:cNvPr id="3" name="Content Placeholder 2">
            <a:extLst>
              <a:ext uri="{FF2B5EF4-FFF2-40B4-BE49-F238E27FC236}">
                <a16:creationId xmlns:a16="http://schemas.microsoft.com/office/drawing/2014/main" id="{F1F46975-A2D5-0B5E-3639-61BB41012C9A}"/>
              </a:ext>
            </a:extLst>
          </p:cNvPr>
          <p:cNvSpPr>
            <a:spLocks noGrp="1"/>
          </p:cNvSpPr>
          <p:nvPr>
            <p:ph idx="1"/>
          </p:nvPr>
        </p:nvSpPr>
        <p:spPr/>
        <p:txBody>
          <a:bodyPr/>
          <a:lstStyle/>
          <a:p>
            <a:r>
              <a:rPr lang="en-US" b="0" i="0" dirty="0">
                <a:effectLst/>
                <a:latin typeface="Söhne"/>
              </a:rPr>
              <a:t>In Python, access levels for class members (</a:t>
            </a:r>
            <a:r>
              <a:rPr lang="en-US" b="1" i="0" dirty="0">
                <a:effectLst/>
                <a:latin typeface="Söhne"/>
              </a:rPr>
              <a:t>attributes and methods</a:t>
            </a:r>
            <a:r>
              <a:rPr lang="en-US" b="0" i="0" dirty="0">
                <a:effectLst/>
                <a:latin typeface="Söhne"/>
              </a:rPr>
              <a:t>) are determined using naming conventions and </a:t>
            </a:r>
            <a:r>
              <a:rPr lang="en-US" b="1" i="0" dirty="0">
                <a:effectLst/>
                <a:latin typeface="Söhne"/>
              </a:rPr>
              <a:t>access modifiers</a:t>
            </a:r>
            <a:r>
              <a:rPr lang="en-US" b="0" i="0" dirty="0">
                <a:effectLst/>
                <a:latin typeface="Söhne"/>
              </a:rPr>
              <a:t>. Python follows a principle known as "</a:t>
            </a:r>
            <a:r>
              <a:rPr lang="en-US" b="1" i="0" dirty="0">
                <a:effectLst/>
                <a:latin typeface="Söhne"/>
              </a:rPr>
              <a:t>name mangling</a:t>
            </a:r>
            <a:r>
              <a:rPr lang="en-US" b="0" i="0" dirty="0">
                <a:effectLst/>
                <a:latin typeface="Söhne"/>
              </a:rPr>
              <a:t>" to achieve access control, but it </a:t>
            </a:r>
            <a:r>
              <a:rPr lang="en-US" b="1" i="0" dirty="0">
                <a:effectLst/>
                <a:latin typeface="Söhne"/>
              </a:rPr>
              <a:t>doesn't have explicit access modifiers </a:t>
            </a:r>
            <a:r>
              <a:rPr lang="en-US" b="0" i="0" dirty="0">
                <a:effectLst/>
                <a:latin typeface="Söhne"/>
              </a:rPr>
              <a:t>like some other languages.</a:t>
            </a:r>
            <a:endParaRPr lang="en-US" dirty="0"/>
          </a:p>
        </p:txBody>
      </p:sp>
      <p:sp>
        <p:nvSpPr>
          <p:cNvPr id="4" name="Oval 3">
            <a:extLst>
              <a:ext uri="{FF2B5EF4-FFF2-40B4-BE49-F238E27FC236}">
                <a16:creationId xmlns:a16="http://schemas.microsoft.com/office/drawing/2014/main" id="{59E3FC73-F25E-0C26-2A72-E70B480514A5}"/>
              </a:ext>
            </a:extLst>
          </p:cNvPr>
          <p:cNvSpPr/>
          <p:nvPr/>
        </p:nvSpPr>
        <p:spPr>
          <a:xfrm>
            <a:off x="1839525" y="4142814"/>
            <a:ext cx="2311134" cy="123937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Access Modifiers in Python</a:t>
            </a:r>
          </a:p>
        </p:txBody>
      </p:sp>
      <p:sp>
        <p:nvSpPr>
          <p:cNvPr id="9" name="Oval 8">
            <a:extLst>
              <a:ext uri="{FF2B5EF4-FFF2-40B4-BE49-F238E27FC236}">
                <a16:creationId xmlns:a16="http://schemas.microsoft.com/office/drawing/2014/main" id="{FE93CE98-460D-FA52-7783-17ED46748736}"/>
              </a:ext>
            </a:extLst>
          </p:cNvPr>
          <p:cNvSpPr/>
          <p:nvPr/>
        </p:nvSpPr>
        <p:spPr>
          <a:xfrm>
            <a:off x="5478522" y="4457700"/>
            <a:ext cx="1648419" cy="609600"/>
          </a:xfrm>
          <a:prstGeom prst="ellipse">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Protected</a:t>
            </a:r>
          </a:p>
        </p:txBody>
      </p:sp>
      <p:sp>
        <p:nvSpPr>
          <p:cNvPr id="25" name="Oval 24">
            <a:extLst>
              <a:ext uri="{FF2B5EF4-FFF2-40B4-BE49-F238E27FC236}">
                <a16:creationId xmlns:a16="http://schemas.microsoft.com/office/drawing/2014/main" id="{7EDC7062-1516-6826-A498-4F0B88670006}"/>
              </a:ext>
            </a:extLst>
          </p:cNvPr>
          <p:cNvSpPr/>
          <p:nvPr/>
        </p:nvSpPr>
        <p:spPr>
          <a:xfrm>
            <a:off x="5478520" y="5322570"/>
            <a:ext cx="1648419" cy="609600"/>
          </a:xfrm>
          <a:prstGeom prst="ellipse">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Private</a:t>
            </a:r>
          </a:p>
        </p:txBody>
      </p:sp>
      <p:sp>
        <p:nvSpPr>
          <p:cNvPr id="26" name="Oval 25">
            <a:extLst>
              <a:ext uri="{FF2B5EF4-FFF2-40B4-BE49-F238E27FC236}">
                <a16:creationId xmlns:a16="http://schemas.microsoft.com/office/drawing/2014/main" id="{C0D2075E-2F76-ED3B-44B1-51DC7FF83FE2}"/>
              </a:ext>
            </a:extLst>
          </p:cNvPr>
          <p:cNvSpPr/>
          <p:nvPr/>
        </p:nvSpPr>
        <p:spPr>
          <a:xfrm>
            <a:off x="5478521" y="3592830"/>
            <a:ext cx="1648419" cy="609600"/>
          </a:xfrm>
          <a:prstGeom prst="ellipse">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Public</a:t>
            </a:r>
          </a:p>
        </p:txBody>
      </p:sp>
      <p:cxnSp>
        <p:nvCxnSpPr>
          <p:cNvPr id="28" name="Connector: Elbow 27">
            <a:extLst>
              <a:ext uri="{FF2B5EF4-FFF2-40B4-BE49-F238E27FC236}">
                <a16:creationId xmlns:a16="http://schemas.microsoft.com/office/drawing/2014/main" id="{F790E2CF-F7DD-3B0C-1F46-69352704B9F7}"/>
              </a:ext>
            </a:extLst>
          </p:cNvPr>
          <p:cNvCxnSpPr>
            <a:cxnSpLocks/>
            <a:endCxn id="26" idx="2"/>
          </p:cNvCxnSpPr>
          <p:nvPr/>
        </p:nvCxnSpPr>
        <p:spPr>
          <a:xfrm flipV="1">
            <a:off x="4150659" y="3897630"/>
            <a:ext cx="1327862" cy="8648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9429565B-CD9D-7FB4-6D75-506BFF66BDF1}"/>
              </a:ext>
            </a:extLst>
          </p:cNvPr>
          <p:cNvCxnSpPr>
            <a:cxnSpLocks/>
            <a:stCxn id="4" idx="6"/>
          </p:cNvCxnSpPr>
          <p:nvPr/>
        </p:nvCxnSpPr>
        <p:spPr>
          <a:xfrm>
            <a:off x="4150659" y="4762500"/>
            <a:ext cx="1327860" cy="8648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65CE24EF-4ADE-78FE-3625-BBA8E6C71D43}"/>
              </a:ext>
            </a:extLst>
          </p:cNvPr>
          <p:cNvCxnSpPr>
            <a:cxnSpLocks/>
            <a:endCxn id="9" idx="2"/>
          </p:cNvCxnSpPr>
          <p:nvPr/>
        </p:nvCxnSpPr>
        <p:spPr>
          <a:xfrm>
            <a:off x="4150659" y="4762499"/>
            <a:ext cx="1327863"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13135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0597D-CB87-011D-C39C-98D813EE3C5B}"/>
              </a:ext>
            </a:extLst>
          </p:cNvPr>
          <p:cNvSpPr>
            <a:spLocks noGrp="1"/>
          </p:cNvSpPr>
          <p:nvPr>
            <p:ph type="title"/>
          </p:nvPr>
        </p:nvSpPr>
        <p:spPr/>
        <p:txBody>
          <a:bodyPr/>
          <a:lstStyle/>
          <a:p>
            <a:r>
              <a:rPr lang="en-US" dirty="0"/>
              <a:t>Public</a:t>
            </a:r>
          </a:p>
        </p:txBody>
      </p:sp>
      <p:sp>
        <p:nvSpPr>
          <p:cNvPr id="4" name="TextBox 3">
            <a:extLst>
              <a:ext uri="{FF2B5EF4-FFF2-40B4-BE49-F238E27FC236}">
                <a16:creationId xmlns:a16="http://schemas.microsoft.com/office/drawing/2014/main" id="{8501F4B2-6EDB-4C35-F105-88C185F7F651}"/>
              </a:ext>
            </a:extLst>
          </p:cNvPr>
          <p:cNvSpPr txBox="1"/>
          <p:nvPr/>
        </p:nvSpPr>
        <p:spPr>
          <a:xfrm>
            <a:off x="1143000" y="2566124"/>
            <a:ext cx="3754038" cy="1200329"/>
          </a:xfrm>
          <a:prstGeom prst="rect">
            <a:avLst/>
          </a:prstGeom>
          <a:noFill/>
        </p:spPr>
        <p:txBody>
          <a:bodyPr wrap="square" rtlCol="0">
            <a:spAutoFit/>
          </a:bodyPr>
          <a:lstStyle/>
          <a:p>
            <a:pPr algn="justLow"/>
            <a:r>
              <a:rPr lang="en-US" b="0" i="0" dirty="0">
                <a:solidFill>
                  <a:schemeClr val="accent1"/>
                </a:solidFill>
                <a:effectLst/>
                <a:latin typeface="Söhne"/>
              </a:rPr>
              <a:t>Members with no special naming convention are considered public and can be accessed from anywhere, both inside and outside the class.</a:t>
            </a:r>
            <a:endParaRPr lang="en-US" dirty="0">
              <a:solidFill>
                <a:schemeClr val="accent1"/>
              </a:solidFill>
            </a:endParaRPr>
          </a:p>
        </p:txBody>
      </p:sp>
      <p:pic>
        <p:nvPicPr>
          <p:cNvPr id="6" name="Picture 5">
            <a:extLst>
              <a:ext uri="{FF2B5EF4-FFF2-40B4-BE49-F238E27FC236}">
                <a16:creationId xmlns:a16="http://schemas.microsoft.com/office/drawing/2014/main" id="{5963FFD5-444D-61BB-1D93-4D1B3672B1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1070" y="2566124"/>
            <a:ext cx="6157494" cy="2911092"/>
          </a:xfrm>
          <a:prstGeom prst="rect">
            <a:avLst/>
          </a:prstGeom>
        </p:spPr>
      </p:pic>
    </p:spTree>
    <p:extLst>
      <p:ext uri="{BB962C8B-B14F-4D97-AF65-F5344CB8AC3E}">
        <p14:creationId xmlns:p14="http://schemas.microsoft.com/office/powerpoint/2010/main" val="3633086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Basi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294</TotalTime>
  <Words>1135</Words>
  <Application>Microsoft Office PowerPoint</Application>
  <PresentationFormat>Widescreen</PresentationFormat>
  <Paragraphs>59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Corbel</vt:lpstr>
      <vt:lpstr>Sohne</vt:lpstr>
      <vt:lpstr>Söhne</vt:lpstr>
      <vt:lpstr>Söhne Mono</vt:lpstr>
      <vt:lpstr>Basis</vt:lpstr>
      <vt:lpstr>Data analytics</vt:lpstr>
      <vt:lpstr>Multiple Inheritance</vt:lpstr>
      <vt:lpstr>Super in Multiple Inheritance</vt:lpstr>
      <vt:lpstr>Exception Handling</vt:lpstr>
      <vt:lpstr>Example</vt:lpstr>
      <vt:lpstr>Some of Exceptions</vt:lpstr>
      <vt:lpstr>Some of the Exceptions</vt:lpstr>
      <vt:lpstr>Accessing Modifiers in Python</vt:lpstr>
      <vt:lpstr>Public</vt:lpstr>
      <vt:lpstr>Protected</vt:lpstr>
      <vt:lpstr>Private</vt:lpstr>
      <vt:lpstr>Property (more Details)</vt:lpstr>
      <vt:lpstr>Property (more Details)</vt:lpstr>
      <vt:lpstr>Property (more Details)</vt:lpstr>
      <vt:lpstr>Property (more Details)</vt:lpstr>
      <vt:lpstr>Property (more Details)</vt:lpstr>
      <vt:lpstr>Method Overloading</vt:lpstr>
      <vt:lpstr>Method Overriding</vt:lpstr>
      <vt:lpstr>Comparison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dc:title>
  <dc:creator>Yazdan</dc:creator>
  <cp:lastModifiedBy>Yazdan</cp:lastModifiedBy>
  <cp:revision>29</cp:revision>
  <dcterms:created xsi:type="dcterms:W3CDTF">2023-09-28T11:30:32Z</dcterms:created>
  <dcterms:modified xsi:type="dcterms:W3CDTF">2023-10-06T09:09:57Z</dcterms:modified>
</cp:coreProperties>
</file>