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009DFC8-615A-4E69-8874-B01E88C76BE9}" type="datetimeFigureOut">
              <a:rPr lang="en-US" smtClean="0"/>
              <a:t>10/19/2023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2CA8C8C-195B-46C2-B962-EA6899FCB4DF}"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1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9DFC8-615A-4E69-8874-B01E88C76BE9}"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35306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9DFC8-615A-4E69-8874-B01E88C76BE9}"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3703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9DFC8-615A-4E69-8874-B01E88C76BE9}"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421217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09DFC8-615A-4E69-8874-B01E88C76BE9}"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34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09DFC8-615A-4E69-8874-B01E88C76BE9}"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42966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09DFC8-615A-4E69-8874-B01E88C76BE9}" type="datetimeFigureOut">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312787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09DFC8-615A-4E69-8874-B01E88C76BE9}" type="datetimeFigureOut">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4086605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09DFC8-615A-4E69-8874-B01E88C76BE9}" type="datetimeFigureOut">
              <a:rPr lang="en-US" smtClean="0"/>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107622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09DFC8-615A-4E69-8874-B01E88C76BE9}"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98395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09DFC8-615A-4E69-8874-B01E88C76BE9}"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1916843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009DFC8-615A-4E69-8874-B01E88C76BE9}" type="datetimeFigureOut">
              <a:rPr lang="en-US" smtClean="0"/>
              <a:t>10/19/2023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2CA8C8C-195B-46C2-B962-EA6899FCB4DF}" type="slidenum">
              <a:rPr lang="en-US" smtClean="0"/>
              <a:t>‹#›</a:t>
            </a:fld>
            <a:endParaRPr lang="en-US"/>
          </a:p>
        </p:txBody>
      </p:sp>
    </p:spTree>
    <p:extLst>
      <p:ext uri="{BB962C8B-B14F-4D97-AF65-F5344CB8AC3E}">
        <p14:creationId xmlns:p14="http://schemas.microsoft.com/office/powerpoint/2010/main" val="968462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E946C-E530-C581-37BB-B90A3F858A15}"/>
              </a:ext>
            </a:extLst>
          </p:cNvPr>
          <p:cNvSpPr>
            <a:spLocks noGrp="1"/>
          </p:cNvSpPr>
          <p:nvPr>
            <p:ph type="ctrTitle"/>
          </p:nvPr>
        </p:nvSpPr>
        <p:spPr/>
        <p:txBody>
          <a:bodyPr/>
          <a:lstStyle/>
          <a:p>
            <a:r>
              <a:rPr lang="en-US" dirty="0"/>
              <a:t>Data analytics</a:t>
            </a:r>
          </a:p>
        </p:txBody>
      </p:sp>
      <p:sp>
        <p:nvSpPr>
          <p:cNvPr id="3" name="Subtitle 2">
            <a:extLst>
              <a:ext uri="{FF2B5EF4-FFF2-40B4-BE49-F238E27FC236}">
                <a16:creationId xmlns:a16="http://schemas.microsoft.com/office/drawing/2014/main" id="{BAEA438A-1177-412E-9A45-1AF63171D618}"/>
              </a:ext>
            </a:extLst>
          </p:cNvPr>
          <p:cNvSpPr>
            <a:spLocks noGrp="1"/>
          </p:cNvSpPr>
          <p:nvPr>
            <p:ph type="subTitle" idx="1"/>
          </p:nvPr>
        </p:nvSpPr>
        <p:spPr/>
        <p:txBody>
          <a:bodyPr/>
          <a:lstStyle/>
          <a:p>
            <a:r>
              <a:rPr lang="en-US" dirty="0">
                <a:latin typeface="Söhne"/>
              </a:rPr>
              <a:t>OOP session 05</a:t>
            </a:r>
          </a:p>
        </p:txBody>
      </p:sp>
    </p:spTree>
    <p:extLst>
      <p:ext uri="{BB962C8B-B14F-4D97-AF65-F5344CB8AC3E}">
        <p14:creationId xmlns:p14="http://schemas.microsoft.com/office/powerpoint/2010/main" val="1485522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1D57-711C-DC26-5B81-CDCAD376AD10}"/>
              </a:ext>
            </a:extLst>
          </p:cNvPr>
          <p:cNvSpPr>
            <a:spLocks noGrp="1"/>
          </p:cNvSpPr>
          <p:nvPr>
            <p:ph type="title"/>
          </p:nvPr>
        </p:nvSpPr>
        <p:spPr/>
        <p:txBody>
          <a:bodyPr/>
          <a:lstStyle/>
          <a:p>
            <a:r>
              <a:rPr lang="en-US" dirty="0">
                <a:latin typeface="Söhne"/>
              </a:rPr>
              <a:t>Invoking </a:t>
            </a:r>
            <a:r>
              <a:rPr lang="en-US" dirty="0" err="1">
                <a:latin typeface="Söhne"/>
              </a:rPr>
              <a:t>Ipython</a:t>
            </a:r>
            <a:r>
              <a:rPr lang="en-US" dirty="0">
                <a:latin typeface="Söhne"/>
              </a:rPr>
              <a:t> Program</a:t>
            </a:r>
          </a:p>
        </p:txBody>
      </p:sp>
      <p:sp>
        <p:nvSpPr>
          <p:cNvPr id="3" name="Content Placeholder 2">
            <a:extLst>
              <a:ext uri="{FF2B5EF4-FFF2-40B4-BE49-F238E27FC236}">
                <a16:creationId xmlns:a16="http://schemas.microsoft.com/office/drawing/2014/main" id="{40C7EBEF-57FF-0A41-F8E4-AD84DDAAD627}"/>
              </a:ext>
            </a:extLst>
          </p:cNvPr>
          <p:cNvSpPr>
            <a:spLocks noGrp="1"/>
          </p:cNvSpPr>
          <p:nvPr>
            <p:ph idx="1"/>
          </p:nvPr>
        </p:nvSpPr>
        <p:spPr>
          <a:xfrm>
            <a:off x="1143001" y="2469778"/>
            <a:ext cx="2290482" cy="1385047"/>
          </a:xfrm>
        </p:spPr>
        <p:txBody>
          <a:bodyPr/>
          <a:lstStyle/>
          <a:p>
            <a:r>
              <a:rPr lang="en-US" dirty="0">
                <a:latin typeface="Söhne"/>
              </a:rPr>
              <a:t>Invoking Pattern</a:t>
            </a:r>
          </a:p>
          <a:p>
            <a:pPr marL="45720" indent="0">
              <a:buNone/>
            </a:pPr>
            <a:endParaRPr lang="en-US" dirty="0">
              <a:latin typeface="Söhne"/>
            </a:endParaRPr>
          </a:p>
          <a:p>
            <a:pPr marL="45720" indent="0">
              <a:buNone/>
            </a:pPr>
            <a:r>
              <a:rPr lang="en-US" dirty="0">
                <a:latin typeface="Söhne"/>
              </a:rPr>
              <a:t>e.g.</a:t>
            </a:r>
          </a:p>
          <a:p>
            <a:pPr marL="45720" indent="0">
              <a:buNone/>
            </a:pPr>
            <a:endParaRPr lang="en-US" dirty="0">
              <a:latin typeface="Söhne"/>
            </a:endParaRPr>
          </a:p>
        </p:txBody>
      </p:sp>
      <p:pic>
        <p:nvPicPr>
          <p:cNvPr id="5" name="Picture 4">
            <a:extLst>
              <a:ext uri="{FF2B5EF4-FFF2-40B4-BE49-F238E27FC236}">
                <a16:creationId xmlns:a16="http://schemas.microsoft.com/office/drawing/2014/main" id="{44CA6715-1C71-C37D-3E42-2FB07E72E3CB}"/>
              </a:ext>
            </a:extLst>
          </p:cNvPr>
          <p:cNvPicPr>
            <a:picLocks noChangeAspect="1"/>
          </p:cNvPicPr>
          <p:nvPr/>
        </p:nvPicPr>
        <p:blipFill>
          <a:blip r:embed="rId2"/>
          <a:stretch>
            <a:fillRect/>
          </a:stretch>
        </p:blipFill>
        <p:spPr>
          <a:xfrm>
            <a:off x="1413622" y="2854700"/>
            <a:ext cx="7715250" cy="628650"/>
          </a:xfrm>
          <a:prstGeom prst="rect">
            <a:avLst/>
          </a:prstGeom>
        </p:spPr>
      </p:pic>
      <p:pic>
        <p:nvPicPr>
          <p:cNvPr id="7" name="Picture 6">
            <a:extLst>
              <a:ext uri="{FF2B5EF4-FFF2-40B4-BE49-F238E27FC236}">
                <a16:creationId xmlns:a16="http://schemas.microsoft.com/office/drawing/2014/main" id="{1E09E289-402B-5593-A020-507589133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622" y="3868272"/>
            <a:ext cx="6157494" cy="960203"/>
          </a:xfrm>
          <a:prstGeom prst="rect">
            <a:avLst/>
          </a:prstGeom>
        </p:spPr>
      </p:pic>
    </p:spTree>
    <p:extLst>
      <p:ext uri="{BB962C8B-B14F-4D97-AF65-F5344CB8AC3E}">
        <p14:creationId xmlns:p14="http://schemas.microsoft.com/office/powerpoint/2010/main" val="20502250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D2A7F-D3EF-9BEB-D488-89F974906DB4}"/>
              </a:ext>
            </a:extLst>
          </p:cNvPr>
          <p:cNvSpPr>
            <a:spLocks noGrp="1"/>
          </p:cNvSpPr>
          <p:nvPr>
            <p:ph type="title"/>
          </p:nvPr>
        </p:nvSpPr>
        <p:spPr/>
        <p:txBody>
          <a:bodyPr/>
          <a:lstStyle/>
          <a:p>
            <a:r>
              <a:rPr lang="en-US" dirty="0">
                <a:latin typeface="Söhne"/>
              </a:rPr>
              <a:t>Other Options</a:t>
            </a:r>
          </a:p>
        </p:txBody>
      </p:sp>
      <p:pic>
        <p:nvPicPr>
          <p:cNvPr id="5" name="Content Placeholder 4">
            <a:extLst>
              <a:ext uri="{FF2B5EF4-FFF2-40B4-BE49-F238E27FC236}">
                <a16:creationId xmlns:a16="http://schemas.microsoft.com/office/drawing/2014/main" id="{9FD85642-9A1A-6F60-D0E3-44F5D1AE12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6770" y="2037678"/>
            <a:ext cx="6218459" cy="3543607"/>
          </a:xfrm>
        </p:spPr>
      </p:pic>
    </p:spTree>
    <p:extLst>
      <p:ext uri="{BB962C8B-B14F-4D97-AF65-F5344CB8AC3E}">
        <p14:creationId xmlns:p14="http://schemas.microsoft.com/office/powerpoint/2010/main" val="37217227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D2A7F-D3EF-9BEB-D488-89F974906DB4}"/>
              </a:ext>
            </a:extLst>
          </p:cNvPr>
          <p:cNvSpPr>
            <a:spLocks noGrp="1"/>
          </p:cNvSpPr>
          <p:nvPr>
            <p:ph type="title"/>
          </p:nvPr>
        </p:nvSpPr>
        <p:spPr/>
        <p:txBody>
          <a:bodyPr/>
          <a:lstStyle/>
          <a:p>
            <a:r>
              <a:rPr lang="en-US" dirty="0">
                <a:latin typeface="Söhne"/>
              </a:rPr>
              <a:t>Other Options</a:t>
            </a:r>
          </a:p>
        </p:txBody>
      </p:sp>
      <p:pic>
        <p:nvPicPr>
          <p:cNvPr id="7" name="Picture 6">
            <a:extLst>
              <a:ext uri="{FF2B5EF4-FFF2-40B4-BE49-F238E27FC236}">
                <a16:creationId xmlns:a16="http://schemas.microsoft.com/office/drawing/2014/main" id="{8CE73BDD-225D-FE52-BADD-A8F6A8E6A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770" y="1804595"/>
            <a:ext cx="6218459" cy="4084674"/>
          </a:xfrm>
          <a:prstGeom prst="rect">
            <a:avLst/>
          </a:prstGeom>
        </p:spPr>
      </p:pic>
    </p:spTree>
    <p:extLst>
      <p:ext uri="{BB962C8B-B14F-4D97-AF65-F5344CB8AC3E}">
        <p14:creationId xmlns:p14="http://schemas.microsoft.com/office/powerpoint/2010/main" val="23732888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0DFF-7683-12F4-9A3D-985523E7935B}"/>
              </a:ext>
            </a:extLst>
          </p:cNvPr>
          <p:cNvSpPr>
            <a:spLocks noGrp="1"/>
          </p:cNvSpPr>
          <p:nvPr>
            <p:ph type="title"/>
          </p:nvPr>
        </p:nvSpPr>
        <p:spPr>
          <a:xfrm>
            <a:off x="838200" y="609600"/>
            <a:ext cx="9875520" cy="1356360"/>
          </a:xfrm>
        </p:spPr>
        <p:txBody>
          <a:bodyPr/>
          <a:lstStyle/>
          <a:p>
            <a:r>
              <a:rPr lang="en-US" dirty="0">
                <a:latin typeface="Söhne"/>
              </a:rPr>
              <a:t>Dynamic Objects Introspection	</a:t>
            </a:r>
          </a:p>
        </p:txBody>
      </p:sp>
      <p:sp>
        <p:nvSpPr>
          <p:cNvPr id="3" name="Content Placeholder 2">
            <a:extLst>
              <a:ext uri="{FF2B5EF4-FFF2-40B4-BE49-F238E27FC236}">
                <a16:creationId xmlns:a16="http://schemas.microsoft.com/office/drawing/2014/main" id="{86BBB023-2271-F4CF-4C48-7045B75B25E3}"/>
              </a:ext>
            </a:extLst>
          </p:cNvPr>
          <p:cNvSpPr>
            <a:spLocks noGrp="1"/>
          </p:cNvSpPr>
          <p:nvPr>
            <p:ph idx="1"/>
          </p:nvPr>
        </p:nvSpPr>
        <p:spPr>
          <a:xfrm>
            <a:off x="838200" y="1965960"/>
            <a:ext cx="9872871" cy="4038600"/>
          </a:xfrm>
        </p:spPr>
        <p:txBody>
          <a:bodyPr/>
          <a:lstStyle/>
          <a:p>
            <a:r>
              <a:rPr lang="en-US" dirty="0">
                <a:latin typeface="Söhne"/>
              </a:rPr>
              <a:t>? And ?? Commands</a:t>
            </a:r>
          </a:p>
          <a:p>
            <a:pPr marL="45720" indent="0">
              <a:buNone/>
            </a:pPr>
            <a:endParaRPr lang="en-US" dirty="0">
              <a:latin typeface="Söhne"/>
            </a:endParaRPr>
          </a:p>
        </p:txBody>
      </p:sp>
      <p:pic>
        <p:nvPicPr>
          <p:cNvPr id="5" name="Picture 4">
            <a:extLst>
              <a:ext uri="{FF2B5EF4-FFF2-40B4-BE49-F238E27FC236}">
                <a16:creationId xmlns:a16="http://schemas.microsoft.com/office/drawing/2014/main" id="{01E90742-7A95-92A9-2796-FDC32A9FF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824" y="2501096"/>
            <a:ext cx="5692633" cy="3688400"/>
          </a:xfrm>
          <a:prstGeom prst="rect">
            <a:avLst/>
          </a:prstGeom>
        </p:spPr>
      </p:pic>
      <p:pic>
        <p:nvPicPr>
          <p:cNvPr id="7" name="Picture 6">
            <a:extLst>
              <a:ext uri="{FF2B5EF4-FFF2-40B4-BE49-F238E27FC236}">
                <a16:creationId xmlns:a16="http://schemas.microsoft.com/office/drawing/2014/main" id="{3BDB44A4-A37A-34D4-692E-FC31F98A7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446" y="2499039"/>
            <a:ext cx="4621308" cy="3690457"/>
          </a:xfrm>
          <a:prstGeom prst="rect">
            <a:avLst/>
          </a:prstGeom>
        </p:spPr>
      </p:pic>
    </p:spTree>
    <p:extLst>
      <p:ext uri="{BB962C8B-B14F-4D97-AF65-F5344CB8AC3E}">
        <p14:creationId xmlns:p14="http://schemas.microsoft.com/office/powerpoint/2010/main" val="13203200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2EA2C-AEEB-75AE-DE9D-E73522AD9E40}"/>
              </a:ext>
            </a:extLst>
          </p:cNvPr>
          <p:cNvSpPr>
            <a:spLocks noGrp="1"/>
          </p:cNvSpPr>
          <p:nvPr>
            <p:ph type="title"/>
          </p:nvPr>
        </p:nvSpPr>
        <p:spPr/>
        <p:txBody>
          <a:bodyPr/>
          <a:lstStyle/>
          <a:p>
            <a:r>
              <a:rPr lang="en-US" dirty="0">
                <a:latin typeface="Söhne"/>
              </a:rPr>
              <a:t>IO Catching</a:t>
            </a:r>
          </a:p>
        </p:txBody>
      </p:sp>
      <p:sp>
        <p:nvSpPr>
          <p:cNvPr id="3" name="Content Placeholder 2">
            <a:extLst>
              <a:ext uri="{FF2B5EF4-FFF2-40B4-BE49-F238E27FC236}">
                <a16:creationId xmlns:a16="http://schemas.microsoft.com/office/drawing/2014/main" id="{61640D4B-8F66-49D9-8CC6-D4CDD9660252}"/>
              </a:ext>
            </a:extLst>
          </p:cNvPr>
          <p:cNvSpPr>
            <a:spLocks noGrp="1"/>
          </p:cNvSpPr>
          <p:nvPr>
            <p:ph idx="1"/>
          </p:nvPr>
        </p:nvSpPr>
        <p:spPr/>
        <p:txBody>
          <a:bodyPr>
            <a:normAutofit/>
          </a:bodyPr>
          <a:lstStyle/>
          <a:p>
            <a:r>
              <a:rPr lang="en-US" sz="2000" b="0" i="0" dirty="0">
                <a:effectLst/>
                <a:latin typeface="Söhne"/>
              </a:rPr>
              <a:t>The input and output cells on </a:t>
            </a:r>
            <a:r>
              <a:rPr lang="en-US" sz="2000" b="0" i="0" dirty="0" err="1">
                <a:effectLst/>
                <a:latin typeface="Söhne"/>
              </a:rPr>
              <a:t>IPython</a:t>
            </a:r>
            <a:r>
              <a:rPr lang="en-US" sz="2000" b="0" i="0" dirty="0">
                <a:effectLst/>
                <a:latin typeface="Söhne"/>
              </a:rPr>
              <a:t> console are </a:t>
            </a:r>
            <a:r>
              <a:rPr lang="en-US" sz="2000" b="1" i="0" dirty="0">
                <a:effectLst/>
                <a:latin typeface="Söhne"/>
              </a:rPr>
              <a:t>numbered incrementally</a:t>
            </a:r>
            <a:r>
              <a:rPr lang="en-US" sz="2000" b="0" i="0" dirty="0">
                <a:effectLst/>
                <a:latin typeface="Söhne"/>
              </a:rPr>
              <a:t>. In this chapter, let us look into </a:t>
            </a:r>
            <a:r>
              <a:rPr lang="en-US" sz="2000" b="1" i="0" dirty="0">
                <a:effectLst/>
                <a:latin typeface="Söhne"/>
              </a:rPr>
              <a:t>IO caching </a:t>
            </a:r>
            <a:r>
              <a:rPr lang="en-US" sz="2000" b="0" i="0" dirty="0">
                <a:effectLst/>
                <a:latin typeface="Söhne"/>
              </a:rPr>
              <a:t>in Python in detail.</a:t>
            </a:r>
            <a:br>
              <a:rPr lang="en-US" sz="2000" b="0" i="0" dirty="0">
                <a:effectLst/>
                <a:latin typeface="Söhne"/>
              </a:rPr>
            </a:br>
            <a:r>
              <a:rPr lang="en-US" sz="2000" b="0" i="0" dirty="0">
                <a:effectLst/>
                <a:latin typeface="Söhne"/>
              </a:rPr>
              <a:t>In </a:t>
            </a:r>
            <a:r>
              <a:rPr lang="en-US" sz="2000" b="0" i="0" dirty="0" err="1">
                <a:effectLst/>
                <a:latin typeface="Söhne"/>
              </a:rPr>
              <a:t>IPython</a:t>
            </a:r>
            <a:r>
              <a:rPr lang="en-US" sz="2000" b="0" i="0" dirty="0">
                <a:effectLst/>
                <a:latin typeface="Söhne"/>
              </a:rPr>
              <a:t>, inputs are </a:t>
            </a:r>
            <a:r>
              <a:rPr lang="en-US" sz="2000" b="1" i="0" dirty="0">
                <a:effectLst/>
                <a:latin typeface="Söhne"/>
              </a:rPr>
              <a:t>retrieved using up arrow key</a:t>
            </a:r>
            <a:r>
              <a:rPr lang="en-US" sz="2000" b="0" i="0" dirty="0">
                <a:effectLst/>
                <a:latin typeface="Söhne"/>
              </a:rPr>
              <a:t>. Besides, </a:t>
            </a:r>
            <a:r>
              <a:rPr lang="en-US" sz="2000" b="1" i="0" dirty="0">
                <a:effectLst/>
                <a:latin typeface="Söhne"/>
              </a:rPr>
              <a:t>all previous inputs are saved and can be retrieved</a:t>
            </a:r>
            <a:r>
              <a:rPr lang="en-US" sz="2000" b="0" i="0" dirty="0">
                <a:effectLst/>
                <a:latin typeface="Söhne"/>
              </a:rPr>
              <a:t>. The variables </a:t>
            </a:r>
            <a:r>
              <a:rPr lang="en-US" sz="2000" b="1" i="0" dirty="0">
                <a:effectLst/>
                <a:latin typeface="Söhne"/>
              </a:rPr>
              <a:t>_</a:t>
            </a:r>
            <a:r>
              <a:rPr lang="en-US" sz="2000" b="1" i="0" dirty="0" err="1">
                <a:effectLst/>
                <a:latin typeface="Söhne"/>
              </a:rPr>
              <a:t>i</a:t>
            </a:r>
            <a:r>
              <a:rPr lang="en-US" sz="2000" b="0" i="0" dirty="0">
                <a:effectLst/>
                <a:latin typeface="Söhne"/>
              </a:rPr>
              <a:t>, </a:t>
            </a:r>
            <a:r>
              <a:rPr lang="en-US" sz="2000" b="1" i="0" dirty="0">
                <a:effectLst/>
                <a:latin typeface="Söhne"/>
              </a:rPr>
              <a:t>__</a:t>
            </a:r>
            <a:r>
              <a:rPr lang="en-US" sz="2000" b="1" i="0" dirty="0" err="1">
                <a:effectLst/>
                <a:latin typeface="Söhne"/>
              </a:rPr>
              <a:t>i</a:t>
            </a:r>
            <a:r>
              <a:rPr lang="en-US" sz="2000" b="0" i="0" dirty="0">
                <a:effectLst/>
                <a:latin typeface="Söhne"/>
              </a:rPr>
              <a:t>, and </a:t>
            </a:r>
            <a:r>
              <a:rPr lang="en-US" sz="2000" b="1" i="0" dirty="0">
                <a:effectLst/>
                <a:latin typeface="Söhne"/>
              </a:rPr>
              <a:t>___</a:t>
            </a:r>
            <a:r>
              <a:rPr lang="en-US" sz="2000" b="1" i="0" dirty="0" err="1">
                <a:effectLst/>
                <a:latin typeface="Söhne"/>
              </a:rPr>
              <a:t>i</a:t>
            </a:r>
            <a:r>
              <a:rPr lang="en-US" sz="2000" b="0" i="0" dirty="0">
                <a:effectLst/>
                <a:latin typeface="Söhne"/>
              </a:rPr>
              <a:t> always store the previous three input entries. In addition, </a:t>
            </a:r>
            <a:r>
              <a:rPr lang="en-US" sz="2000" b="1" i="0" dirty="0">
                <a:effectLst/>
                <a:latin typeface="Söhne"/>
              </a:rPr>
              <a:t>In</a:t>
            </a:r>
            <a:r>
              <a:rPr lang="en-US" sz="2000" b="0" i="0" dirty="0">
                <a:effectLst/>
                <a:latin typeface="Söhne"/>
              </a:rPr>
              <a:t> and </a:t>
            </a:r>
            <a:r>
              <a:rPr lang="en-US" sz="2000" b="1" i="0" dirty="0">
                <a:effectLst/>
                <a:latin typeface="Söhne"/>
              </a:rPr>
              <a:t>_in</a:t>
            </a:r>
            <a:r>
              <a:rPr lang="en-US" sz="2000" b="0" i="0" dirty="0">
                <a:effectLst/>
                <a:latin typeface="Söhne"/>
              </a:rPr>
              <a:t> variables provides lists of all inputs. Obviously </a:t>
            </a:r>
            <a:r>
              <a:rPr lang="en-US" sz="2000" b="1" i="0" dirty="0">
                <a:effectLst/>
                <a:latin typeface="Söhne"/>
              </a:rPr>
              <a:t>_in[n]</a:t>
            </a:r>
            <a:r>
              <a:rPr lang="en-US" sz="2000" b="0" i="0" dirty="0">
                <a:effectLst/>
                <a:latin typeface="Söhne"/>
              </a:rPr>
              <a:t> retrieves input from nth input cell.</a:t>
            </a:r>
          </a:p>
          <a:p>
            <a:r>
              <a:rPr lang="en-US" sz="2000" b="0" i="0" dirty="0">
                <a:effectLst/>
                <a:latin typeface="Söhne"/>
              </a:rPr>
              <a:t>Similarly, single, double and triple underscores act as variables to store previous three outputs. Also </a:t>
            </a:r>
            <a:r>
              <a:rPr lang="en-US" sz="2000" b="1" i="0" dirty="0">
                <a:effectLst/>
                <a:latin typeface="Söhne"/>
              </a:rPr>
              <a:t>Out</a:t>
            </a:r>
            <a:r>
              <a:rPr lang="en-US" sz="2000" b="0" i="0" dirty="0">
                <a:effectLst/>
                <a:latin typeface="Söhne"/>
              </a:rPr>
              <a:t> and </a:t>
            </a:r>
            <a:r>
              <a:rPr lang="en-US" sz="2000" b="1" i="0" dirty="0">
                <a:effectLst/>
                <a:latin typeface="Söhne"/>
              </a:rPr>
              <a:t>_oh</a:t>
            </a:r>
            <a:r>
              <a:rPr lang="en-US" sz="2000" b="0" i="0" dirty="0">
                <a:effectLst/>
                <a:latin typeface="Söhne"/>
              </a:rPr>
              <a:t> form a dictionary object of cell number and </a:t>
            </a:r>
            <a:r>
              <a:rPr lang="en-US" sz="2000" b="1" i="0" dirty="0">
                <a:effectLst/>
                <a:latin typeface="Söhne"/>
              </a:rPr>
              <a:t>output of cells </a:t>
            </a:r>
            <a:r>
              <a:rPr lang="en-US" sz="2000" b="0" i="0" dirty="0">
                <a:effectLst/>
                <a:latin typeface="Söhne"/>
              </a:rPr>
              <a:t>performing action (not including assignment statements). </a:t>
            </a:r>
            <a:r>
              <a:rPr lang="en-US" sz="2000" b="1" i="0" dirty="0">
                <a:effectLst/>
                <a:latin typeface="Söhne"/>
              </a:rPr>
              <a:t>To retrieve contents of specific output cell</a:t>
            </a:r>
            <a:r>
              <a:rPr lang="en-US" sz="2000" b="0" i="0" dirty="0">
                <a:effectLst/>
                <a:latin typeface="Söhne"/>
              </a:rPr>
              <a:t>, use </a:t>
            </a:r>
            <a:r>
              <a:rPr lang="en-US" sz="2000" b="1" i="0" dirty="0">
                <a:effectLst/>
                <a:latin typeface="Söhne"/>
              </a:rPr>
              <a:t>Out[n]</a:t>
            </a:r>
            <a:r>
              <a:rPr lang="en-US" sz="2000" b="0" i="0" dirty="0">
                <a:effectLst/>
                <a:latin typeface="Söhne"/>
              </a:rPr>
              <a:t> or </a:t>
            </a:r>
            <a:r>
              <a:rPr lang="en-US" sz="2000" b="1" i="0" dirty="0">
                <a:effectLst/>
                <a:latin typeface="Söhne"/>
              </a:rPr>
              <a:t>_oh[n]</a:t>
            </a:r>
            <a:r>
              <a:rPr lang="en-US" sz="2000" b="0" i="0" dirty="0">
                <a:effectLst/>
                <a:latin typeface="Söhne"/>
              </a:rPr>
              <a:t>. You can also </a:t>
            </a:r>
            <a:r>
              <a:rPr lang="en-US" sz="2000" b="1" i="0" dirty="0">
                <a:effectLst/>
                <a:latin typeface="Söhne"/>
              </a:rPr>
              <a:t>use slicing to get output cells within a range</a:t>
            </a:r>
            <a:r>
              <a:rPr lang="en-US" sz="2000" b="0" i="0" dirty="0">
                <a:effectLst/>
                <a:latin typeface="Söhne"/>
              </a:rPr>
              <a:t>.</a:t>
            </a:r>
            <a:endParaRPr lang="en-US" sz="2800" b="0" i="0" dirty="0">
              <a:effectLst/>
              <a:latin typeface="Söhne"/>
            </a:endParaRPr>
          </a:p>
          <a:p>
            <a:pPr marL="45720" indent="0">
              <a:buNone/>
            </a:pPr>
            <a:endParaRPr lang="en-US" sz="2000" dirty="0">
              <a:latin typeface="Söhne"/>
            </a:endParaRPr>
          </a:p>
        </p:txBody>
      </p:sp>
    </p:spTree>
    <p:extLst>
      <p:ext uri="{BB962C8B-B14F-4D97-AF65-F5344CB8AC3E}">
        <p14:creationId xmlns:p14="http://schemas.microsoft.com/office/powerpoint/2010/main" val="11059234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5F07A4-15C3-98C5-F3B1-9F971D385C18}"/>
              </a:ext>
            </a:extLst>
          </p:cNvPr>
          <p:cNvSpPr>
            <a:spLocks noGrp="1"/>
          </p:cNvSpPr>
          <p:nvPr>
            <p:ph type="title"/>
          </p:nvPr>
        </p:nvSpPr>
        <p:spPr>
          <a:xfrm>
            <a:off x="605043" y="561387"/>
            <a:ext cx="9875520" cy="1356360"/>
          </a:xfrm>
        </p:spPr>
        <p:txBody>
          <a:bodyPr/>
          <a:lstStyle/>
          <a:p>
            <a:r>
              <a:rPr lang="en-US" dirty="0">
                <a:latin typeface="Söhne"/>
              </a:rPr>
              <a:t>IO Catching</a:t>
            </a:r>
          </a:p>
        </p:txBody>
      </p:sp>
      <p:pic>
        <p:nvPicPr>
          <p:cNvPr id="6" name="Picture 5">
            <a:extLst>
              <a:ext uri="{FF2B5EF4-FFF2-40B4-BE49-F238E27FC236}">
                <a16:creationId xmlns:a16="http://schemas.microsoft.com/office/drawing/2014/main" id="{73A370A6-DAA0-FE4A-08B0-0B41D1050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2682" y="614082"/>
            <a:ext cx="6873836" cy="5738357"/>
          </a:xfrm>
          <a:prstGeom prst="rect">
            <a:avLst/>
          </a:prstGeom>
        </p:spPr>
      </p:pic>
      <p:pic>
        <p:nvPicPr>
          <p:cNvPr id="8" name="Picture 7">
            <a:extLst>
              <a:ext uri="{FF2B5EF4-FFF2-40B4-BE49-F238E27FC236}">
                <a16:creationId xmlns:a16="http://schemas.microsoft.com/office/drawing/2014/main" id="{9C90246F-5D74-A250-615D-088F42681D7F}"/>
              </a:ext>
            </a:extLst>
          </p:cNvPr>
          <p:cNvPicPr>
            <a:picLocks noChangeAspect="1"/>
          </p:cNvPicPr>
          <p:nvPr/>
        </p:nvPicPr>
        <p:blipFill rotWithShape="1">
          <a:blip r:embed="rId3">
            <a:extLst>
              <a:ext uri="{28A0092B-C50C-407E-A947-70E740481C1C}">
                <a14:useLocalDpi xmlns:a14="http://schemas.microsoft.com/office/drawing/2010/main" val="0"/>
              </a:ext>
            </a:extLst>
          </a:blip>
          <a:srcRect r="49611"/>
          <a:stretch/>
        </p:blipFill>
        <p:spPr>
          <a:xfrm>
            <a:off x="605043" y="2641177"/>
            <a:ext cx="3482864" cy="3711262"/>
          </a:xfrm>
          <a:prstGeom prst="rect">
            <a:avLst/>
          </a:prstGeom>
        </p:spPr>
      </p:pic>
      <p:cxnSp>
        <p:nvCxnSpPr>
          <p:cNvPr id="10" name="Connector: Elbow 9">
            <a:extLst>
              <a:ext uri="{FF2B5EF4-FFF2-40B4-BE49-F238E27FC236}">
                <a16:creationId xmlns:a16="http://schemas.microsoft.com/office/drawing/2014/main" id="{4721938D-6D1D-3756-DB3F-62C4E49386ED}"/>
              </a:ext>
            </a:extLst>
          </p:cNvPr>
          <p:cNvCxnSpPr>
            <a:stCxn id="6" idx="1"/>
            <a:endCxn id="8" idx="3"/>
          </p:cNvCxnSpPr>
          <p:nvPr/>
        </p:nvCxnSpPr>
        <p:spPr>
          <a:xfrm rot="10800000" flipV="1">
            <a:off x="4087908" y="3483260"/>
            <a:ext cx="704775" cy="1013547"/>
          </a:xfrm>
          <a:prstGeom prst="bentConnector3">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A57D0706-0069-AFB5-E922-EEF361C7D373}"/>
              </a:ext>
            </a:extLst>
          </p:cNvPr>
          <p:cNvSpPr txBox="1"/>
          <p:nvPr/>
        </p:nvSpPr>
        <p:spPr>
          <a:xfrm>
            <a:off x="605043" y="2025520"/>
            <a:ext cx="845103" cy="400110"/>
          </a:xfrm>
          <a:prstGeom prst="rect">
            <a:avLst/>
          </a:prstGeom>
          <a:noFill/>
        </p:spPr>
        <p:txBody>
          <a:bodyPr wrap="none" rtlCol="0">
            <a:spAutoFit/>
          </a:bodyPr>
          <a:lstStyle/>
          <a:p>
            <a:r>
              <a:rPr lang="en-US" sz="2000" dirty="0">
                <a:solidFill>
                  <a:schemeClr val="accent1"/>
                </a:solidFill>
                <a:latin typeface="Söhne"/>
              </a:rPr>
              <a:t>Inputs</a:t>
            </a:r>
            <a:endParaRPr lang="en-US" dirty="0">
              <a:solidFill>
                <a:schemeClr val="accent1"/>
              </a:solidFill>
              <a:latin typeface="Söhne"/>
            </a:endParaRPr>
          </a:p>
        </p:txBody>
      </p:sp>
      <p:cxnSp>
        <p:nvCxnSpPr>
          <p:cNvPr id="15" name="Connector: Elbow 14">
            <a:extLst>
              <a:ext uri="{FF2B5EF4-FFF2-40B4-BE49-F238E27FC236}">
                <a16:creationId xmlns:a16="http://schemas.microsoft.com/office/drawing/2014/main" id="{8DC2CB70-DF4C-FF4A-E40E-C53C04863D79}"/>
              </a:ext>
            </a:extLst>
          </p:cNvPr>
          <p:cNvCxnSpPr>
            <a:stCxn id="11" idx="3"/>
            <a:endCxn id="8" idx="0"/>
          </p:cNvCxnSpPr>
          <p:nvPr/>
        </p:nvCxnSpPr>
        <p:spPr>
          <a:xfrm>
            <a:off x="1450146" y="2225575"/>
            <a:ext cx="896329" cy="415602"/>
          </a:xfrm>
          <a:prstGeom prst="bentConnector2">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5C9719C0-D143-E071-B362-666186C7C5A1}"/>
              </a:ext>
            </a:extLst>
          </p:cNvPr>
          <p:cNvSpPr txBox="1"/>
          <p:nvPr/>
        </p:nvSpPr>
        <p:spPr>
          <a:xfrm>
            <a:off x="1543114" y="1917747"/>
            <a:ext cx="803361" cy="307777"/>
          </a:xfrm>
          <a:prstGeom prst="rect">
            <a:avLst/>
          </a:prstGeom>
          <a:noFill/>
        </p:spPr>
        <p:txBody>
          <a:bodyPr wrap="none" rtlCol="0">
            <a:spAutoFit/>
          </a:bodyPr>
          <a:lstStyle/>
          <a:p>
            <a:r>
              <a:rPr lang="en-US" sz="1400" dirty="0">
                <a:solidFill>
                  <a:schemeClr val="accent1"/>
                </a:solidFill>
                <a:latin typeface="Söhne"/>
              </a:rPr>
              <a:t>Example</a:t>
            </a:r>
            <a:endParaRPr lang="en-US" dirty="0">
              <a:solidFill>
                <a:schemeClr val="accent1"/>
              </a:solidFill>
              <a:latin typeface="Söhne"/>
            </a:endParaRPr>
          </a:p>
        </p:txBody>
      </p:sp>
    </p:spTree>
    <p:extLst>
      <p:ext uri="{BB962C8B-B14F-4D97-AF65-F5344CB8AC3E}">
        <p14:creationId xmlns:p14="http://schemas.microsoft.com/office/powerpoint/2010/main" val="9735110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D2992F-2700-FF14-A521-B6C0021A4242}"/>
              </a:ext>
            </a:extLst>
          </p:cNvPr>
          <p:cNvSpPr>
            <a:spLocks noGrp="1"/>
          </p:cNvSpPr>
          <p:nvPr>
            <p:ph type="title"/>
          </p:nvPr>
        </p:nvSpPr>
        <p:spPr>
          <a:xfrm>
            <a:off x="605043" y="561387"/>
            <a:ext cx="9875520" cy="1356360"/>
          </a:xfrm>
        </p:spPr>
        <p:txBody>
          <a:bodyPr/>
          <a:lstStyle/>
          <a:p>
            <a:r>
              <a:rPr lang="en-US" dirty="0">
                <a:latin typeface="Söhne"/>
              </a:rPr>
              <a:t>IO Catching</a:t>
            </a:r>
          </a:p>
        </p:txBody>
      </p:sp>
      <p:pic>
        <p:nvPicPr>
          <p:cNvPr id="6" name="Picture 5">
            <a:extLst>
              <a:ext uri="{FF2B5EF4-FFF2-40B4-BE49-F238E27FC236}">
                <a16:creationId xmlns:a16="http://schemas.microsoft.com/office/drawing/2014/main" id="{D4D7B6BB-E5A7-36A0-AE0C-AAD9668E6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3698" y="919780"/>
            <a:ext cx="6896698" cy="5143946"/>
          </a:xfrm>
          <a:prstGeom prst="rect">
            <a:avLst/>
          </a:prstGeom>
        </p:spPr>
      </p:pic>
      <p:sp>
        <p:nvSpPr>
          <p:cNvPr id="7" name="TextBox 6">
            <a:extLst>
              <a:ext uri="{FF2B5EF4-FFF2-40B4-BE49-F238E27FC236}">
                <a16:creationId xmlns:a16="http://schemas.microsoft.com/office/drawing/2014/main" id="{86DE9C69-B730-51B7-4C0B-AE8E3D06C029}"/>
              </a:ext>
            </a:extLst>
          </p:cNvPr>
          <p:cNvSpPr txBox="1"/>
          <p:nvPr/>
        </p:nvSpPr>
        <p:spPr>
          <a:xfrm>
            <a:off x="605043" y="1917747"/>
            <a:ext cx="1032655" cy="400110"/>
          </a:xfrm>
          <a:prstGeom prst="rect">
            <a:avLst/>
          </a:prstGeom>
          <a:noFill/>
        </p:spPr>
        <p:txBody>
          <a:bodyPr wrap="none" rtlCol="0">
            <a:spAutoFit/>
          </a:bodyPr>
          <a:lstStyle/>
          <a:p>
            <a:r>
              <a:rPr lang="en-US" sz="2000" dirty="0">
                <a:solidFill>
                  <a:schemeClr val="accent1"/>
                </a:solidFill>
                <a:latin typeface="Söhne"/>
              </a:rPr>
              <a:t>Outputs</a:t>
            </a:r>
            <a:endParaRPr lang="en-US" dirty="0">
              <a:solidFill>
                <a:schemeClr val="accent1"/>
              </a:solidFill>
              <a:latin typeface="Söhne"/>
            </a:endParaRPr>
          </a:p>
        </p:txBody>
      </p:sp>
      <p:cxnSp>
        <p:nvCxnSpPr>
          <p:cNvPr id="9" name="Connector: Elbow 8">
            <a:extLst>
              <a:ext uri="{FF2B5EF4-FFF2-40B4-BE49-F238E27FC236}">
                <a16:creationId xmlns:a16="http://schemas.microsoft.com/office/drawing/2014/main" id="{DE03B220-D86F-5BC7-D3DF-0EBEE6B6C552}"/>
              </a:ext>
            </a:extLst>
          </p:cNvPr>
          <p:cNvCxnSpPr>
            <a:stCxn id="7" idx="3"/>
            <a:endCxn id="6" idx="1"/>
          </p:cNvCxnSpPr>
          <p:nvPr/>
        </p:nvCxnSpPr>
        <p:spPr>
          <a:xfrm>
            <a:off x="1637698" y="2117802"/>
            <a:ext cx="2776000" cy="1373951"/>
          </a:xfrm>
          <a:prstGeom prst="bentConnector3">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06A42273-45BD-95BC-D2D5-D2D5D67710A2}"/>
              </a:ext>
            </a:extLst>
          </p:cNvPr>
          <p:cNvSpPr txBox="1"/>
          <p:nvPr/>
        </p:nvSpPr>
        <p:spPr>
          <a:xfrm>
            <a:off x="3258595" y="3121223"/>
            <a:ext cx="803361" cy="307777"/>
          </a:xfrm>
          <a:prstGeom prst="rect">
            <a:avLst/>
          </a:prstGeom>
          <a:noFill/>
        </p:spPr>
        <p:txBody>
          <a:bodyPr wrap="none" rtlCol="0">
            <a:spAutoFit/>
          </a:bodyPr>
          <a:lstStyle/>
          <a:p>
            <a:r>
              <a:rPr lang="en-US" sz="1400" dirty="0">
                <a:solidFill>
                  <a:schemeClr val="accent1"/>
                </a:solidFill>
                <a:latin typeface="Söhne"/>
              </a:rPr>
              <a:t>Example</a:t>
            </a:r>
            <a:endParaRPr lang="en-US" dirty="0">
              <a:solidFill>
                <a:schemeClr val="accent1"/>
              </a:solidFill>
              <a:latin typeface="Söhne"/>
            </a:endParaRPr>
          </a:p>
        </p:txBody>
      </p:sp>
    </p:spTree>
    <p:extLst>
      <p:ext uri="{BB962C8B-B14F-4D97-AF65-F5344CB8AC3E}">
        <p14:creationId xmlns:p14="http://schemas.microsoft.com/office/powerpoint/2010/main" val="2962718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5FDD-762E-E9BE-1161-94B9379F67E4}"/>
              </a:ext>
            </a:extLst>
          </p:cNvPr>
          <p:cNvSpPr>
            <a:spLocks noGrp="1"/>
          </p:cNvSpPr>
          <p:nvPr>
            <p:ph type="title"/>
          </p:nvPr>
        </p:nvSpPr>
        <p:spPr/>
        <p:txBody>
          <a:bodyPr/>
          <a:lstStyle/>
          <a:p>
            <a:r>
              <a:rPr lang="en-US" dirty="0">
                <a:latin typeface="Söhne"/>
              </a:rPr>
              <a:t>Embedding </a:t>
            </a:r>
            <a:r>
              <a:rPr lang="en-US" dirty="0" err="1">
                <a:latin typeface="Söhne"/>
              </a:rPr>
              <a:t>Ipython</a:t>
            </a:r>
            <a:endParaRPr lang="en-US" dirty="0">
              <a:latin typeface="Söhne"/>
            </a:endParaRPr>
          </a:p>
        </p:txBody>
      </p:sp>
      <p:sp>
        <p:nvSpPr>
          <p:cNvPr id="3" name="Content Placeholder 2">
            <a:extLst>
              <a:ext uri="{FF2B5EF4-FFF2-40B4-BE49-F238E27FC236}">
                <a16:creationId xmlns:a16="http://schemas.microsoft.com/office/drawing/2014/main" id="{3AE27540-0DAC-0DEA-2311-EEAA635B3757}"/>
              </a:ext>
            </a:extLst>
          </p:cNvPr>
          <p:cNvSpPr>
            <a:spLocks noGrp="1"/>
          </p:cNvSpPr>
          <p:nvPr>
            <p:ph idx="1"/>
          </p:nvPr>
        </p:nvSpPr>
        <p:spPr/>
        <p:txBody>
          <a:bodyPr>
            <a:normAutofit/>
          </a:bodyPr>
          <a:lstStyle/>
          <a:p>
            <a:pPr marL="45720" indent="0">
              <a:buNone/>
            </a:pPr>
            <a:r>
              <a:rPr lang="en-US" sz="2000" b="0" i="0" dirty="0">
                <a:effectLst/>
                <a:latin typeface="Söhne"/>
              </a:rPr>
              <a:t>The </a:t>
            </a:r>
            <a:r>
              <a:rPr lang="en-US" sz="2000" b="1" i="0" dirty="0">
                <a:effectLst/>
                <a:latin typeface="Söhne"/>
              </a:rPr>
              <a:t>embed()</a:t>
            </a:r>
            <a:r>
              <a:rPr lang="en-US" sz="2000" b="0" i="0" dirty="0">
                <a:effectLst/>
                <a:latin typeface="Söhne"/>
              </a:rPr>
              <a:t> function of </a:t>
            </a:r>
            <a:r>
              <a:rPr lang="en-US" sz="2000" b="0" i="0" dirty="0" err="1">
                <a:effectLst/>
                <a:latin typeface="Söhne"/>
              </a:rPr>
              <a:t>IPython</a:t>
            </a:r>
            <a:r>
              <a:rPr lang="en-US" sz="2000" b="0" i="0" dirty="0">
                <a:effectLst/>
                <a:latin typeface="Söhne"/>
              </a:rPr>
              <a:t> module makes it possible to </a:t>
            </a:r>
            <a:r>
              <a:rPr lang="en-US" sz="2000" b="1" i="0" dirty="0">
                <a:effectLst/>
                <a:latin typeface="Söhne"/>
              </a:rPr>
              <a:t>embed</a:t>
            </a:r>
            <a:r>
              <a:rPr lang="en-US" sz="2000" b="0" i="0" dirty="0">
                <a:effectLst/>
                <a:latin typeface="Söhne"/>
              </a:rPr>
              <a:t> </a:t>
            </a:r>
            <a:r>
              <a:rPr lang="en-US" sz="2000" b="0" i="0" dirty="0" err="1">
                <a:effectLst/>
                <a:latin typeface="Söhne"/>
              </a:rPr>
              <a:t>IPython</a:t>
            </a:r>
            <a:r>
              <a:rPr lang="en-US" sz="2000" b="0" i="0" dirty="0">
                <a:effectLst/>
                <a:latin typeface="Söhne"/>
              </a:rPr>
              <a:t> in your Python codes’ namespace. Thereby you can </a:t>
            </a:r>
            <a:r>
              <a:rPr lang="en-US" sz="2000" b="1" i="0" dirty="0">
                <a:effectLst/>
                <a:latin typeface="Söhne"/>
              </a:rPr>
              <a:t>leverage </a:t>
            </a:r>
            <a:r>
              <a:rPr lang="en-US" sz="2000" b="1" i="0" dirty="0" err="1">
                <a:effectLst/>
                <a:latin typeface="Söhne"/>
              </a:rPr>
              <a:t>IPython</a:t>
            </a:r>
            <a:r>
              <a:rPr lang="en-US" sz="2000" b="1" i="0" dirty="0">
                <a:effectLst/>
                <a:latin typeface="Söhne"/>
              </a:rPr>
              <a:t> features like object introspection and tab completion</a:t>
            </a:r>
            <a:r>
              <a:rPr lang="en-US" sz="2000" b="0" i="0" dirty="0">
                <a:effectLst/>
                <a:latin typeface="Söhne"/>
              </a:rPr>
              <a:t>, in default Python environment.</a:t>
            </a:r>
            <a:endParaRPr lang="en-US" sz="2000" dirty="0">
              <a:latin typeface="Söhne"/>
            </a:endParaRPr>
          </a:p>
        </p:txBody>
      </p:sp>
      <p:pic>
        <p:nvPicPr>
          <p:cNvPr id="5" name="Picture 4">
            <a:extLst>
              <a:ext uri="{FF2B5EF4-FFF2-40B4-BE49-F238E27FC236}">
                <a16:creationId xmlns:a16="http://schemas.microsoft.com/office/drawing/2014/main" id="{C3B95BB7-5231-7A67-1DE8-71908D905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890" y="3080626"/>
            <a:ext cx="5894220" cy="2788875"/>
          </a:xfrm>
          <a:prstGeom prst="rect">
            <a:avLst/>
          </a:prstGeom>
        </p:spPr>
      </p:pic>
    </p:spTree>
    <p:extLst>
      <p:ext uri="{BB962C8B-B14F-4D97-AF65-F5344CB8AC3E}">
        <p14:creationId xmlns:p14="http://schemas.microsoft.com/office/powerpoint/2010/main" val="33319019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1B20-F3FD-FF8A-D8C9-71333EBF6AAA}"/>
              </a:ext>
            </a:extLst>
          </p:cNvPr>
          <p:cNvSpPr>
            <a:spLocks noGrp="1"/>
          </p:cNvSpPr>
          <p:nvPr>
            <p:ph type="title"/>
          </p:nvPr>
        </p:nvSpPr>
        <p:spPr/>
        <p:txBody>
          <a:bodyPr/>
          <a:lstStyle/>
          <a:p>
            <a:r>
              <a:rPr lang="en-US" dirty="0">
                <a:latin typeface="Söhne"/>
              </a:rPr>
              <a:t>Magic Commands</a:t>
            </a:r>
          </a:p>
        </p:txBody>
      </p:sp>
      <p:sp>
        <p:nvSpPr>
          <p:cNvPr id="3" name="Content Placeholder 2">
            <a:extLst>
              <a:ext uri="{FF2B5EF4-FFF2-40B4-BE49-F238E27FC236}">
                <a16:creationId xmlns:a16="http://schemas.microsoft.com/office/drawing/2014/main" id="{60D4E1DA-6611-284A-B6B2-5DE23B150A12}"/>
              </a:ext>
            </a:extLst>
          </p:cNvPr>
          <p:cNvSpPr>
            <a:spLocks noGrp="1"/>
          </p:cNvSpPr>
          <p:nvPr>
            <p:ph idx="1"/>
          </p:nvPr>
        </p:nvSpPr>
        <p:spPr>
          <a:xfrm>
            <a:off x="1143000" y="2057400"/>
            <a:ext cx="9872871" cy="1806388"/>
          </a:xfrm>
        </p:spPr>
        <p:txBody>
          <a:bodyPr>
            <a:normAutofit/>
          </a:bodyPr>
          <a:lstStyle/>
          <a:p>
            <a:pPr marL="45720" indent="0" algn="l">
              <a:buNone/>
            </a:pPr>
            <a:r>
              <a:rPr lang="en-US" sz="2000" b="0" i="0" dirty="0">
                <a:effectLst/>
                <a:latin typeface="Söhne"/>
              </a:rPr>
              <a:t>Magic commands or magic functions are one of the important enhancements that </a:t>
            </a:r>
            <a:r>
              <a:rPr lang="en-US" sz="2000" b="0" i="0" dirty="0" err="1">
                <a:effectLst/>
                <a:latin typeface="Söhne"/>
              </a:rPr>
              <a:t>IPython</a:t>
            </a:r>
            <a:r>
              <a:rPr lang="en-US" sz="2000" b="0" i="0" dirty="0">
                <a:effectLst/>
                <a:latin typeface="Söhne"/>
              </a:rPr>
              <a:t> offers compared to the standard Python shell. These magic commands are </a:t>
            </a:r>
            <a:r>
              <a:rPr lang="en-US" sz="2000" b="1" i="0" dirty="0">
                <a:effectLst/>
                <a:latin typeface="Söhne"/>
              </a:rPr>
              <a:t>intended to solve common problems in data analysis </a:t>
            </a:r>
            <a:r>
              <a:rPr lang="en-US" sz="2000" b="0" i="0" dirty="0">
                <a:effectLst/>
                <a:latin typeface="Söhne"/>
              </a:rPr>
              <a:t>using Python. In fact, they </a:t>
            </a:r>
            <a:r>
              <a:rPr lang="en-US" sz="2000" b="1" i="0" dirty="0">
                <a:effectLst/>
                <a:latin typeface="Söhne"/>
              </a:rPr>
              <a:t>control the </a:t>
            </a:r>
            <a:r>
              <a:rPr lang="en-US" sz="2000" b="1" i="0" dirty="0" err="1">
                <a:effectLst/>
                <a:latin typeface="Söhne"/>
              </a:rPr>
              <a:t>behaviour</a:t>
            </a:r>
            <a:r>
              <a:rPr lang="en-US" sz="2000" b="1" i="0" dirty="0">
                <a:effectLst/>
                <a:latin typeface="Söhne"/>
              </a:rPr>
              <a:t> </a:t>
            </a:r>
            <a:r>
              <a:rPr lang="en-US" sz="2000" b="0" i="0" dirty="0">
                <a:effectLst/>
                <a:latin typeface="Söhne"/>
              </a:rPr>
              <a:t>of </a:t>
            </a:r>
            <a:r>
              <a:rPr lang="en-US" sz="2000" b="0" i="0" dirty="0" err="1">
                <a:effectLst/>
                <a:latin typeface="Söhne"/>
              </a:rPr>
              <a:t>IPython</a:t>
            </a:r>
            <a:r>
              <a:rPr lang="en-US" sz="2000" b="0" i="0" dirty="0">
                <a:effectLst/>
                <a:latin typeface="Söhne"/>
              </a:rPr>
              <a:t> itself. </a:t>
            </a:r>
            <a:br>
              <a:rPr lang="en-US" sz="2000" b="0" i="0" dirty="0">
                <a:effectLst/>
                <a:latin typeface="Söhne"/>
              </a:rPr>
            </a:br>
            <a:r>
              <a:rPr lang="en-US" sz="2000" b="0" i="0" dirty="0">
                <a:effectLst/>
                <a:latin typeface="Söhne"/>
              </a:rPr>
              <a:t>Magic commands act as </a:t>
            </a:r>
            <a:r>
              <a:rPr lang="en-US" sz="2000" b="1" i="0" dirty="0">
                <a:effectLst/>
                <a:latin typeface="Söhne"/>
              </a:rPr>
              <a:t>convenient functions where Python syntax is not the most natural one</a:t>
            </a:r>
            <a:r>
              <a:rPr lang="en-US" sz="2000" b="0" i="0" dirty="0">
                <a:effectLst/>
                <a:latin typeface="Söhne"/>
              </a:rPr>
              <a:t>. They are useful to embed invalid python syntax in their work flow.</a:t>
            </a:r>
          </a:p>
          <a:p>
            <a:pPr marL="45720" indent="0">
              <a:buNone/>
            </a:pPr>
            <a:endParaRPr lang="en-US" sz="2000" dirty="0">
              <a:latin typeface="Söhne"/>
            </a:endParaRPr>
          </a:p>
        </p:txBody>
      </p:sp>
      <p:sp>
        <p:nvSpPr>
          <p:cNvPr id="4" name="Rectangle: Rounded Corners 3">
            <a:extLst>
              <a:ext uri="{FF2B5EF4-FFF2-40B4-BE49-F238E27FC236}">
                <a16:creationId xmlns:a16="http://schemas.microsoft.com/office/drawing/2014/main" id="{D092BFF2-5DD4-468F-5F34-0E1A1ADC8FC7}"/>
              </a:ext>
            </a:extLst>
          </p:cNvPr>
          <p:cNvSpPr/>
          <p:nvPr/>
        </p:nvSpPr>
        <p:spPr>
          <a:xfrm>
            <a:off x="1299882" y="4470699"/>
            <a:ext cx="2205318"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Magic Commands</a:t>
            </a:r>
          </a:p>
        </p:txBody>
      </p:sp>
      <p:sp>
        <p:nvSpPr>
          <p:cNvPr id="5" name="Rectangle: Rounded Corners 4">
            <a:extLst>
              <a:ext uri="{FF2B5EF4-FFF2-40B4-BE49-F238E27FC236}">
                <a16:creationId xmlns:a16="http://schemas.microsoft.com/office/drawing/2014/main" id="{73EC98A6-BF4B-5281-E4B2-D6E01F49D261}"/>
              </a:ext>
            </a:extLst>
          </p:cNvPr>
          <p:cNvSpPr/>
          <p:nvPr/>
        </p:nvSpPr>
        <p:spPr>
          <a:xfrm>
            <a:off x="3890682" y="5019339"/>
            <a:ext cx="1497106" cy="9144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Cell Magics</a:t>
            </a:r>
          </a:p>
        </p:txBody>
      </p:sp>
      <p:sp>
        <p:nvSpPr>
          <p:cNvPr id="6" name="Rectangle: Rounded Corners 5">
            <a:extLst>
              <a:ext uri="{FF2B5EF4-FFF2-40B4-BE49-F238E27FC236}">
                <a16:creationId xmlns:a16="http://schemas.microsoft.com/office/drawing/2014/main" id="{18155C27-862C-C8C4-0DC0-EF759C9C7360}"/>
              </a:ext>
            </a:extLst>
          </p:cNvPr>
          <p:cNvSpPr/>
          <p:nvPr/>
        </p:nvSpPr>
        <p:spPr>
          <a:xfrm>
            <a:off x="3890682" y="3955228"/>
            <a:ext cx="1497106" cy="9144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Line Magics</a:t>
            </a:r>
          </a:p>
        </p:txBody>
      </p:sp>
      <p:cxnSp>
        <p:nvCxnSpPr>
          <p:cNvPr id="8" name="Connector: Elbow 7">
            <a:extLst>
              <a:ext uri="{FF2B5EF4-FFF2-40B4-BE49-F238E27FC236}">
                <a16:creationId xmlns:a16="http://schemas.microsoft.com/office/drawing/2014/main" id="{C32AF403-D814-0BEC-07EA-667298B78AD1}"/>
              </a:ext>
            </a:extLst>
          </p:cNvPr>
          <p:cNvCxnSpPr>
            <a:stCxn id="4" idx="3"/>
            <a:endCxn id="6" idx="1"/>
          </p:cNvCxnSpPr>
          <p:nvPr/>
        </p:nvCxnSpPr>
        <p:spPr>
          <a:xfrm flipV="1">
            <a:off x="3505200" y="4412428"/>
            <a:ext cx="385482" cy="515471"/>
          </a:xfrm>
          <a:prstGeom prst="bentConnector3">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A053CA83-60CD-28A8-6300-FAE3B2A69C87}"/>
              </a:ext>
            </a:extLst>
          </p:cNvPr>
          <p:cNvCxnSpPr>
            <a:stCxn id="4" idx="3"/>
            <a:endCxn id="5" idx="1"/>
          </p:cNvCxnSpPr>
          <p:nvPr/>
        </p:nvCxnSpPr>
        <p:spPr>
          <a:xfrm>
            <a:off x="3505200" y="4927899"/>
            <a:ext cx="385482" cy="548640"/>
          </a:xfrm>
          <a:prstGeom prst="bentConnector3">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AD672C2B-F13F-ACA9-6E6D-A4A0E90355F8}"/>
              </a:ext>
            </a:extLst>
          </p:cNvPr>
          <p:cNvSpPr/>
          <p:nvPr/>
        </p:nvSpPr>
        <p:spPr>
          <a:xfrm>
            <a:off x="6593541" y="3955228"/>
            <a:ext cx="1766047" cy="914400"/>
          </a:xfrm>
          <a:prstGeom prst="roundRect">
            <a:avLst/>
          </a:prstGeom>
          <a:solidFill>
            <a:schemeClr val="tx2">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latin typeface="Söhne"/>
              </a:rPr>
              <a:t>Starts with %</a:t>
            </a:r>
          </a:p>
        </p:txBody>
      </p:sp>
      <p:sp>
        <p:nvSpPr>
          <p:cNvPr id="15" name="Rectangle: Rounded Corners 14">
            <a:extLst>
              <a:ext uri="{FF2B5EF4-FFF2-40B4-BE49-F238E27FC236}">
                <a16:creationId xmlns:a16="http://schemas.microsoft.com/office/drawing/2014/main" id="{A205567B-E00E-9A1A-9B3E-72F0AEBB5ED3}"/>
              </a:ext>
            </a:extLst>
          </p:cNvPr>
          <p:cNvSpPr/>
          <p:nvPr/>
        </p:nvSpPr>
        <p:spPr>
          <a:xfrm>
            <a:off x="6593541" y="5022029"/>
            <a:ext cx="1766046" cy="914400"/>
          </a:xfrm>
          <a:prstGeom prst="roundRect">
            <a:avLst/>
          </a:prstGeom>
          <a:solidFill>
            <a:schemeClr val="tx2">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latin typeface="Söhne"/>
              </a:rPr>
              <a:t>Starts with %%</a:t>
            </a:r>
          </a:p>
        </p:txBody>
      </p:sp>
      <p:cxnSp>
        <p:nvCxnSpPr>
          <p:cNvPr id="17" name="Straight Arrow Connector 16">
            <a:extLst>
              <a:ext uri="{FF2B5EF4-FFF2-40B4-BE49-F238E27FC236}">
                <a16:creationId xmlns:a16="http://schemas.microsoft.com/office/drawing/2014/main" id="{E3622AB7-21C6-7DA5-3758-F005DEE08E3D}"/>
              </a:ext>
            </a:extLst>
          </p:cNvPr>
          <p:cNvCxnSpPr>
            <a:stCxn id="6" idx="3"/>
            <a:endCxn id="14" idx="1"/>
          </p:cNvCxnSpPr>
          <p:nvPr/>
        </p:nvCxnSpPr>
        <p:spPr>
          <a:xfrm>
            <a:off x="5387788" y="4412428"/>
            <a:ext cx="1205753"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37BC0FD1-35E0-3C0A-4969-DF1856EA9FFC}"/>
              </a:ext>
            </a:extLst>
          </p:cNvPr>
          <p:cNvCxnSpPr/>
          <p:nvPr/>
        </p:nvCxnSpPr>
        <p:spPr>
          <a:xfrm>
            <a:off x="5387788" y="5476539"/>
            <a:ext cx="1205753"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21131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4ED38-2600-663C-6003-1343C16BE313}"/>
              </a:ext>
            </a:extLst>
          </p:cNvPr>
          <p:cNvSpPr>
            <a:spLocks noGrp="1"/>
          </p:cNvSpPr>
          <p:nvPr>
            <p:ph idx="1"/>
          </p:nvPr>
        </p:nvSpPr>
        <p:spPr>
          <a:xfrm>
            <a:off x="1143000" y="2057400"/>
            <a:ext cx="9872871" cy="2834641"/>
          </a:xfrm>
        </p:spPr>
        <p:txBody>
          <a:bodyPr/>
          <a:lstStyle/>
          <a:p>
            <a:pPr algn="l"/>
            <a:r>
              <a:rPr lang="en-US" sz="2000" b="1" dirty="0">
                <a:latin typeface="Söhne"/>
              </a:rPr>
              <a:t>Line Magics: </a:t>
            </a:r>
            <a:r>
              <a:rPr lang="en-US" sz="2000" b="0" i="0" dirty="0">
                <a:effectLst/>
                <a:latin typeface="Söhne"/>
              </a:rPr>
              <a:t>They are similar to command line calls. They start with % character. Rest of the line is its argument passed without parentheses or quotes. Line magics can be used as expression and their return value can be assigned to variable.</a:t>
            </a:r>
          </a:p>
          <a:p>
            <a:pPr algn="l"/>
            <a:endParaRPr lang="en-US" sz="2000" b="0" i="0" dirty="0">
              <a:effectLst/>
              <a:latin typeface="Söhne"/>
            </a:endParaRPr>
          </a:p>
          <a:p>
            <a:r>
              <a:rPr lang="en-US" sz="2000" b="1" dirty="0">
                <a:latin typeface="Söhne"/>
              </a:rPr>
              <a:t>Cell Magics: </a:t>
            </a:r>
            <a:r>
              <a:rPr lang="en-US" sz="2000" b="0" i="0" dirty="0">
                <a:effectLst/>
                <a:latin typeface="Söhne"/>
              </a:rPr>
              <a:t>They have %% character prefix. Unlike line magic functions, they can operate on multiple lines below their call. They can in fact make arbitrary modifications to the input they receive, which need not even be a valid Python code at all. They receive the whole block as a single string.</a:t>
            </a:r>
            <a:endParaRPr lang="en-US" sz="2000" dirty="0">
              <a:latin typeface="Söhne"/>
            </a:endParaRPr>
          </a:p>
        </p:txBody>
      </p:sp>
      <p:sp>
        <p:nvSpPr>
          <p:cNvPr id="4" name="Title 1">
            <a:extLst>
              <a:ext uri="{FF2B5EF4-FFF2-40B4-BE49-F238E27FC236}">
                <a16:creationId xmlns:a16="http://schemas.microsoft.com/office/drawing/2014/main" id="{B8DA5EF6-F7F9-C0F2-8A43-5A5DBCF51087}"/>
              </a:ext>
            </a:extLst>
          </p:cNvPr>
          <p:cNvSpPr>
            <a:spLocks noGrp="1"/>
          </p:cNvSpPr>
          <p:nvPr>
            <p:ph type="title"/>
          </p:nvPr>
        </p:nvSpPr>
        <p:spPr>
          <a:xfrm>
            <a:off x="1143000" y="609600"/>
            <a:ext cx="9875520" cy="1356360"/>
          </a:xfrm>
        </p:spPr>
        <p:txBody>
          <a:bodyPr/>
          <a:lstStyle/>
          <a:p>
            <a:r>
              <a:rPr lang="en-US" dirty="0">
                <a:latin typeface="Söhne"/>
              </a:rPr>
              <a:t>Magic Commands</a:t>
            </a:r>
          </a:p>
        </p:txBody>
      </p:sp>
    </p:spTree>
    <p:extLst>
      <p:ext uri="{BB962C8B-B14F-4D97-AF65-F5344CB8AC3E}">
        <p14:creationId xmlns:p14="http://schemas.microsoft.com/office/powerpoint/2010/main" val="29896605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E8C5-90E9-284E-BF0B-3727C700F86F}"/>
              </a:ext>
            </a:extLst>
          </p:cNvPr>
          <p:cNvSpPr>
            <a:spLocks noGrp="1"/>
          </p:cNvSpPr>
          <p:nvPr>
            <p:ph type="title"/>
          </p:nvPr>
        </p:nvSpPr>
        <p:spPr/>
        <p:txBody>
          <a:bodyPr/>
          <a:lstStyle/>
          <a:p>
            <a:r>
              <a:rPr lang="en-US" dirty="0">
                <a:latin typeface="Söhne"/>
              </a:rPr>
              <a:t>What is Interactive Python?</a:t>
            </a:r>
          </a:p>
        </p:txBody>
      </p:sp>
      <p:sp>
        <p:nvSpPr>
          <p:cNvPr id="3" name="Content Placeholder 2">
            <a:extLst>
              <a:ext uri="{FF2B5EF4-FFF2-40B4-BE49-F238E27FC236}">
                <a16:creationId xmlns:a16="http://schemas.microsoft.com/office/drawing/2014/main" id="{4F60EE91-7179-EC9F-69EE-127E4C9593BA}"/>
              </a:ext>
            </a:extLst>
          </p:cNvPr>
          <p:cNvSpPr>
            <a:spLocks noGrp="1"/>
          </p:cNvSpPr>
          <p:nvPr>
            <p:ph idx="1"/>
          </p:nvPr>
        </p:nvSpPr>
        <p:spPr/>
        <p:txBody>
          <a:bodyPr>
            <a:normAutofit/>
          </a:bodyPr>
          <a:lstStyle/>
          <a:p>
            <a:pPr marL="45720" indent="0">
              <a:buNone/>
            </a:pPr>
            <a:r>
              <a:rPr lang="en-US" sz="2000" b="1" dirty="0" err="1">
                <a:latin typeface="Söhne"/>
              </a:rPr>
              <a:t>Ipython</a:t>
            </a:r>
            <a:r>
              <a:rPr lang="en-US" sz="2000" dirty="0">
                <a:latin typeface="Söhne"/>
              </a:rPr>
              <a:t> typically refers to the practice of using Python in an </a:t>
            </a:r>
            <a:r>
              <a:rPr lang="en-US" sz="2000" b="1" dirty="0">
                <a:latin typeface="Söhne"/>
              </a:rPr>
              <a:t>interactive manner</a:t>
            </a:r>
            <a:r>
              <a:rPr lang="en-US" sz="2000" dirty="0">
                <a:latin typeface="Söhne"/>
              </a:rPr>
              <a:t>, where you can enter and execute Python code incrementally, </a:t>
            </a:r>
            <a:r>
              <a:rPr lang="en-US" sz="2000" b="1" dirty="0">
                <a:latin typeface="Söhne"/>
              </a:rPr>
              <a:t>line by line</a:t>
            </a:r>
            <a:r>
              <a:rPr lang="en-US" sz="2000" dirty="0">
                <a:latin typeface="Söhne"/>
              </a:rPr>
              <a:t>, or in </a:t>
            </a:r>
            <a:r>
              <a:rPr lang="en-US" sz="2000" b="1" dirty="0">
                <a:latin typeface="Söhne"/>
              </a:rPr>
              <a:t>small blocks</a:t>
            </a:r>
            <a:r>
              <a:rPr lang="en-US" sz="2000" dirty="0">
                <a:latin typeface="Söhne"/>
              </a:rPr>
              <a:t>, and </a:t>
            </a:r>
            <a:r>
              <a:rPr lang="en-US" sz="2000" b="1" dirty="0">
                <a:latin typeface="Söhne"/>
              </a:rPr>
              <a:t>immediately see the results</a:t>
            </a:r>
            <a:r>
              <a:rPr lang="en-US" sz="2000" dirty="0">
                <a:latin typeface="Söhne"/>
              </a:rPr>
              <a:t>. This interactive style of working with Python is facilitated by various tools and environments, including:</a:t>
            </a:r>
          </a:p>
          <a:p>
            <a:pPr marL="502920" indent="-457200">
              <a:buFont typeface="+mj-lt"/>
              <a:buAutoNum type="arabicParenR"/>
            </a:pPr>
            <a:r>
              <a:rPr lang="en-US" sz="2000" dirty="0">
                <a:latin typeface="Söhne"/>
              </a:rPr>
              <a:t>Python REPL</a:t>
            </a:r>
          </a:p>
          <a:p>
            <a:pPr marL="502920" indent="-457200">
              <a:buFont typeface="+mj-lt"/>
              <a:buAutoNum type="arabicParenR"/>
            </a:pPr>
            <a:r>
              <a:rPr lang="en-US" sz="2000" dirty="0">
                <a:latin typeface="Söhne"/>
              </a:rPr>
              <a:t>IDEs</a:t>
            </a:r>
          </a:p>
          <a:p>
            <a:pPr marL="502920" indent="-457200">
              <a:buFont typeface="+mj-lt"/>
              <a:buAutoNum type="arabicParenR"/>
            </a:pPr>
            <a:r>
              <a:rPr lang="en-US" sz="2000" dirty="0">
                <a:latin typeface="Söhne"/>
              </a:rPr>
              <a:t>Online Python Interpreters</a:t>
            </a:r>
          </a:p>
          <a:p>
            <a:pPr marL="502920" indent="-457200">
              <a:buFont typeface="+mj-lt"/>
              <a:buAutoNum type="arabicParenR"/>
            </a:pPr>
            <a:r>
              <a:rPr lang="en-US" sz="2000" dirty="0">
                <a:latin typeface="Söhne"/>
              </a:rPr>
              <a:t>Debugging Tools</a:t>
            </a:r>
          </a:p>
        </p:txBody>
      </p:sp>
    </p:spTree>
    <p:extLst>
      <p:ext uri="{BB962C8B-B14F-4D97-AF65-F5344CB8AC3E}">
        <p14:creationId xmlns:p14="http://schemas.microsoft.com/office/powerpoint/2010/main" val="20219464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491A29-0C7C-4CBE-43E8-10DF13FA4D2E}"/>
              </a:ext>
            </a:extLst>
          </p:cNvPr>
          <p:cNvSpPr>
            <a:spLocks noGrp="1"/>
          </p:cNvSpPr>
          <p:nvPr>
            <p:ph type="title"/>
          </p:nvPr>
        </p:nvSpPr>
        <p:spPr>
          <a:xfrm>
            <a:off x="1143000" y="609600"/>
            <a:ext cx="9875520" cy="1356360"/>
          </a:xfrm>
        </p:spPr>
        <p:txBody>
          <a:bodyPr/>
          <a:lstStyle/>
          <a:p>
            <a:r>
              <a:rPr lang="en-US" dirty="0">
                <a:latin typeface="Söhne"/>
              </a:rPr>
              <a:t>Magic Commands</a:t>
            </a:r>
          </a:p>
        </p:txBody>
      </p:sp>
      <p:pic>
        <p:nvPicPr>
          <p:cNvPr id="6" name="Picture 5">
            <a:extLst>
              <a:ext uri="{FF2B5EF4-FFF2-40B4-BE49-F238E27FC236}">
                <a16:creationId xmlns:a16="http://schemas.microsoft.com/office/drawing/2014/main" id="{9E8A2AA1-D26E-3600-FD3D-885270294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344" y="4755611"/>
            <a:ext cx="5822522" cy="1492789"/>
          </a:xfrm>
          <a:prstGeom prst="rect">
            <a:avLst/>
          </a:prstGeom>
        </p:spPr>
      </p:pic>
      <p:pic>
        <p:nvPicPr>
          <p:cNvPr id="8" name="Picture 7">
            <a:extLst>
              <a:ext uri="{FF2B5EF4-FFF2-40B4-BE49-F238E27FC236}">
                <a16:creationId xmlns:a16="http://schemas.microsoft.com/office/drawing/2014/main" id="{C66C4FC1-C0C3-BB02-AB0E-03BB87997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022" y="4304688"/>
            <a:ext cx="3673158" cy="2013793"/>
          </a:xfrm>
          <a:prstGeom prst="rect">
            <a:avLst/>
          </a:prstGeom>
        </p:spPr>
      </p:pic>
      <p:pic>
        <p:nvPicPr>
          <p:cNvPr id="10" name="Picture 9">
            <a:extLst>
              <a:ext uri="{FF2B5EF4-FFF2-40B4-BE49-F238E27FC236}">
                <a16:creationId xmlns:a16="http://schemas.microsoft.com/office/drawing/2014/main" id="{C6B3520F-C825-7801-3277-D9C22F19CE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022" y="2644013"/>
            <a:ext cx="3673158" cy="1425063"/>
          </a:xfrm>
          <a:prstGeom prst="rect">
            <a:avLst/>
          </a:prstGeom>
        </p:spPr>
      </p:pic>
      <p:pic>
        <p:nvPicPr>
          <p:cNvPr id="12" name="Picture 11">
            <a:extLst>
              <a:ext uri="{FF2B5EF4-FFF2-40B4-BE49-F238E27FC236}">
                <a16:creationId xmlns:a16="http://schemas.microsoft.com/office/drawing/2014/main" id="{54024858-55B7-50C7-2E87-E2322FD4ED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2816" y="2585742"/>
            <a:ext cx="5801578" cy="2026979"/>
          </a:xfrm>
          <a:prstGeom prst="rect">
            <a:avLst/>
          </a:prstGeom>
        </p:spPr>
      </p:pic>
      <p:sp>
        <p:nvSpPr>
          <p:cNvPr id="13" name="TextBox 12">
            <a:extLst>
              <a:ext uri="{FF2B5EF4-FFF2-40B4-BE49-F238E27FC236}">
                <a16:creationId xmlns:a16="http://schemas.microsoft.com/office/drawing/2014/main" id="{F7BA808E-B4DE-3C17-0EAA-4B5195D258BF}"/>
              </a:ext>
            </a:extLst>
          </p:cNvPr>
          <p:cNvSpPr txBox="1"/>
          <p:nvPr/>
        </p:nvSpPr>
        <p:spPr>
          <a:xfrm>
            <a:off x="1855695" y="2051275"/>
            <a:ext cx="2279791" cy="369332"/>
          </a:xfrm>
          <a:prstGeom prst="rect">
            <a:avLst/>
          </a:prstGeom>
          <a:noFill/>
        </p:spPr>
        <p:txBody>
          <a:bodyPr wrap="none" rtlCol="0">
            <a:spAutoFit/>
          </a:bodyPr>
          <a:lstStyle/>
          <a:p>
            <a:r>
              <a:rPr lang="en-US" dirty="0">
                <a:solidFill>
                  <a:schemeClr val="accent1"/>
                </a:solidFill>
                <a:latin typeface="Söhne"/>
              </a:rPr>
              <a:t>Line Magics Examples</a:t>
            </a:r>
          </a:p>
        </p:txBody>
      </p:sp>
      <p:sp>
        <p:nvSpPr>
          <p:cNvPr id="14" name="TextBox 13">
            <a:extLst>
              <a:ext uri="{FF2B5EF4-FFF2-40B4-BE49-F238E27FC236}">
                <a16:creationId xmlns:a16="http://schemas.microsoft.com/office/drawing/2014/main" id="{33D7CE7D-5C08-372B-2621-BC5881BB8273}"/>
              </a:ext>
            </a:extLst>
          </p:cNvPr>
          <p:cNvSpPr txBox="1"/>
          <p:nvPr/>
        </p:nvSpPr>
        <p:spPr>
          <a:xfrm>
            <a:off x="7073153" y="2051275"/>
            <a:ext cx="2226892" cy="369332"/>
          </a:xfrm>
          <a:prstGeom prst="rect">
            <a:avLst/>
          </a:prstGeom>
          <a:noFill/>
        </p:spPr>
        <p:txBody>
          <a:bodyPr wrap="none" rtlCol="0">
            <a:spAutoFit/>
          </a:bodyPr>
          <a:lstStyle/>
          <a:p>
            <a:r>
              <a:rPr lang="en-US" dirty="0">
                <a:solidFill>
                  <a:schemeClr val="accent1"/>
                </a:solidFill>
                <a:latin typeface="Söhne"/>
              </a:rPr>
              <a:t>Cell Magics Examples</a:t>
            </a:r>
          </a:p>
        </p:txBody>
      </p:sp>
      <p:cxnSp>
        <p:nvCxnSpPr>
          <p:cNvPr id="16" name="Straight Connector 15">
            <a:extLst>
              <a:ext uri="{FF2B5EF4-FFF2-40B4-BE49-F238E27FC236}">
                <a16:creationId xmlns:a16="http://schemas.microsoft.com/office/drawing/2014/main" id="{F308E4EF-70C0-3F00-BEB9-982C3E930731}"/>
              </a:ext>
            </a:extLst>
          </p:cNvPr>
          <p:cNvCxnSpPr/>
          <p:nvPr/>
        </p:nvCxnSpPr>
        <p:spPr>
          <a:xfrm>
            <a:off x="5047129" y="2051275"/>
            <a:ext cx="0" cy="444813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47465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16F8E-2F34-8A2B-7D53-04BA5A83839A}"/>
              </a:ext>
            </a:extLst>
          </p:cNvPr>
          <p:cNvSpPr>
            <a:spLocks noGrp="1"/>
          </p:cNvSpPr>
          <p:nvPr>
            <p:ph type="title"/>
          </p:nvPr>
        </p:nvSpPr>
        <p:spPr/>
        <p:txBody>
          <a:bodyPr/>
          <a:lstStyle/>
          <a:p>
            <a:r>
              <a:rPr lang="en-US" dirty="0">
                <a:latin typeface="Söhne"/>
              </a:rPr>
              <a:t>Exercise</a:t>
            </a:r>
          </a:p>
        </p:txBody>
      </p:sp>
      <p:sp>
        <p:nvSpPr>
          <p:cNvPr id="3" name="Content Placeholder 2">
            <a:extLst>
              <a:ext uri="{FF2B5EF4-FFF2-40B4-BE49-F238E27FC236}">
                <a16:creationId xmlns:a16="http://schemas.microsoft.com/office/drawing/2014/main" id="{CBBA2701-BF89-B3B0-C5F8-651AD716E312}"/>
              </a:ext>
            </a:extLst>
          </p:cNvPr>
          <p:cNvSpPr>
            <a:spLocks noGrp="1"/>
          </p:cNvSpPr>
          <p:nvPr>
            <p:ph idx="1"/>
          </p:nvPr>
        </p:nvSpPr>
        <p:spPr>
          <a:xfrm>
            <a:off x="1143000" y="2057400"/>
            <a:ext cx="9872871" cy="2191871"/>
          </a:xfrm>
        </p:spPr>
        <p:txBody>
          <a:bodyPr/>
          <a:lstStyle/>
          <a:p>
            <a:pPr marL="502920" indent="-457200">
              <a:buFont typeface="+mj-lt"/>
              <a:buAutoNum type="arabicParenR"/>
            </a:pPr>
            <a:r>
              <a:rPr lang="en-US" dirty="0">
                <a:latin typeface="Söhne"/>
              </a:rPr>
              <a:t>Write a desired sorting algorithm in a python file name sort.py and calculate the execution time of and also get the information of that method and its variables too, in </a:t>
            </a:r>
            <a:r>
              <a:rPr lang="en-US" dirty="0" err="1">
                <a:latin typeface="Söhne"/>
              </a:rPr>
              <a:t>Ipython</a:t>
            </a:r>
            <a:r>
              <a:rPr lang="en-US" dirty="0">
                <a:latin typeface="Söhne"/>
              </a:rPr>
              <a:t> by using magic commands.</a:t>
            </a:r>
          </a:p>
          <a:p>
            <a:pPr marL="502920" indent="-457200">
              <a:buFont typeface="+mj-lt"/>
              <a:buAutoNum type="arabicParenR"/>
            </a:pPr>
            <a:r>
              <a:rPr lang="en-US" dirty="0">
                <a:latin typeface="Söhne"/>
              </a:rPr>
              <a:t>Do the above exercise for below program too.</a:t>
            </a:r>
            <a:br>
              <a:rPr lang="en-US" dirty="0">
                <a:latin typeface="Söhne"/>
              </a:rPr>
            </a:br>
            <a:r>
              <a:rPr lang="en-US" dirty="0">
                <a:latin typeface="Söhne"/>
              </a:rPr>
              <a:t>Write a program to get n as input and print the nth number of prime numbers, for example if input is 3 the 3th prime number is 5.</a:t>
            </a:r>
          </a:p>
        </p:txBody>
      </p:sp>
    </p:spTree>
    <p:extLst>
      <p:ext uri="{BB962C8B-B14F-4D97-AF65-F5344CB8AC3E}">
        <p14:creationId xmlns:p14="http://schemas.microsoft.com/office/powerpoint/2010/main" val="38855187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1FE8-1097-664B-5818-DD654DDBB6A9}"/>
              </a:ext>
            </a:extLst>
          </p:cNvPr>
          <p:cNvSpPr>
            <a:spLocks noGrp="1"/>
          </p:cNvSpPr>
          <p:nvPr>
            <p:ph type="title"/>
          </p:nvPr>
        </p:nvSpPr>
        <p:spPr/>
        <p:txBody>
          <a:bodyPr/>
          <a:lstStyle/>
          <a:p>
            <a:r>
              <a:rPr lang="en-US" dirty="0">
                <a:latin typeface="Söhne"/>
              </a:rPr>
              <a:t>References</a:t>
            </a:r>
          </a:p>
        </p:txBody>
      </p:sp>
      <p:sp>
        <p:nvSpPr>
          <p:cNvPr id="3" name="Content Placeholder 2">
            <a:extLst>
              <a:ext uri="{FF2B5EF4-FFF2-40B4-BE49-F238E27FC236}">
                <a16:creationId xmlns:a16="http://schemas.microsoft.com/office/drawing/2014/main" id="{7F855E59-CFC5-5BA2-5AB2-434562FA5F5D}"/>
              </a:ext>
            </a:extLst>
          </p:cNvPr>
          <p:cNvSpPr>
            <a:spLocks noGrp="1"/>
          </p:cNvSpPr>
          <p:nvPr>
            <p:ph idx="1"/>
          </p:nvPr>
        </p:nvSpPr>
        <p:spPr/>
        <p:txBody>
          <a:bodyPr/>
          <a:lstStyle/>
          <a:p>
            <a:r>
              <a:rPr lang="en-US" dirty="0"/>
              <a:t>Tutorialspoint.com</a:t>
            </a:r>
          </a:p>
        </p:txBody>
      </p:sp>
    </p:spTree>
    <p:extLst>
      <p:ext uri="{BB962C8B-B14F-4D97-AF65-F5344CB8AC3E}">
        <p14:creationId xmlns:p14="http://schemas.microsoft.com/office/powerpoint/2010/main" val="13103532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674-6B00-95F7-E7FD-97490AA40047}"/>
              </a:ext>
            </a:extLst>
          </p:cNvPr>
          <p:cNvSpPr>
            <a:spLocks noGrp="1"/>
          </p:cNvSpPr>
          <p:nvPr>
            <p:ph type="title"/>
          </p:nvPr>
        </p:nvSpPr>
        <p:spPr/>
        <p:txBody>
          <a:bodyPr/>
          <a:lstStyle/>
          <a:p>
            <a:r>
              <a:rPr lang="en-US" dirty="0">
                <a:latin typeface="Söhne"/>
              </a:rPr>
              <a:t>What is </a:t>
            </a:r>
            <a:r>
              <a:rPr lang="en-US" dirty="0" err="1">
                <a:latin typeface="Söhne"/>
              </a:rPr>
              <a:t>Jupyter</a:t>
            </a:r>
            <a:r>
              <a:rPr lang="en-US" dirty="0">
                <a:latin typeface="Söhne"/>
              </a:rPr>
              <a:t>?</a:t>
            </a:r>
          </a:p>
        </p:txBody>
      </p:sp>
      <p:sp>
        <p:nvSpPr>
          <p:cNvPr id="3" name="Content Placeholder 2">
            <a:extLst>
              <a:ext uri="{FF2B5EF4-FFF2-40B4-BE49-F238E27FC236}">
                <a16:creationId xmlns:a16="http://schemas.microsoft.com/office/drawing/2014/main" id="{5BE26934-8F63-F02D-EF80-525BE7AE8393}"/>
              </a:ext>
            </a:extLst>
          </p:cNvPr>
          <p:cNvSpPr>
            <a:spLocks noGrp="1"/>
          </p:cNvSpPr>
          <p:nvPr>
            <p:ph idx="1"/>
          </p:nvPr>
        </p:nvSpPr>
        <p:spPr/>
        <p:txBody>
          <a:bodyPr>
            <a:normAutofit/>
          </a:bodyPr>
          <a:lstStyle/>
          <a:p>
            <a:pPr marL="45720" indent="0">
              <a:buNone/>
            </a:pPr>
            <a:r>
              <a:rPr lang="en-US" sz="2000" b="0" i="0" dirty="0">
                <a:effectLst/>
                <a:latin typeface="Söhne"/>
              </a:rPr>
              <a:t>Project </a:t>
            </a:r>
            <a:r>
              <a:rPr lang="en-US" sz="2000" b="1" i="0" dirty="0" err="1">
                <a:effectLst/>
                <a:latin typeface="Söhne"/>
              </a:rPr>
              <a:t>Jupyter</a:t>
            </a:r>
            <a:r>
              <a:rPr lang="en-US" sz="2000" b="0" i="0" dirty="0">
                <a:effectLst/>
                <a:latin typeface="Söhne"/>
              </a:rPr>
              <a:t> is a suite of software products used in </a:t>
            </a:r>
            <a:r>
              <a:rPr lang="en-US" sz="2000" b="1" i="0" dirty="0">
                <a:effectLst/>
                <a:latin typeface="Söhne"/>
              </a:rPr>
              <a:t>interactive computing</a:t>
            </a:r>
            <a:r>
              <a:rPr lang="en-US" sz="2000" b="0" i="0" dirty="0">
                <a:effectLst/>
                <a:latin typeface="Söhne"/>
              </a:rPr>
              <a:t>. </a:t>
            </a:r>
            <a:r>
              <a:rPr lang="en-US" sz="2000" b="0" i="0" dirty="0" err="1">
                <a:effectLst/>
                <a:latin typeface="Söhne"/>
              </a:rPr>
              <a:t>IPython</a:t>
            </a:r>
            <a:r>
              <a:rPr lang="en-US" sz="2000" b="0" i="0" dirty="0">
                <a:effectLst/>
                <a:latin typeface="Söhne"/>
              </a:rPr>
              <a:t> was originally developed by </a:t>
            </a:r>
            <a:r>
              <a:rPr lang="en-US" sz="2000" b="1" i="0" dirty="0">
                <a:effectLst/>
                <a:latin typeface="Söhne"/>
              </a:rPr>
              <a:t>Fernando Perez in 2001 </a:t>
            </a:r>
            <a:r>
              <a:rPr lang="en-US" sz="2000" b="0" i="0" dirty="0">
                <a:effectLst/>
                <a:latin typeface="Söhne"/>
              </a:rPr>
              <a:t>as an enhanced Python interpreter. A web based interface to </a:t>
            </a:r>
            <a:r>
              <a:rPr lang="en-US" sz="2000" b="0" i="0" dirty="0" err="1">
                <a:effectLst/>
                <a:latin typeface="Söhne"/>
              </a:rPr>
              <a:t>IPython</a:t>
            </a:r>
            <a:r>
              <a:rPr lang="en-US" sz="2000" b="0" i="0" dirty="0">
                <a:effectLst/>
                <a:latin typeface="Söhne"/>
              </a:rPr>
              <a:t> terminal in the form of </a:t>
            </a:r>
            <a:r>
              <a:rPr lang="en-US" sz="2000" b="0" i="0" dirty="0" err="1">
                <a:effectLst/>
                <a:latin typeface="Söhne"/>
              </a:rPr>
              <a:t>IPython</a:t>
            </a:r>
            <a:r>
              <a:rPr lang="en-US" sz="2000" b="0" i="0" dirty="0">
                <a:effectLst/>
                <a:latin typeface="Söhne"/>
              </a:rPr>
              <a:t> notebook was introduced in 2011. In 2014, Project </a:t>
            </a:r>
            <a:r>
              <a:rPr lang="en-US" sz="2000" b="0" i="0" dirty="0" err="1">
                <a:effectLst/>
                <a:latin typeface="Söhne"/>
              </a:rPr>
              <a:t>Jupyter</a:t>
            </a:r>
            <a:r>
              <a:rPr lang="en-US" sz="2000" b="0" i="0" dirty="0">
                <a:effectLst/>
                <a:latin typeface="Söhne"/>
              </a:rPr>
              <a:t> started as a spin-off project from </a:t>
            </a:r>
            <a:r>
              <a:rPr lang="en-US" sz="2000" b="0" i="0" dirty="0" err="1">
                <a:effectLst/>
                <a:latin typeface="Söhne"/>
              </a:rPr>
              <a:t>IPython</a:t>
            </a:r>
            <a:r>
              <a:rPr lang="en-US" sz="2000" b="0" i="0" dirty="0">
                <a:effectLst/>
                <a:latin typeface="Söhne"/>
              </a:rPr>
              <a:t>.</a:t>
            </a:r>
          </a:p>
          <a:p>
            <a:pPr marL="45720" indent="0">
              <a:buNone/>
            </a:pPr>
            <a:r>
              <a:rPr lang="en-US" sz="2000" b="1" dirty="0">
                <a:latin typeface="Söhne"/>
              </a:rPr>
              <a:t>Packages under </a:t>
            </a:r>
            <a:r>
              <a:rPr lang="en-US" sz="2000" b="1" dirty="0" err="1">
                <a:latin typeface="Söhne"/>
              </a:rPr>
              <a:t>jupyter</a:t>
            </a:r>
            <a:r>
              <a:rPr lang="en-US" sz="2000" b="1" dirty="0">
                <a:latin typeface="Söhne"/>
              </a:rPr>
              <a:t> project include:</a:t>
            </a:r>
          </a:p>
          <a:p>
            <a:pPr marL="502920" indent="-457200">
              <a:buFont typeface="+mj-lt"/>
              <a:buAutoNum type="arabicParenR"/>
            </a:pPr>
            <a:r>
              <a:rPr lang="en-US" sz="2000" b="1" i="0" dirty="0" err="1">
                <a:effectLst/>
                <a:latin typeface="Söhne"/>
              </a:rPr>
              <a:t>Jupyter</a:t>
            </a:r>
            <a:r>
              <a:rPr lang="en-US" sz="2000" b="1" i="0" dirty="0">
                <a:effectLst/>
                <a:latin typeface="Söhne"/>
              </a:rPr>
              <a:t> notebook</a:t>
            </a:r>
            <a:r>
              <a:rPr lang="en-US" sz="2000" b="0" i="0" dirty="0">
                <a:effectLst/>
                <a:latin typeface="Söhne"/>
              </a:rPr>
              <a:t> : A web based interface to programming environments of Python, Julia, R and many others</a:t>
            </a:r>
          </a:p>
          <a:p>
            <a:pPr marL="502920" indent="-457200" algn="l">
              <a:buFont typeface="+mj-lt"/>
              <a:buAutoNum type="arabicParenR"/>
            </a:pPr>
            <a:r>
              <a:rPr lang="en-US" sz="2000" b="1" i="0" dirty="0" err="1">
                <a:effectLst/>
                <a:latin typeface="Söhne"/>
              </a:rPr>
              <a:t>QtConsole</a:t>
            </a:r>
            <a:r>
              <a:rPr lang="en-US" sz="2000" b="0" i="0" dirty="0">
                <a:effectLst/>
                <a:latin typeface="Söhne"/>
              </a:rPr>
              <a:t> : Qt based terminal for </a:t>
            </a:r>
            <a:r>
              <a:rPr lang="en-US" sz="2000" b="0" i="0" dirty="0" err="1">
                <a:effectLst/>
                <a:latin typeface="Söhne"/>
              </a:rPr>
              <a:t>Jupyter</a:t>
            </a:r>
            <a:r>
              <a:rPr lang="en-US" sz="2000" b="0" i="0" dirty="0">
                <a:effectLst/>
                <a:latin typeface="Söhne"/>
              </a:rPr>
              <a:t> kernels similar to </a:t>
            </a:r>
            <a:r>
              <a:rPr lang="en-US" sz="2000" b="0" i="0" dirty="0" err="1">
                <a:effectLst/>
                <a:latin typeface="Söhne"/>
              </a:rPr>
              <a:t>IPython</a:t>
            </a:r>
            <a:endParaRPr lang="en-US" sz="2000" b="0" i="0" dirty="0">
              <a:effectLst/>
              <a:latin typeface="Söhne"/>
            </a:endParaRPr>
          </a:p>
          <a:p>
            <a:pPr marL="502920" indent="-457200" algn="l">
              <a:buFont typeface="+mj-lt"/>
              <a:buAutoNum type="arabicParenR"/>
            </a:pPr>
            <a:r>
              <a:rPr lang="en-US" sz="2000" b="1" i="0" dirty="0" err="1">
                <a:effectLst/>
                <a:latin typeface="Söhne"/>
              </a:rPr>
              <a:t>nbviewer</a:t>
            </a:r>
            <a:r>
              <a:rPr lang="en-US" sz="2000" b="0" i="0" dirty="0">
                <a:effectLst/>
                <a:latin typeface="Söhne"/>
              </a:rPr>
              <a:t> : Facility to share </a:t>
            </a:r>
            <a:r>
              <a:rPr lang="en-US" sz="2000" b="0" i="0" dirty="0" err="1">
                <a:effectLst/>
                <a:latin typeface="Söhne"/>
              </a:rPr>
              <a:t>Jupyter</a:t>
            </a:r>
            <a:r>
              <a:rPr lang="en-US" sz="2000" b="0" i="0" dirty="0">
                <a:effectLst/>
                <a:latin typeface="Söhne"/>
              </a:rPr>
              <a:t> notebooks</a:t>
            </a:r>
          </a:p>
          <a:p>
            <a:pPr marL="502920" indent="-457200" algn="l">
              <a:buFont typeface="+mj-lt"/>
              <a:buAutoNum type="arabicParenR"/>
            </a:pPr>
            <a:r>
              <a:rPr lang="en-US" sz="2000" b="1" i="0" dirty="0" err="1">
                <a:effectLst/>
                <a:latin typeface="Söhne"/>
              </a:rPr>
              <a:t>JupyterLab</a:t>
            </a:r>
            <a:r>
              <a:rPr lang="en-US" sz="2000" b="0" i="0" dirty="0">
                <a:effectLst/>
                <a:latin typeface="Söhne"/>
              </a:rPr>
              <a:t> : Modern web based integrated interface for all products.</a:t>
            </a:r>
          </a:p>
          <a:p>
            <a:pPr marL="502920" indent="-457200">
              <a:buFont typeface="+mj-lt"/>
              <a:buAutoNum type="arabicParenR"/>
            </a:pPr>
            <a:endParaRPr lang="en-US" sz="2000" dirty="0">
              <a:latin typeface="Söhne"/>
            </a:endParaRPr>
          </a:p>
        </p:txBody>
      </p:sp>
    </p:spTree>
    <p:extLst>
      <p:ext uri="{BB962C8B-B14F-4D97-AF65-F5344CB8AC3E}">
        <p14:creationId xmlns:p14="http://schemas.microsoft.com/office/powerpoint/2010/main" val="15262868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3983A-87FF-D0BC-BCAE-3E7AB22F198F}"/>
              </a:ext>
            </a:extLst>
          </p:cNvPr>
          <p:cNvSpPr>
            <a:spLocks noGrp="1"/>
          </p:cNvSpPr>
          <p:nvPr>
            <p:ph type="title"/>
          </p:nvPr>
        </p:nvSpPr>
        <p:spPr/>
        <p:txBody>
          <a:bodyPr/>
          <a:lstStyle/>
          <a:p>
            <a:r>
              <a:rPr lang="en-US" dirty="0">
                <a:latin typeface="Söhne"/>
              </a:rPr>
              <a:t>Features of </a:t>
            </a:r>
            <a:r>
              <a:rPr lang="en-US" dirty="0" err="1">
                <a:latin typeface="Söhne"/>
              </a:rPr>
              <a:t>Ipython</a:t>
            </a:r>
            <a:endParaRPr lang="en-US" dirty="0">
              <a:latin typeface="Söhne"/>
            </a:endParaRPr>
          </a:p>
        </p:txBody>
      </p:sp>
      <p:sp>
        <p:nvSpPr>
          <p:cNvPr id="3" name="Content Placeholder 2">
            <a:extLst>
              <a:ext uri="{FF2B5EF4-FFF2-40B4-BE49-F238E27FC236}">
                <a16:creationId xmlns:a16="http://schemas.microsoft.com/office/drawing/2014/main" id="{332DA929-3F63-E759-22DE-ACCA95933BCB}"/>
              </a:ext>
            </a:extLst>
          </p:cNvPr>
          <p:cNvSpPr>
            <a:spLocks noGrp="1"/>
          </p:cNvSpPr>
          <p:nvPr>
            <p:ph idx="1"/>
          </p:nvPr>
        </p:nvSpPr>
        <p:spPr/>
        <p:txBody>
          <a:bodyPr>
            <a:normAutofit fontScale="92500" lnSpcReduction="20000"/>
          </a:bodyPr>
          <a:lstStyle/>
          <a:p>
            <a:pPr marL="502920" indent="-457200" algn="l">
              <a:buFont typeface="+mj-lt"/>
              <a:buAutoNum type="arabicParenR"/>
            </a:pPr>
            <a:r>
              <a:rPr lang="en-US" b="0" i="0" dirty="0">
                <a:effectLst/>
                <a:latin typeface="Söhne"/>
              </a:rPr>
              <a:t>Offers a powerful interactive </a:t>
            </a:r>
            <a:r>
              <a:rPr lang="en-US" b="1" i="0" dirty="0">
                <a:effectLst/>
                <a:latin typeface="Söhne"/>
              </a:rPr>
              <a:t>Python shell</a:t>
            </a:r>
            <a:r>
              <a:rPr lang="en-US" b="0" i="0" dirty="0">
                <a:effectLst/>
                <a:latin typeface="Söhne"/>
              </a:rPr>
              <a:t>.</a:t>
            </a:r>
          </a:p>
          <a:p>
            <a:pPr marL="502920" indent="-457200" algn="l">
              <a:buFont typeface="+mj-lt"/>
              <a:buAutoNum type="arabicParenR"/>
            </a:pPr>
            <a:r>
              <a:rPr lang="en-US" b="0" i="0" dirty="0">
                <a:effectLst/>
                <a:latin typeface="Söhne"/>
              </a:rPr>
              <a:t>Acts as a </a:t>
            </a:r>
            <a:r>
              <a:rPr lang="en-US" b="1" i="0" dirty="0">
                <a:effectLst/>
                <a:latin typeface="Söhne"/>
              </a:rPr>
              <a:t>main kernel </a:t>
            </a:r>
            <a:r>
              <a:rPr lang="en-US" b="0" i="0" dirty="0">
                <a:effectLst/>
                <a:latin typeface="Söhne"/>
              </a:rPr>
              <a:t>for </a:t>
            </a:r>
            <a:r>
              <a:rPr lang="en-US" b="0" i="0" dirty="0" err="1">
                <a:effectLst/>
                <a:latin typeface="Söhne"/>
              </a:rPr>
              <a:t>Jupyter</a:t>
            </a:r>
            <a:r>
              <a:rPr lang="en-US" b="0" i="0" dirty="0">
                <a:effectLst/>
                <a:latin typeface="Söhne"/>
              </a:rPr>
              <a:t> notebook and other front end tools of Project </a:t>
            </a:r>
            <a:r>
              <a:rPr lang="en-US" b="0" i="0" dirty="0" err="1">
                <a:effectLst/>
                <a:latin typeface="Söhne"/>
              </a:rPr>
              <a:t>Jupyter</a:t>
            </a:r>
            <a:r>
              <a:rPr lang="en-US" b="0" i="0" dirty="0">
                <a:effectLst/>
                <a:latin typeface="Söhne"/>
              </a:rPr>
              <a:t>.</a:t>
            </a:r>
          </a:p>
          <a:p>
            <a:pPr marL="502920" indent="-457200" algn="l">
              <a:buFont typeface="+mj-lt"/>
              <a:buAutoNum type="arabicParenR"/>
            </a:pPr>
            <a:r>
              <a:rPr lang="en-US" b="0" i="0" dirty="0">
                <a:effectLst/>
                <a:latin typeface="Söhne"/>
              </a:rPr>
              <a:t>Possesses object introspection ability. Introspection is the ability to </a:t>
            </a:r>
            <a:r>
              <a:rPr lang="en-US" b="1" i="0" dirty="0">
                <a:effectLst/>
                <a:latin typeface="Söhne"/>
              </a:rPr>
              <a:t>check properties </a:t>
            </a:r>
            <a:r>
              <a:rPr lang="en-US" b="0" i="0" dirty="0">
                <a:effectLst/>
                <a:latin typeface="Söhne"/>
              </a:rPr>
              <a:t>of an object during runtime.</a:t>
            </a:r>
          </a:p>
          <a:p>
            <a:pPr marL="502920" indent="-457200" algn="l">
              <a:buFont typeface="+mj-lt"/>
              <a:buAutoNum type="arabicParenR"/>
            </a:pPr>
            <a:r>
              <a:rPr lang="en-US" b="0" i="0" dirty="0">
                <a:effectLst/>
                <a:latin typeface="Söhne"/>
              </a:rPr>
              <a:t>Syntax highlighting.</a:t>
            </a:r>
          </a:p>
          <a:p>
            <a:pPr marL="502920" indent="-457200" algn="l">
              <a:buFont typeface="+mj-lt"/>
              <a:buAutoNum type="arabicParenR"/>
            </a:pPr>
            <a:r>
              <a:rPr lang="en-US" b="0" i="0" dirty="0">
                <a:effectLst/>
                <a:latin typeface="Söhne"/>
              </a:rPr>
              <a:t>Stores the </a:t>
            </a:r>
            <a:r>
              <a:rPr lang="en-US" b="1" i="0" dirty="0">
                <a:effectLst/>
                <a:latin typeface="Söhne"/>
              </a:rPr>
              <a:t>history</a:t>
            </a:r>
            <a:r>
              <a:rPr lang="en-US" b="0" i="0" dirty="0">
                <a:effectLst/>
                <a:latin typeface="Söhne"/>
              </a:rPr>
              <a:t> of interactions.</a:t>
            </a:r>
          </a:p>
          <a:p>
            <a:pPr marL="502920" indent="-457200" algn="l">
              <a:buFont typeface="+mj-lt"/>
              <a:buAutoNum type="arabicParenR"/>
            </a:pPr>
            <a:r>
              <a:rPr lang="en-US" b="0" i="0" dirty="0">
                <a:effectLst/>
                <a:latin typeface="Söhne"/>
              </a:rPr>
              <a:t>Tab completion of keywords, variables and function names.</a:t>
            </a:r>
          </a:p>
          <a:p>
            <a:pPr marL="502920" indent="-457200" algn="l">
              <a:buFont typeface="+mj-lt"/>
              <a:buAutoNum type="arabicParenR"/>
            </a:pPr>
            <a:r>
              <a:rPr lang="en-US" b="1" i="0" dirty="0">
                <a:effectLst/>
                <a:latin typeface="Söhne"/>
              </a:rPr>
              <a:t>Magic command </a:t>
            </a:r>
            <a:r>
              <a:rPr lang="en-US" b="0" i="0" dirty="0">
                <a:effectLst/>
                <a:latin typeface="Söhne"/>
              </a:rPr>
              <a:t>system useful for controlling Python environment and performing OS tasks. (e.g. %</a:t>
            </a:r>
            <a:r>
              <a:rPr lang="en-US" b="0" i="0" dirty="0" err="1">
                <a:effectLst/>
                <a:latin typeface="Söhne"/>
              </a:rPr>
              <a:t>timeit</a:t>
            </a:r>
            <a:r>
              <a:rPr lang="en-US" b="0" i="0" dirty="0">
                <a:effectLst/>
                <a:latin typeface="Söhne"/>
              </a:rPr>
              <a:t> 2**10)</a:t>
            </a:r>
          </a:p>
          <a:p>
            <a:pPr marL="502920" indent="-457200" algn="l">
              <a:buFont typeface="+mj-lt"/>
              <a:buAutoNum type="arabicParenR"/>
            </a:pPr>
            <a:r>
              <a:rPr lang="en-US" b="0" i="0" dirty="0">
                <a:effectLst/>
                <a:latin typeface="Söhne"/>
              </a:rPr>
              <a:t>Ability to be </a:t>
            </a:r>
            <a:r>
              <a:rPr lang="en-US" b="1" i="0" dirty="0">
                <a:effectLst/>
                <a:latin typeface="Söhne"/>
              </a:rPr>
              <a:t>embedded</a:t>
            </a:r>
            <a:r>
              <a:rPr lang="en-US" b="0" i="0" dirty="0">
                <a:effectLst/>
                <a:latin typeface="Söhne"/>
              </a:rPr>
              <a:t> in other Python programs.</a:t>
            </a:r>
          </a:p>
          <a:p>
            <a:pPr marL="502920" indent="-457200" algn="l">
              <a:buFont typeface="+mj-lt"/>
              <a:buAutoNum type="arabicParenR"/>
            </a:pPr>
            <a:r>
              <a:rPr lang="en-US" b="0" i="0" dirty="0">
                <a:effectLst/>
                <a:latin typeface="Söhne"/>
              </a:rPr>
              <a:t>Provides access to </a:t>
            </a:r>
            <a:r>
              <a:rPr lang="en-US" b="1" i="0" dirty="0">
                <a:effectLst/>
                <a:latin typeface="Söhne"/>
              </a:rPr>
              <a:t>Python debugger</a:t>
            </a:r>
            <a:r>
              <a:rPr lang="en-US" b="0" i="0" dirty="0">
                <a:effectLst/>
                <a:latin typeface="Söhne"/>
              </a:rPr>
              <a:t>.</a:t>
            </a:r>
          </a:p>
          <a:p>
            <a:pPr marL="502920" indent="-457200">
              <a:buFont typeface="+mj-lt"/>
              <a:buAutoNum type="arabicParenR"/>
            </a:pPr>
            <a:endParaRPr lang="en-US" dirty="0">
              <a:latin typeface="Söhne"/>
            </a:endParaRPr>
          </a:p>
        </p:txBody>
      </p:sp>
    </p:spTree>
    <p:extLst>
      <p:ext uri="{BB962C8B-B14F-4D97-AF65-F5344CB8AC3E}">
        <p14:creationId xmlns:p14="http://schemas.microsoft.com/office/powerpoint/2010/main" val="41966582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32EF-1E23-EA1E-D7E0-44E5C4F12563}"/>
              </a:ext>
            </a:extLst>
          </p:cNvPr>
          <p:cNvSpPr>
            <a:spLocks noGrp="1"/>
          </p:cNvSpPr>
          <p:nvPr>
            <p:ph type="title"/>
          </p:nvPr>
        </p:nvSpPr>
        <p:spPr>
          <a:xfrm>
            <a:off x="703727" y="577776"/>
            <a:ext cx="9875520" cy="1356360"/>
          </a:xfrm>
        </p:spPr>
        <p:txBody>
          <a:bodyPr/>
          <a:lstStyle/>
          <a:p>
            <a:r>
              <a:rPr lang="en-US" dirty="0">
                <a:latin typeface="Söhne"/>
              </a:rPr>
              <a:t>Installation</a:t>
            </a:r>
          </a:p>
        </p:txBody>
      </p:sp>
      <p:sp>
        <p:nvSpPr>
          <p:cNvPr id="3" name="Content Placeholder 2">
            <a:extLst>
              <a:ext uri="{FF2B5EF4-FFF2-40B4-BE49-F238E27FC236}">
                <a16:creationId xmlns:a16="http://schemas.microsoft.com/office/drawing/2014/main" id="{191947F0-9381-F80A-453F-785A0D9D646F}"/>
              </a:ext>
            </a:extLst>
          </p:cNvPr>
          <p:cNvSpPr>
            <a:spLocks noGrp="1"/>
          </p:cNvSpPr>
          <p:nvPr>
            <p:ph idx="1"/>
          </p:nvPr>
        </p:nvSpPr>
        <p:spPr>
          <a:xfrm>
            <a:off x="703728" y="2057400"/>
            <a:ext cx="4773706" cy="1860176"/>
          </a:xfrm>
        </p:spPr>
        <p:txBody>
          <a:bodyPr>
            <a:normAutofit lnSpcReduction="10000"/>
          </a:bodyPr>
          <a:lstStyle/>
          <a:p>
            <a:r>
              <a:rPr lang="en-US" dirty="0" err="1">
                <a:latin typeface="Söhne"/>
              </a:rPr>
              <a:t>Jupyter</a:t>
            </a:r>
            <a:r>
              <a:rPr lang="en-US" dirty="0">
                <a:latin typeface="Söhne"/>
              </a:rPr>
              <a:t> Lab:</a:t>
            </a:r>
          </a:p>
          <a:p>
            <a:pPr marL="731520" lvl="1" indent="-457200">
              <a:buFont typeface="+mj-lt"/>
              <a:buAutoNum type="arabicParenR"/>
            </a:pPr>
            <a:r>
              <a:rPr lang="en-US" dirty="0">
                <a:latin typeface="Söhne"/>
              </a:rPr>
              <a:t>Create a Virtual Environment</a:t>
            </a:r>
          </a:p>
          <a:p>
            <a:pPr marL="731520" lvl="1" indent="-457200">
              <a:buFont typeface="+mj-lt"/>
              <a:buAutoNum type="arabicParenR"/>
            </a:pPr>
            <a:r>
              <a:rPr lang="en-US" dirty="0">
                <a:latin typeface="Söhne"/>
              </a:rPr>
              <a:t>Install </a:t>
            </a:r>
            <a:r>
              <a:rPr lang="en-US" dirty="0" err="1">
                <a:latin typeface="Söhne"/>
              </a:rPr>
              <a:t>jupyterlab</a:t>
            </a:r>
            <a:endParaRPr lang="en-US" dirty="0">
              <a:latin typeface="Söhne"/>
            </a:endParaRPr>
          </a:p>
          <a:p>
            <a:pPr marL="731520" lvl="1" indent="-457200">
              <a:buFont typeface="+mj-lt"/>
              <a:buAutoNum type="arabicParenR"/>
            </a:pPr>
            <a:r>
              <a:rPr lang="en-US" dirty="0">
                <a:latin typeface="Söhne"/>
              </a:rPr>
              <a:t>Run </a:t>
            </a:r>
            <a:r>
              <a:rPr lang="en-US" dirty="0" err="1">
                <a:latin typeface="Söhne"/>
              </a:rPr>
              <a:t>jupyterlab</a:t>
            </a:r>
            <a:r>
              <a:rPr lang="en-US" dirty="0">
                <a:latin typeface="Söhne"/>
              </a:rPr>
              <a:t> </a:t>
            </a:r>
          </a:p>
          <a:p>
            <a:pPr marL="731520" lvl="1" indent="-457200">
              <a:buFont typeface="+mj-lt"/>
              <a:buAutoNum type="arabicParenR"/>
            </a:pPr>
            <a:r>
              <a:rPr lang="en-US" dirty="0">
                <a:latin typeface="Söhne"/>
              </a:rPr>
              <a:t>Opens your browser and start coding!!!</a:t>
            </a:r>
          </a:p>
        </p:txBody>
      </p:sp>
      <p:sp>
        <p:nvSpPr>
          <p:cNvPr id="4" name="Content Placeholder 2">
            <a:extLst>
              <a:ext uri="{FF2B5EF4-FFF2-40B4-BE49-F238E27FC236}">
                <a16:creationId xmlns:a16="http://schemas.microsoft.com/office/drawing/2014/main" id="{FEE2F9E0-9A88-7E47-2B71-834B9BC20DA5}"/>
              </a:ext>
            </a:extLst>
          </p:cNvPr>
          <p:cNvSpPr txBox="1">
            <a:spLocks/>
          </p:cNvSpPr>
          <p:nvPr/>
        </p:nvSpPr>
        <p:spPr>
          <a:xfrm>
            <a:off x="703727" y="4164105"/>
            <a:ext cx="6082552" cy="1860176"/>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dirty="0">
                <a:latin typeface="Söhne"/>
              </a:rPr>
              <a:t>VS Code:</a:t>
            </a:r>
          </a:p>
          <a:p>
            <a:pPr marL="731520" lvl="1" indent="-457200">
              <a:buFont typeface="+mj-lt"/>
              <a:buAutoNum type="arabicParenR"/>
            </a:pPr>
            <a:r>
              <a:rPr lang="en-US" dirty="0">
                <a:latin typeface="Söhne"/>
              </a:rPr>
              <a:t>Install </a:t>
            </a:r>
            <a:r>
              <a:rPr lang="en-US" dirty="0" err="1">
                <a:latin typeface="Söhne"/>
              </a:rPr>
              <a:t>jupyter</a:t>
            </a:r>
            <a:r>
              <a:rPr lang="en-US" dirty="0">
                <a:latin typeface="Söhne"/>
              </a:rPr>
              <a:t> </a:t>
            </a:r>
            <a:r>
              <a:rPr lang="en-US" dirty="0" err="1">
                <a:latin typeface="Söhne"/>
              </a:rPr>
              <a:t>extention</a:t>
            </a:r>
            <a:endParaRPr lang="en-US" dirty="0">
              <a:latin typeface="Söhne"/>
            </a:endParaRPr>
          </a:p>
          <a:p>
            <a:pPr marL="731520" lvl="1" indent="-457200">
              <a:buFont typeface="+mj-lt"/>
              <a:buAutoNum type="arabicParenR"/>
            </a:pPr>
            <a:r>
              <a:rPr lang="en-US" dirty="0">
                <a:latin typeface="Söhne"/>
              </a:rPr>
              <a:t>Create a kernel (python virtual environment)</a:t>
            </a:r>
          </a:p>
          <a:p>
            <a:pPr marL="731520" lvl="1" indent="-457200">
              <a:buFont typeface="+mj-lt"/>
              <a:buAutoNum type="arabicParenR"/>
            </a:pPr>
            <a:r>
              <a:rPr lang="en-US" dirty="0">
                <a:latin typeface="Söhne"/>
              </a:rPr>
              <a:t>Start coding!!!</a:t>
            </a:r>
          </a:p>
        </p:txBody>
      </p:sp>
      <p:sp>
        <p:nvSpPr>
          <p:cNvPr id="5" name="Content Placeholder 2">
            <a:extLst>
              <a:ext uri="{FF2B5EF4-FFF2-40B4-BE49-F238E27FC236}">
                <a16:creationId xmlns:a16="http://schemas.microsoft.com/office/drawing/2014/main" id="{866DE3FA-D626-57FE-F2E4-BD4F5C410C0B}"/>
              </a:ext>
            </a:extLst>
          </p:cNvPr>
          <p:cNvSpPr txBox="1">
            <a:spLocks/>
          </p:cNvSpPr>
          <p:nvPr/>
        </p:nvSpPr>
        <p:spPr>
          <a:xfrm>
            <a:off x="6275295" y="2057400"/>
            <a:ext cx="4773706" cy="1860176"/>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dirty="0" err="1">
                <a:latin typeface="Söhne"/>
              </a:rPr>
              <a:t>Ipython</a:t>
            </a:r>
            <a:r>
              <a:rPr lang="en-US" dirty="0">
                <a:latin typeface="Söhne"/>
              </a:rPr>
              <a:t> in CMD:</a:t>
            </a:r>
          </a:p>
          <a:p>
            <a:pPr marL="731520" lvl="1" indent="-457200">
              <a:buFont typeface="+mj-lt"/>
              <a:buAutoNum type="arabicParenR"/>
            </a:pPr>
            <a:r>
              <a:rPr lang="en-US" dirty="0">
                <a:latin typeface="Söhne"/>
              </a:rPr>
              <a:t>Create a Virtual Environment</a:t>
            </a:r>
          </a:p>
          <a:p>
            <a:pPr marL="731520" lvl="1" indent="-457200">
              <a:buFont typeface="+mj-lt"/>
              <a:buAutoNum type="arabicParenR"/>
            </a:pPr>
            <a:r>
              <a:rPr lang="en-US" dirty="0">
                <a:latin typeface="Söhne"/>
              </a:rPr>
              <a:t>Install </a:t>
            </a:r>
            <a:r>
              <a:rPr lang="en-US" dirty="0" err="1">
                <a:latin typeface="Söhne"/>
              </a:rPr>
              <a:t>Ipython</a:t>
            </a:r>
            <a:endParaRPr lang="en-US" dirty="0">
              <a:latin typeface="Söhne"/>
            </a:endParaRPr>
          </a:p>
          <a:p>
            <a:pPr marL="731520" lvl="1" indent="-457200">
              <a:buFont typeface="+mj-lt"/>
              <a:buAutoNum type="arabicParenR"/>
            </a:pPr>
            <a:r>
              <a:rPr lang="en-US" dirty="0">
                <a:latin typeface="Söhne"/>
              </a:rPr>
              <a:t>Run </a:t>
            </a:r>
            <a:r>
              <a:rPr lang="en-US" dirty="0" err="1">
                <a:latin typeface="Söhne"/>
              </a:rPr>
              <a:t>Ipython</a:t>
            </a:r>
            <a:r>
              <a:rPr lang="en-US" dirty="0">
                <a:latin typeface="Söhne"/>
              </a:rPr>
              <a:t> </a:t>
            </a:r>
          </a:p>
          <a:p>
            <a:pPr marL="731520" lvl="1" indent="-457200">
              <a:buFont typeface="+mj-lt"/>
              <a:buAutoNum type="arabicParenR"/>
            </a:pPr>
            <a:r>
              <a:rPr lang="en-US" dirty="0">
                <a:latin typeface="Söhne"/>
              </a:rPr>
              <a:t>Code in CMD!!!</a:t>
            </a:r>
          </a:p>
        </p:txBody>
      </p:sp>
      <p:sp>
        <p:nvSpPr>
          <p:cNvPr id="6" name="Content Placeholder 2">
            <a:extLst>
              <a:ext uri="{FF2B5EF4-FFF2-40B4-BE49-F238E27FC236}">
                <a16:creationId xmlns:a16="http://schemas.microsoft.com/office/drawing/2014/main" id="{CAD2BFE5-891F-7DDD-ACA1-0923BD624C6E}"/>
              </a:ext>
            </a:extLst>
          </p:cNvPr>
          <p:cNvSpPr txBox="1">
            <a:spLocks/>
          </p:cNvSpPr>
          <p:nvPr/>
        </p:nvSpPr>
        <p:spPr>
          <a:xfrm>
            <a:off x="6275295" y="3917576"/>
            <a:ext cx="4773706" cy="1860176"/>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dirty="0" err="1">
                <a:latin typeface="Söhne"/>
              </a:rPr>
              <a:t>Ipython</a:t>
            </a:r>
            <a:r>
              <a:rPr lang="en-US" dirty="0">
                <a:latin typeface="Söhne"/>
              </a:rPr>
              <a:t> in Anaconda CMD:</a:t>
            </a:r>
          </a:p>
          <a:p>
            <a:pPr marL="731520" lvl="1" indent="-457200">
              <a:buFont typeface="+mj-lt"/>
              <a:buAutoNum type="arabicParenR"/>
            </a:pPr>
            <a:r>
              <a:rPr lang="en-US" dirty="0">
                <a:latin typeface="Söhne"/>
              </a:rPr>
              <a:t>Create a Virtual Environment</a:t>
            </a:r>
          </a:p>
          <a:p>
            <a:pPr marL="731520" lvl="1" indent="-457200">
              <a:buFont typeface="+mj-lt"/>
              <a:buAutoNum type="arabicParenR"/>
            </a:pPr>
            <a:r>
              <a:rPr lang="en-US" dirty="0">
                <a:latin typeface="Söhne"/>
              </a:rPr>
              <a:t>Install </a:t>
            </a:r>
            <a:r>
              <a:rPr lang="en-US" dirty="0" err="1">
                <a:latin typeface="Söhne"/>
              </a:rPr>
              <a:t>Ipython</a:t>
            </a:r>
            <a:endParaRPr lang="en-US" dirty="0">
              <a:latin typeface="Söhne"/>
            </a:endParaRPr>
          </a:p>
          <a:p>
            <a:pPr marL="731520" lvl="1" indent="-457200">
              <a:buFont typeface="+mj-lt"/>
              <a:buAutoNum type="arabicParenR"/>
            </a:pPr>
            <a:r>
              <a:rPr lang="en-US" dirty="0">
                <a:latin typeface="Söhne"/>
              </a:rPr>
              <a:t>Run </a:t>
            </a:r>
            <a:r>
              <a:rPr lang="en-US" dirty="0" err="1">
                <a:latin typeface="Söhne"/>
              </a:rPr>
              <a:t>Ipython</a:t>
            </a:r>
            <a:r>
              <a:rPr lang="en-US" dirty="0">
                <a:latin typeface="Söhne"/>
              </a:rPr>
              <a:t> </a:t>
            </a:r>
          </a:p>
          <a:p>
            <a:pPr marL="731520" lvl="1" indent="-457200">
              <a:buFont typeface="+mj-lt"/>
              <a:buAutoNum type="arabicParenR"/>
            </a:pPr>
            <a:r>
              <a:rPr lang="en-US" dirty="0">
                <a:latin typeface="Söhne"/>
              </a:rPr>
              <a:t>Code in CMD!!!</a:t>
            </a:r>
          </a:p>
        </p:txBody>
      </p:sp>
    </p:spTree>
    <p:extLst>
      <p:ext uri="{BB962C8B-B14F-4D97-AF65-F5344CB8AC3E}">
        <p14:creationId xmlns:p14="http://schemas.microsoft.com/office/powerpoint/2010/main" val="33477589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7BAD-77E3-3A7F-3B01-48C8D26296B2}"/>
              </a:ext>
            </a:extLst>
          </p:cNvPr>
          <p:cNvSpPr>
            <a:spLocks noGrp="1"/>
          </p:cNvSpPr>
          <p:nvPr>
            <p:ph type="title"/>
          </p:nvPr>
        </p:nvSpPr>
        <p:spPr/>
        <p:txBody>
          <a:bodyPr/>
          <a:lstStyle/>
          <a:p>
            <a:r>
              <a:rPr lang="en-US" dirty="0">
                <a:latin typeface="Söhne"/>
              </a:rPr>
              <a:t>Basic Commands</a:t>
            </a:r>
          </a:p>
        </p:txBody>
      </p:sp>
      <p:sp>
        <p:nvSpPr>
          <p:cNvPr id="3" name="Content Placeholder 2">
            <a:extLst>
              <a:ext uri="{FF2B5EF4-FFF2-40B4-BE49-F238E27FC236}">
                <a16:creationId xmlns:a16="http://schemas.microsoft.com/office/drawing/2014/main" id="{1027F228-8234-3FE0-660E-626C58D49587}"/>
              </a:ext>
            </a:extLst>
          </p:cNvPr>
          <p:cNvSpPr>
            <a:spLocks noGrp="1"/>
          </p:cNvSpPr>
          <p:nvPr>
            <p:ph idx="1"/>
          </p:nvPr>
        </p:nvSpPr>
        <p:spPr>
          <a:xfrm>
            <a:off x="1143000" y="1759788"/>
            <a:ext cx="9872871" cy="4038600"/>
          </a:xfrm>
        </p:spPr>
        <p:txBody>
          <a:bodyPr>
            <a:normAutofit/>
          </a:bodyPr>
          <a:lstStyle/>
          <a:p>
            <a:r>
              <a:rPr lang="en-US" sz="2000" dirty="0">
                <a:latin typeface="Söhne"/>
              </a:rPr>
              <a:t>Run Command</a:t>
            </a:r>
          </a:p>
          <a:p>
            <a:endParaRPr lang="en-US" sz="2000" dirty="0">
              <a:latin typeface="Söhne"/>
            </a:endParaRPr>
          </a:p>
          <a:p>
            <a:endParaRPr lang="en-US" sz="2000" dirty="0">
              <a:latin typeface="Söhne"/>
            </a:endParaRPr>
          </a:p>
          <a:p>
            <a:r>
              <a:rPr lang="en-US" sz="2000" dirty="0">
                <a:latin typeface="Söhne"/>
              </a:rPr>
              <a:t>Edit Command</a:t>
            </a:r>
          </a:p>
          <a:p>
            <a:pPr marL="45720" indent="0">
              <a:buNone/>
            </a:pPr>
            <a:endParaRPr lang="en-US" sz="2000" dirty="0">
              <a:latin typeface="Söhne"/>
            </a:endParaRPr>
          </a:p>
        </p:txBody>
      </p:sp>
      <p:pic>
        <p:nvPicPr>
          <p:cNvPr id="5" name="Picture 4">
            <a:extLst>
              <a:ext uri="{FF2B5EF4-FFF2-40B4-BE49-F238E27FC236}">
                <a16:creationId xmlns:a16="http://schemas.microsoft.com/office/drawing/2014/main" id="{263FFB29-2D06-A9D2-D164-0C7900EBB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627" y="2150639"/>
            <a:ext cx="6187976" cy="762066"/>
          </a:xfrm>
          <a:prstGeom prst="rect">
            <a:avLst/>
          </a:prstGeom>
        </p:spPr>
      </p:pic>
      <p:pic>
        <p:nvPicPr>
          <p:cNvPr id="7" name="Picture 6">
            <a:extLst>
              <a:ext uri="{FF2B5EF4-FFF2-40B4-BE49-F238E27FC236}">
                <a16:creationId xmlns:a16="http://schemas.microsoft.com/office/drawing/2014/main" id="{A24BDA4A-8ECC-33EC-5C19-BE79E10B0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627" y="3460861"/>
            <a:ext cx="6180356" cy="1204064"/>
          </a:xfrm>
          <a:prstGeom prst="rect">
            <a:avLst/>
          </a:prstGeom>
        </p:spPr>
      </p:pic>
      <p:pic>
        <p:nvPicPr>
          <p:cNvPr id="9" name="Picture 8">
            <a:extLst>
              <a:ext uri="{FF2B5EF4-FFF2-40B4-BE49-F238E27FC236}">
                <a16:creationId xmlns:a16="http://schemas.microsoft.com/office/drawing/2014/main" id="{BA8C4CFC-7C20-78D8-9B43-4B725F6288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2627" y="4741918"/>
            <a:ext cx="6195597" cy="1623201"/>
          </a:xfrm>
          <a:prstGeom prst="rect">
            <a:avLst/>
          </a:prstGeom>
        </p:spPr>
      </p:pic>
      <p:cxnSp>
        <p:nvCxnSpPr>
          <p:cNvPr id="11" name="Straight Arrow Connector 10">
            <a:extLst>
              <a:ext uri="{FF2B5EF4-FFF2-40B4-BE49-F238E27FC236}">
                <a16:creationId xmlns:a16="http://schemas.microsoft.com/office/drawing/2014/main" id="{BFED7D2A-8E28-B0A9-D483-5CFDDFFF46B0}"/>
              </a:ext>
            </a:extLst>
          </p:cNvPr>
          <p:cNvCxnSpPr>
            <a:stCxn id="7" idx="3"/>
          </p:cNvCxnSpPr>
          <p:nvPr/>
        </p:nvCxnSpPr>
        <p:spPr>
          <a:xfrm>
            <a:off x="7572983" y="4062893"/>
            <a:ext cx="1113817" cy="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32987C4-1AD2-150E-D265-88A920279043}"/>
              </a:ext>
            </a:extLst>
          </p:cNvPr>
          <p:cNvCxnSpPr/>
          <p:nvPr/>
        </p:nvCxnSpPr>
        <p:spPr>
          <a:xfrm>
            <a:off x="7572982" y="5553518"/>
            <a:ext cx="1113817" cy="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BB9D07C-FA6E-4F36-482D-096DF8D86C97}"/>
              </a:ext>
            </a:extLst>
          </p:cNvPr>
          <p:cNvSpPr/>
          <p:nvPr/>
        </p:nvSpPr>
        <p:spPr>
          <a:xfrm>
            <a:off x="8686799" y="3610179"/>
            <a:ext cx="1873625" cy="9054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With file name</a:t>
            </a:r>
          </a:p>
        </p:txBody>
      </p:sp>
      <p:sp>
        <p:nvSpPr>
          <p:cNvPr id="15" name="Rectangle: Rounded Corners 14">
            <a:extLst>
              <a:ext uri="{FF2B5EF4-FFF2-40B4-BE49-F238E27FC236}">
                <a16:creationId xmlns:a16="http://schemas.microsoft.com/office/drawing/2014/main" id="{FB1F38D5-9D24-AF13-937D-05CE9F2D1CCD}"/>
              </a:ext>
            </a:extLst>
          </p:cNvPr>
          <p:cNvSpPr/>
          <p:nvPr/>
        </p:nvSpPr>
        <p:spPr>
          <a:xfrm>
            <a:off x="8686799" y="5119317"/>
            <a:ext cx="1873625" cy="9054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Without file name</a:t>
            </a:r>
          </a:p>
        </p:txBody>
      </p:sp>
    </p:spTree>
    <p:extLst>
      <p:ext uri="{BB962C8B-B14F-4D97-AF65-F5344CB8AC3E}">
        <p14:creationId xmlns:p14="http://schemas.microsoft.com/office/powerpoint/2010/main" val="13520962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936451-A94C-BF7B-13C7-26C33AFF4B08}"/>
              </a:ext>
            </a:extLst>
          </p:cNvPr>
          <p:cNvSpPr>
            <a:spLocks noGrp="1"/>
          </p:cNvSpPr>
          <p:nvPr>
            <p:ph idx="1"/>
          </p:nvPr>
        </p:nvSpPr>
        <p:spPr/>
        <p:txBody>
          <a:bodyPr/>
          <a:lstStyle/>
          <a:p>
            <a:r>
              <a:rPr lang="en-US" dirty="0">
                <a:latin typeface="Söhne"/>
              </a:rPr>
              <a:t>History Command</a:t>
            </a:r>
          </a:p>
          <a:p>
            <a:pPr marL="45720" indent="0">
              <a:buNone/>
            </a:pPr>
            <a:endParaRPr lang="en-US" dirty="0">
              <a:latin typeface="Söhne"/>
            </a:endParaRPr>
          </a:p>
        </p:txBody>
      </p:sp>
      <p:sp>
        <p:nvSpPr>
          <p:cNvPr id="4" name="Title 1">
            <a:extLst>
              <a:ext uri="{FF2B5EF4-FFF2-40B4-BE49-F238E27FC236}">
                <a16:creationId xmlns:a16="http://schemas.microsoft.com/office/drawing/2014/main" id="{71CF9A7B-459A-7603-E66C-4D19B2AC781E}"/>
              </a:ext>
            </a:extLst>
          </p:cNvPr>
          <p:cNvSpPr>
            <a:spLocks noGrp="1"/>
          </p:cNvSpPr>
          <p:nvPr>
            <p:ph type="title"/>
          </p:nvPr>
        </p:nvSpPr>
        <p:spPr>
          <a:xfrm>
            <a:off x="1143000" y="609600"/>
            <a:ext cx="9875520" cy="1356360"/>
          </a:xfrm>
        </p:spPr>
        <p:txBody>
          <a:bodyPr/>
          <a:lstStyle/>
          <a:p>
            <a:r>
              <a:rPr lang="en-US" dirty="0">
                <a:latin typeface="Söhne"/>
              </a:rPr>
              <a:t>Basic Commands</a:t>
            </a:r>
          </a:p>
        </p:txBody>
      </p:sp>
      <p:pic>
        <p:nvPicPr>
          <p:cNvPr id="6" name="Picture 5">
            <a:extLst>
              <a:ext uri="{FF2B5EF4-FFF2-40B4-BE49-F238E27FC236}">
                <a16:creationId xmlns:a16="http://schemas.microsoft.com/office/drawing/2014/main" id="{093570D1-26D8-743B-3BA1-40335980A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881" y="2649850"/>
            <a:ext cx="5537931" cy="3177210"/>
          </a:xfrm>
          <a:prstGeom prst="rect">
            <a:avLst/>
          </a:prstGeom>
        </p:spPr>
      </p:pic>
    </p:spTree>
    <p:extLst>
      <p:ext uri="{BB962C8B-B14F-4D97-AF65-F5344CB8AC3E}">
        <p14:creationId xmlns:p14="http://schemas.microsoft.com/office/powerpoint/2010/main" val="29235696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44383D-F723-0A04-C763-C467F6A8A932}"/>
              </a:ext>
            </a:extLst>
          </p:cNvPr>
          <p:cNvSpPr>
            <a:spLocks noGrp="1"/>
          </p:cNvSpPr>
          <p:nvPr>
            <p:ph idx="1"/>
          </p:nvPr>
        </p:nvSpPr>
        <p:spPr>
          <a:xfrm>
            <a:off x="1143001" y="2057400"/>
            <a:ext cx="3733800" cy="413406"/>
          </a:xfrm>
        </p:spPr>
        <p:txBody>
          <a:bodyPr/>
          <a:lstStyle/>
          <a:p>
            <a:r>
              <a:rPr lang="en-US" dirty="0">
                <a:latin typeface="Söhne"/>
              </a:rPr>
              <a:t>!Dir Command (!Ls for Linux)</a:t>
            </a:r>
          </a:p>
          <a:p>
            <a:pPr marL="45720" indent="0">
              <a:buNone/>
            </a:pPr>
            <a:endParaRPr lang="en-US" dirty="0">
              <a:latin typeface="Söhne"/>
            </a:endParaRPr>
          </a:p>
          <a:p>
            <a:endParaRPr lang="en-US" dirty="0">
              <a:latin typeface="Söhne"/>
            </a:endParaRPr>
          </a:p>
        </p:txBody>
      </p:sp>
      <p:sp>
        <p:nvSpPr>
          <p:cNvPr id="4" name="Title 1">
            <a:extLst>
              <a:ext uri="{FF2B5EF4-FFF2-40B4-BE49-F238E27FC236}">
                <a16:creationId xmlns:a16="http://schemas.microsoft.com/office/drawing/2014/main" id="{63369FC1-66A6-7A6D-DCF6-41168D189365}"/>
              </a:ext>
            </a:extLst>
          </p:cNvPr>
          <p:cNvSpPr>
            <a:spLocks noGrp="1"/>
          </p:cNvSpPr>
          <p:nvPr>
            <p:ph type="title"/>
          </p:nvPr>
        </p:nvSpPr>
        <p:spPr>
          <a:xfrm>
            <a:off x="1143000" y="609600"/>
            <a:ext cx="9875520" cy="1356360"/>
          </a:xfrm>
        </p:spPr>
        <p:txBody>
          <a:bodyPr/>
          <a:lstStyle/>
          <a:p>
            <a:r>
              <a:rPr lang="en-US" dirty="0">
                <a:latin typeface="Söhne"/>
              </a:rPr>
              <a:t>System Commands</a:t>
            </a:r>
          </a:p>
        </p:txBody>
      </p:sp>
      <p:pic>
        <p:nvPicPr>
          <p:cNvPr id="6" name="Picture 5">
            <a:extLst>
              <a:ext uri="{FF2B5EF4-FFF2-40B4-BE49-F238E27FC236}">
                <a16:creationId xmlns:a16="http://schemas.microsoft.com/office/drawing/2014/main" id="{8A930A7E-3C3B-F8C7-59CD-7E304AEDF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981" y="2470806"/>
            <a:ext cx="5585944" cy="2095682"/>
          </a:xfrm>
          <a:prstGeom prst="rect">
            <a:avLst/>
          </a:prstGeom>
        </p:spPr>
      </p:pic>
      <p:sp>
        <p:nvSpPr>
          <p:cNvPr id="7" name="Content Placeholder 2">
            <a:extLst>
              <a:ext uri="{FF2B5EF4-FFF2-40B4-BE49-F238E27FC236}">
                <a16:creationId xmlns:a16="http://schemas.microsoft.com/office/drawing/2014/main" id="{8014EED9-3567-30B7-5CA3-F36729E5CDAD}"/>
              </a:ext>
            </a:extLst>
          </p:cNvPr>
          <p:cNvSpPr txBox="1">
            <a:spLocks/>
          </p:cNvSpPr>
          <p:nvPr/>
        </p:nvSpPr>
        <p:spPr>
          <a:xfrm>
            <a:off x="1143000" y="4625273"/>
            <a:ext cx="3733800" cy="413406"/>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dirty="0">
                <a:latin typeface="Söhne"/>
              </a:rPr>
              <a:t>!Date Command</a:t>
            </a:r>
          </a:p>
          <a:p>
            <a:pPr marL="45720" indent="0">
              <a:buFont typeface="Corbel" pitchFamily="34" charset="0"/>
              <a:buNone/>
            </a:pPr>
            <a:endParaRPr lang="en-US" dirty="0">
              <a:latin typeface="Söhne"/>
            </a:endParaRPr>
          </a:p>
          <a:p>
            <a:endParaRPr lang="en-US" dirty="0">
              <a:latin typeface="Söhne"/>
            </a:endParaRPr>
          </a:p>
        </p:txBody>
      </p:sp>
      <p:pic>
        <p:nvPicPr>
          <p:cNvPr id="9" name="Picture 8">
            <a:extLst>
              <a:ext uri="{FF2B5EF4-FFF2-40B4-BE49-F238E27FC236}">
                <a16:creationId xmlns:a16="http://schemas.microsoft.com/office/drawing/2014/main" id="{83467FC3-BAC0-3324-1038-ECD5A34A7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981" y="4993341"/>
            <a:ext cx="5585944" cy="1005927"/>
          </a:xfrm>
          <a:prstGeom prst="rect">
            <a:avLst/>
          </a:prstGeom>
        </p:spPr>
      </p:pic>
    </p:spTree>
    <p:extLst>
      <p:ext uri="{BB962C8B-B14F-4D97-AF65-F5344CB8AC3E}">
        <p14:creationId xmlns:p14="http://schemas.microsoft.com/office/powerpoint/2010/main" val="29515501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44383D-F723-0A04-C763-C467F6A8A932}"/>
              </a:ext>
            </a:extLst>
          </p:cNvPr>
          <p:cNvSpPr>
            <a:spLocks noGrp="1"/>
          </p:cNvSpPr>
          <p:nvPr>
            <p:ph idx="1"/>
          </p:nvPr>
        </p:nvSpPr>
        <p:spPr>
          <a:xfrm>
            <a:off x="1143001" y="2057400"/>
            <a:ext cx="3733800" cy="413406"/>
          </a:xfrm>
        </p:spPr>
        <p:txBody>
          <a:bodyPr/>
          <a:lstStyle/>
          <a:p>
            <a:r>
              <a:rPr lang="en-US" dirty="0">
                <a:latin typeface="Söhne"/>
              </a:rPr>
              <a:t>!Echo Command</a:t>
            </a:r>
          </a:p>
          <a:p>
            <a:pPr marL="45720" indent="0">
              <a:buNone/>
            </a:pPr>
            <a:endParaRPr lang="en-US" dirty="0">
              <a:latin typeface="Söhne"/>
            </a:endParaRPr>
          </a:p>
          <a:p>
            <a:endParaRPr lang="en-US" dirty="0">
              <a:latin typeface="Söhne"/>
            </a:endParaRPr>
          </a:p>
        </p:txBody>
      </p:sp>
      <p:sp>
        <p:nvSpPr>
          <p:cNvPr id="4" name="Title 1">
            <a:extLst>
              <a:ext uri="{FF2B5EF4-FFF2-40B4-BE49-F238E27FC236}">
                <a16:creationId xmlns:a16="http://schemas.microsoft.com/office/drawing/2014/main" id="{63369FC1-66A6-7A6D-DCF6-41168D189365}"/>
              </a:ext>
            </a:extLst>
          </p:cNvPr>
          <p:cNvSpPr>
            <a:spLocks noGrp="1"/>
          </p:cNvSpPr>
          <p:nvPr>
            <p:ph type="title"/>
          </p:nvPr>
        </p:nvSpPr>
        <p:spPr>
          <a:xfrm>
            <a:off x="1143000" y="609600"/>
            <a:ext cx="9875520" cy="1356360"/>
          </a:xfrm>
        </p:spPr>
        <p:txBody>
          <a:bodyPr/>
          <a:lstStyle/>
          <a:p>
            <a:r>
              <a:rPr lang="en-US" dirty="0">
                <a:latin typeface="Söhne"/>
              </a:rPr>
              <a:t>System Commands</a:t>
            </a:r>
          </a:p>
        </p:txBody>
      </p:sp>
      <p:pic>
        <p:nvPicPr>
          <p:cNvPr id="5" name="Picture 4">
            <a:extLst>
              <a:ext uri="{FF2B5EF4-FFF2-40B4-BE49-F238E27FC236}">
                <a16:creationId xmlns:a16="http://schemas.microsoft.com/office/drawing/2014/main" id="{AEFEF26B-354C-CE47-C2CE-F2EAE4E61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981" y="2493218"/>
            <a:ext cx="4701947" cy="762066"/>
          </a:xfrm>
          <a:prstGeom prst="rect">
            <a:avLst/>
          </a:prstGeom>
        </p:spPr>
      </p:pic>
      <p:pic>
        <p:nvPicPr>
          <p:cNvPr id="10" name="Picture 9">
            <a:extLst>
              <a:ext uri="{FF2B5EF4-FFF2-40B4-BE49-F238E27FC236}">
                <a16:creationId xmlns:a16="http://schemas.microsoft.com/office/drawing/2014/main" id="{E624B6C5-237D-C30E-6237-0AE9798D4B13}"/>
              </a:ext>
            </a:extLst>
          </p:cNvPr>
          <p:cNvPicPr>
            <a:picLocks noChangeAspect="1"/>
          </p:cNvPicPr>
          <p:nvPr/>
        </p:nvPicPr>
        <p:blipFill>
          <a:blip r:embed="rId3"/>
          <a:stretch>
            <a:fillRect/>
          </a:stretch>
        </p:blipFill>
        <p:spPr>
          <a:xfrm>
            <a:off x="1536981" y="3429000"/>
            <a:ext cx="4686706" cy="2118544"/>
          </a:xfrm>
          <a:prstGeom prst="rect">
            <a:avLst/>
          </a:prstGeom>
        </p:spPr>
      </p:pic>
    </p:spTree>
    <p:extLst>
      <p:ext uri="{BB962C8B-B14F-4D97-AF65-F5344CB8AC3E}">
        <p14:creationId xmlns:p14="http://schemas.microsoft.com/office/powerpoint/2010/main" val="1868554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Basi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267</TotalTime>
  <Words>929</Words>
  <Application>Microsoft Office PowerPoint</Application>
  <PresentationFormat>Widescreen</PresentationFormat>
  <Paragraphs>97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Corbel</vt:lpstr>
      <vt:lpstr>Söhne</vt:lpstr>
      <vt:lpstr>Basis</vt:lpstr>
      <vt:lpstr>Data analytics</vt:lpstr>
      <vt:lpstr>What is Interactive Python?</vt:lpstr>
      <vt:lpstr>What is Jupyter?</vt:lpstr>
      <vt:lpstr>Features of Ipython</vt:lpstr>
      <vt:lpstr>Installation</vt:lpstr>
      <vt:lpstr>Basic Commands</vt:lpstr>
      <vt:lpstr>Basic Commands</vt:lpstr>
      <vt:lpstr>System Commands</vt:lpstr>
      <vt:lpstr>System Commands</vt:lpstr>
      <vt:lpstr>Invoking Ipython Program</vt:lpstr>
      <vt:lpstr>Other Options</vt:lpstr>
      <vt:lpstr>Other Options</vt:lpstr>
      <vt:lpstr>Dynamic Objects Introspection </vt:lpstr>
      <vt:lpstr>IO Catching</vt:lpstr>
      <vt:lpstr>IO Catching</vt:lpstr>
      <vt:lpstr>IO Catching</vt:lpstr>
      <vt:lpstr>Embedding Ipython</vt:lpstr>
      <vt:lpstr>Magic Commands</vt:lpstr>
      <vt:lpstr>Magic Commands</vt:lpstr>
      <vt:lpstr>Magic Commands</vt:lpstr>
      <vt:lpstr>Exercise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Yazdan</dc:creator>
  <cp:lastModifiedBy>Yazdan</cp:lastModifiedBy>
  <cp:revision>53</cp:revision>
  <dcterms:created xsi:type="dcterms:W3CDTF">2023-09-28T11:30:32Z</dcterms:created>
  <dcterms:modified xsi:type="dcterms:W3CDTF">2023-10-19T10:01:43Z</dcterms:modified>
</cp:coreProperties>
</file>