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32" r:id="rId2"/>
    <p:sldId id="549" r:id="rId3"/>
    <p:sldId id="550" r:id="rId4"/>
    <p:sldId id="534" r:id="rId5"/>
    <p:sldId id="552" r:id="rId6"/>
    <p:sldId id="551" r:id="rId7"/>
    <p:sldId id="553" r:id="rId8"/>
    <p:sldId id="560" r:id="rId9"/>
    <p:sldId id="573" r:id="rId10"/>
    <p:sldId id="538" r:id="rId11"/>
    <p:sldId id="539" r:id="rId12"/>
    <p:sldId id="540" r:id="rId13"/>
    <p:sldId id="558" r:id="rId14"/>
    <p:sldId id="561" r:id="rId15"/>
    <p:sldId id="559" r:id="rId16"/>
    <p:sldId id="556" r:id="rId17"/>
    <p:sldId id="564" r:id="rId18"/>
    <p:sldId id="547" r:id="rId19"/>
    <p:sldId id="575" r:id="rId20"/>
    <p:sldId id="576" r:id="rId21"/>
    <p:sldId id="577" r:id="rId22"/>
    <p:sldId id="578" r:id="rId23"/>
    <p:sldId id="579" r:id="rId2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94" autoAdjust="0"/>
  </p:normalViewPr>
  <p:slideViewPr>
    <p:cSldViewPr>
      <p:cViewPr varScale="1">
        <p:scale>
          <a:sx n="80" d="100"/>
          <a:sy n="80" d="100"/>
        </p:scale>
        <p:origin x="1373" y="67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744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56705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53790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1436176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643617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885031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422004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355606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330231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91552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36972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10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r>
              <a:rPr lang="en-US" altLang="en-US"/>
              <a:t>Precipitation</a:t>
            </a:r>
            <a:r>
              <a:rPr lang="fa-IR" altLang="en-US"/>
              <a:t>  </a:t>
            </a:r>
            <a:r>
              <a:rPr lang="en-US" altLang="en-US"/>
              <a:t> </a:t>
            </a:r>
            <a:r>
              <a:rPr lang="fa-IR" altLang="en-US"/>
              <a:t>بارش</a:t>
            </a:r>
          </a:p>
        </p:txBody>
      </p:sp>
    </p:spTree>
    <p:extLst>
      <p:ext uri="{BB962C8B-B14F-4D97-AF65-F5344CB8AC3E}">
        <p14:creationId xmlns:p14="http://schemas.microsoft.com/office/powerpoint/2010/main" val="3543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26106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290338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66619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28228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285171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46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1287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259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50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842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74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902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8516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9064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29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61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04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fa-IR" altLang="en-US"/>
            </a:p>
          </p:txBody>
        </p:sp>
        <p:sp>
          <p:nvSpPr>
            <p:cNvPr id="1033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fa-IR" altLang="en-US"/>
            </a:p>
          </p:txBody>
        </p:sp>
      </p:grpSp>
      <p:grpSp>
        <p:nvGrpSpPr>
          <p:cNvPr id="1029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0" name="Rectangle 20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fa-IR" altLang="en-US"/>
            </a:p>
          </p:txBody>
        </p:sp>
        <p:sp>
          <p:nvSpPr>
            <p:cNvPr id="1031" name="Rectangle 21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lang="en-US" altLang="en-US" sz="1200" b="0"/>
                <a:t>© Tan,Steinbach, Kumar 	    	Introduction to Data Mining        		      4/18/2004               </a:t>
              </a:r>
              <a:fld id="{81BDB427-CA3D-488A-850D-688DEC516F7B}" type="slidenum">
                <a:rPr lang="en-US" altLang="en-US" sz="1200" b="0" smtClean="0"/>
                <a:pPr>
                  <a:lnSpc>
                    <a:spcPts val="2000"/>
                  </a:lnSpc>
                  <a:defRPr/>
                </a:pPr>
                <a:t>‹#›</a:t>
              </a:fld>
              <a:r>
                <a:rPr lang="en-US" alt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Quality 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kinds of data quality problems?</a:t>
            </a:r>
          </a:p>
          <a:p>
            <a:r>
              <a:rPr lang="en-US" altLang="en-US"/>
              <a:t>How can we detect problems with the data? </a:t>
            </a:r>
          </a:p>
          <a:p>
            <a:r>
              <a:rPr lang="en-US" altLang="en-US"/>
              <a:t>What can we do about these problems? 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r>
              <a:rPr lang="en-US" altLang="en-US"/>
              <a:t>Examples of data quality problems: </a:t>
            </a:r>
          </a:p>
          <a:p>
            <a:pPr lvl="1"/>
            <a:r>
              <a:rPr lang="en-US" altLang="en-US"/>
              <a:t>Noise and outliers </a:t>
            </a:r>
          </a:p>
          <a:p>
            <a:pPr lvl="1"/>
            <a:r>
              <a:rPr lang="en-US" altLang="en-US"/>
              <a:t>missing values </a:t>
            </a:r>
          </a:p>
          <a:p>
            <a:pPr lvl="1"/>
            <a:r>
              <a:rPr lang="en-US" altLang="en-US"/>
              <a:t>duplicate data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Sampling … 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key principle for effective sampling is the following: </a:t>
            </a:r>
          </a:p>
          <a:p>
            <a:pPr lvl="1"/>
            <a:r>
              <a:rPr lang="en-US" altLang="en-US"/>
              <a:t>using a sample will work almost as well as using the entire data sets, if the sample is representative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A sample is representative if it has approximately the same property (of interest) as the original set of data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Sampling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Simple Random Sampling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There is an equal probability of selecting any particular item</a:t>
            </a:r>
          </a:p>
          <a:p>
            <a:pPr lvl="4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Sampling without replacement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As each item is selected, it is removed from the population</a:t>
            </a:r>
          </a:p>
          <a:p>
            <a:pPr lvl="4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Sampling with replacement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Objects are not removed from the population as they are selected for the sample.   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  In sampling with replacement, the same object can be picked up more than once</a:t>
            </a:r>
          </a:p>
          <a:p>
            <a:pPr lvl="4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Stratified sampling </a:t>
            </a:r>
            <a:r>
              <a:rPr lang="fa-IR" altLang="en-US" sz="2400"/>
              <a:t> نمونه برداری طبقه ای یا دسته ای 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Split the data into several partitions; then draw random samples from each partition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47000" cy="685800"/>
          </a:xfrm>
        </p:spPr>
        <p:txBody>
          <a:bodyPr/>
          <a:lstStyle/>
          <a:p>
            <a:r>
              <a:rPr lang="en-US" altLang="en-US" dirty="0"/>
              <a:t>Sample Size</a:t>
            </a:r>
          </a:p>
        </p:txBody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9636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r="12462"/>
          <a:stretch>
            <a:fillRect/>
          </a:stretch>
        </p:blipFill>
        <p:spPr bwMode="auto">
          <a:xfrm>
            <a:off x="457200" y="1752600"/>
            <a:ext cx="28194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13898" r="14546" b="11060"/>
          <a:stretch>
            <a:fillRect/>
          </a:stretch>
        </p:blipFill>
        <p:spPr bwMode="auto">
          <a:xfrm>
            <a:off x="3276600" y="22098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0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 r="13287"/>
          <a:stretch>
            <a:fillRect/>
          </a:stretch>
        </p:blipFill>
        <p:spPr bwMode="auto">
          <a:xfrm>
            <a:off x="6096000" y="1828800"/>
            <a:ext cx="2743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 Box 1031"/>
          <p:cNvSpPr txBox="1">
            <a:spLocks noChangeArrowheads="1"/>
          </p:cNvSpPr>
          <p:nvPr/>
        </p:nvSpPr>
        <p:spPr bwMode="auto">
          <a:xfrm>
            <a:off x="914400" y="44958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8000 points		         2000 Points			500 Points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Curse of Dimensionality</a:t>
            </a:r>
          </a:p>
        </p:txBody>
      </p:sp>
      <p:sp>
        <p:nvSpPr>
          <p:cNvPr id="71683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8351837" cy="5181600"/>
          </a:xfrm>
        </p:spPr>
        <p:txBody>
          <a:bodyPr/>
          <a:lstStyle/>
          <a:p>
            <a:r>
              <a:rPr lang="en-US" altLang="en-US" sz="2400"/>
              <a:t>When dimensionality increases, data becomes increasingly sparse in the space that it occupies</a:t>
            </a:r>
          </a:p>
          <a:p>
            <a:endParaRPr lang="en-US" altLang="en-US" sz="2400"/>
          </a:p>
          <a:p>
            <a:r>
              <a:rPr lang="en-US" altLang="en-US" sz="2400"/>
              <a:t>Definitions of density and distance between points, which is critical for clustering and outlier detection, and other data mining tasks become less meaningful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a-IR" altLang="en-US" sz="1400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a-IR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Dimensionality Reduction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Purpose: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Principle Component Analysis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Singular Value Decomposition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Others: supervised and non-linear techniques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 Subset Selection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Another way to reduce dimensionality of data</a:t>
            </a:r>
          </a:p>
          <a:p>
            <a:pPr lvl="4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Redundant features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duplicate much or all of the information contained in one or more other attributes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Example: purchase price of a product and the amount of sales tax paid</a:t>
            </a:r>
          </a:p>
          <a:p>
            <a:pPr lvl="4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Irrelevant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contain no information that is useful for the data mining task at hand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Example: students' ID is often irrelevant to the task of predicting students' GPA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a-IR" altLang="en-US" sz="1400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a-IR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 Subset Selection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/>
              <a:t>Techniques:</a:t>
            </a:r>
          </a:p>
          <a:p>
            <a:pPr lvl="1"/>
            <a:r>
              <a:rPr lang="en-US" altLang="en-US"/>
              <a:t>Embedded approaches:</a:t>
            </a:r>
          </a:p>
          <a:p>
            <a:pPr lvl="2"/>
            <a:r>
              <a:rPr lang="en-US" altLang="en-US"/>
              <a:t> Feature selection occurs naturally as part of the data mining algorithm</a:t>
            </a:r>
          </a:p>
          <a:p>
            <a:pPr lvl="1"/>
            <a:r>
              <a:rPr lang="en-US" altLang="en-US"/>
              <a:t>Filter approaches:</a:t>
            </a:r>
          </a:p>
          <a:p>
            <a:pPr lvl="2"/>
            <a:r>
              <a:rPr lang="en-US" altLang="en-US"/>
              <a:t> Features are selected before data mining algorithm is run</a:t>
            </a:r>
          </a:p>
          <a:p>
            <a:pPr lvl="1"/>
            <a:r>
              <a:rPr lang="en-US" altLang="en-US"/>
              <a:t>Wrapper approaches:</a:t>
            </a:r>
            <a:r>
              <a:rPr lang="fa-IR" altLang="en-US"/>
              <a:t>انحصاری</a:t>
            </a:r>
            <a:endParaRPr lang="en-US" altLang="en-US"/>
          </a:p>
          <a:p>
            <a:pPr lvl="2"/>
            <a:r>
              <a:rPr lang="en-US" altLang="en-US"/>
              <a:t> Use the data mining algorithm as a black box to find best subset of attributes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 Creation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new attributes that can capture the important information in a data set much more efficiently than the original attributes</a:t>
            </a:r>
          </a:p>
          <a:p>
            <a:pPr lvl="4"/>
            <a:endParaRPr lang="en-US" altLang="en-US"/>
          </a:p>
          <a:p>
            <a:r>
              <a:rPr lang="en-US" altLang="en-US"/>
              <a:t>Three general methodologies:</a:t>
            </a:r>
          </a:p>
          <a:p>
            <a:pPr lvl="1"/>
            <a:r>
              <a:rPr lang="en-US" altLang="en-US"/>
              <a:t>Feature Extraction </a:t>
            </a:r>
            <a:r>
              <a:rPr lang="fa-IR" altLang="en-US"/>
              <a:t> استخراج ویژگی از تصویر صدا متن فیلم</a:t>
            </a:r>
            <a:endParaRPr lang="en-US" altLang="en-US"/>
          </a:p>
          <a:p>
            <a:pPr lvl="2"/>
            <a:r>
              <a:rPr lang="en-US" altLang="en-US"/>
              <a:t> domain-specific</a:t>
            </a:r>
          </a:p>
          <a:p>
            <a:pPr lvl="1"/>
            <a:r>
              <a:rPr lang="en-US" altLang="en-US"/>
              <a:t>Mapping Data to New Space</a:t>
            </a:r>
          </a:p>
          <a:p>
            <a:pPr lvl="1"/>
            <a:r>
              <a:rPr lang="en-US" altLang="en-US"/>
              <a:t>Feature Construction</a:t>
            </a:r>
          </a:p>
          <a:p>
            <a:pPr lvl="2"/>
            <a:r>
              <a:rPr lang="en-US" altLang="en-US"/>
              <a:t> combining features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38100"/>
            <a:ext cx="8585200" cy="685800"/>
          </a:xfrm>
        </p:spPr>
        <p:txBody>
          <a:bodyPr/>
          <a:lstStyle/>
          <a:p>
            <a:r>
              <a:rPr lang="en-US" altLang="en-US"/>
              <a:t>Mapping Data to a New Space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a-IR" altLang="en-US" sz="14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a-IR" altLang="en-US" sz="1400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5791200" y="2362200"/>
            <a:ext cx="33528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0" y="2362200"/>
            <a:ext cx="34274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3048000" y="2362200"/>
            <a:ext cx="3124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Two Sine Waves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34290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Two Sine Waves + Noise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Frequency</a:t>
            </a: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tabLst>
                <a:tab pos="1198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tabLst>
                <a:tab pos="1198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tabLst>
                <a:tab pos="1198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</a:p>
          <a:p>
            <a:pPr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Iris Sample Data Set 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219200"/>
            <a:ext cx="8351837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Many of the exploratory data techniques are illustrated with the Iris Plant data set.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be obtained from the UCI Machine Learning Repository </a:t>
            </a:r>
            <a:br>
              <a:rPr lang="en-US" altLang="en-US" sz="2000"/>
            </a:br>
            <a:r>
              <a:rPr lang="en-US" altLang="en-US" sz="2000">
                <a:hlinkClick r:id="rId3"/>
              </a:rPr>
              <a:t>http://www.ics.uci.edu/~mlearn/MLRepository.html</a:t>
            </a:r>
            <a:r>
              <a:rPr lang="en-US" altLang="en-US" sz="20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From the statistician Douglas Fisher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Three flower types (classes):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 </a:t>
            </a:r>
            <a:r>
              <a:rPr lang="en-US" altLang="en-US"/>
              <a:t>Setosa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Virginica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Versicolour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Four (non-class) attributes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Sepal width and length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Petal width and length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032125" y="2906713"/>
            <a:ext cx="207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a-IR" altLang="en-US" sz="1400"/>
          </a:p>
        </p:txBody>
      </p:sp>
      <p:sp>
        <p:nvSpPr>
          <p:cNvPr id="80901" name="Rectangle 8"/>
          <p:cNvSpPr>
            <a:spLocks noChangeArrowheads="1"/>
          </p:cNvSpPr>
          <p:nvPr/>
        </p:nvSpPr>
        <p:spPr bwMode="auto">
          <a:xfrm>
            <a:off x="5334000" y="5257800"/>
            <a:ext cx="3733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Virginica. Robert H. Mohlenbrock. USDA NRCS. 1995. Northeast wetland flora: Field office guide to plant species. Northeast National Technical Center, Chester, PA. Courtesy of USDA NRCS Wetland Science Institute. </a:t>
            </a:r>
          </a:p>
        </p:txBody>
      </p:sp>
      <p:pic>
        <p:nvPicPr>
          <p:cNvPr id="8090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3427413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Noise</a:t>
            </a:r>
          </a:p>
        </p:txBody>
      </p:sp>
      <p:sp>
        <p:nvSpPr>
          <p:cNvPr id="5325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Noise refers to modification of original values</a:t>
            </a:r>
          </a:p>
          <a:p>
            <a:pPr lvl="1"/>
            <a:r>
              <a:rPr lang="en-US" altLang="en-US"/>
              <a:t>Examples: distortion of a person’s voice when talking on a poor phone and “snow” on television screen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>
            <a:fillRect/>
          </a:stretch>
        </p:blipFill>
        <p:spPr bwMode="auto">
          <a:xfrm>
            <a:off x="609600" y="2508250"/>
            <a:ext cx="4103688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r="6250"/>
          <a:stretch>
            <a:fillRect/>
          </a:stretch>
        </p:blipFill>
        <p:spPr bwMode="auto">
          <a:xfrm>
            <a:off x="4719638" y="2514600"/>
            <a:ext cx="3738562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676400" y="5943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Two Sine Waves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181600" y="5943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Two Sine Waves + Noise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 Techniques: Box Plots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Box Plots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Invented by J. </a:t>
            </a:r>
            <a:r>
              <a:rPr lang="en-US" altLang="en-US" dirty="0" err="1"/>
              <a:t>Tukey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Away of displaying the distribution of data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Following figure shows the basic part of a box plot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pSp>
        <p:nvGrpSpPr>
          <p:cNvPr id="82948" name="Group 7"/>
          <p:cNvGrpSpPr>
            <a:grpSpLocks/>
          </p:cNvGrpSpPr>
          <p:nvPr/>
        </p:nvGrpSpPr>
        <p:grpSpPr bwMode="auto">
          <a:xfrm>
            <a:off x="1371600" y="2944813"/>
            <a:ext cx="2514600" cy="3227387"/>
            <a:chOff x="1800" y="677"/>
            <a:chExt cx="3960" cy="5083"/>
          </a:xfrm>
        </p:grpSpPr>
        <p:grpSp>
          <p:nvGrpSpPr>
            <p:cNvPr id="82949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82968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9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0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1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2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fa-IR" altLang="en-US" sz="1400"/>
              </a:p>
            </p:txBody>
          </p:sp>
          <p:sp>
            <p:nvSpPr>
              <p:cNvPr id="82973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4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5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6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7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8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9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0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1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950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82966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7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/>
                  <a:t>outlier</a:t>
                </a:r>
                <a:endParaRPr lang="en-US" altLang="en-US" sz="1400"/>
              </a:p>
            </p:txBody>
          </p:sp>
        </p:grpSp>
        <p:grpSp>
          <p:nvGrpSpPr>
            <p:cNvPr id="82951" name="Group 26"/>
            <p:cNvGrpSpPr>
              <a:grpSpLocks/>
            </p:cNvGrpSpPr>
            <p:nvPr/>
          </p:nvGrpSpPr>
          <p:grpSpPr bwMode="auto">
            <a:xfrm>
              <a:off x="3060" y="5040"/>
              <a:ext cx="2700" cy="540"/>
              <a:chOff x="3060" y="5040"/>
              <a:chExt cx="2700" cy="540"/>
            </a:xfrm>
          </p:grpSpPr>
          <p:sp>
            <p:nvSpPr>
              <p:cNvPr id="82964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5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/>
                  <a:t>10</a:t>
                </a:r>
                <a:r>
                  <a:rPr lang="en-US" altLang="en-US" sz="1200" baseline="30000"/>
                  <a:t>th</a:t>
                </a:r>
                <a:r>
                  <a:rPr lang="en-US" altLang="en-US" sz="1200"/>
                  <a:t> percentile</a:t>
                </a:r>
                <a:endParaRPr lang="en-US" altLang="en-US" sz="1400"/>
              </a:p>
            </p:txBody>
          </p:sp>
        </p:grpSp>
        <p:grpSp>
          <p:nvGrpSpPr>
            <p:cNvPr id="82952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82962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3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/>
                  <a:t>25</a:t>
                </a:r>
                <a:r>
                  <a:rPr lang="en-US" altLang="en-US" sz="1200" baseline="30000"/>
                  <a:t>th</a:t>
                </a:r>
                <a:r>
                  <a:rPr lang="en-US" altLang="en-US" sz="1200"/>
                  <a:t> percentile</a:t>
                </a:r>
                <a:endParaRPr lang="en-US" altLang="en-US" sz="1400"/>
              </a:p>
            </p:txBody>
          </p:sp>
        </p:grpSp>
        <p:grpSp>
          <p:nvGrpSpPr>
            <p:cNvPr id="82953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82960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1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/>
                  <a:t>75</a:t>
                </a:r>
                <a:r>
                  <a:rPr lang="en-US" altLang="en-US" sz="1200" baseline="30000"/>
                  <a:t>th</a:t>
                </a:r>
                <a:r>
                  <a:rPr lang="en-US" altLang="en-US" sz="1200"/>
                  <a:t> percentile</a:t>
                </a:r>
                <a:endParaRPr lang="en-US" altLang="en-US" sz="1400"/>
              </a:p>
            </p:txBody>
          </p:sp>
        </p:grpSp>
        <p:grpSp>
          <p:nvGrpSpPr>
            <p:cNvPr id="82954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82958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9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 dirty="0"/>
                  <a:t>50</a:t>
                </a:r>
                <a:r>
                  <a:rPr lang="en-US" altLang="en-US" sz="1200" baseline="30000" dirty="0"/>
                  <a:t>th</a:t>
                </a:r>
                <a:r>
                  <a:rPr lang="en-US" altLang="en-US" sz="1200" dirty="0"/>
                  <a:t> percentile</a:t>
                </a:r>
                <a:endParaRPr lang="en-US" altLang="en-US" sz="1400" dirty="0"/>
              </a:p>
            </p:txBody>
          </p:sp>
        </p:grpSp>
        <p:grpSp>
          <p:nvGrpSpPr>
            <p:cNvPr id="82955" name="Group 38"/>
            <p:cNvGrpSpPr>
              <a:grpSpLocks/>
            </p:cNvGrpSpPr>
            <p:nvPr/>
          </p:nvGrpSpPr>
          <p:grpSpPr bwMode="auto">
            <a:xfrm>
              <a:off x="3060" y="1541"/>
              <a:ext cx="2700" cy="540"/>
              <a:chOff x="3060" y="5040"/>
              <a:chExt cx="2700" cy="540"/>
            </a:xfrm>
          </p:grpSpPr>
          <p:sp>
            <p:nvSpPr>
              <p:cNvPr id="82956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7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 dirty="0"/>
                  <a:t>90</a:t>
                </a:r>
                <a:r>
                  <a:rPr lang="en-US" altLang="en-US" sz="1200" baseline="30000" dirty="0"/>
                  <a:t>th</a:t>
                </a:r>
                <a:r>
                  <a:rPr lang="en-US" altLang="en-US" sz="1200" dirty="0"/>
                  <a:t> percentile</a:t>
                </a:r>
                <a:endParaRPr lang="en-US" altLang="en-US" sz="1400" dirty="0"/>
              </a:p>
            </p:txBody>
          </p:sp>
        </p:grpSp>
      </p:grpSp>
      <p:pic>
        <p:nvPicPr>
          <p:cNvPr id="48130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800" y="530031"/>
            <a:ext cx="24841200" cy="1242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250" y="3107992"/>
            <a:ext cx="4809937" cy="24022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6548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Box Plots 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1676400"/>
          </a:xfrm>
        </p:spPr>
        <p:txBody>
          <a:bodyPr/>
          <a:lstStyle/>
          <a:p>
            <a:r>
              <a:rPr lang="en-US" altLang="en-US"/>
              <a:t>Box plots can be used to compare attributes</a:t>
            </a:r>
          </a:p>
          <a:p>
            <a:pPr lvl="1"/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 Techniques: Scatter Plots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Scatter plots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Attributes values determine the position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Two-dimensional scatter plots most common, but can have three-dimensional scatter plots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Often additional attributes can be displayed by using the size, shape, and color of the markers that represent the objects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It is useful to have arrays of scatter plots can compactly summarize the relationships of several pairs of attributes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See example on the next slide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8" b="2779"/>
          <a:stretch>
            <a:fillRect/>
          </a:stretch>
        </p:blipFill>
        <p:spPr bwMode="auto">
          <a:xfrm>
            <a:off x="381000" y="1066800"/>
            <a:ext cx="79898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 Array of Iris Attributes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Outliers are data objects with characteristics that are considerably different than most of the other data objects in the data set</a:t>
            </a:r>
          </a:p>
          <a:p>
            <a:endParaRPr lang="en-US" altLang="en-US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524000" y="2667000"/>
            <a:ext cx="4267200" cy="3505200"/>
            <a:chOff x="3648" y="2448"/>
            <a:chExt cx="2112" cy="1872"/>
          </a:xfrm>
        </p:grpSpPr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fa-IR" altLang="en-US" sz="1400"/>
            </a:p>
          </p:txBody>
        </p:sp>
        <p:sp>
          <p:nvSpPr>
            <p:cNvPr id="54279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fa-IR" altLang="en-US" sz="1400"/>
            </a:p>
          </p:txBody>
        </p:sp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fa-IR" altLang="en-US" sz="1400"/>
            </a:p>
          </p:txBody>
        </p:sp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fa-IR" altLang="en-US" sz="1400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fa-IR" altLang="en-US" sz="1400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fa-IR" altLang="en-US" sz="1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Values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is not collected </a:t>
            </a:r>
            <a:br>
              <a:rPr lang="en-US" altLang="en-US"/>
            </a:br>
            <a:r>
              <a:rPr lang="en-US" altLang="en-US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Attributes may not be applicable to all cases </a:t>
            </a:r>
            <a:br>
              <a:rPr lang="en-US" altLang="en-US"/>
            </a:br>
            <a:r>
              <a:rPr lang="en-US" altLang="en-US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Eliminate Data Objects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Estimate Missing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Replace with all possible values (weighted by their probabilities)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Duplicate Data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set may include data objects that are duplicates</a:t>
            </a:r>
          </a:p>
          <a:p>
            <a:pPr lvl="1"/>
            <a:r>
              <a:rPr lang="en-US" altLang="en-US"/>
              <a:t>Major issue when merging data from heterogeous sources</a:t>
            </a:r>
          </a:p>
          <a:p>
            <a:pPr lvl="1"/>
            <a:endParaRPr lang="en-US" altLang="en-US"/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Same person with multiple email addresses</a:t>
            </a:r>
          </a:p>
          <a:p>
            <a:pPr lvl="1"/>
            <a:endParaRPr lang="en-US" altLang="en-US"/>
          </a:p>
          <a:p>
            <a:r>
              <a:rPr lang="en-US" altLang="en-US"/>
              <a:t>Data cleaning</a:t>
            </a:r>
          </a:p>
          <a:p>
            <a:pPr lvl="1"/>
            <a:r>
              <a:rPr lang="en-US" altLang="en-US"/>
              <a:t>Process of dealing with duplicate data issues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Preprocessing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Aggregation </a:t>
            </a:r>
            <a:r>
              <a:rPr lang="fa-IR" altLang="en-US"/>
              <a:t>تجمیع-انبوهش</a:t>
            </a:r>
            <a:endParaRPr lang="en-US" altLang="en-US"/>
          </a:p>
          <a:p>
            <a:r>
              <a:rPr lang="en-US" altLang="en-US"/>
              <a:t>Sampling</a:t>
            </a:r>
          </a:p>
          <a:p>
            <a:r>
              <a:rPr lang="en-US" altLang="en-US"/>
              <a:t>Dimensionality Reduction</a:t>
            </a:r>
          </a:p>
          <a:p>
            <a:r>
              <a:rPr lang="en-US" altLang="en-US"/>
              <a:t>Feature subset selection</a:t>
            </a:r>
          </a:p>
          <a:p>
            <a:r>
              <a:rPr lang="en-US" altLang="en-US"/>
              <a:t>Feature creation</a:t>
            </a:r>
          </a:p>
          <a:p>
            <a:r>
              <a:rPr lang="en-US" altLang="en-US"/>
              <a:t>Discretization and Binarization</a:t>
            </a:r>
          </a:p>
          <a:p>
            <a:r>
              <a:rPr lang="en-US" altLang="en-US"/>
              <a:t>Attribute Transformation</a:t>
            </a:r>
          </a:p>
          <a:p>
            <a:r>
              <a:rPr lang="en-US" altLang="en-US"/>
              <a:t>Normalization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Combining two or more attributes (or objects) into a single attribute (or object)</a:t>
            </a:r>
          </a:p>
          <a:p>
            <a:endParaRPr lang="en-US" altLang="en-US" dirty="0"/>
          </a:p>
          <a:p>
            <a:r>
              <a:rPr lang="en-US" altLang="en-US" dirty="0"/>
              <a:t>Purpose</a:t>
            </a:r>
          </a:p>
          <a:p>
            <a:pPr lvl="1"/>
            <a:r>
              <a:rPr lang="en-US" altLang="en-US" dirty="0"/>
              <a:t>Data reduction</a:t>
            </a:r>
          </a:p>
          <a:p>
            <a:pPr lvl="2"/>
            <a:r>
              <a:rPr lang="en-US" altLang="en-US" dirty="0"/>
              <a:t> Reduce the number of attributes or objects</a:t>
            </a:r>
          </a:p>
          <a:p>
            <a:pPr lvl="1"/>
            <a:r>
              <a:rPr lang="en-US" altLang="en-US" dirty="0"/>
              <a:t>Change of scale</a:t>
            </a:r>
          </a:p>
          <a:p>
            <a:pPr lvl="2"/>
            <a:r>
              <a:rPr lang="en-US" altLang="en-US" dirty="0"/>
              <a:t> Cities aggregated into regions, states, countries,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More “stable” data</a:t>
            </a:r>
          </a:p>
          <a:p>
            <a:pPr lvl="2"/>
            <a:r>
              <a:rPr lang="en-US" altLang="en-US" dirty="0"/>
              <a:t> Aggregated data tends to have less variability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a-IR" altLang="en-US" sz="1400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838200" y="5654675"/>
            <a:ext cx="2895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Standard Deviation of Average Monthly Precipitation</a:t>
            </a: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a-IR" altLang="en-US" sz="1400"/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5410200" y="5654675"/>
            <a:ext cx="2895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Standard Deviation of Average Yearly Precipitation</a:t>
            </a:r>
          </a:p>
        </p:txBody>
      </p:sp>
      <p:pic>
        <p:nvPicPr>
          <p:cNvPr id="6144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18164"/>
          <a:stretch>
            <a:fillRect/>
          </a:stretch>
        </p:blipFill>
        <p:spPr bwMode="auto">
          <a:xfrm>
            <a:off x="152400" y="1768475"/>
            <a:ext cx="4038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r="5850"/>
          <a:stretch>
            <a:fillRect/>
          </a:stretch>
        </p:blipFill>
        <p:spPr bwMode="auto">
          <a:xfrm>
            <a:off x="4648200" y="1768475"/>
            <a:ext cx="4495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480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Variation of Precipitation in Australia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 altLang="en-US"/>
              <a:t>Sampling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173" y="1143000"/>
            <a:ext cx="8394700" cy="5029200"/>
          </a:xfrm>
          <a:noFill/>
        </p:spPr>
        <p:txBody>
          <a:bodyPr/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2400" b="1" dirty="0">
                <a:ea typeface="MS Mincho" panose="02020609040205080304" pitchFamily="49" charset="-128"/>
              </a:rPr>
              <a:t>Sampling is the main technique employed for data selection.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sz="2000" b="1" dirty="0">
                <a:ea typeface="MS Mincho" panose="02020609040205080304" pitchFamily="49" charset="-128"/>
              </a:rPr>
              <a:t>It is often used for both the preliminary investigation of the data and the final data analysis.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ea typeface="MS Mincho" panose="02020609040205080304" pitchFamily="49" charset="-128"/>
              </a:rPr>
              <a:t> 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2400" b="1" dirty="0">
                <a:cs typeface="Times New Roman" panose="02020603050405020304" pitchFamily="18" charset="0"/>
              </a:rPr>
              <a:t>Statisticians sample because </a:t>
            </a:r>
            <a:r>
              <a:rPr lang="en-US" altLang="en-US" sz="2400" b="1" dirty="0">
                <a:solidFill>
                  <a:srgbClr val="CC3300"/>
                </a:solidFill>
                <a:cs typeface="Times New Roman" panose="02020603050405020304" pitchFamily="18" charset="0"/>
              </a:rPr>
              <a:t>obtaining</a:t>
            </a:r>
            <a:r>
              <a:rPr lang="en-US" altLang="en-US" sz="2400" b="1" dirty="0">
                <a:cs typeface="Times New Roman" panose="02020603050405020304" pitchFamily="18" charset="0"/>
              </a:rPr>
              <a:t> the entire set of data of interest is too expensive or time consuming.</a:t>
            </a:r>
          </a:p>
          <a:p>
            <a:pPr marL="285750" indent="-285750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2400" b="1" dirty="0">
                <a:cs typeface="Times New Roman" panose="02020603050405020304" pitchFamily="18" charset="0"/>
              </a:rPr>
              <a:t>Sampling is used in data mining because </a:t>
            </a:r>
            <a:r>
              <a:rPr lang="en-US" altLang="en-US" sz="2400" b="1" dirty="0">
                <a:solidFill>
                  <a:srgbClr val="CC3300"/>
                </a:solidFill>
                <a:cs typeface="Times New Roman" panose="02020603050405020304" pitchFamily="18" charset="0"/>
              </a:rPr>
              <a:t>processing</a:t>
            </a:r>
            <a:r>
              <a:rPr lang="en-US" altLang="en-US" sz="2400" b="1" dirty="0">
                <a:cs typeface="Times New Roman" panose="02020603050405020304" pitchFamily="18" charset="0"/>
              </a:rPr>
              <a:t> the entire set of data of interest is too expensive or time consuming.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146478534</TotalTime>
  <Pages>3</Pages>
  <Words>1054</Words>
  <Application>Microsoft Office PowerPoint</Application>
  <PresentationFormat>On-screen Show (4:3)</PresentationFormat>
  <Paragraphs>169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Monotype Sorts</vt:lpstr>
      <vt:lpstr>Tahoma</vt:lpstr>
      <vt:lpstr>Times New Roman</vt:lpstr>
      <vt:lpstr>Wingdings</vt:lpstr>
      <vt:lpstr>LC.BRev.FY97</vt:lpstr>
      <vt:lpstr>Data Quality </vt:lpstr>
      <vt:lpstr>Noise</vt:lpstr>
      <vt:lpstr>Outliers</vt:lpstr>
      <vt:lpstr>Missing Values</vt:lpstr>
      <vt:lpstr>Duplicate Data</vt:lpstr>
      <vt:lpstr>Data Preprocessing</vt:lpstr>
      <vt:lpstr>Aggregation</vt:lpstr>
      <vt:lpstr>Aggregation</vt:lpstr>
      <vt:lpstr>Sampling </vt:lpstr>
      <vt:lpstr>Sampling … </vt:lpstr>
      <vt:lpstr>Types of Sampling</vt:lpstr>
      <vt:lpstr>Sample Size</vt:lpstr>
      <vt:lpstr>Curse of Dimensionality</vt:lpstr>
      <vt:lpstr>Dimensionality Reduction</vt:lpstr>
      <vt:lpstr>Feature Subset Selection</vt:lpstr>
      <vt:lpstr>Feature Subset Selection</vt:lpstr>
      <vt:lpstr>Feature Creation</vt:lpstr>
      <vt:lpstr>Mapping Data to a New Space</vt:lpstr>
      <vt:lpstr>Iris Sample Data Set  </vt:lpstr>
      <vt:lpstr>Visualization Techniques: Box Plots</vt:lpstr>
      <vt:lpstr>Example of Box Plots </vt:lpstr>
      <vt:lpstr>Visualization Techniques: Scatter Plots</vt:lpstr>
      <vt:lpstr>Scatter Plot Array of Iris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Yazdan</cp:lastModifiedBy>
  <cp:revision>393</cp:revision>
  <cp:lastPrinted>2001-08-28T17:59:37Z</cp:lastPrinted>
  <dcterms:created xsi:type="dcterms:W3CDTF">1998-03-18T13:44:31Z</dcterms:created>
  <dcterms:modified xsi:type="dcterms:W3CDTF">2023-11-16T12:15:38Z</dcterms:modified>
</cp:coreProperties>
</file>