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9" r:id="rId4"/>
    <p:sldId id="258"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72"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F009DFC8-615A-4E69-8874-B01E88C76BE9}" type="datetimeFigureOut">
              <a:rPr lang="en-US" smtClean="0"/>
              <a:t>10/26/2023</a:t>
            </a:fld>
            <a:endParaRPr lang="en-US"/>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42CA8C8C-195B-46C2-B962-EA6899FCB4DF}" type="slidenum">
              <a:rPr lang="en-US" smtClean="0"/>
              <a:t>‹#›</a:t>
            </a:fld>
            <a:endParaRPr lang="en-US"/>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3414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009DFC8-615A-4E69-8874-B01E88C76BE9}" type="datetimeFigureOut">
              <a:rPr lang="en-US" smtClean="0"/>
              <a:t>10/26/2023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CA8C8C-195B-46C2-B962-EA6899FCB4DF}" type="slidenum">
              <a:rPr lang="en-US" smtClean="0"/>
              <a:t>‹#›</a:t>
            </a:fld>
            <a:endParaRPr lang="en-US"/>
          </a:p>
        </p:txBody>
      </p:sp>
    </p:spTree>
    <p:extLst>
      <p:ext uri="{BB962C8B-B14F-4D97-AF65-F5344CB8AC3E}">
        <p14:creationId xmlns:p14="http://schemas.microsoft.com/office/powerpoint/2010/main" val="23530673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009DFC8-615A-4E69-8874-B01E88C76BE9}" type="datetimeFigureOut">
              <a:rPr lang="en-US" smtClean="0"/>
              <a:t>10/26/2023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CA8C8C-195B-46C2-B962-EA6899FCB4DF}" type="slidenum">
              <a:rPr lang="en-US" smtClean="0"/>
              <a:t>‹#›</a:t>
            </a:fld>
            <a:endParaRPr lang="en-US"/>
          </a:p>
        </p:txBody>
      </p:sp>
    </p:spTree>
    <p:extLst>
      <p:ext uri="{BB962C8B-B14F-4D97-AF65-F5344CB8AC3E}">
        <p14:creationId xmlns:p14="http://schemas.microsoft.com/office/powerpoint/2010/main" val="2370398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009DFC8-615A-4E69-8874-B01E88C76BE9}" type="datetimeFigureOut">
              <a:rPr lang="en-US" smtClean="0"/>
              <a:t>10/26/2023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CA8C8C-195B-46C2-B962-EA6899FCB4DF}" type="slidenum">
              <a:rPr lang="en-US" smtClean="0"/>
              <a:t>‹#›</a:t>
            </a:fld>
            <a:endParaRPr lang="en-US"/>
          </a:p>
        </p:txBody>
      </p:sp>
    </p:spTree>
    <p:extLst>
      <p:ext uri="{BB962C8B-B14F-4D97-AF65-F5344CB8AC3E}">
        <p14:creationId xmlns:p14="http://schemas.microsoft.com/office/powerpoint/2010/main" val="42121756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009DFC8-615A-4E69-8874-B01E88C76BE9}" type="datetimeFigureOut">
              <a:rPr lang="en-US" smtClean="0"/>
              <a:t>10/26/2023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CA8C8C-195B-46C2-B962-EA6899FCB4DF}" type="slidenum">
              <a:rPr lang="en-US" smtClean="0"/>
              <a:t>‹#›</a:t>
            </a:fld>
            <a:endParaRPr lang="en-US"/>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953461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009DFC8-615A-4E69-8874-B01E88C76BE9}" type="datetimeFigureOut">
              <a:rPr lang="en-US" smtClean="0"/>
              <a:t>10/26/2023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CA8C8C-195B-46C2-B962-EA6899FCB4DF}" type="slidenum">
              <a:rPr lang="en-US" smtClean="0"/>
              <a:t>‹#›</a:t>
            </a:fld>
            <a:endParaRPr lang="en-US"/>
          </a:p>
        </p:txBody>
      </p:sp>
    </p:spTree>
    <p:extLst>
      <p:ext uri="{BB962C8B-B14F-4D97-AF65-F5344CB8AC3E}">
        <p14:creationId xmlns:p14="http://schemas.microsoft.com/office/powerpoint/2010/main" val="24296651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09DFC8-615A-4E69-8874-B01E88C76BE9}" type="datetimeFigureOut">
              <a:rPr lang="en-US" smtClean="0"/>
              <a:t>10/26/2023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2CA8C8C-195B-46C2-B962-EA6899FCB4DF}" type="slidenum">
              <a:rPr lang="en-US" smtClean="0"/>
              <a:t>‹#›</a:t>
            </a:fld>
            <a:endParaRPr lang="en-US"/>
          </a:p>
        </p:txBody>
      </p:sp>
    </p:spTree>
    <p:extLst>
      <p:ext uri="{BB962C8B-B14F-4D97-AF65-F5344CB8AC3E}">
        <p14:creationId xmlns:p14="http://schemas.microsoft.com/office/powerpoint/2010/main" val="31278798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009DFC8-615A-4E69-8874-B01E88C76BE9}" type="datetimeFigureOut">
              <a:rPr lang="en-US" smtClean="0"/>
              <a:t>10/26/2023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2CA8C8C-195B-46C2-B962-EA6899FCB4DF}" type="slidenum">
              <a:rPr lang="en-US" smtClean="0"/>
              <a:t>‹#›</a:t>
            </a:fld>
            <a:endParaRPr lang="en-US"/>
          </a:p>
        </p:txBody>
      </p:sp>
    </p:spTree>
    <p:extLst>
      <p:ext uri="{BB962C8B-B14F-4D97-AF65-F5344CB8AC3E}">
        <p14:creationId xmlns:p14="http://schemas.microsoft.com/office/powerpoint/2010/main" val="40866052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09DFC8-615A-4E69-8874-B01E88C76BE9}" type="datetimeFigureOut">
              <a:rPr lang="en-US" smtClean="0"/>
              <a:t>10/26/2023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2CA8C8C-195B-46C2-B962-EA6899FCB4DF}" type="slidenum">
              <a:rPr lang="en-US" smtClean="0"/>
              <a:t>‹#›</a:t>
            </a:fld>
            <a:endParaRPr lang="en-US"/>
          </a:p>
        </p:txBody>
      </p:sp>
    </p:spTree>
    <p:extLst>
      <p:ext uri="{BB962C8B-B14F-4D97-AF65-F5344CB8AC3E}">
        <p14:creationId xmlns:p14="http://schemas.microsoft.com/office/powerpoint/2010/main" val="10762252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009DFC8-615A-4E69-8874-B01E88C76BE9}" type="datetimeFigureOut">
              <a:rPr lang="en-US" smtClean="0"/>
              <a:t>10/26/2023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CA8C8C-195B-46C2-B962-EA6899FCB4DF}" type="slidenum">
              <a:rPr lang="en-US" smtClean="0"/>
              <a:t>‹#›</a:t>
            </a:fld>
            <a:endParaRPr lang="en-US"/>
          </a:p>
        </p:txBody>
      </p:sp>
    </p:spTree>
    <p:extLst>
      <p:ext uri="{BB962C8B-B14F-4D97-AF65-F5344CB8AC3E}">
        <p14:creationId xmlns:p14="http://schemas.microsoft.com/office/powerpoint/2010/main" val="29839553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009DFC8-615A-4E69-8874-B01E88C76BE9}" type="datetimeFigureOut">
              <a:rPr lang="en-US" smtClean="0"/>
              <a:t>10/26/2023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CA8C8C-195B-46C2-B962-EA6899FCB4DF}" type="slidenum">
              <a:rPr lang="en-US" smtClean="0"/>
              <a:t>‹#›</a:t>
            </a:fld>
            <a:endParaRPr lang="en-US"/>
          </a:p>
        </p:txBody>
      </p:sp>
    </p:spTree>
    <p:extLst>
      <p:ext uri="{BB962C8B-B14F-4D97-AF65-F5344CB8AC3E}">
        <p14:creationId xmlns:p14="http://schemas.microsoft.com/office/powerpoint/2010/main" val="19168434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F009DFC8-615A-4E69-8874-B01E88C76BE9}" type="datetimeFigureOut">
              <a:rPr lang="en-US" smtClean="0"/>
              <a:t>10/26/2023</a:t>
            </a:fld>
            <a:endParaRPr lang="en-US"/>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US"/>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42CA8C8C-195B-46C2-B962-EA6899FCB4DF}" type="slidenum">
              <a:rPr lang="en-US" smtClean="0"/>
              <a:t>‹#›</a:t>
            </a:fld>
            <a:endParaRPr lang="en-US"/>
          </a:p>
        </p:txBody>
      </p:sp>
    </p:spTree>
    <p:extLst>
      <p:ext uri="{BB962C8B-B14F-4D97-AF65-F5344CB8AC3E}">
        <p14:creationId xmlns:p14="http://schemas.microsoft.com/office/powerpoint/2010/main" val="96846255"/>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8E946C-E530-C581-37BB-B90A3F858A15}"/>
              </a:ext>
            </a:extLst>
          </p:cNvPr>
          <p:cNvSpPr>
            <a:spLocks noGrp="1"/>
          </p:cNvSpPr>
          <p:nvPr>
            <p:ph type="ctrTitle"/>
          </p:nvPr>
        </p:nvSpPr>
        <p:spPr/>
        <p:txBody>
          <a:bodyPr/>
          <a:lstStyle/>
          <a:p>
            <a:r>
              <a:rPr lang="en-US" dirty="0"/>
              <a:t>Data analytics</a:t>
            </a:r>
          </a:p>
        </p:txBody>
      </p:sp>
      <p:sp>
        <p:nvSpPr>
          <p:cNvPr id="3" name="Subtitle 2">
            <a:extLst>
              <a:ext uri="{FF2B5EF4-FFF2-40B4-BE49-F238E27FC236}">
                <a16:creationId xmlns:a16="http://schemas.microsoft.com/office/drawing/2014/main" id="{BAEA438A-1177-412E-9A45-1AF63171D618}"/>
              </a:ext>
            </a:extLst>
          </p:cNvPr>
          <p:cNvSpPr>
            <a:spLocks noGrp="1"/>
          </p:cNvSpPr>
          <p:nvPr>
            <p:ph type="subTitle" idx="1"/>
          </p:nvPr>
        </p:nvSpPr>
        <p:spPr/>
        <p:txBody>
          <a:bodyPr/>
          <a:lstStyle/>
          <a:p>
            <a:r>
              <a:rPr lang="en-US" dirty="0"/>
              <a:t>Session 07</a:t>
            </a:r>
          </a:p>
        </p:txBody>
      </p:sp>
    </p:spTree>
    <p:extLst>
      <p:ext uri="{BB962C8B-B14F-4D97-AF65-F5344CB8AC3E}">
        <p14:creationId xmlns:p14="http://schemas.microsoft.com/office/powerpoint/2010/main" val="14855220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F66BE5-93DA-AACD-D60F-69E002F515FA}"/>
              </a:ext>
            </a:extLst>
          </p:cNvPr>
          <p:cNvSpPr>
            <a:spLocks noGrp="1"/>
          </p:cNvSpPr>
          <p:nvPr>
            <p:ph type="title"/>
          </p:nvPr>
        </p:nvSpPr>
        <p:spPr/>
        <p:txBody>
          <a:bodyPr/>
          <a:lstStyle/>
          <a:p>
            <a:r>
              <a:rPr lang="en-US" dirty="0">
                <a:latin typeface="Söhne"/>
              </a:rPr>
              <a:t>Splitting </a:t>
            </a:r>
            <a:r>
              <a:rPr lang="en-US" dirty="0" err="1">
                <a:latin typeface="Söhne"/>
              </a:rPr>
              <a:t>Numpy</a:t>
            </a:r>
            <a:r>
              <a:rPr lang="en-US" dirty="0">
                <a:latin typeface="Söhne"/>
              </a:rPr>
              <a:t> Arrays</a:t>
            </a:r>
          </a:p>
        </p:txBody>
      </p:sp>
      <p:pic>
        <p:nvPicPr>
          <p:cNvPr id="7" name="Picture 6">
            <a:extLst>
              <a:ext uri="{FF2B5EF4-FFF2-40B4-BE49-F238E27FC236}">
                <a16:creationId xmlns:a16="http://schemas.microsoft.com/office/drawing/2014/main" id="{A79979B3-18DC-991F-70C3-F3DEA5F0AD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3086" y="2732819"/>
            <a:ext cx="9525825" cy="1661304"/>
          </a:xfrm>
          <a:prstGeom prst="rect">
            <a:avLst/>
          </a:prstGeom>
        </p:spPr>
      </p:pic>
      <p:pic>
        <p:nvPicPr>
          <p:cNvPr id="10" name="Picture 9">
            <a:extLst>
              <a:ext uri="{FF2B5EF4-FFF2-40B4-BE49-F238E27FC236}">
                <a16:creationId xmlns:a16="http://schemas.microsoft.com/office/drawing/2014/main" id="{165BF881-1C45-7D69-B803-0A199BF0EC9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22248" y="4712954"/>
            <a:ext cx="3947502" cy="358171"/>
          </a:xfrm>
          <a:prstGeom prst="rect">
            <a:avLst/>
          </a:prstGeom>
        </p:spPr>
      </p:pic>
    </p:spTree>
    <p:extLst>
      <p:ext uri="{BB962C8B-B14F-4D97-AF65-F5344CB8AC3E}">
        <p14:creationId xmlns:p14="http://schemas.microsoft.com/office/powerpoint/2010/main" val="35969155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F66BE5-93DA-AACD-D60F-69E002F515FA}"/>
              </a:ext>
            </a:extLst>
          </p:cNvPr>
          <p:cNvSpPr>
            <a:spLocks noGrp="1"/>
          </p:cNvSpPr>
          <p:nvPr>
            <p:ph type="title"/>
          </p:nvPr>
        </p:nvSpPr>
        <p:spPr/>
        <p:txBody>
          <a:bodyPr/>
          <a:lstStyle/>
          <a:p>
            <a:r>
              <a:rPr lang="en-US" dirty="0">
                <a:latin typeface="Söhne"/>
              </a:rPr>
              <a:t>Splitting </a:t>
            </a:r>
            <a:r>
              <a:rPr lang="en-US" dirty="0" err="1">
                <a:latin typeface="Söhne"/>
              </a:rPr>
              <a:t>Numpy</a:t>
            </a:r>
            <a:r>
              <a:rPr lang="en-US" dirty="0">
                <a:latin typeface="Söhne"/>
              </a:rPr>
              <a:t> Arrays</a:t>
            </a:r>
          </a:p>
        </p:txBody>
      </p:sp>
      <p:sp>
        <p:nvSpPr>
          <p:cNvPr id="4" name="Rectangle 1">
            <a:extLst>
              <a:ext uri="{FF2B5EF4-FFF2-40B4-BE49-F238E27FC236}">
                <a16:creationId xmlns:a16="http://schemas.microsoft.com/office/drawing/2014/main" id="{736F528F-9C26-60CF-D70B-F62541C5AE6C}"/>
              </a:ext>
            </a:extLst>
          </p:cNvPr>
          <p:cNvSpPr>
            <a:spLocks noChangeArrowheads="1"/>
          </p:cNvSpPr>
          <p:nvPr/>
        </p:nvSpPr>
        <p:spPr bwMode="auto">
          <a:xfrm>
            <a:off x="1143000" y="2083259"/>
            <a:ext cx="8794376" cy="132343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accent1"/>
                </a:solidFill>
                <a:effectLst/>
                <a:latin typeface="Söhne"/>
              </a:rPr>
              <a:t>The return value of the </a:t>
            </a:r>
            <a:r>
              <a:rPr kumimoji="0" lang="en-US" altLang="en-US" sz="2000" b="1" i="0" u="none" strike="noStrike" cap="none" normalizeH="0" baseline="0" dirty="0" err="1">
                <a:ln>
                  <a:noFill/>
                </a:ln>
                <a:solidFill>
                  <a:schemeClr val="accent1"/>
                </a:solidFill>
                <a:effectLst/>
                <a:latin typeface="Söhne"/>
              </a:rPr>
              <a:t>array_split</a:t>
            </a:r>
            <a:r>
              <a:rPr kumimoji="0" lang="en-US" altLang="en-US" sz="2000" b="1" i="0" u="none" strike="noStrike" cap="none" normalizeH="0" baseline="0" dirty="0">
                <a:ln>
                  <a:noFill/>
                </a:ln>
                <a:solidFill>
                  <a:schemeClr val="accent1"/>
                </a:solidFill>
                <a:effectLst/>
                <a:latin typeface="Söhne"/>
              </a:rPr>
              <a:t>()</a:t>
            </a:r>
            <a:r>
              <a:rPr kumimoji="0" lang="en-US" altLang="en-US" sz="2000" b="0" i="0" u="none" strike="noStrike" cap="none" normalizeH="0" baseline="0" dirty="0">
                <a:ln>
                  <a:noFill/>
                </a:ln>
                <a:solidFill>
                  <a:schemeClr val="accent1"/>
                </a:solidFill>
                <a:effectLst/>
                <a:latin typeface="Söhne"/>
              </a:rPr>
              <a:t> method is an array containing each of the split as an array.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accent1"/>
                </a:solidFill>
                <a:effectLst/>
                <a:latin typeface="Söhne"/>
              </a:rPr>
              <a:t>If you split an array into 3 arrays, you can access them from the result just like any array element:</a:t>
            </a:r>
          </a:p>
        </p:txBody>
      </p:sp>
      <p:pic>
        <p:nvPicPr>
          <p:cNvPr id="6" name="Picture 5">
            <a:extLst>
              <a:ext uri="{FF2B5EF4-FFF2-40B4-BE49-F238E27FC236}">
                <a16:creationId xmlns:a16="http://schemas.microsoft.com/office/drawing/2014/main" id="{BEC7DED8-9013-40ED-B2D6-E29C25B92C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4518" y="3756562"/>
            <a:ext cx="9502964" cy="2270957"/>
          </a:xfrm>
          <a:prstGeom prst="rect">
            <a:avLst/>
          </a:prstGeom>
        </p:spPr>
      </p:pic>
    </p:spTree>
    <p:extLst>
      <p:ext uri="{BB962C8B-B14F-4D97-AF65-F5344CB8AC3E}">
        <p14:creationId xmlns:p14="http://schemas.microsoft.com/office/powerpoint/2010/main" val="131938899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F66BE5-93DA-AACD-D60F-69E002F515FA}"/>
              </a:ext>
            </a:extLst>
          </p:cNvPr>
          <p:cNvSpPr>
            <a:spLocks noGrp="1"/>
          </p:cNvSpPr>
          <p:nvPr>
            <p:ph type="title"/>
          </p:nvPr>
        </p:nvSpPr>
        <p:spPr/>
        <p:txBody>
          <a:bodyPr/>
          <a:lstStyle/>
          <a:p>
            <a:r>
              <a:rPr lang="en-US" dirty="0">
                <a:latin typeface="Söhne"/>
              </a:rPr>
              <a:t>Splitting </a:t>
            </a:r>
            <a:r>
              <a:rPr lang="en-US" dirty="0" err="1">
                <a:latin typeface="Söhne"/>
              </a:rPr>
              <a:t>Numpy</a:t>
            </a:r>
            <a:r>
              <a:rPr lang="en-US" dirty="0">
                <a:latin typeface="Söhne"/>
              </a:rPr>
              <a:t> Arrays</a:t>
            </a:r>
          </a:p>
        </p:txBody>
      </p:sp>
      <p:pic>
        <p:nvPicPr>
          <p:cNvPr id="5" name="Picture 4">
            <a:extLst>
              <a:ext uri="{FF2B5EF4-FFF2-40B4-BE49-F238E27FC236}">
                <a16:creationId xmlns:a16="http://schemas.microsoft.com/office/drawing/2014/main" id="{6A9F90AA-DD65-CDE0-574F-E5681ECAB4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3085" y="2321329"/>
            <a:ext cx="9525825" cy="1874682"/>
          </a:xfrm>
          <a:prstGeom prst="rect">
            <a:avLst/>
          </a:prstGeom>
        </p:spPr>
      </p:pic>
      <p:pic>
        <p:nvPicPr>
          <p:cNvPr id="8" name="Picture 7">
            <a:extLst>
              <a:ext uri="{FF2B5EF4-FFF2-40B4-BE49-F238E27FC236}">
                <a16:creationId xmlns:a16="http://schemas.microsoft.com/office/drawing/2014/main" id="{37BD3499-4C74-F678-4CFE-0D0921A828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65260" y="4551380"/>
            <a:ext cx="2461473" cy="937341"/>
          </a:xfrm>
          <a:prstGeom prst="rect">
            <a:avLst/>
          </a:prstGeom>
        </p:spPr>
      </p:pic>
    </p:spTree>
    <p:extLst>
      <p:ext uri="{BB962C8B-B14F-4D97-AF65-F5344CB8AC3E}">
        <p14:creationId xmlns:p14="http://schemas.microsoft.com/office/powerpoint/2010/main" val="264185768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F66BE5-93DA-AACD-D60F-69E002F515FA}"/>
              </a:ext>
            </a:extLst>
          </p:cNvPr>
          <p:cNvSpPr>
            <a:spLocks noGrp="1"/>
          </p:cNvSpPr>
          <p:nvPr>
            <p:ph type="title"/>
          </p:nvPr>
        </p:nvSpPr>
        <p:spPr/>
        <p:txBody>
          <a:bodyPr/>
          <a:lstStyle/>
          <a:p>
            <a:r>
              <a:rPr lang="en-US" dirty="0">
                <a:latin typeface="Söhne"/>
              </a:rPr>
              <a:t>Splitting </a:t>
            </a:r>
            <a:r>
              <a:rPr lang="en-US" dirty="0" err="1">
                <a:latin typeface="Söhne"/>
              </a:rPr>
              <a:t>Numpy</a:t>
            </a:r>
            <a:r>
              <a:rPr lang="en-US" dirty="0">
                <a:latin typeface="Söhne"/>
              </a:rPr>
              <a:t> Arrays</a:t>
            </a:r>
          </a:p>
        </p:txBody>
      </p:sp>
      <p:pic>
        <p:nvPicPr>
          <p:cNvPr id="4" name="Picture 3">
            <a:extLst>
              <a:ext uri="{FF2B5EF4-FFF2-40B4-BE49-F238E27FC236}">
                <a16:creationId xmlns:a16="http://schemas.microsoft.com/office/drawing/2014/main" id="{33CC1A09-3ED3-3A47-5F55-62FD46FA82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4518" y="2484038"/>
            <a:ext cx="9502964" cy="1889924"/>
          </a:xfrm>
          <a:prstGeom prst="rect">
            <a:avLst/>
          </a:prstGeom>
        </p:spPr>
      </p:pic>
      <p:pic>
        <p:nvPicPr>
          <p:cNvPr id="7" name="Picture 6">
            <a:extLst>
              <a:ext uri="{FF2B5EF4-FFF2-40B4-BE49-F238E27FC236}">
                <a16:creationId xmlns:a16="http://schemas.microsoft.com/office/drawing/2014/main" id="{D95CABB5-91E3-F423-F662-55B9B176F9D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68989" y="4708447"/>
            <a:ext cx="3254022" cy="937341"/>
          </a:xfrm>
          <a:prstGeom prst="rect">
            <a:avLst/>
          </a:prstGeom>
        </p:spPr>
      </p:pic>
    </p:spTree>
    <p:extLst>
      <p:ext uri="{BB962C8B-B14F-4D97-AF65-F5344CB8AC3E}">
        <p14:creationId xmlns:p14="http://schemas.microsoft.com/office/powerpoint/2010/main" val="23085393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F66BE5-93DA-AACD-D60F-69E002F515FA}"/>
              </a:ext>
            </a:extLst>
          </p:cNvPr>
          <p:cNvSpPr>
            <a:spLocks noGrp="1"/>
          </p:cNvSpPr>
          <p:nvPr>
            <p:ph type="title"/>
          </p:nvPr>
        </p:nvSpPr>
        <p:spPr/>
        <p:txBody>
          <a:bodyPr/>
          <a:lstStyle/>
          <a:p>
            <a:r>
              <a:rPr lang="en-US" dirty="0">
                <a:latin typeface="Söhne"/>
              </a:rPr>
              <a:t>Splitting </a:t>
            </a:r>
            <a:r>
              <a:rPr lang="en-US" dirty="0" err="1">
                <a:latin typeface="Söhne"/>
              </a:rPr>
              <a:t>Numpy</a:t>
            </a:r>
            <a:r>
              <a:rPr lang="en-US" dirty="0">
                <a:latin typeface="Söhne"/>
              </a:rPr>
              <a:t> Arrays</a:t>
            </a:r>
          </a:p>
        </p:txBody>
      </p:sp>
      <p:pic>
        <p:nvPicPr>
          <p:cNvPr id="5" name="Picture 4">
            <a:extLst>
              <a:ext uri="{FF2B5EF4-FFF2-40B4-BE49-F238E27FC236}">
                <a16:creationId xmlns:a16="http://schemas.microsoft.com/office/drawing/2014/main" id="{8B119340-92EA-6017-2544-563CC9B6EF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79408" y="2128970"/>
            <a:ext cx="2217612" cy="3353091"/>
          </a:xfrm>
          <a:prstGeom prst="rect">
            <a:avLst/>
          </a:prstGeom>
        </p:spPr>
      </p:pic>
      <p:pic>
        <p:nvPicPr>
          <p:cNvPr id="8" name="Picture 7">
            <a:extLst>
              <a:ext uri="{FF2B5EF4-FFF2-40B4-BE49-F238E27FC236}">
                <a16:creationId xmlns:a16="http://schemas.microsoft.com/office/drawing/2014/main" id="{39EDD25C-792F-F731-B7F5-955061413F14}"/>
              </a:ext>
            </a:extLst>
          </p:cNvPr>
          <p:cNvPicPr>
            <a:picLocks noChangeAspect="1"/>
          </p:cNvPicPr>
          <p:nvPr/>
        </p:nvPicPr>
        <p:blipFill rotWithShape="1">
          <a:blip r:embed="rId3">
            <a:extLst>
              <a:ext uri="{28A0092B-C50C-407E-A947-70E740481C1C}">
                <a14:useLocalDpi xmlns:a14="http://schemas.microsoft.com/office/drawing/2010/main" val="0"/>
              </a:ext>
            </a:extLst>
          </a:blip>
          <a:srcRect r="10722"/>
          <a:stretch/>
        </p:blipFill>
        <p:spPr>
          <a:xfrm>
            <a:off x="681576" y="2663554"/>
            <a:ext cx="8552072" cy="1943268"/>
          </a:xfrm>
          <a:prstGeom prst="rect">
            <a:avLst/>
          </a:prstGeom>
        </p:spPr>
      </p:pic>
    </p:spTree>
    <p:extLst>
      <p:ext uri="{BB962C8B-B14F-4D97-AF65-F5344CB8AC3E}">
        <p14:creationId xmlns:p14="http://schemas.microsoft.com/office/powerpoint/2010/main" val="274804534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F66BE5-93DA-AACD-D60F-69E002F515FA}"/>
              </a:ext>
            </a:extLst>
          </p:cNvPr>
          <p:cNvSpPr>
            <a:spLocks noGrp="1"/>
          </p:cNvSpPr>
          <p:nvPr>
            <p:ph type="title"/>
          </p:nvPr>
        </p:nvSpPr>
        <p:spPr/>
        <p:txBody>
          <a:bodyPr/>
          <a:lstStyle/>
          <a:p>
            <a:r>
              <a:rPr lang="en-US" dirty="0">
                <a:latin typeface="Söhne"/>
              </a:rPr>
              <a:t>Splitting </a:t>
            </a:r>
            <a:r>
              <a:rPr lang="en-US" dirty="0" err="1">
                <a:latin typeface="Söhne"/>
              </a:rPr>
              <a:t>Numpy</a:t>
            </a:r>
            <a:r>
              <a:rPr lang="en-US" dirty="0">
                <a:latin typeface="Söhne"/>
              </a:rPr>
              <a:t> Arrays</a:t>
            </a:r>
          </a:p>
        </p:txBody>
      </p:sp>
      <p:sp>
        <p:nvSpPr>
          <p:cNvPr id="4" name="Rectangle 1">
            <a:extLst>
              <a:ext uri="{FF2B5EF4-FFF2-40B4-BE49-F238E27FC236}">
                <a16:creationId xmlns:a16="http://schemas.microsoft.com/office/drawing/2014/main" id="{BD29C945-C593-492F-592D-BB6985BE70CD}"/>
              </a:ext>
            </a:extLst>
          </p:cNvPr>
          <p:cNvSpPr>
            <a:spLocks noChangeArrowheads="1"/>
          </p:cNvSpPr>
          <p:nvPr/>
        </p:nvSpPr>
        <p:spPr bwMode="auto">
          <a:xfrm>
            <a:off x="1143000" y="2029325"/>
            <a:ext cx="617444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accent1"/>
                </a:solidFill>
                <a:effectLst/>
                <a:latin typeface="Söhne"/>
              </a:rPr>
              <a:t>An alternate solution is using </a:t>
            </a:r>
            <a:r>
              <a:rPr kumimoji="0" lang="en-US" altLang="en-US" sz="2000" b="1" i="0" u="none" strike="noStrike" cap="none" normalizeH="0" baseline="0" dirty="0" err="1">
                <a:ln>
                  <a:noFill/>
                </a:ln>
                <a:solidFill>
                  <a:schemeClr val="accent1"/>
                </a:solidFill>
                <a:effectLst/>
                <a:latin typeface="Söhne"/>
              </a:rPr>
              <a:t>hsplit</a:t>
            </a:r>
            <a:r>
              <a:rPr kumimoji="0" lang="en-US" altLang="en-US" sz="2000" b="1" i="0" u="none" strike="noStrike" cap="none" normalizeH="0" baseline="0" dirty="0">
                <a:ln>
                  <a:noFill/>
                </a:ln>
                <a:solidFill>
                  <a:schemeClr val="accent1"/>
                </a:solidFill>
                <a:effectLst/>
                <a:latin typeface="Söhne"/>
              </a:rPr>
              <a:t>()</a:t>
            </a:r>
            <a:r>
              <a:rPr kumimoji="0" lang="en-US" altLang="en-US" sz="2000" b="0" i="0" u="none" strike="noStrike" cap="none" normalizeH="0" baseline="0" dirty="0">
                <a:ln>
                  <a:noFill/>
                </a:ln>
                <a:solidFill>
                  <a:schemeClr val="accent1"/>
                </a:solidFill>
                <a:effectLst/>
                <a:latin typeface="Söhne"/>
              </a:rPr>
              <a:t> opposite of </a:t>
            </a:r>
            <a:r>
              <a:rPr kumimoji="0" lang="en-US" altLang="en-US" sz="2000" b="1" i="0" u="none" strike="noStrike" cap="none" normalizeH="0" baseline="0" dirty="0" err="1">
                <a:ln>
                  <a:noFill/>
                </a:ln>
                <a:solidFill>
                  <a:schemeClr val="accent1"/>
                </a:solidFill>
                <a:effectLst/>
                <a:latin typeface="Söhne"/>
              </a:rPr>
              <a:t>hstack</a:t>
            </a:r>
            <a:r>
              <a:rPr kumimoji="0" lang="en-US" altLang="en-US" sz="2000" b="1" i="0" u="none" strike="noStrike" cap="none" normalizeH="0" baseline="0" dirty="0">
                <a:ln>
                  <a:noFill/>
                </a:ln>
                <a:solidFill>
                  <a:schemeClr val="accent1"/>
                </a:solidFill>
                <a:effectLst/>
                <a:latin typeface="Söhne"/>
              </a:rPr>
              <a:t>()</a:t>
            </a:r>
            <a:r>
              <a:rPr kumimoji="0" lang="en-US" altLang="en-US" sz="2000" b="0" i="0" u="none" strike="noStrike" cap="none" normalizeH="0" baseline="0" dirty="0">
                <a:ln>
                  <a:noFill/>
                </a:ln>
                <a:solidFill>
                  <a:schemeClr val="accent1"/>
                </a:solidFill>
                <a:effectLst/>
                <a:latin typeface="Söhne"/>
              </a:rPr>
              <a:t> </a:t>
            </a:r>
          </a:p>
        </p:txBody>
      </p:sp>
      <p:sp>
        <p:nvSpPr>
          <p:cNvPr id="7" name="Rectangle 2">
            <a:extLst>
              <a:ext uri="{FF2B5EF4-FFF2-40B4-BE49-F238E27FC236}">
                <a16:creationId xmlns:a16="http://schemas.microsoft.com/office/drawing/2014/main" id="{2DF654B0-8F70-BC41-ACF6-D585862A1886}"/>
              </a:ext>
            </a:extLst>
          </p:cNvPr>
          <p:cNvSpPr>
            <a:spLocks noChangeArrowheads="1"/>
          </p:cNvSpPr>
          <p:nvPr/>
        </p:nvSpPr>
        <p:spPr bwMode="auto">
          <a:xfrm>
            <a:off x="1317847" y="4955461"/>
            <a:ext cx="8343375" cy="1169454"/>
          </a:xfrm>
          <a:prstGeom prst="rect">
            <a:avLst/>
          </a:prstGeom>
          <a:noFill/>
          <a:ln>
            <a:noFill/>
          </a:ln>
          <a:effectLst/>
        </p:spPr>
        <p:txBody>
          <a:bodyPr vert="horz" wrap="none" lIns="-203136" tIns="152352" rIns="-203136" bIns="15235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accent1"/>
                </a:solidFill>
                <a:effectLst/>
                <a:latin typeface="Söhne"/>
              </a:rPr>
              <a:t>Note:</a:t>
            </a:r>
            <a:r>
              <a:rPr kumimoji="0" lang="en-US" altLang="en-US" sz="2000" b="0" i="0" u="none" strike="noStrike" cap="none" normalizeH="0" baseline="0" dirty="0">
                <a:ln>
                  <a:noFill/>
                </a:ln>
                <a:solidFill>
                  <a:schemeClr val="accent1"/>
                </a:solidFill>
                <a:effectLst/>
                <a:latin typeface="Söhne"/>
              </a:rPr>
              <a:t> Similar alternates to </a:t>
            </a:r>
            <a:r>
              <a:rPr kumimoji="0" lang="en-US" altLang="en-US" sz="2000" b="1" i="0" u="none" strike="noStrike" cap="none" normalizeH="0" baseline="0" dirty="0" err="1">
                <a:ln>
                  <a:noFill/>
                </a:ln>
                <a:solidFill>
                  <a:schemeClr val="accent1"/>
                </a:solidFill>
                <a:effectLst/>
                <a:latin typeface="Söhne"/>
              </a:rPr>
              <a:t>vstack</a:t>
            </a:r>
            <a:r>
              <a:rPr kumimoji="0" lang="en-US" altLang="en-US" sz="2000" b="1" i="0" u="none" strike="noStrike" cap="none" normalizeH="0" baseline="0" dirty="0">
                <a:ln>
                  <a:noFill/>
                </a:ln>
                <a:solidFill>
                  <a:schemeClr val="accent1"/>
                </a:solidFill>
                <a:effectLst/>
                <a:latin typeface="Söhne"/>
              </a:rPr>
              <a:t>()</a:t>
            </a:r>
            <a:r>
              <a:rPr kumimoji="0" lang="en-US" altLang="en-US" sz="2000" b="0" i="0" u="none" strike="noStrike" cap="none" normalizeH="0" baseline="0" dirty="0">
                <a:ln>
                  <a:noFill/>
                </a:ln>
                <a:solidFill>
                  <a:schemeClr val="accent1"/>
                </a:solidFill>
                <a:effectLst/>
                <a:latin typeface="Söhne"/>
              </a:rPr>
              <a:t> and </a:t>
            </a:r>
            <a:r>
              <a:rPr kumimoji="0" lang="en-US" altLang="en-US" sz="2000" b="1" i="0" u="none" strike="noStrike" cap="none" normalizeH="0" baseline="0" dirty="0" err="1">
                <a:ln>
                  <a:noFill/>
                </a:ln>
                <a:solidFill>
                  <a:schemeClr val="accent1"/>
                </a:solidFill>
                <a:effectLst/>
                <a:latin typeface="Söhne"/>
              </a:rPr>
              <a:t>dstack</a:t>
            </a:r>
            <a:r>
              <a:rPr kumimoji="0" lang="en-US" altLang="en-US" sz="2000" b="1" i="0" u="none" strike="noStrike" cap="none" normalizeH="0" baseline="0" dirty="0">
                <a:ln>
                  <a:noFill/>
                </a:ln>
                <a:solidFill>
                  <a:schemeClr val="accent1"/>
                </a:solidFill>
                <a:effectLst/>
                <a:latin typeface="Söhne"/>
              </a:rPr>
              <a:t>()</a:t>
            </a:r>
            <a:r>
              <a:rPr kumimoji="0" lang="en-US" altLang="en-US" sz="2000" b="0" i="0" u="none" strike="noStrike" cap="none" normalizeH="0" baseline="0" dirty="0">
                <a:ln>
                  <a:noFill/>
                </a:ln>
                <a:solidFill>
                  <a:schemeClr val="accent1"/>
                </a:solidFill>
                <a:effectLst/>
                <a:latin typeface="Söhne"/>
              </a:rPr>
              <a:t> are available as </a:t>
            </a:r>
            <a:r>
              <a:rPr kumimoji="0" lang="en-US" altLang="en-US" sz="2000" b="1" i="0" u="none" strike="noStrike" cap="none" normalizeH="0" baseline="0" dirty="0" err="1">
                <a:ln>
                  <a:noFill/>
                </a:ln>
                <a:solidFill>
                  <a:schemeClr val="accent1"/>
                </a:solidFill>
                <a:effectLst/>
                <a:latin typeface="Söhne"/>
              </a:rPr>
              <a:t>vsplit</a:t>
            </a:r>
            <a:r>
              <a:rPr kumimoji="0" lang="en-US" altLang="en-US" sz="2000" b="1" i="0" u="none" strike="noStrike" cap="none" normalizeH="0" baseline="0" dirty="0">
                <a:ln>
                  <a:noFill/>
                </a:ln>
                <a:solidFill>
                  <a:schemeClr val="accent1"/>
                </a:solidFill>
                <a:effectLst/>
                <a:latin typeface="Söhne"/>
              </a:rPr>
              <a:t>()</a:t>
            </a:r>
            <a:r>
              <a:rPr kumimoji="0" lang="en-US" altLang="en-US" sz="2000" b="0" i="0" u="none" strike="noStrike" cap="none" normalizeH="0" baseline="0" dirty="0">
                <a:ln>
                  <a:noFill/>
                </a:ln>
                <a:solidFill>
                  <a:schemeClr val="accent1"/>
                </a:solidFill>
                <a:effectLst/>
                <a:latin typeface="Söhne"/>
              </a:rPr>
              <a:t> and </a:t>
            </a:r>
            <a:r>
              <a:rPr kumimoji="0" lang="en-US" altLang="en-US" sz="2000" b="1" i="0" u="none" strike="noStrike" cap="none" normalizeH="0" baseline="0" dirty="0" err="1">
                <a:ln>
                  <a:noFill/>
                </a:ln>
                <a:solidFill>
                  <a:schemeClr val="accent1"/>
                </a:solidFill>
                <a:effectLst/>
                <a:latin typeface="Söhne"/>
              </a:rPr>
              <a:t>dsplit</a:t>
            </a:r>
            <a:r>
              <a:rPr kumimoji="0" lang="en-US" altLang="en-US" sz="2000" b="1" i="0" u="none" strike="noStrike" cap="none" normalizeH="0" baseline="0" dirty="0">
                <a:ln>
                  <a:noFill/>
                </a:ln>
                <a:solidFill>
                  <a:schemeClr val="accent1"/>
                </a:solidFill>
                <a:effectLst/>
                <a:latin typeface="Söhne"/>
              </a:rPr>
              <a:t>()</a:t>
            </a:r>
            <a:r>
              <a:rPr kumimoji="0" lang="en-US" altLang="en-US" sz="2000" b="0" i="0" u="none" strike="noStrike" cap="none" normalizeH="0" baseline="0" dirty="0">
                <a:ln>
                  <a:noFill/>
                </a:ln>
                <a:solidFill>
                  <a:schemeClr val="accent1"/>
                </a:solidFill>
                <a:effectLst/>
                <a:latin typeface="Söhne"/>
              </a:rPr>
              <a:t>.</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0" name="Picture 9">
            <a:extLst>
              <a:ext uri="{FF2B5EF4-FFF2-40B4-BE49-F238E27FC236}">
                <a16:creationId xmlns:a16="http://schemas.microsoft.com/office/drawing/2014/main" id="{B1711F6A-1753-1A71-7455-800E56AFF3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7847" y="2664676"/>
            <a:ext cx="9525825" cy="1905165"/>
          </a:xfrm>
          <a:prstGeom prst="rect">
            <a:avLst/>
          </a:prstGeom>
        </p:spPr>
      </p:pic>
    </p:spTree>
    <p:extLst>
      <p:ext uri="{BB962C8B-B14F-4D97-AF65-F5344CB8AC3E}">
        <p14:creationId xmlns:p14="http://schemas.microsoft.com/office/powerpoint/2010/main" val="410471573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204D9-AC18-76F0-CA16-64730269B3D1}"/>
              </a:ext>
            </a:extLst>
          </p:cNvPr>
          <p:cNvSpPr>
            <a:spLocks noGrp="1"/>
          </p:cNvSpPr>
          <p:nvPr>
            <p:ph type="title"/>
          </p:nvPr>
        </p:nvSpPr>
        <p:spPr/>
        <p:txBody>
          <a:bodyPr/>
          <a:lstStyle/>
          <a:p>
            <a:r>
              <a:rPr lang="en-US" dirty="0">
                <a:latin typeface="Söhne"/>
              </a:rPr>
              <a:t>Searching Arrays</a:t>
            </a:r>
          </a:p>
        </p:txBody>
      </p:sp>
      <p:sp>
        <p:nvSpPr>
          <p:cNvPr id="4" name="Rectangle 1">
            <a:extLst>
              <a:ext uri="{FF2B5EF4-FFF2-40B4-BE49-F238E27FC236}">
                <a16:creationId xmlns:a16="http://schemas.microsoft.com/office/drawing/2014/main" id="{B5F30734-3664-1F88-783A-86E018F7744D}"/>
              </a:ext>
            </a:extLst>
          </p:cNvPr>
          <p:cNvSpPr>
            <a:spLocks noGrp="1" noChangeArrowheads="1"/>
          </p:cNvSpPr>
          <p:nvPr>
            <p:ph idx="1"/>
          </p:nvPr>
        </p:nvSpPr>
        <p:spPr bwMode="auto">
          <a:xfrm>
            <a:off x="1143000" y="2127039"/>
            <a:ext cx="8878969" cy="70788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accent1"/>
                </a:solidFill>
                <a:effectLst/>
                <a:latin typeface="Söhne"/>
              </a:rPr>
              <a:t>You can search an array for a certain value, and return the indexes that get a match.</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accent1"/>
                </a:solidFill>
                <a:effectLst/>
                <a:latin typeface="Söhne"/>
              </a:rPr>
              <a:t>To search an array, use the </a:t>
            </a:r>
            <a:r>
              <a:rPr kumimoji="0" lang="en-US" altLang="en-US" sz="2000" b="1" i="0" u="none" strike="noStrike" cap="none" normalizeH="0" baseline="0" dirty="0">
                <a:ln>
                  <a:noFill/>
                </a:ln>
                <a:solidFill>
                  <a:schemeClr val="accent1"/>
                </a:solidFill>
                <a:effectLst/>
                <a:latin typeface="Söhne"/>
              </a:rPr>
              <a:t>where() </a:t>
            </a:r>
            <a:r>
              <a:rPr kumimoji="0" lang="en-US" altLang="en-US" sz="2000" b="0" i="0" u="none" strike="noStrike" cap="none" normalizeH="0" baseline="0" dirty="0">
                <a:ln>
                  <a:noFill/>
                </a:ln>
                <a:solidFill>
                  <a:schemeClr val="accent1"/>
                </a:solidFill>
                <a:effectLst/>
                <a:latin typeface="Söhne"/>
              </a:rPr>
              <a:t>method.</a:t>
            </a:r>
          </a:p>
        </p:txBody>
      </p:sp>
      <p:pic>
        <p:nvPicPr>
          <p:cNvPr id="6" name="Picture 5">
            <a:extLst>
              <a:ext uri="{FF2B5EF4-FFF2-40B4-BE49-F238E27FC236}">
                <a16:creationId xmlns:a16="http://schemas.microsoft.com/office/drawing/2014/main" id="{9D954B59-DB1A-099F-30EC-1306CBC11F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68228" y="5403639"/>
            <a:ext cx="1425063" cy="266723"/>
          </a:xfrm>
          <a:prstGeom prst="rect">
            <a:avLst/>
          </a:prstGeom>
        </p:spPr>
      </p:pic>
      <p:pic>
        <p:nvPicPr>
          <p:cNvPr id="8" name="Picture 7">
            <a:extLst>
              <a:ext uri="{FF2B5EF4-FFF2-40B4-BE49-F238E27FC236}">
                <a16:creationId xmlns:a16="http://schemas.microsoft.com/office/drawing/2014/main" id="{1867EED9-04B8-1A6A-FC50-4EDE72BB870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44518" y="3140027"/>
            <a:ext cx="9502964" cy="1958510"/>
          </a:xfrm>
          <a:prstGeom prst="rect">
            <a:avLst/>
          </a:prstGeom>
        </p:spPr>
      </p:pic>
    </p:spTree>
    <p:extLst>
      <p:ext uri="{BB962C8B-B14F-4D97-AF65-F5344CB8AC3E}">
        <p14:creationId xmlns:p14="http://schemas.microsoft.com/office/powerpoint/2010/main" val="425557431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204D9-AC18-76F0-CA16-64730269B3D1}"/>
              </a:ext>
            </a:extLst>
          </p:cNvPr>
          <p:cNvSpPr>
            <a:spLocks noGrp="1"/>
          </p:cNvSpPr>
          <p:nvPr>
            <p:ph type="title"/>
          </p:nvPr>
        </p:nvSpPr>
        <p:spPr/>
        <p:txBody>
          <a:bodyPr/>
          <a:lstStyle/>
          <a:p>
            <a:r>
              <a:rPr lang="en-US" dirty="0">
                <a:latin typeface="Söhne"/>
              </a:rPr>
              <a:t>Searching Arrays</a:t>
            </a:r>
          </a:p>
        </p:txBody>
      </p:sp>
      <p:pic>
        <p:nvPicPr>
          <p:cNvPr id="7" name="Content Placeholder 6">
            <a:extLst>
              <a:ext uri="{FF2B5EF4-FFF2-40B4-BE49-F238E27FC236}">
                <a16:creationId xmlns:a16="http://schemas.microsoft.com/office/drawing/2014/main" id="{14D6EF4C-4E7E-A99C-B727-8F404693466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43000" y="4108891"/>
            <a:ext cx="9510584" cy="1889924"/>
          </a:xfrm>
        </p:spPr>
      </p:pic>
      <p:pic>
        <p:nvPicPr>
          <p:cNvPr id="10" name="Picture 9">
            <a:extLst>
              <a:ext uri="{FF2B5EF4-FFF2-40B4-BE49-F238E27FC236}">
                <a16:creationId xmlns:a16="http://schemas.microsoft.com/office/drawing/2014/main" id="{9223E72F-9D6B-2629-D2DB-4909EBFA22E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73480" y="1965960"/>
            <a:ext cx="9487722" cy="1950889"/>
          </a:xfrm>
          <a:prstGeom prst="rect">
            <a:avLst/>
          </a:prstGeom>
        </p:spPr>
      </p:pic>
    </p:spTree>
    <p:extLst>
      <p:ext uri="{BB962C8B-B14F-4D97-AF65-F5344CB8AC3E}">
        <p14:creationId xmlns:p14="http://schemas.microsoft.com/office/powerpoint/2010/main" val="409818791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204D9-AC18-76F0-CA16-64730269B3D1}"/>
              </a:ext>
            </a:extLst>
          </p:cNvPr>
          <p:cNvSpPr>
            <a:spLocks noGrp="1"/>
          </p:cNvSpPr>
          <p:nvPr>
            <p:ph type="title"/>
          </p:nvPr>
        </p:nvSpPr>
        <p:spPr/>
        <p:txBody>
          <a:bodyPr/>
          <a:lstStyle/>
          <a:p>
            <a:r>
              <a:rPr lang="en-US" dirty="0">
                <a:latin typeface="Söhne"/>
              </a:rPr>
              <a:t>Searching Arrays</a:t>
            </a:r>
          </a:p>
        </p:txBody>
      </p:sp>
      <p:sp>
        <p:nvSpPr>
          <p:cNvPr id="5" name="Rectangle 1">
            <a:extLst>
              <a:ext uri="{FF2B5EF4-FFF2-40B4-BE49-F238E27FC236}">
                <a16:creationId xmlns:a16="http://schemas.microsoft.com/office/drawing/2014/main" id="{BEF61289-93B9-A633-C870-1C3DD1F25197}"/>
              </a:ext>
            </a:extLst>
          </p:cNvPr>
          <p:cNvSpPr>
            <a:spLocks noGrp="1" noChangeArrowheads="1"/>
          </p:cNvSpPr>
          <p:nvPr>
            <p:ph idx="1"/>
          </p:nvPr>
        </p:nvSpPr>
        <p:spPr bwMode="auto">
          <a:xfrm>
            <a:off x="1173480" y="1965960"/>
            <a:ext cx="10041367" cy="1667083"/>
          </a:xfrm>
          <a:prstGeom prst="rect">
            <a:avLst/>
          </a:prstGeom>
          <a:noFill/>
          <a:ln>
            <a:noFill/>
          </a:ln>
          <a:effectLst/>
        </p:spPr>
        <p:txBody>
          <a:bodyPr vert="horz" wrap="square" lIns="0" tIns="63480" rIns="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accent1"/>
                </a:solidFill>
                <a:effectLst/>
                <a:latin typeface="Söhne"/>
                <a:cs typeface="Segoe UI" panose="020B0502040204020203" pitchFamily="34" charset="0"/>
              </a:rPr>
              <a:t>Search Sorted</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accent1"/>
                </a:solidFill>
                <a:effectLst/>
                <a:latin typeface="Söhne"/>
              </a:rPr>
              <a:t>There is a method called </a:t>
            </a:r>
            <a:r>
              <a:rPr kumimoji="0" lang="en-US" altLang="en-US" sz="2000" b="1" i="0" u="none" strike="noStrike" cap="none" normalizeH="0" baseline="0" dirty="0" err="1">
                <a:ln>
                  <a:noFill/>
                </a:ln>
                <a:solidFill>
                  <a:schemeClr val="accent1"/>
                </a:solidFill>
                <a:effectLst/>
                <a:latin typeface="Söhne"/>
              </a:rPr>
              <a:t>searchsorted</a:t>
            </a:r>
            <a:r>
              <a:rPr kumimoji="0" lang="en-US" altLang="en-US" sz="2000" b="1" i="0" u="none" strike="noStrike" cap="none" normalizeH="0" baseline="0" dirty="0">
                <a:ln>
                  <a:noFill/>
                </a:ln>
                <a:solidFill>
                  <a:schemeClr val="accent1"/>
                </a:solidFill>
                <a:effectLst/>
                <a:latin typeface="Söhne"/>
              </a:rPr>
              <a:t>() </a:t>
            </a:r>
            <a:r>
              <a:rPr kumimoji="0" lang="en-US" altLang="en-US" sz="2000" b="0" i="0" u="none" strike="noStrike" cap="none" normalizeH="0" baseline="0" dirty="0">
                <a:ln>
                  <a:noFill/>
                </a:ln>
                <a:solidFill>
                  <a:schemeClr val="accent1"/>
                </a:solidFill>
                <a:effectLst/>
                <a:latin typeface="Söhne"/>
              </a:rPr>
              <a:t>which performs a binary search in the array, and returns the index where the specified value would be inserted to maintain the search order.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accent1"/>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accent1"/>
                </a:solidFill>
                <a:effectLst/>
                <a:latin typeface="Söhne"/>
              </a:rPr>
              <a:t>Note : </a:t>
            </a:r>
            <a:r>
              <a:rPr kumimoji="0" lang="en-US" altLang="en-US" sz="2000" b="0" i="0" u="none" strike="noStrike" cap="none" normalizeH="0" baseline="0" dirty="0">
                <a:ln>
                  <a:noFill/>
                </a:ln>
                <a:solidFill>
                  <a:schemeClr val="accent1"/>
                </a:solidFill>
                <a:effectLst/>
                <a:latin typeface="Söhne"/>
              </a:rPr>
              <a:t>The </a:t>
            </a:r>
            <a:r>
              <a:rPr kumimoji="0" lang="en-US" altLang="en-US" sz="2000" b="0" i="0" u="none" strike="noStrike" cap="none" normalizeH="0" baseline="0" dirty="0" err="1">
                <a:ln>
                  <a:noFill/>
                </a:ln>
                <a:solidFill>
                  <a:schemeClr val="accent1"/>
                </a:solidFill>
                <a:effectLst/>
                <a:latin typeface="Söhne"/>
              </a:rPr>
              <a:t>searchsorted</a:t>
            </a:r>
            <a:r>
              <a:rPr kumimoji="0" lang="en-US" altLang="en-US" sz="2000" b="0" i="0" u="none" strike="noStrike" cap="none" normalizeH="0" baseline="0" dirty="0">
                <a:ln>
                  <a:noFill/>
                </a:ln>
                <a:solidFill>
                  <a:schemeClr val="accent1"/>
                </a:solidFill>
                <a:effectLst/>
                <a:latin typeface="Söhne"/>
              </a:rPr>
              <a:t>() method is assumed to be used on sorted arrays.</a:t>
            </a:r>
          </a:p>
        </p:txBody>
      </p:sp>
      <p:pic>
        <p:nvPicPr>
          <p:cNvPr id="8" name="Picture 7">
            <a:extLst>
              <a:ext uri="{FF2B5EF4-FFF2-40B4-BE49-F238E27FC236}">
                <a16:creationId xmlns:a16="http://schemas.microsoft.com/office/drawing/2014/main" id="{FFFB2C73-4053-B654-AB95-C13E2C5DB7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3480" y="3823589"/>
            <a:ext cx="9541067" cy="1882303"/>
          </a:xfrm>
          <a:prstGeom prst="rect">
            <a:avLst/>
          </a:prstGeom>
        </p:spPr>
      </p:pic>
    </p:spTree>
    <p:extLst>
      <p:ext uri="{BB962C8B-B14F-4D97-AF65-F5344CB8AC3E}">
        <p14:creationId xmlns:p14="http://schemas.microsoft.com/office/powerpoint/2010/main" val="5094431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204D9-AC18-76F0-CA16-64730269B3D1}"/>
              </a:ext>
            </a:extLst>
          </p:cNvPr>
          <p:cNvSpPr>
            <a:spLocks noGrp="1"/>
          </p:cNvSpPr>
          <p:nvPr>
            <p:ph type="title"/>
          </p:nvPr>
        </p:nvSpPr>
        <p:spPr/>
        <p:txBody>
          <a:bodyPr/>
          <a:lstStyle/>
          <a:p>
            <a:r>
              <a:rPr lang="en-US" dirty="0">
                <a:latin typeface="Söhne"/>
              </a:rPr>
              <a:t>Searching Arrays</a:t>
            </a:r>
          </a:p>
        </p:txBody>
      </p:sp>
      <p:sp>
        <p:nvSpPr>
          <p:cNvPr id="4" name="Rectangle 2">
            <a:extLst>
              <a:ext uri="{FF2B5EF4-FFF2-40B4-BE49-F238E27FC236}">
                <a16:creationId xmlns:a16="http://schemas.microsoft.com/office/drawing/2014/main" id="{510A2BA1-6D5A-0E6C-0798-773B9D56124F}"/>
              </a:ext>
            </a:extLst>
          </p:cNvPr>
          <p:cNvSpPr>
            <a:spLocks noGrp="1" noChangeArrowheads="1"/>
          </p:cNvSpPr>
          <p:nvPr>
            <p:ph idx="1"/>
          </p:nvPr>
        </p:nvSpPr>
        <p:spPr bwMode="auto">
          <a:xfrm>
            <a:off x="1143000" y="1982881"/>
            <a:ext cx="10498884" cy="1051530"/>
          </a:xfrm>
          <a:prstGeom prst="rect">
            <a:avLst/>
          </a:prstGeom>
          <a:noFill/>
          <a:ln>
            <a:noFill/>
          </a:ln>
          <a:effectLst/>
        </p:spPr>
        <p:txBody>
          <a:bodyPr vert="horz" wrap="square" lIns="0" tIns="63480" rIns="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accent1"/>
                </a:solidFill>
                <a:effectLst/>
                <a:latin typeface="Söhne"/>
                <a:cs typeface="Segoe UI" panose="020B0502040204020203" pitchFamily="34" charset="0"/>
              </a:rPr>
              <a:t>Search From the Right Side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accent1"/>
                </a:solidFill>
                <a:effectLst/>
                <a:latin typeface="Söhne"/>
              </a:rPr>
              <a:t>By default the left most index is returned, but we can give </a:t>
            </a:r>
            <a:r>
              <a:rPr kumimoji="0" lang="en-US" altLang="en-US" sz="2000" b="1" i="0" u="none" strike="noStrike" cap="none" normalizeH="0" baseline="0" dirty="0">
                <a:ln>
                  <a:noFill/>
                </a:ln>
                <a:solidFill>
                  <a:schemeClr val="accent1"/>
                </a:solidFill>
                <a:effectLst/>
                <a:latin typeface="Söhne"/>
              </a:rPr>
              <a:t>side='right'</a:t>
            </a:r>
            <a:r>
              <a:rPr kumimoji="0" lang="en-US" altLang="en-US" sz="2000" b="0" i="0" u="none" strike="noStrike" cap="none" normalizeH="0" baseline="0" dirty="0">
                <a:ln>
                  <a:noFill/>
                </a:ln>
                <a:solidFill>
                  <a:schemeClr val="accent1"/>
                </a:solidFill>
                <a:effectLst/>
                <a:latin typeface="Söhne"/>
              </a:rPr>
              <a:t> to return the right most index instead.</a:t>
            </a:r>
          </a:p>
        </p:txBody>
      </p:sp>
      <p:pic>
        <p:nvPicPr>
          <p:cNvPr id="7" name="Picture 6">
            <a:extLst>
              <a:ext uri="{FF2B5EF4-FFF2-40B4-BE49-F238E27FC236}">
                <a16:creationId xmlns:a16="http://schemas.microsoft.com/office/drawing/2014/main" id="{FEBA854D-ECB3-F1DC-FD45-FED8D1672B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4037" y="3429000"/>
            <a:ext cx="9533446" cy="1912786"/>
          </a:xfrm>
          <a:prstGeom prst="rect">
            <a:avLst/>
          </a:prstGeom>
        </p:spPr>
      </p:pic>
    </p:spTree>
    <p:extLst>
      <p:ext uri="{BB962C8B-B14F-4D97-AF65-F5344CB8AC3E}">
        <p14:creationId xmlns:p14="http://schemas.microsoft.com/office/powerpoint/2010/main" val="162428653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4097B7-C207-1298-09D2-0836F539AB04}"/>
              </a:ext>
            </a:extLst>
          </p:cNvPr>
          <p:cNvSpPr>
            <a:spLocks noGrp="1"/>
          </p:cNvSpPr>
          <p:nvPr>
            <p:ph type="title"/>
          </p:nvPr>
        </p:nvSpPr>
        <p:spPr/>
        <p:txBody>
          <a:bodyPr/>
          <a:lstStyle/>
          <a:p>
            <a:r>
              <a:rPr lang="en-US" dirty="0">
                <a:latin typeface="Söhne"/>
              </a:rPr>
              <a:t>Joining </a:t>
            </a:r>
            <a:r>
              <a:rPr lang="en-US" dirty="0" err="1">
                <a:latin typeface="Söhne"/>
              </a:rPr>
              <a:t>Numpy</a:t>
            </a:r>
            <a:r>
              <a:rPr lang="en-US" dirty="0">
                <a:latin typeface="Söhne"/>
              </a:rPr>
              <a:t> Array</a:t>
            </a:r>
          </a:p>
        </p:txBody>
      </p:sp>
      <p:sp>
        <p:nvSpPr>
          <p:cNvPr id="4" name="Rectangle 1">
            <a:extLst>
              <a:ext uri="{FF2B5EF4-FFF2-40B4-BE49-F238E27FC236}">
                <a16:creationId xmlns:a16="http://schemas.microsoft.com/office/drawing/2014/main" id="{0C191082-2F59-266C-0390-CA4542D1A8F3}"/>
              </a:ext>
            </a:extLst>
          </p:cNvPr>
          <p:cNvSpPr>
            <a:spLocks noGrp="1" noChangeArrowheads="1"/>
          </p:cNvSpPr>
          <p:nvPr>
            <p:ph idx="1"/>
          </p:nvPr>
        </p:nvSpPr>
        <p:spPr bwMode="auto">
          <a:xfrm>
            <a:off x="1143000" y="1977291"/>
            <a:ext cx="10394575" cy="132343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accent1"/>
                </a:solidFill>
                <a:effectLst/>
                <a:latin typeface="Söhne"/>
              </a:rPr>
              <a:t>Joining means putting contents of </a:t>
            </a:r>
            <a:r>
              <a:rPr kumimoji="0" lang="en-US" altLang="en-US" sz="2000" b="1" i="0" u="none" strike="noStrike" cap="none" normalizeH="0" baseline="0" dirty="0">
                <a:ln>
                  <a:noFill/>
                </a:ln>
                <a:solidFill>
                  <a:schemeClr val="accent1"/>
                </a:solidFill>
                <a:effectLst/>
                <a:latin typeface="Söhne"/>
              </a:rPr>
              <a:t>two or more </a:t>
            </a:r>
            <a:r>
              <a:rPr kumimoji="0" lang="en-US" altLang="en-US" sz="2000" b="0" i="0" u="none" strike="noStrike" cap="none" normalizeH="0" baseline="0" dirty="0">
                <a:ln>
                  <a:noFill/>
                </a:ln>
                <a:solidFill>
                  <a:schemeClr val="accent1"/>
                </a:solidFill>
                <a:effectLst/>
                <a:latin typeface="Söhne"/>
              </a:rPr>
              <a:t>arrays in a </a:t>
            </a:r>
            <a:r>
              <a:rPr kumimoji="0" lang="en-US" altLang="en-US" sz="2000" b="1" i="0" u="none" strike="noStrike" cap="none" normalizeH="0" baseline="0" dirty="0">
                <a:ln>
                  <a:noFill/>
                </a:ln>
                <a:solidFill>
                  <a:schemeClr val="accent1"/>
                </a:solidFill>
                <a:effectLst/>
                <a:latin typeface="Söhne"/>
              </a:rPr>
              <a:t>single array</a:t>
            </a:r>
            <a:r>
              <a:rPr kumimoji="0" lang="en-US" altLang="en-US" sz="2000" b="0" i="0" u="none" strike="noStrike" cap="none" normalizeH="0" baseline="0" dirty="0">
                <a:ln>
                  <a:noFill/>
                </a:ln>
                <a:solidFill>
                  <a:schemeClr val="accent1"/>
                </a:solidFill>
                <a:effectLst/>
                <a:latin typeface="Söhne"/>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accent1"/>
                </a:solidFill>
                <a:effectLst/>
                <a:latin typeface="Söhne"/>
              </a:rPr>
              <a:t>In SQL we join tables based on a key, whereas in NumPy we join arrays by axes.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accent1"/>
                </a:solidFill>
                <a:effectLst/>
                <a:latin typeface="Söhne"/>
              </a:rPr>
              <a:t>We pass a sequence of arrays that we want to join to the </a:t>
            </a:r>
            <a:r>
              <a:rPr kumimoji="0" lang="en-US" altLang="en-US" sz="2000" b="1" i="0" u="none" strike="noStrike" cap="none" normalizeH="0" baseline="0" dirty="0">
                <a:ln>
                  <a:noFill/>
                </a:ln>
                <a:solidFill>
                  <a:schemeClr val="accent1"/>
                </a:solidFill>
                <a:effectLst/>
                <a:latin typeface="Söhne"/>
              </a:rPr>
              <a:t>concatenate()</a:t>
            </a:r>
            <a:r>
              <a:rPr kumimoji="0" lang="en-US" altLang="en-US" sz="2000" b="0" i="0" u="none" strike="noStrike" cap="none" normalizeH="0" baseline="0" dirty="0">
                <a:ln>
                  <a:noFill/>
                </a:ln>
                <a:solidFill>
                  <a:schemeClr val="accent1"/>
                </a:solidFill>
                <a:effectLst/>
                <a:latin typeface="Söhne"/>
              </a:rPr>
              <a:t> function, along with the axis. </a:t>
            </a:r>
            <a:r>
              <a:rPr kumimoji="0" lang="en-US" altLang="en-US" sz="2000" b="1" i="0" u="none" strike="noStrike" cap="none" normalizeH="0" baseline="0" dirty="0">
                <a:ln>
                  <a:noFill/>
                </a:ln>
                <a:solidFill>
                  <a:schemeClr val="accent1"/>
                </a:solidFill>
                <a:effectLst/>
                <a:latin typeface="Söhne"/>
              </a:rPr>
              <a:t>If axis is not explicitly passed, it is taken as 0</a:t>
            </a:r>
            <a:r>
              <a:rPr kumimoji="0" lang="en-US" altLang="en-US" sz="2000" b="0" i="0" u="none" strike="noStrike" cap="none" normalizeH="0" baseline="0" dirty="0">
                <a:ln>
                  <a:noFill/>
                </a:ln>
                <a:solidFill>
                  <a:schemeClr val="accent1"/>
                </a:solidFill>
                <a:effectLst/>
                <a:latin typeface="Söhne"/>
              </a:rPr>
              <a:t>.</a:t>
            </a:r>
          </a:p>
        </p:txBody>
      </p:sp>
      <p:pic>
        <p:nvPicPr>
          <p:cNvPr id="6" name="Picture 5">
            <a:extLst>
              <a:ext uri="{FF2B5EF4-FFF2-40B4-BE49-F238E27FC236}">
                <a16:creationId xmlns:a16="http://schemas.microsoft.com/office/drawing/2014/main" id="{0D476EB3-ED4E-44F5-3E24-F14C2BD252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00" y="3557271"/>
            <a:ext cx="9541067" cy="2248095"/>
          </a:xfrm>
          <a:prstGeom prst="rect">
            <a:avLst/>
          </a:prstGeom>
        </p:spPr>
      </p:pic>
      <p:pic>
        <p:nvPicPr>
          <p:cNvPr id="10" name="Picture 9">
            <a:extLst>
              <a:ext uri="{FF2B5EF4-FFF2-40B4-BE49-F238E27FC236}">
                <a16:creationId xmlns:a16="http://schemas.microsoft.com/office/drawing/2014/main" id="{C780B473-33EA-E058-A361-BF1C76F944E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00409" y="4464129"/>
            <a:ext cx="1044030" cy="434378"/>
          </a:xfrm>
          <a:prstGeom prst="rect">
            <a:avLst/>
          </a:prstGeom>
        </p:spPr>
      </p:pic>
    </p:spTree>
    <p:extLst>
      <p:ext uri="{BB962C8B-B14F-4D97-AF65-F5344CB8AC3E}">
        <p14:creationId xmlns:p14="http://schemas.microsoft.com/office/powerpoint/2010/main" val="137371631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204D9-AC18-76F0-CA16-64730269B3D1}"/>
              </a:ext>
            </a:extLst>
          </p:cNvPr>
          <p:cNvSpPr>
            <a:spLocks noGrp="1"/>
          </p:cNvSpPr>
          <p:nvPr>
            <p:ph type="title"/>
          </p:nvPr>
        </p:nvSpPr>
        <p:spPr/>
        <p:txBody>
          <a:bodyPr/>
          <a:lstStyle/>
          <a:p>
            <a:r>
              <a:rPr lang="en-US" dirty="0">
                <a:latin typeface="Söhne"/>
              </a:rPr>
              <a:t>Searching Arrays</a:t>
            </a:r>
          </a:p>
        </p:txBody>
      </p:sp>
      <p:sp>
        <p:nvSpPr>
          <p:cNvPr id="4" name="Rectangle 2">
            <a:extLst>
              <a:ext uri="{FF2B5EF4-FFF2-40B4-BE49-F238E27FC236}">
                <a16:creationId xmlns:a16="http://schemas.microsoft.com/office/drawing/2014/main" id="{510A2BA1-6D5A-0E6C-0798-773B9D56124F}"/>
              </a:ext>
            </a:extLst>
          </p:cNvPr>
          <p:cNvSpPr>
            <a:spLocks noGrp="1" noChangeArrowheads="1"/>
          </p:cNvSpPr>
          <p:nvPr>
            <p:ph idx="1"/>
          </p:nvPr>
        </p:nvSpPr>
        <p:spPr bwMode="auto">
          <a:xfrm>
            <a:off x="1143000" y="2167547"/>
            <a:ext cx="10498884" cy="682198"/>
          </a:xfrm>
          <a:prstGeom prst="rect">
            <a:avLst/>
          </a:prstGeom>
          <a:noFill/>
          <a:ln>
            <a:noFill/>
          </a:ln>
          <a:effectLst/>
        </p:spPr>
        <p:txBody>
          <a:bodyPr vert="horz" wrap="square" lIns="0" tIns="63480" rIns="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45720" indent="0" algn="l">
              <a:buNone/>
            </a:pPr>
            <a:r>
              <a:rPr lang="en-US" sz="2000" b="1" i="0" dirty="0">
                <a:solidFill>
                  <a:schemeClr val="accent1"/>
                </a:solidFill>
                <a:effectLst/>
                <a:latin typeface="Söhne"/>
              </a:rPr>
              <a:t>Multiple Values</a:t>
            </a:r>
          </a:p>
          <a:p>
            <a:pPr marL="45720" indent="0" algn="l">
              <a:buNone/>
            </a:pPr>
            <a:r>
              <a:rPr lang="en-US" sz="2000" b="0" i="0" dirty="0">
                <a:solidFill>
                  <a:schemeClr val="accent1"/>
                </a:solidFill>
                <a:effectLst/>
                <a:latin typeface="Söhne"/>
              </a:rPr>
              <a:t>To search for more than one value, use an array with the specified values.</a:t>
            </a:r>
          </a:p>
        </p:txBody>
      </p:sp>
      <p:pic>
        <p:nvPicPr>
          <p:cNvPr id="5" name="Picture 4">
            <a:extLst>
              <a:ext uri="{FF2B5EF4-FFF2-40B4-BE49-F238E27FC236}">
                <a16:creationId xmlns:a16="http://schemas.microsoft.com/office/drawing/2014/main" id="{53ED9189-7543-29CA-6A03-5229D17AE7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2139" y="3051332"/>
            <a:ext cx="9487722" cy="1943268"/>
          </a:xfrm>
          <a:prstGeom prst="rect">
            <a:avLst/>
          </a:prstGeom>
        </p:spPr>
      </p:pic>
    </p:spTree>
    <p:extLst>
      <p:ext uri="{BB962C8B-B14F-4D97-AF65-F5344CB8AC3E}">
        <p14:creationId xmlns:p14="http://schemas.microsoft.com/office/powerpoint/2010/main" val="115142462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6BB98-3AED-1B73-50B3-355AE4F3A358}"/>
              </a:ext>
            </a:extLst>
          </p:cNvPr>
          <p:cNvSpPr>
            <a:spLocks noGrp="1"/>
          </p:cNvSpPr>
          <p:nvPr>
            <p:ph type="title"/>
          </p:nvPr>
        </p:nvSpPr>
        <p:spPr/>
        <p:txBody>
          <a:bodyPr/>
          <a:lstStyle/>
          <a:p>
            <a:r>
              <a:rPr lang="en-US" dirty="0" err="1">
                <a:latin typeface="Söhne"/>
              </a:rPr>
              <a:t>Numpy</a:t>
            </a:r>
            <a:r>
              <a:rPr lang="en-US" dirty="0">
                <a:latin typeface="Söhne"/>
              </a:rPr>
              <a:t> Sorting Arrays</a:t>
            </a:r>
          </a:p>
        </p:txBody>
      </p:sp>
      <p:sp>
        <p:nvSpPr>
          <p:cNvPr id="4" name="Rectangle 1">
            <a:extLst>
              <a:ext uri="{FF2B5EF4-FFF2-40B4-BE49-F238E27FC236}">
                <a16:creationId xmlns:a16="http://schemas.microsoft.com/office/drawing/2014/main" id="{2551C2E3-F264-901F-1F03-F2065240296C}"/>
              </a:ext>
            </a:extLst>
          </p:cNvPr>
          <p:cNvSpPr>
            <a:spLocks noGrp="1" noChangeArrowheads="1"/>
          </p:cNvSpPr>
          <p:nvPr>
            <p:ph idx="1"/>
          </p:nvPr>
        </p:nvSpPr>
        <p:spPr bwMode="auto">
          <a:xfrm>
            <a:off x="1143000" y="2105561"/>
            <a:ext cx="9774382" cy="1323439"/>
          </a:xfrm>
          <a:prstGeom prst="rect">
            <a:avLst/>
          </a:prstGeom>
          <a:no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accent1"/>
                </a:solidFill>
                <a:effectLst/>
                <a:latin typeface="Söhne"/>
              </a:rPr>
              <a:t>Sorting means putting elements in an </a:t>
            </a:r>
            <a:r>
              <a:rPr kumimoji="0" lang="en-US" altLang="en-US" sz="2000" b="0" i="1" u="none" strike="noStrike" cap="none" normalizeH="0" baseline="0" dirty="0">
                <a:ln>
                  <a:noFill/>
                </a:ln>
                <a:solidFill>
                  <a:schemeClr val="accent1"/>
                </a:solidFill>
                <a:effectLst/>
                <a:latin typeface="Söhne"/>
              </a:rPr>
              <a:t>ordered sequence</a:t>
            </a:r>
            <a:r>
              <a:rPr kumimoji="0" lang="en-US" altLang="en-US" sz="2000" b="0" i="0" u="none" strike="noStrike" cap="none" normalizeH="0" baseline="0" dirty="0">
                <a:ln>
                  <a:noFill/>
                </a:ln>
                <a:solidFill>
                  <a:schemeClr val="accent1"/>
                </a:solidFill>
                <a:effectLst/>
                <a:latin typeface="Söhne"/>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1" u="none" strike="noStrike" cap="none" normalizeH="0" baseline="0" dirty="0">
                <a:ln>
                  <a:noFill/>
                </a:ln>
                <a:solidFill>
                  <a:schemeClr val="accent1"/>
                </a:solidFill>
                <a:effectLst/>
                <a:latin typeface="Söhne"/>
              </a:rPr>
              <a:t>Ordered sequence</a:t>
            </a:r>
            <a:r>
              <a:rPr kumimoji="0" lang="en-US" altLang="en-US" sz="2000" b="0" i="0" u="none" strike="noStrike" cap="none" normalizeH="0" baseline="0" dirty="0">
                <a:ln>
                  <a:noFill/>
                </a:ln>
                <a:solidFill>
                  <a:schemeClr val="accent1"/>
                </a:solidFill>
                <a:effectLst/>
                <a:latin typeface="Söhne"/>
              </a:rPr>
              <a:t> is any sequence that has an order corresponding to elements, like numeric or alphabetical, ascending or descending.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accent1"/>
                </a:solidFill>
                <a:effectLst/>
                <a:latin typeface="Söhne"/>
              </a:rPr>
              <a:t>The NumPy </a:t>
            </a:r>
            <a:r>
              <a:rPr kumimoji="0" lang="en-US" altLang="en-US" sz="2000" b="0" i="0" u="none" strike="noStrike" cap="none" normalizeH="0" baseline="0" dirty="0" err="1">
                <a:ln>
                  <a:noFill/>
                </a:ln>
                <a:solidFill>
                  <a:schemeClr val="accent1"/>
                </a:solidFill>
                <a:effectLst/>
                <a:latin typeface="Söhne"/>
              </a:rPr>
              <a:t>ndarray</a:t>
            </a:r>
            <a:r>
              <a:rPr kumimoji="0" lang="en-US" altLang="en-US" sz="2000" b="0" i="0" u="none" strike="noStrike" cap="none" normalizeH="0" baseline="0" dirty="0">
                <a:ln>
                  <a:noFill/>
                </a:ln>
                <a:solidFill>
                  <a:schemeClr val="accent1"/>
                </a:solidFill>
                <a:effectLst/>
                <a:latin typeface="Söhne"/>
              </a:rPr>
              <a:t> object has a function called </a:t>
            </a:r>
            <a:r>
              <a:rPr kumimoji="0" lang="en-US" altLang="en-US" sz="2000" b="1" i="0" u="none" strike="noStrike" cap="none" normalizeH="0" baseline="0" dirty="0">
                <a:ln>
                  <a:noFill/>
                </a:ln>
                <a:solidFill>
                  <a:schemeClr val="accent1"/>
                </a:solidFill>
                <a:effectLst/>
                <a:latin typeface="Söhne"/>
              </a:rPr>
              <a:t>sort()</a:t>
            </a:r>
            <a:r>
              <a:rPr kumimoji="0" lang="en-US" altLang="en-US" sz="2000" b="0" i="0" u="none" strike="noStrike" cap="none" normalizeH="0" baseline="0" dirty="0">
                <a:ln>
                  <a:noFill/>
                </a:ln>
                <a:solidFill>
                  <a:schemeClr val="accent1"/>
                </a:solidFill>
                <a:effectLst/>
                <a:latin typeface="Söhne"/>
              </a:rPr>
              <a:t>, that will sort a specified array.</a:t>
            </a:r>
          </a:p>
        </p:txBody>
      </p:sp>
      <p:sp>
        <p:nvSpPr>
          <p:cNvPr id="5" name="TextBox 4">
            <a:extLst>
              <a:ext uri="{FF2B5EF4-FFF2-40B4-BE49-F238E27FC236}">
                <a16:creationId xmlns:a16="http://schemas.microsoft.com/office/drawing/2014/main" id="{57BDF5FB-F308-C752-7D0E-F9039B77CCA4}"/>
              </a:ext>
            </a:extLst>
          </p:cNvPr>
          <p:cNvSpPr txBox="1"/>
          <p:nvPr/>
        </p:nvSpPr>
        <p:spPr>
          <a:xfrm>
            <a:off x="1143000" y="5710518"/>
            <a:ext cx="8897436" cy="400110"/>
          </a:xfrm>
          <a:prstGeom prst="rect">
            <a:avLst/>
          </a:prstGeom>
          <a:noFill/>
        </p:spPr>
        <p:txBody>
          <a:bodyPr wrap="none" rtlCol="0">
            <a:spAutoFit/>
          </a:bodyPr>
          <a:lstStyle/>
          <a:p>
            <a:pPr algn="l"/>
            <a:r>
              <a:rPr lang="en-US" sz="2000" b="1" i="0" dirty="0">
                <a:solidFill>
                  <a:schemeClr val="accent1"/>
                </a:solidFill>
                <a:effectLst/>
                <a:latin typeface="Söhne"/>
              </a:rPr>
              <a:t>Note:</a:t>
            </a:r>
            <a:r>
              <a:rPr lang="en-US" sz="2000" b="0" i="0" dirty="0">
                <a:solidFill>
                  <a:schemeClr val="accent1"/>
                </a:solidFill>
                <a:effectLst/>
                <a:latin typeface="Söhne"/>
              </a:rPr>
              <a:t> This method returns a copy of the array, leaving the original array unchanged.</a:t>
            </a:r>
          </a:p>
        </p:txBody>
      </p:sp>
      <p:pic>
        <p:nvPicPr>
          <p:cNvPr id="7" name="Picture 6">
            <a:extLst>
              <a:ext uri="{FF2B5EF4-FFF2-40B4-BE49-F238E27FC236}">
                <a16:creationId xmlns:a16="http://schemas.microsoft.com/office/drawing/2014/main" id="{AB7556E0-6844-C931-A2E0-6179E1A266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4037" y="3807693"/>
            <a:ext cx="9533446" cy="1524132"/>
          </a:xfrm>
          <a:prstGeom prst="rect">
            <a:avLst/>
          </a:prstGeom>
        </p:spPr>
      </p:pic>
    </p:spTree>
    <p:extLst>
      <p:ext uri="{BB962C8B-B14F-4D97-AF65-F5344CB8AC3E}">
        <p14:creationId xmlns:p14="http://schemas.microsoft.com/office/powerpoint/2010/main" val="300921241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6BB98-3AED-1B73-50B3-355AE4F3A358}"/>
              </a:ext>
            </a:extLst>
          </p:cNvPr>
          <p:cNvSpPr>
            <a:spLocks noGrp="1"/>
          </p:cNvSpPr>
          <p:nvPr>
            <p:ph type="title"/>
          </p:nvPr>
        </p:nvSpPr>
        <p:spPr/>
        <p:txBody>
          <a:bodyPr/>
          <a:lstStyle/>
          <a:p>
            <a:r>
              <a:rPr lang="en-US" dirty="0" err="1">
                <a:latin typeface="Söhne"/>
              </a:rPr>
              <a:t>Numpy</a:t>
            </a:r>
            <a:r>
              <a:rPr lang="en-US" dirty="0">
                <a:latin typeface="Söhne"/>
              </a:rPr>
              <a:t> Sorting Arrays</a:t>
            </a:r>
          </a:p>
        </p:txBody>
      </p:sp>
      <p:sp>
        <p:nvSpPr>
          <p:cNvPr id="4" name="Rectangle 1">
            <a:extLst>
              <a:ext uri="{FF2B5EF4-FFF2-40B4-BE49-F238E27FC236}">
                <a16:creationId xmlns:a16="http://schemas.microsoft.com/office/drawing/2014/main" id="{2551C2E3-F264-901F-1F03-F2065240296C}"/>
              </a:ext>
            </a:extLst>
          </p:cNvPr>
          <p:cNvSpPr>
            <a:spLocks noGrp="1" noChangeArrowheads="1"/>
          </p:cNvSpPr>
          <p:nvPr>
            <p:ph idx="1"/>
          </p:nvPr>
        </p:nvSpPr>
        <p:spPr bwMode="auto">
          <a:xfrm>
            <a:off x="1143000" y="2105561"/>
            <a:ext cx="9774382" cy="1323439"/>
          </a:xfrm>
          <a:prstGeom prst="rect">
            <a:avLst/>
          </a:prstGeom>
          <a:no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accent1"/>
                </a:solidFill>
                <a:effectLst/>
                <a:latin typeface="Söhne"/>
              </a:rPr>
              <a:t>Sorting means putting elements in an </a:t>
            </a:r>
            <a:r>
              <a:rPr kumimoji="0" lang="en-US" altLang="en-US" sz="2000" b="0" i="1" u="none" strike="noStrike" cap="none" normalizeH="0" baseline="0" dirty="0">
                <a:ln>
                  <a:noFill/>
                </a:ln>
                <a:solidFill>
                  <a:schemeClr val="accent1"/>
                </a:solidFill>
                <a:effectLst/>
                <a:latin typeface="Söhne"/>
              </a:rPr>
              <a:t>ordered sequence</a:t>
            </a:r>
            <a:r>
              <a:rPr kumimoji="0" lang="en-US" altLang="en-US" sz="2000" b="0" i="0" u="none" strike="noStrike" cap="none" normalizeH="0" baseline="0" dirty="0">
                <a:ln>
                  <a:noFill/>
                </a:ln>
                <a:solidFill>
                  <a:schemeClr val="accent1"/>
                </a:solidFill>
                <a:effectLst/>
                <a:latin typeface="Söhne"/>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1" u="none" strike="noStrike" cap="none" normalizeH="0" baseline="0" dirty="0">
                <a:ln>
                  <a:noFill/>
                </a:ln>
                <a:solidFill>
                  <a:schemeClr val="accent1"/>
                </a:solidFill>
                <a:effectLst/>
                <a:latin typeface="Söhne"/>
              </a:rPr>
              <a:t>Ordered sequence</a:t>
            </a:r>
            <a:r>
              <a:rPr kumimoji="0" lang="en-US" altLang="en-US" sz="2000" b="0" i="0" u="none" strike="noStrike" cap="none" normalizeH="0" baseline="0" dirty="0">
                <a:ln>
                  <a:noFill/>
                </a:ln>
                <a:solidFill>
                  <a:schemeClr val="accent1"/>
                </a:solidFill>
                <a:effectLst/>
                <a:latin typeface="Söhne"/>
              </a:rPr>
              <a:t> is any sequence that has an order corresponding to elements, like numeric or alphabetical, ascending or descending.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accent1"/>
                </a:solidFill>
                <a:effectLst/>
                <a:latin typeface="Söhne"/>
              </a:rPr>
              <a:t>The NumPy </a:t>
            </a:r>
            <a:r>
              <a:rPr kumimoji="0" lang="en-US" altLang="en-US" sz="2000" b="0" i="0" u="none" strike="noStrike" cap="none" normalizeH="0" baseline="0" dirty="0" err="1">
                <a:ln>
                  <a:noFill/>
                </a:ln>
                <a:solidFill>
                  <a:schemeClr val="accent1"/>
                </a:solidFill>
                <a:effectLst/>
                <a:latin typeface="Söhne"/>
              </a:rPr>
              <a:t>ndarray</a:t>
            </a:r>
            <a:r>
              <a:rPr kumimoji="0" lang="en-US" altLang="en-US" sz="2000" b="0" i="0" u="none" strike="noStrike" cap="none" normalizeH="0" baseline="0" dirty="0">
                <a:ln>
                  <a:noFill/>
                </a:ln>
                <a:solidFill>
                  <a:schemeClr val="accent1"/>
                </a:solidFill>
                <a:effectLst/>
                <a:latin typeface="Söhne"/>
              </a:rPr>
              <a:t> object has a function called </a:t>
            </a:r>
            <a:r>
              <a:rPr kumimoji="0" lang="en-US" altLang="en-US" sz="2000" b="1" i="0" u="none" strike="noStrike" cap="none" normalizeH="0" baseline="0" dirty="0">
                <a:ln>
                  <a:noFill/>
                </a:ln>
                <a:solidFill>
                  <a:schemeClr val="accent1"/>
                </a:solidFill>
                <a:effectLst/>
                <a:latin typeface="Söhne"/>
              </a:rPr>
              <a:t>sort()</a:t>
            </a:r>
            <a:r>
              <a:rPr kumimoji="0" lang="en-US" altLang="en-US" sz="2000" b="0" i="0" u="none" strike="noStrike" cap="none" normalizeH="0" baseline="0" dirty="0">
                <a:ln>
                  <a:noFill/>
                </a:ln>
                <a:solidFill>
                  <a:schemeClr val="accent1"/>
                </a:solidFill>
                <a:effectLst/>
                <a:latin typeface="Söhne"/>
              </a:rPr>
              <a:t>, that will sort a specified array.</a:t>
            </a:r>
          </a:p>
        </p:txBody>
      </p:sp>
      <p:sp>
        <p:nvSpPr>
          <p:cNvPr id="5" name="TextBox 4">
            <a:extLst>
              <a:ext uri="{FF2B5EF4-FFF2-40B4-BE49-F238E27FC236}">
                <a16:creationId xmlns:a16="http://schemas.microsoft.com/office/drawing/2014/main" id="{57BDF5FB-F308-C752-7D0E-F9039B77CCA4}"/>
              </a:ext>
            </a:extLst>
          </p:cNvPr>
          <p:cNvSpPr txBox="1"/>
          <p:nvPr/>
        </p:nvSpPr>
        <p:spPr>
          <a:xfrm>
            <a:off x="1143000" y="5710518"/>
            <a:ext cx="8897436" cy="400110"/>
          </a:xfrm>
          <a:prstGeom prst="rect">
            <a:avLst/>
          </a:prstGeom>
          <a:noFill/>
        </p:spPr>
        <p:txBody>
          <a:bodyPr wrap="none" rtlCol="0">
            <a:spAutoFit/>
          </a:bodyPr>
          <a:lstStyle/>
          <a:p>
            <a:pPr algn="l"/>
            <a:r>
              <a:rPr lang="en-US" sz="2000" b="1" i="0" dirty="0">
                <a:solidFill>
                  <a:schemeClr val="accent1"/>
                </a:solidFill>
                <a:effectLst/>
                <a:latin typeface="Söhne"/>
              </a:rPr>
              <a:t>Note:</a:t>
            </a:r>
            <a:r>
              <a:rPr lang="en-US" sz="2000" b="0" i="0" dirty="0">
                <a:solidFill>
                  <a:schemeClr val="accent1"/>
                </a:solidFill>
                <a:effectLst/>
                <a:latin typeface="Söhne"/>
              </a:rPr>
              <a:t> This method returns a copy of the array, leaving the original array unchanged.</a:t>
            </a:r>
          </a:p>
        </p:txBody>
      </p:sp>
      <p:pic>
        <p:nvPicPr>
          <p:cNvPr id="7" name="Picture 6">
            <a:extLst>
              <a:ext uri="{FF2B5EF4-FFF2-40B4-BE49-F238E27FC236}">
                <a16:creationId xmlns:a16="http://schemas.microsoft.com/office/drawing/2014/main" id="{AB7556E0-6844-C931-A2E0-6179E1A266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4037" y="3807693"/>
            <a:ext cx="9533446" cy="1524132"/>
          </a:xfrm>
          <a:prstGeom prst="rect">
            <a:avLst/>
          </a:prstGeom>
        </p:spPr>
      </p:pic>
    </p:spTree>
    <p:extLst>
      <p:ext uri="{BB962C8B-B14F-4D97-AF65-F5344CB8AC3E}">
        <p14:creationId xmlns:p14="http://schemas.microsoft.com/office/powerpoint/2010/main" val="170595416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6BB98-3AED-1B73-50B3-355AE4F3A358}"/>
              </a:ext>
            </a:extLst>
          </p:cNvPr>
          <p:cNvSpPr>
            <a:spLocks noGrp="1"/>
          </p:cNvSpPr>
          <p:nvPr>
            <p:ph type="title"/>
          </p:nvPr>
        </p:nvSpPr>
        <p:spPr/>
        <p:txBody>
          <a:bodyPr/>
          <a:lstStyle/>
          <a:p>
            <a:r>
              <a:rPr lang="en-US" dirty="0" err="1">
                <a:latin typeface="Söhne"/>
              </a:rPr>
              <a:t>Numpy</a:t>
            </a:r>
            <a:r>
              <a:rPr lang="en-US" dirty="0">
                <a:latin typeface="Söhne"/>
              </a:rPr>
              <a:t> Sorting Arrays</a:t>
            </a:r>
          </a:p>
        </p:txBody>
      </p:sp>
      <p:pic>
        <p:nvPicPr>
          <p:cNvPr id="9" name="Picture 8">
            <a:extLst>
              <a:ext uri="{FF2B5EF4-FFF2-40B4-BE49-F238E27FC236}">
                <a16:creationId xmlns:a16="http://schemas.microsoft.com/office/drawing/2014/main" id="{A213DEAC-7B34-61FC-D696-628164DE78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3088" y="2152135"/>
            <a:ext cx="9495343" cy="1531753"/>
          </a:xfrm>
          <a:prstGeom prst="rect">
            <a:avLst/>
          </a:prstGeom>
        </p:spPr>
      </p:pic>
      <p:pic>
        <p:nvPicPr>
          <p:cNvPr id="11" name="Picture 10">
            <a:extLst>
              <a:ext uri="{FF2B5EF4-FFF2-40B4-BE49-F238E27FC236}">
                <a16:creationId xmlns:a16="http://schemas.microsoft.com/office/drawing/2014/main" id="{738BCEDD-F63F-080B-31F3-17A37C23965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25466" y="3870063"/>
            <a:ext cx="9541067" cy="1508891"/>
          </a:xfrm>
          <a:prstGeom prst="rect">
            <a:avLst/>
          </a:prstGeom>
        </p:spPr>
      </p:pic>
    </p:spTree>
    <p:extLst>
      <p:ext uri="{BB962C8B-B14F-4D97-AF65-F5344CB8AC3E}">
        <p14:creationId xmlns:p14="http://schemas.microsoft.com/office/powerpoint/2010/main" val="197158435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6BB98-3AED-1B73-50B3-355AE4F3A358}"/>
              </a:ext>
            </a:extLst>
          </p:cNvPr>
          <p:cNvSpPr>
            <a:spLocks noGrp="1"/>
          </p:cNvSpPr>
          <p:nvPr>
            <p:ph type="title"/>
          </p:nvPr>
        </p:nvSpPr>
        <p:spPr/>
        <p:txBody>
          <a:bodyPr/>
          <a:lstStyle/>
          <a:p>
            <a:r>
              <a:rPr lang="en-US" dirty="0" err="1">
                <a:latin typeface="Söhne"/>
              </a:rPr>
              <a:t>Numpy</a:t>
            </a:r>
            <a:r>
              <a:rPr lang="en-US" dirty="0">
                <a:latin typeface="Söhne"/>
              </a:rPr>
              <a:t> Sorting Arrays</a:t>
            </a:r>
          </a:p>
        </p:txBody>
      </p:sp>
      <p:pic>
        <p:nvPicPr>
          <p:cNvPr id="4" name="Picture 3">
            <a:extLst>
              <a:ext uri="{FF2B5EF4-FFF2-40B4-BE49-F238E27FC236}">
                <a16:creationId xmlns:a16="http://schemas.microsoft.com/office/drawing/2014/main" id="{A9EA70CF-38F8-C96B-1C1E-4709A9E47B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4035" y="2663123"/>
            <a:ext cx="9563929" cy="1531753"/>
          </a:xfrm>
          <a:prstGeom prst="rect">
            <a:avLst/>
          </a:prstGeom>
        </p:spPr>
      </p:pic>
      <p:pic>
        <p:nvPicPr>
          <p:cNvPr id="6" name="Picture 5">
            <a:extLst>
              <a:ext uri="{FF2B5EF4-FFF2-40B4-BE49-F238E27FC236}">
                <a16:creationId xmlns:a16="http://schemas.microsoft.com/office/drawing/2014/main" id="{8B11190F-172C-9CBD-8272-0382D5FB96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51731" y="4547441"/>
            <a:ext cx="1688536" cy="1076029"/>
          </a:xfrm>
          <a:prstGeom prst="rect">
            <a:avLst/>
          </a:prstGeom>
        </p:spPr>
      </p:pic>
    </p:spTree>
    <p:extLst>
      <p:ext uri="{BB962C8B-B14F-4D97-AF65-F5344CB8AC3E}">
        <p14:creationId xmlns:p14="http://schemas.microsoft.com/office/powerpoint/2010/main" val="135364288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6BB98-3AED-1B73-50B3-355AE4F3A358}"/>
              </a:ext>
            </a:extLst>
          </p:cNvPr>
          <p:cNvSpPr>
            <a:spLocks noGrp="1"/>
          </p:cNvSpPr>
          <p:nvPr>
            <p:ph type="title"/>
          </p:nvPr>
        </p:nvSpPr>
        <p:spPr/>
        <p:txBody>
          <a:bodyPr/>
          <a:lstStyle/>
          <a:p>
            <a:r>
              <a:rPr lang="en-US" dirty="0" err="1">
                <a:latin typeface="Söhne"/>
              </a:rPr>
              <a:t>Numpy</a:t>
            </a:r>
            <a:r>
              <a:rPr lang="en-US" dirty="0">
                <a:latin typeface="Söhne"/>
              </a:rPr>
              <a:t> Filter Arrays</a:t>
            </a:r>
          </a:p>
        </p:txBody>
      </p:sp>
      <p:sp>
        <p:nvSpPr>
          <p:cNvPr id="5" name="Rectangle 1">
            <a:extLst>
              <a:ext uri="{FF2B5EF4-FFF2-40B4-BE49-F238E27FC236}">
                <a16:creationId xmlns:a16="http://schemas.microsoft.com/office/drawing/2014/main" id="{1E3ADC5F-A31F-0EE2-8DCF-C7D9D1BB6FB0}"/>
              </a:ext>
            </a:extLst>
          </p:cNvPr>
          <p:cNvSpPr>
            <a:spLocks noChangeArrowheads="1"/>
          </p:cNvSpPr>
          <p:nvPr/>
        </p:nvSpPr>
        <p:spPr bwMode="auto">
          <a:xfrm>
            <a:off x="1143000" y="1812072"/>
            <a:ext cx="9318812" cy="1938992"/>
          </a:xfrm>
          <a:prstGeom prst="rect">
            <a:avLst/>
          </a:prstGeom>
          <a:no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accent1"/>
                </a:solidFill>
                <a:effectLst/>
                <a:latin typeface="Söhne"/>
              </a:rPr>
              <a:t>Getting some elements out of an existing array and creating a new array out of them is called </a:t>
            </a:r>
            <a:r>
              <a:rPr kumimoji="0" lang="en-US" altLang="en-US" sz="2000" b="0" i="1" u="none" strike="noStrike" cap="none" normalizeH="0" baseline="0" dirty="0">
                <a:ln>
                  <a:noFill/>
                </a:ln>
                <a:solidFill>
                  <a:schemeClr val="accent1"/>
                </a:solidFill>
                <a:effectLst/>
                <a:latin typeface="Söhne"/>
              </a:rPr>
              <a:t>filtering</a:t>
            </a:r>
            <a:r>
              <a:rPr kumimoji="0" lang="en-US" altLang="en-US" sz="2000" b="0" i="0" u="none" strike="noStrike" cap="none" normalizeH="0" baseline="0" dirty="0">
                <a:ln>
                  <a:noFill/>
                </a:ln>
                <a:solidFill>
                  <a:schemeClr val="accent1"/>
                </a:solidFill>
                <a:effectLst/>
                <a:latin typeface="Söhne"/>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accent1"/>
                </a:solidFill>
                <a:effectLst/>
                <a:latin typeface="Söhne"/>
              </a:rPr>
              <a:t>In NumPy, you filter an array using a </a:t>
            </a:r>
            <a:r>
              <a:rPr kumimoji="0" lang="en-US" altLang="en-US" sz="2000" b="0" i="1" u="none" strike="noStrike" cap="none" normalizeH="0" baseline="0" dirty="0" err="1">
                <a:ln>
                  <a:noFill/>
                </a:ln>
                <a:solidFill>
                  <a:schemeClr val="accent1"/>
                </a:solidFill>
                <a:effectLst/>
                <a:latin typeface="Söhne"/>
              </a:rPr>
              <a:t>boolean</a:t>
            </a:r>
            <a:r>
              <a:rPr kumimoji="0" lang="en-US" altLang="en-US" sz="2000" b="0" i="1" u="none" strike="noStrike" cap="none" normalizeH="0" baseline="0" dirty="0">
                <a:ln>
                  <a:noFill/>
                </a:ln>
                <a:solidFill>
                  <a:schemeClr val="accent1"/>
                </a:solidFill>
                <a:effectLst/>
                <a:latin typeface="Söhne"/>
              </a:rPr>
              <a:t> index list</a:t>
            </a:r>
            <a:r>
              <a:rPr kumimoji="0" lang="en-US" altLang="en-US" sz="2000" b="0" i="0" u="none" strike="noStrike" cap="none" normalizeH="0" baseline="0" dirty="0">
                <a:ln>
                  <a:noFill/>
                </a:ln>
                <a:solidFill>
                  <a:schemeClr val="accent1"/>
                </a:solidFill>
                <a:effectLst/>
                <a:latin typeface="Söhne"/>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accent1"/>
                </a:solidFill>
                <a:effectLst/>
                <a:latin typeface="Söhne"/>
              </a:rPr>
              <a:t>A </a:t>
            </a:r>
            <a:r>
              <a:rPr kumimoji="0" lang="en-US" altLang="en-US" sz="2000" b="1" i="1" u="none" strike="noStrike" cap="none" normalizeH="0" baseline="0" dirty="0" err="1">
                <a:ln>
                  <a:noFill/>
                </a:ln>
                <a:solidFill>
                  <a:schemeClr val="accent1"/>
                </a:solidFill>
                <a:effectLst/>
                <a:latin typeface="Söhne"/>
              </a:rPr>
              <a:t>boolean</a:t>
            </a:r>
            <a:r>
              <a:rPr kumimoji="0" lang="en-US" altLang="en-US" sz="2000" b="1" i="1" u="none" strike="noStrike" cap="none" normalizeH="0" baseline="0" dirty="0">
                <a:ln>
                  <a:noFill/>
                </a:ln>
                <a:solidFill>
                  <a:schemeClr val="accent1"/>
                </a:solidFill>
                <a:effectLst/>
                <a:latin typeface="Söhne"/>
              </a:rPr>
              <a:t> index list</a:t>
            </a:r>
            <a:r>
              <a:rPr kumimoji="0" lang="en-US" altLang="en-US" sz="2000" b="1" i="0" u="none" strike="noStrike" cap="none" normalizeH="0" baseline="0" dirty="0">
                <a:ln>
                  <a:noFill/>
                </a:ln>
                <a:solidFill>
                  <a:schemeClr val="accent1"/>
                </a:solidFill>
                <a:effectLst/>
                <a:latin typeface="Söhne"/>
              </a:rPr>
              <a:t> </a:t>
            </a:r>
            <a:r>
              <a:rPr kumimoji="0" lang="en-US" altLang="en-US" sz="2000" b="0" i="0" u="none" strike="noStrike" cap="none" normalizeH="0" baseline="0" dirty="0">
                <a:ln>
                  <a:noFill/>
                </a:ln>
                <a:solidFill>
                  <a:schemeClr val="accent1"/>
                </a:solidFill>
                <a:effectLst/>
                <a:latin typeface="Söhne"/>
              </a:rPr>
              <a:t>is a list of </a:t>
            </a:r>
            <a:r>
              <a:rPr kumimoji="0" lang="en-US" altLang="en-US" sz="2000" b="0" i="0" u="none" strike="noStrike" cap="none" normalizeH="0" baseline="0" dirty="0" err="1">
                <a:ln>
                  <a:noFill/>
                </a:ln>
                <a:solidFill>
                  <a:schemeClr val="accent1"/>
                </a:solidFill>
                <a:effectLst/>
                <a:latin typeface="Söhne"/>
              </a:rPr>
              <a:t>booleans</a:t>
            </a:r>
            <a:r>
              <a:rPr kumimoji="0" lang="en-US" altLang="en-US" sz="2000" b="0" i="0" u="none" strike="noStrike" cap="none" normalizeH="0" baseline="0" dirty="0">
                <a:ln>
                  <a:noFill/>
                </a:ln>
                <a:solidFill>
                  <a:schemeClr val="accent1"/>
                </a:solidFill>
                <a:effectLst/>
                <a:latin typeface="Söhne"/>
              </a:rPr>
              <a:t> corresponding to indexes in the array.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accent1"/>
                </a:solidFill>
                <a:effectLst/>
                <a:latin typeface="Söhne"/>
              </a:rPr>
              <a:t>If the value at an index is True that element is contained in the filtered array, if the value at that index is False that element is excluded from the filtered array.</a:t>
            </a:r>
          </a:p>
        </p:txBody>
      </p:sp>
      <p:pic>
        <p:nvPicPr>
          <p:cNvPr id="8" name="Picture 7">
            <a:extLst>
              <a:ext uri="{FF2B5EF4-FFF2-40B4-BE49-F238E27FC236}">
                <a16:creationId xmlns:a16="http://schemas.microsoft.com/office/drawing/2014/main" id="{2C1075CE-C1B7-429A-8940-4C23D30000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4518" y="3810437"/>
            <a:ext cx="9502964" cy="2286198"/>
          </a:xfrm>
          <a:prstGeom prst="rect">
            <a:avLst/>
          </a:prstGeom>
        </p:spPr>
      </p:pic>
    </p:spTree>
    <p:extLst>
      <p:ext uri="{BB962C8B-B14F-4D97-AF65-F5344CB8AC3E}">
        <p14:creationId xmlns:p14="http://schemas.microsoft.com/office/powerpoint/2010/main" val="55792645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6BB98-3AED-1B73-50B3-355AE4F3A358}"/>
              </a:ext>
            </a:extLst>
          </p:cNvPr>
          <p:cNvSpPr>
            <a:spLocks noGrp="1"/>
          </p:cNvSpPr>
          <p:nvPr>
            <p:ph type="title"/>
          </p:nvPr>
        </p:nvSpPr>
        <p:spPr/>
        <p:txBody>
          <a:bodyPr/>
          <a:lstStyle/>
          <a:p>
            <a:r>
              <a:rPr lang="en-US" dirty="0" err="1">
                <a:latin typeface="Söhne"/>
              </a:rPr>
              <a:t>Numpy</a:t>
            </a:r>
            <a:r>
              <a:rPr lang="en-US" dirty="0">
                <a:latin typeface="Söhne"/>
              </a:rPr>
              <a:t> Filter Arrays</a:t>
            </a:r>
          </a:p>
        </p:txBody>
      </p:sp>
      <p:sp>
        <p:nvSpPr>
          <p:cNvPr id="5" name="Rectangle 1">
            <a:extLst>
              <a:ext uri="{FF2B5EF4-FFF2-40B4-BE49-F238E27FC236}">
                <a16:creationId xmlns:a16="http://schemas.microsoft.com/office/drawing/2014/main" id="{1E3ADC5F-A31F-0EE2-8DCF-C7D9D1BB6FB0}"/>
              </a:ext>
            </a:extLst>
          </p:cNvPr>
          <p:cNvSpPr>
            <a:spLocks noChangeArrowheads="1"/>
          </p:cNvSpPr>
          <p:nvPr/>
        </p:nvSpPr>
        <p:spPr bwMode="auto">
          <a:xfrm>
            <a:off x="1173480" y="1765905"/>
            <a:ext cx="9318812" cy="400110"/>
          </a:xfrm>
          <a:prstGeom prst="rect">
            <a:avLst/>
          </a:prstGeom>
          <a:no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accent1"/>
                </a:solidFill>
                <a:effectLst/>
                <a:latin typeface="Söhne"/>
              </a:rPr>
              <a:t>Creating the filter Arrays</a:t>
            </a:r>
          </a:p>
        </p:txBody>
      </p:sp>
      <p:pic>
        <p:nvPicPr>
          <p:cNvPr id="4" name="Picture 3">
            <a:extLst>
              <a:ext uri="{FF2B5EF4-FFF2-40B4-BE49-F238E27FC236}">
                <a16:creationId xmlns:a16="http://schemas.microsoft.com/office/drawing/2014/main" id="{C3072EFD-3C86-6126-9B3A-535BBE7F86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3087" y="2166015"/>
            <a:ext cx="9525825" cy="4229467"/>
          </a:xfrm>
          <a:prstGeom prst="rect">
            <a:avLst/>
          </a:prstGeom>
        </p:spPr>
      </p:pic>
    </p:spTree>
    <p:extLst>
      <p:ext uri="{BB962C8B-B14F-4D97-AF65-F5344CB8AC3E}">
        <p14:creationId xmlns:p14="http://schemas.microsoft.com/office/powerpoint/2010/main" val="368745540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6BB98-3AED-1B73-50B3-355AE4F3A358}"/>
              </a:ext>
            </a:extLst>
          </p:cNvPr>
          <p:cNvSpPr>
            <a:spLocks noGrp="1"/>
          </p:cNvSpPr>
          <p:nvPr>
            <p:ph type="title"/>
          </p:nvPr>
        </p:nvSpPr>
        <p:spPr/>
        <p:txBody>
          <a:bodyPr/>
          <a:lstStyle/>
          <a:p>
            <a:r>
              <a:rPr lang="en-US" dirty="0" err="1">
                <a:latin typeface="Söhne"/>
              </a:rPr>
              <a:t>Numpy</a:t>
            </a:r>
            <a:r>
              <a:rPr lang="en-US" dirty="0">
                <a:latin typeface="Söhne"/>
              </a:rPr>
              <a:t> Filter Arrays</a:t>
            </a:r>
          </a:p>
        </p:txBody>
      </p:sp>
      <p:pic>
        <p:nvPicPr>
          <p:cNvPr id="6" name="Picture 5">
            <a:extLst>
              <a:ext uri="{FF2B5EF4-FFF2-40B4-BE49-F238E27FC236}">
                <a16:creationId xmlns:a16="http://schemas.microsoft.com/office/drawing/2014/main" id="{65DEE353-368E-8664-8625-22B86E722F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6416" y="1849461"/>
            <a:ext cx="9548687" cy="4198984"/>
          </a:xfrm>
          <a:prstGeom prst="rect">
            <a:avLst/>
          </a:prstGeom>
        </p:spPr>
      </p:pic>
    </p:spTree>
    <p:extLst>
      <p:ext uri="{BB962C8B-B14F-4D97-AF65-F5344CB8AC3E}">
        <p14:creationId xmlns:p14="http://schemas.microsoft.com/office/powerpoint/2010/main" val="9930879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6BB98-3AED-1B73-50B3-355AE4F3A358}"/>
              </a:ext>
            </a:extLst>
          </p:cNvPr>
          <p:cNvSpPr>
            <a:spLocks noGrp="1"/>
          </p:cNvSpPr>
          <p:nvPr>
            <p:ph type="title"/>
          </p:nvPr>
        </p:nvSpPr>
        <p:spPr/>
        <p:txBody>
          <a:bodyPr/>
          <a:lstStyle/>
          <a:p>
            <a:r>
              <a:rPr lang="en-US" dirty="0" err="1">
                <a:latin typeface="Söhne"/>
              </a:rPr>
              <a:t>Numpy</a:t>
            </a:r>
            <a:r>
              <a:rPr lang="en-US" dirty="0">
                <a:latin typeface="Söhne"/>
              </a:rPr>
              <a:t> Filter Arrays</a:t>
            </a:r>
          </a:p>
        </p:txBody>
      </p:sp>
      <p:sp>
        <p:nvSpPr>
          <p:cNvPr id="5" name="Rectangle 1">
            <a:extLst>
              <a:ext uri="{FF2B5EF4-FFF2-40B4-BE49-F238E27FC236}">
                <a16:creationId xmlns:a16="http://schemas.microsoft.com/office/drawing/2014/main" id="{1E3ADC5F-A31F-0EE2-8DCF-C7D9D1BB6FB0}"/>
              </a:ext>
            </a:extLst>
          </p:cNvPr>
          <p:cNvSpPr>
            <a:spLocks noChangeArrowheads="1"/>
          </p:cNvSpPr>
          <p:nvPr/>
        </p:nvSpPr>
        <p:spPr bwMode="auto">
          <a:xfrm>
            <a:off x="1173480" y="1885458"/>
            <a:ext cx="9318812" cy="1631216"/>
          </a:xfrm>
          <a:prstGeom prst="rect">
            <a:avLst/>
          </a:prstGeom>
          <a:no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l"/>
            <a:r>
              <a:rPr lang="en-US" sz="2000" b="1" i="0" dirty="0">
                <a:solidFill>
                  <a:schemeClr val="accent1"/>
                </a:solidFill>
                <a:effectLst/>
                <a:latin typeface="Söhne"/>
              </a:rPr>
              <a:t>Creating Filter Directly From Array</a:t>
            </a:r>
          </a:p>
          <a:p>
            <a:pPr algn="l"/>
            <a:r>
              <a:rPr lang="en-US" sz="2000" b="0" i="0" dirty="0">
                <a:solidFill>
                  <a:schemeClr val="accent1"/>
                </a:solidFill>
                <a:effectLst/>
                <a:latin typeface="Söhne"/>
              </a:rPr>
              <a:t>The above example is quite a common task in NumPy and NumPy provides a nice way to tackle it.</a:t>
            </a:r>
          </a:p>
          <a:p>
            <a:pPr algn="l"/>
            <a:r>
              <a:rPr lang="en-US" sz="2000" b="0" i="0" dirty="0">
                <a:solidFill>
                  <a:schemeClr val="accent1"/>
                </a:solidFill>
                <a:effectLst/>
                <a:latin typeface="Söhne"/>
              </a:rPr>
              <a:t>We can directly substitute the array instead of the </a:t>
            </a:r>
            <a:r>
              <a:rPr lang="en-US" sz="2000" b="1" i="0" dirty="0" err="1">
                <a:solidFill>
                  <a:schemeClr val="accent1"/>
                </a:solidFill>
                <a:effectLst/>
                <a:latin typeface="Söhne"/>
              </a:rPr>
              <a:t>iterable</a:t>
            </a:r>
            <a:r>
              <a:rPr lang="en-US" sz="2000" b="1" i="0" dirty="0">
                <a:solidFill>
                  <a:schemeClr val="accent1"/>
                </a:solidFill>
                <a:effectLst/>
                <a:latin typeface="Söhne"/>
              </a:rPr>
              <a:t> variable </a:t>
            </a:r>
            <a:r>
              <a:rPr lang="en-US" sz="2000" b="0" i="0" dirty="0">
                <a:solidFill>
                  <a:schemeClr val="accent1"/>
                </a:solidFill>
                <a:effectLst/>
                <a:latin typeface="Söhne"/>
              </a:rPr>
              <a:t>in our condition and it will work just as we expect it to.</a:t>
            </a:r>
          </a:p>
        </p:txBody>
      </p:sp>
      <p:pic>
        <p:nvPicPr>
          <p:cNvPr id="6" name="Picture 5">
            <a:extLst>
              <a:ext uri="{FF2B5EF4-FFF2-40B4-BE49-F238E27FC236}">
                <a16:creationId xmlns:a16="http://schemas.microsoft.com/office/drawing/2014/main" id="{832A46CB-DA75-1B04-3610-672994E38B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2139" y="3627011"/>
            <a:ext cx="9487722" cy="2530059"/>
          </a:xfrm>
          <a:prstGeom prst="rect">
            <a:avLst/>
          </a:prstGeom>
        </p:spPr>
      </p:pic>
    </p:spTree>
    <p:extLst>
      <p:ext uri="{BB962C8B-B14F-4D97-AF65-F5344CB8AC3E}">
        <p14:creationId xmlns:p14="http://schemas.microsoft.com/office/powerpoint/2010/main" val="217610664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6BB98-3AED-1B73-50B3-355AE4F3A358}"/>
              </a:ext>
            </a:extLst>
          </p:cNvPr>
          <p:cNvSpPr>
            <a:spLocks noGrp="1"/>
          </p:cNvSpPr>
          <p:nvPr>
            <p:ph type="title"/>
          </p:nvPr>
        </p:nvSpPr>
        <p:spPr/>
        <p:txBody>
          <a:bodyPr/>
          <a:lstStyle/>
          <a:p>
            <a:r>
              <a:rPr lang="en-US" dirty="0" err="1">
                <a:latin typeface="Söhne"/>
              </a:rPr>
              <a:t>Numpy</a:t>
            </a:r>
            <a:r>
              <a:rPr lang="en-US" dirty="0">
                <a:latin typeface="Söhne"/>
              </a:rPr>
              <a:t> Filter Arrays</a:t>
            </a:r>
          </a:p>
        </p:txBody>
      </p:sp>
      <p:pic>
        <p:nvPicPr>
          <p:cNvPr id="4" name="Picture 3">
            <a:extLst>
              <a:ext uri="{FF2B5EF4-FFF2-40B4-BE49-F238E27FC236}">
                <a16:creationId xmlns:a16="http://schemas.microsoft.com/office/drawing/2014/main" id="{497CF6B2-8753-D3B1-F05A-AFF11C5AE7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9759" y="2407706"/>
            <a:ext cx="9472481" cy="2484335"/>
          </a:xfrm>
          <a:prstGeom prst="rect">
            <a:avLst/>
          </a:prstGeom>
        </p:spPr>
      </p:pic>
    </p:spTree>
    <p:extLst>
      <p:ext uri="{BB962C8B-B14F-4D97-AF65-F5344CB8AC3E}">
        <p14:creationId xmlns:p14="http://schemas.microsoft.com/office/powerpoint/2010/main" val="173199278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0DD5782-128F-B3D7-9B9F-3BC7BC0D6C27}"/>
              </a:ext>
            </a:extLst>
          </p:cNvPr>
          <p:cNvSpPr>
            <a:spLocks noGrp="1"/>
          </p:cNvSpPr>
          <p:nvPr>
            <p:ph type="title"/>
          </p:nvPr>
        </p:nvSpPr>
        <p:spPr>
          <a:xfrm>
            <a:off x="1143000" y="609600"/>
            <a:ext cx="9875520" cy="1356360"/>
          </a:xfrm>
        </p:spPr>
        <p:txBody>
          <a:bodyPr/>
          <a:lstStyle/>
          <a:p>
            <a:r>
              <a:rPr lang="en-US" dirty="0">
                <a:latin typeface="Söhne"/>
              </a:rPr>
              <a:t>Joining </a:t>
            </a:r>
            <a:r>
              <a:rPr lang="en-US" dirty="0" err="1">
                <a:latin typeface="Söhne"/>
              </a:rPr>
              <a:t>Numpy</a:t>
            </a:r>
            <a:r>
              <a:rPr lang="en-US" dirty="0">
                <a:latin typeface="Söhne"/>
              </a:rPr>
              <a:t> Array</a:t>
            </a:r>
          </a:p>
        </p:txBody>
      </p:sp>
      <p:pic>
        <p:nvPicPr>
          <p:cNvPr id="6" name="Picture 5">
            <a:extLst>
              <a:ext uri="{FF2B5EF4-FFF2-40B4-BE49-F238E27FC236}">
                <a16:creationId xmlns:a16="http://schemas.microsoft.com/office/drawing/2014/main" id="{D1504A1F-441A-C2D7-D1EA-ECA019CB97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4518" y="2183493"/>
            <a:ext cx="9502964" cy="1988992"/>
          </a:xfrm>
          <a:prstGeom prst="rect">
            <a:avLst/>
          </a:prstGeom>
        </p:spPr>
      </p:pic>
      <p:pic>
        <p:nvPicPr>
          <p:cNvPr id="8" name="Picture 7">
            <a:extLst>
              <a:ext uri="{FF2B5EF4-FFF2-40B4-BE49-F238E27FC236}">
                <a16:creationId xmlns:a16="http://schemas.microsoft.com/office/drawing/2014/main" id="{F7E4DDE1-B471-2CC6-41D3-EC8AB78DE59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93668" y="4658393"/>
            <a:ext cx="1204664" cy="1369512"/>
          </a:xfrm>
          <a:prstGeom prst="rect">
            <a:avLst/>
          </a:prstGeom>
        </p:spPr>
      </p:pic>
    </p:spTree>
    <p:extLst>
      <p:ext uri="{BB962C8B-B14F-4D97-AF65-F5344CB8AC3E}">
        <p14:creationId xmlns:p14="http://schemas.microsoft.com/office/powerpoint/2010/main" val="427446481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62F55B9-5A79-4C7A-E00C-7D65F89BA52A}"/>
              </a:ext>
            </a:extLst>
          </p:cNvPr>
          <p:cNvSpPr>
            <a:spLocks noGrp="1"/>
          </p:cNvSpPr>
          <p:nvPr>
            <p:ph type="title"/>
          </p:nvPr>
        </p:nvSpPr>
        <p:spPr>
          <a:xfrm>
            <a:off x="1143000" y="609600"/>
            <a:ext cx="9875520" cy="1356360"/>
          </a:xfrm>
        </p:spPr>
        <p:txBody>
          <a:bodyPr/>
          <a:lstStyle/>
          <a:p>
            <a:r>
              <a:rPr lang="en-US" dirty="0">
                <a:latin typeface="Söhne"/>
              </a:rPr>
              <a:t>Joining </a:t>
            </a:r>
            <a:r>
              <a:rPr lang="en-US" dirty="0" err="1">
                <a:latin typeface="Söhne"/>
              </a:rPr>
              <a:t>Numpy</a:t>
            </a:r>
            <a:r>
              <a:rPr lang="en-US" dirty="0">
                <a:latin typeface="Söhne"/>
              </a:rPr>
              <a:t> Array</a:t>
            </a:r>
          </a:p>
        </p:txBody>
      </p:sp>
      <p:pic>
        <p:nvPicPr>
          <p:cNvPr id="5" name="Picture 4">
            <a:extLst>
              <a:ext uri="{FF2B5EF4-FFF2-40B4-BE49-F238E27FC236}">
                <a16:creationId xmlns:a16="http://schemas.microsoft.com/office/drawing/2014/main" id="{78F98A5A-AFF7-98C3-BC13-F54CF5018B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00" y="1965960"/>
            <a:ext cx="9502964" cy="2263336"/>
          </a:xfrm>
          <a:prstGeom prst="rect">
            <a:avLst/>
          </a:prstGeom>
        </p:spPr>
      </p:pic>
      <p:pic>
        <p:nvPicPr>
          <p:cNvPr id="7" name="Picture 6">
            <a:extLst>
              <a:ext uri="{FF2B5EF4-FFF2-40B4-BE49-F238E27FC236}">
                <a16:creationId xmlns:a16="http://schemas.microsoft.com/office/drawing/2014/main" id="{BCF03FE9-9211-8BFB-8B16-2B86901A7C1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22256" y="4727379"/>
            <a:ext cx="1944452" cy="1123462"/>
          </a:xfrm>
          <a:prstGeom prst="rect">
            <a:avLst/>
          </a:prstGeom>
        </p:spPr>
      </p:pic>
    </p:spTree>
    <p:extLst>
      <p:ext uri="{BB962C8B-B14F-4D97-AF65-F5344CB8AC3E}">
        <p14:creationId xmlns:p14="http://schemas.microsoft.com/office/powerpoint/2010/main" val="316900462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578ECF8-843D-0ACA-455C-68A732BE5C88}"/>
              </a:ext>
            </a:extLst>
          </p:cNvPr>
          <p:cNvSpPr>
            <a:spLocks noGrp="1"/>
          </p:cNvSpPr>
          <p:nvPr>
            <p:ph idx="1"/>
          </p:nvPr>
        </p:nvSpPr>
        <p:spPr>
          <a:xfrm>
            <a:off x="1143000" y="2057400"/>
            <a:ext cx="4504765" cy="381000"/>
          </a:xfrm>
        </p:spPr>
        <p:txBody>
          <a:bodyPr>
            <a:normAutofit/>
          </a:bodyPr>
          <a:lstStyle/>
          <a:p>
            <a:r>
              <a:rPr lang="en-US" sz="2000" dirty="0">
                <a:latin typeface="Söhne"/>
              </a:rPr>
              <a:t>Stacking along rows with </a:t>
            </a:r>
            <a:r>
              <a:rPr lang="en-US" sz="2000" b="1" dirty="0" err="1">
                <a:latin typeface="Söhne"/>
              </a:rPr>
              <a:t>hstack</a:t>
            </a:r>
            <a:r>
              <a:rPr lang="en-US" sz="2000" b="1" dirty="0">
                <a:latin typeface="Söhne"/>
              </a:rPr>
              <a:t>()</a:t>
            </a:r>
          </a:p>
        </p:txBody>
      </p:sp>
      <p:sp>
        <p:nvSpPr>
          <p:cNvPr id="4" name="Title 1">
            <a:extLst>
              <a:ext uri="{FF2B5EF4-FFF2-40B4-BE49-F238E27FC236}">
                <a16:creationId xmlns:a16="http://schemas.microsoft.com/office/drawing/2014/main" id="{0681ADE8-33F1-5A09-1A4C-663B127ABF51}"/>
              </a:ext>
            </a:extLst>
          </p:cNvPr>
          <p:cNvSpPr>
            <a:spLocks noGrp="1"/>
          </p:cNvSpPr>
          <p:nvPr>
            <p:ph type="title"/>
          </p:nvPr>
        </p:nvSpPr>
        <p:spPr>
          <a:xfrm>
            <a:off x="1143000" y="609600"/>
            <a:ext cx="9875520" cy="1356360"/>
          </a:xfrm>
        </p:spPr>
        <p:txBody>
          <a:bodyPr/>
          <a:lstStyle/>
          <a:p>
            <a:r>
              <a:rPr lang="en-US" dirty="0">
                <a:latin typeface="Söhne"/>
              </a:rPr>
              <a:t>Joining </a:t>
            </a:r>
            <a:r>
              <a:rPr lang="en-US" dirty="0" err="1">
                <a:latin typeface="Söhne"/>
              </a:rPr>
              <a:t>Numpy</a:t>
            </a:r>
            <a:r>
              <a:rPr lang="en-US" dirty="0">
                <a:latin typeface="Söhne"/>
              </a:rPr>
              <a:t> Array</a:t>
            </a:r>
          </a:p>
        </p:txBody>
      </p:sp>
      <p:pic>
        <p:nvPicPr>
          <p:cNvPr id="6" name="Picture 5">
            <a:extLst>
              <a:ext uri="{FF2B5EF4-FFF2-40B4-BE49-F238E27FC236}">
                <a16:creationId xmlns:a16="http://schemas.microsoft.com/office/drawing/2014/main" id="{E1E33D84-84F6-19E1-3F1F-C152B09A17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2139" y="2529840"/>
            <a:ext cx="9487722" cy="2027096"/>
          </a:xfrm>
          <a:prstGeom prst="rect">
            <a:avLst/>
          </a:prstGeom>
        </p:spPr>
      </p:pic>
    </p:spTree>
    <p:extLst>
      <p:ext uri="{BB962C8B-B14F-4D97-AF65-F5344CB8AC3E}">
        <p14:creationId xmlns:p14="http://schemas.microsoft.com/office/powerpoint/2010/main" val="167821516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578ECF8-843D-0ACA-455C-68A732BE5C88}"/>
              </a:ext>
            </a:extLst>
          </p:cNvPr>
          <p:cNvSpPr>
            <a:spLocks noGrp="1"/>
          </p:cNvSpPr>
          <p:nvPr>
            <p:ph idx="1"/>
          </p:nvPr>
        </p:nvSpPr>
        <p:spPr>
          <a:xfrm>
            <a:off x="1143000" y="2057400"/>
            <a:ext cx="4504765" cy="381000"/>
          </a:xfrm>
        </p:spPr>
        <p:txBody>
          <a:bodyPr>
            <a:normAutofit fontScale="92500"/>
          </a:bodyPr>
          <a:lstStyle/>
          <a:p>
            <a:r>
              <a:rPr lang="en-US" dirty="0">
                <a:latin typeface="Söhne"/>
              </a:rPr>
              <a:t>Stacking along columns with </a:t>
            </a:r>
            <a:r>
              <a:rPr lang="en-US" b="1" dirty="0" err="1">
                <a:latin typeface="Söhne"/>
              </a:rPr>
              <a:t>vstack</a:t>
            </a:r>
            <a:r>
              <a:rPr lang="en-US" b="1" dirty="0">
                <a:latin typeface="Söhne"/>
              </a:rPr>
              <a:t>()</a:t>
            </a:r>
          </a:p>
        </p:txBody>
      </p:sp>
      <p:sp>
        <p:nvSpPr>
          <p:cNvPr id="4" name="Title 1">
            <a:extLst>
              <a:ext uri="{FF2B5EF4-FFF2-40B4-BE49-F238E27FC236}">
                <a16:creationId xmlns:a16="http://schemas.microsoft.com/office/drawing/2014/main" id="{0681ADE8-33F1-5A09-1A4C-663B127ABF51}"/>
              </a:ext>
            </a:extLst>
          </p:cNvPr>
          <p:cNvSpPr>
            <a:spLocks noGrp="1"/>
          </p:cNvSpPr>
          <p:nvPr>
            <p:ph type="title"/>
          </p:nvPr>
        </p:nvSpPr>
        <p:spPr>
          <a:xfrm>
            <a:off x="1143000" y="609600"/>
            <a:ext cx="9875520" cy="1356360"/>
          </a:xfrm>
        </p:spPr>
        <p:txBody>
          <a:bodyPr/>
          <a:lstStyle/>
          <a:p>
            <a:r>
              <a:rPr lang="en-US" dirty="0">
                <a:latin typeface="Söhne"/>
              </a:rPr>
              <a:t>Joining </a:t>
            </a:r>
            <a:r>
              <a:rPr lang="en-US" dirty="0" err="1">
                <a:latin typeface="Söhne"/>
              </a:rPr>
              <a:t>Numpy</a:t>
            </a:r>
            <a:r>
              <a:rPr lang="en-US" dirty="0">
                <a:latin typeface="Söhne"/>
              </a:rPr>
              <a:t> Array</a:t>
            </a:r>
          </a:p>
        </p:txBody>
      </p:sp>
      <p:pic>
        <p:nvPicPr>
          <p:cNvPr id="5" name="Picture 4">
            <a:extLst>
              <a:ext uri="{FF2B5EF4-FFF2-40B4-BE49-F238E27FC236}">
                <a16:creationId xmlns:a16="http://schemas.microsoft.com/office/drawing/2014/main" id="{CD8BA916-2D85-B809-BEC4-819B083017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5074" y="2529840"/>
            <a:ext cx="9533446" cy="2027096"/>
          </a:xfrm>
          <a:prstGeom prst="rect">
            <a:avLst/>
          </a:prstGeom>
        </p:spPr>
      </p:pic>
    </p:spTree>
    <p:extLst>
      <p:ext uri="{BB962C8B-B14F-4D97-AF65-F5344CB8AC3E}">
        <p14:creationId xmlns:p14="http://schemas.microsoft.com/office/powerpoint/2010/main" val="249340345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578ECF8-843D-0ACA-455C-68A732BE5C88}"/>
              </a:ext>
            </a:extLst>
          </p:cNvPr>
          <p:cNvSpPr>
            <a:spLocks noGrp="1"/>
          </p:cNvSpPr>
          <p:nvPr>
            <p:ph idx="1"/>
          </p:nvPr>
        </p:nvSpPr>
        <p:spPr>
          <a:xfrm>
            <a:off x="1143000" y="2057400"/>
            <a:ext cx="4504765" cy="381000"/>
          </a:xfrm>
        </p:spPr>
        <p:txBody>
          <a:bodyPr>
            <a:normAutofit lnSpcReduction="10000"/>
          </a:bodyPr>
          <a:lstStyle/>
          <a:p>
            <a:r>
              <a:rPr lang="en-US" dirty="0">
                <a:latin typeface="Söhne"/>
              </a:rPr>
              <a:t>Stacking along height with </a:t>
            </a:r>
            <a:r>
              <a:rPr lang="en-US" b="1" dirty="0" err="1">
                <a:latin typeface="Söhne"/>
              </a:rPr>
              <a:t>dstack</a:t>
            </a:r>
            <a:r>
              <a:rPr lang="en-US" b="1" dirty="0">
                <a:latin typeface="Söhne"/>
              </a:rPr>
              <a:t>()</a:t>
            </a:r>
          </a:p>
        </p:txBody>
      </p:sp>
      <p:sp>
        <p:nvSpPr>
          <p:cNvPr id="4" name="Title 1">
            <a:extLst>
              <a:ext uri="{FF2B5EF4-FFF2-40B4-BE49-F238E27FC236}">
                <a16:creationId xmlns:a16="http://schemas.microsoft.com/office/drawing/2014/main" id="{0681ADE8-33F1-5A09-1A4C-663B127ABF51}"/>
              </a:ext>
            </a:extLst>
          </p:cNvPr>
          <p:cNvSpPr>
            <a:spLocks noGrp="1"/>
          </p:cNvSpPr>
          <p:nvPr>
            <p:ph type="title"/>
          </p:nvPr>
        </p:nvSpPr>
        <p:spPr>
          <a:xfrm>
            <a:off x="1143000" y="609600"/>
            <a:ext cx="9875520" cy="1356360"/>
          </a:xfrm>
        </p:spPr>
        <p:txBody>
          <a:bodyPr/>
          <a:lstStyle/>
          <a:p>
            <a:r>
              <a:rPr lang="en-US" dirty="0">
                <a:latin typeface="Söhne"/>
              </a:rPr>
              <a:t>Joining </a:t>
            </a:r>
            <a:r>
              <a:rPr lang="en-US" dirty="0" err="1">
                <a:latin typeface="Söhne"/>
              </a:rPr>
              <a:t>Numpy</a:t>
            </a:r>
            <a:r>
              <a:rPr lang="en-US" dirty="0">
                <a:latin typeface="Söhne"/>
              </a:rPr>
              <a:t> Array</a:t>
            </a:r>
          </a:p>
        </p:txBody>
      </p:sp>
      <p:pic>
        <p:nvPicPr>
          <p:cNvPr id="6" name="Picture 5">
            <a:extLst>
              <a:ext uri="{FF2B5EF4-FFF2-40B4-BE49-F238E27FC236}">
                <a16:creationId xmlns:a16="http://schemas.microsoft.com/office/drawing/2014/main" id="{64D3FFE2-9BE7-2AAD-DD6C-CB35A7C6C9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9076" y="2529840"/>
            <a:ext cx="9464860" cy="2027096"/>
          </a:xfrm>
          <a:prstGeom prst="rect">
            <a:avLst/>
          </a:prstGeom>
        </p:spPr>
      </p:pic>
    </p:spTree>
    <p:extLst>
      <p:ext uri="{BB962C8B-B14F-4D97-AF65-F5344CB8AC3E}">
        <p14:creationId xmlns:p14="http://schemas.microsoft.com/office/powerpoint/2010/main" val="174366954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F66BE5-93DA-AACD-D60F-69E002F515FA}"/>
              </a:ext>
            </a:extLst>
          </p:cNvPr>
          <p:cNvSpPr>
            <a:spLocks noGrp="1"/>
          </p:cNvSpPr>
          <p:nvPr>
            <p:ph type="title"/>
          </p:nvPr>
        </p:nvSpPr>
        <p:spPr/>
        <p:txBody>
          <a:bodyPr/>
          <a:lstStyle/>
          <a:p>
            <a:r>
              <a:rPr lang="en-US" dirty="0">
                <a:latin typeface="Söhne"/>
              </a:rPr>
              <a:t>Splitting </a:t>
            </a:r>
            <a:r>
              <a:rPr lang="en-US" dirty="0" err="1">
                <a:latin typeface="Söhne"/>
              </a:rPr>
              <a:t>Numpy</a:t>
            </a:r>
            <a:r>
              <a:rPr lang="en-US" dirty="0">
                <a:latin typeface="Söhne"/>
              </a:rPr>
              <a:t> Arrays</a:t>
            </a:r>
          </a:p>
        </p:txBody>
      </p:sp>
      <p:sp>
        <p:nvSpPr>
          <p:cNvPr id="4" name="Rectangle 1">
            <a:extLst>
              <a:ext uri="{FF2B5EF4-FFF2-40B4-BE49-F238E27FC236}">
                <a16:creationId xmlns:a16="http://schemas.microsoft.com/office/drawing/2014/main" id="{E317069C-469C-290C-8881-29F4479332FB}"/>
              </a:ext>
            </a:extLst>
          </p:cNvPr>
          <p:cNvSpPr>
            <a:spLocks noGrp="1" noChangeArrowheads="1"/>
          </p:cNvSpPr>
          <p:nvPr>
            <p:ph idx="1"/>
          </p:nvPr>
        </p:nvSpPr>
        <p:spPr bwMode="auto">
          <a:xfrm>
            <a:off x="1173480" y="1957511"/>
            <a:ext cx="9485555" cy="132343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accent1"/>
                </a:solidFill>
                <a:effectLst/>
                <a:latin typeface="Söhne"/>
              </a:rPr>
              <a:t>Splitting is </a:t>
            </a:r>
            <a:r>
              <a:rPr kumimoji="0" lang="en-US" altLang="en-US" sz="2000" b="1" i="0" u="none" strike="noStrike" cap="none" normalizeH="0" baseline="0" dirty="0">
                <a:ln>
                  <a:noFill/>
                </a:ln>
                <a:solidFill>
                  <a:schemeClr val="accent1"/>
                </a:solidFill>
                <a:effectLst/>
                <a:latin typeface="Söhne"/>
              </a:rPr>
              <a:t>reverse operation of Joining</a:t>
            </a:r>
            <a:r>
              <a:rPr kumimoji="0" lang="en-US" altLang="en-US" sz="2000" b="0" i="0" u="none" strike="noStrike" cap="none" normalizeH="0" baseline="0" dirty="0">
                <a:ln>
                  <a:noFill/>
                </a:ln>
                <a:solidFill>
                  <a:schemeClr val="accent1"/>
                </a:solidFill>
                <a:effectLst/>
                <a:latin typeface="Söhne"/>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accent1"/>
                </a:solidFill>
                <a:effectLst/>
                <a:latin typeface="Söhne"/>
              </a:rPr>
              <a:t>Joining merges multiple arrays into one and Splitting breaks one array into multiple.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accent1"/>
                </a:solidFill>
                <a:effectLst/>
                <a:latin typeface="Söhne"/>
              </a:rPr>
              <a:t>We use </a:t>
            </a:r>
            <a:r>
              <a:rPr kumimoji="0" lang="en-US" altLang="en-US" sz="2000" b="1" i="0" u="none" strike="noStrike" cap="none" normalizeH="0" baseline="0" dirty="0" err="1">
                <a:ln>
                  <a:noFill/>
                </a:ln>
                <a:solidFill>
                  <a:schemeClr val="accent1"/>
                </a:solidFill>
                <a:effectLst/>
                <a:latin typeface="Söhne"/>
              </a:rPr>
              <a:t>array_split</a:t>
            </a:r>
            <a:r>
              <a:rPr kumimoji="0" lang="en-US" altLang="en-US" sz="2000" b="1" i="0" u="none" strike="noStrike" cap="none" normalizeH="0" baseline="0" dirty="0">
                <a:ln>
                  <a:noFill/>
                </a:ln>
                <a:solidFill>
                  <a:schemeClr val="accent1"/>
                </a:solidFill>
                <a:effectLst/>
                <a:latin typeface="Söhne"/>
              </a:rPr>
              <a:t>() </a:t>
            </a:r>
            <a:r>
              <a:rPr kumimoji="0" lang="en-US" altLang="en-US" sz="2000" b="0" i="0" u="none" strike="noStrike" cap="none" normalizeH="0" baseline="0" dirty="0">
                <a:ln>
                  <a:noFill/>
                </a:ln>
                <a:solidFill>
                  <a:schemeClr val="accent1"/>
                </a:solidFill>
                <a:effectLst/>
                <a:latin typeface="Söhne"/>
              </a:rPr>
              <a:t>for splitting arrays, we pass it the array we want to split and the number of splits.</a:t>
            </a:r>
          </a:p>
        </p:txBody>
      </p:sp>
      <p:pic>
        <p:nvPicPr>
          <p:cNvPr id="6" name="Picture 5">
            <a:extLst>
              <a:ext uri="{FF2B5EF4-FFF2-40B4-BE49-F238E27FC236}">
                <a16:creationId xmlns:a16="http://schemas.microsoft.com/office/drawing/2014/main" id="{494F896F-A400-BA57-E400-E1FE381A3C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0708" y="3429000"/>
            <a:ext cx="9510584" cy="1928027"/>
          </a:xfrm>
          <a:prstGeom prst="rect">
            <a:avLst/>
          </a:prstGeom>
        </p:spPr>
      </p:pic>
      <p:pic>
        <p:nvPicPr>
          <p:cNvPr id="8" name="Picture 7">
            <a:extLst>
              <a:ext uri="{FF2B5EF4-FFF2-40B4-BE49-F238E27FC236}">
                <a16:creationId xmlns:a16="http://schemas.microsoft.com/office/drawing/2014/main" id="{01AF6E2F-A84F-7E3A-C8FE-C65BB4E494F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46127" y="5569306"/>
            <a:ext cx="3299746" cy="381033"/>
          </a:xfrm>
          <a:prstGeom prst="rect">
            <a:avLst/>
          </a:prstGeom>
        </p:spPr>
      </p:pic>
    </p:spTree>
    <p:extLst>
      <p:ext uri="{BB962C8B-B14F-4D97-AF65-F5344CB8AC3E}">
        <p14:creationId xmlns:p14="http://schemas.microsoft.com/office/powerpoint/2010/main" val="81182250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F66BE5-93DA-AACD-D60F-69E002F515FA}"/>
              </a:ext>
            </a:extLst>
          </p:cNvPr>
          <p:cNvSpPr>
            <a:spLocks noGrp="1"/>
          </p:cNvSpPr>
          <p:nvPr>
            <p:ph type="title"/>
          </p:nvPr>
        </p:nvSpPr>
        <p:spPr/>
        <p:txBody>
          <a:bodyPr/>
          <a:lstStyle/>
          <a:p>
            <a:r>
              <a:rPr lang="en-US" dirty="0">
                <a:latin typeface="Söhne"/>
              </a:rPr>
              <a:t>Splitting </a:t>
            </a:r>
            <a:r>
              <a:rPr lang="en-US" dirty="0" err="1">
                <a:latin typeface="Söhne"/>
              </a:rPr>
              <a:t>Numpy</a:t>
            </a:r>
            <a:r>
              <a:rPr lang="en-US" dirty="0">
                <a:latin typeface="Söhne"/>
              </a:rPr>
              <a:t> Arrays</a:t>
            </a:r>
          </a:p>
        </p:txBody>
      </p:sp>
      <p:pic>
        <p:nvPicPr>
          <p:cNvPr id="7" name="Picture 6">
            <a:extLst>
              <a:ext uri="{FF2B5EF4-FFF2-40B4-BE49-F238E27FC236}">
                <a16:creationId xmlns:a16="http://schemas.microsoft.com/office/drawing/2014/main" id="{A79979B3-18DC-991F-70C3-F3DEA5F0AD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3086" y="2732819"/>
            <a:ext cx="9525825" cy="1661304"/>
          </a:xfrm>
          <a:prstGeom prst="rect">
            <a:avLst/>
          </a:prstGeom>
        </p:spPr>
      </p:pic>
      <p:pic>
        <p:nvPicPr>
          <p:cNvPr id="10" name="Picture 9">
            <a:extLst>
              <a:ext uri="{FF2B5EF4-FFF2-40B4-BE49-F238E27FC236}">
                <a16:creationId xmlns:a16="http://schemas.microsoft.com/office/drawing/2014/main" id="{165BF881-1C45-7D69-B803-0A199BF0EC9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22248" y="4712954"/>
            <a:ext cx="3947502" cy="358171"/>
          </a:xfrm>
          <a:prstGeom prst="rect">
            <a:avLst/>
          </a:prstGeom>
        </p:spPr>
      </p:pic>
    </p:spTree>
    <p:extLst>
      <p:ext uri="{BB962C8B-B14F-4D97-AF65-F5344CB8AC3E}">
        <p14:creationId xmlns:p14="http://schemas.microsoft.com/office/powerpoint/2010/main" val="262921713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Basis">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90E45F77-AEFC-46EF-A7C1-5B338C297B02}"/>
    </a:ext>
  </a:extLst>
</a:theme>
</file>

<file path=docProps/app.xml><?xml version="1.0" encoding="utf-8"?>
<Properties xmlns="http://schemas.openxmlformats.org/officeDocument/2006/extended-properties" xmlns:vt="http://schemas.openxmlformats.org/officeDocument/2006/docPropsVTypes">
  <Template>TM03457444[[fn=Basis]]</Template>
  <TotalTime>746</TotalTime>
  <Words>684</Words>
  <Application>Microsoft Office PowerPoint</Application>
  <PresentationFormat>Widescreen</PresentationFormat>
  <Paragraphs>70</Paragraphs>
  <Slides>29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29</vt:i4>
      </vt:variant>
    </vt:vector>
  </HeadingPairs>
  <TitlesOfParts>
    <vt:vector size="33" baseType="lpstr">
      <vt:lpstr>Arial</vt:lpstr>
      <vt:lpstr>Corbel</vt:lpstr>
      <vt:lpstr>Söhne</vt:lpstr>
      <vt:lpstr>Basis</vt:lpstr>
      <vt:lpstr>Data analytics</vt:lpstr>
      <vt:lpstr>Joining Numpy Array</vt:lpstr>
      <vt:lpstr>Joining Numpy Array</vt:lpstr>
      <vt:lpstr>Joining Numpy Array</vt:lpstr>
      <vt:lpstr>Joining Numpy Array</vt:lpstr>
      <vt:lpstr>Joining Numpy Array</vt:lpstr>
      <vt:lpstr>Joining Numpy Array</vt:lpstr>
      <vt:lpstr>Splitting Numpy Arrays</vt:lpstr>
      <vt:lpstr>Splitting Numpy Arrays</vt:lpstr>
      <vt:lpstr>Splitting Numpy Arrays</vt:lpstr>
      <vt:lpstr>Splitting Numpy Arrays</vt:lpstr>
      <vt:lpstr>Splitting Numpy Arrays</vt:lpstr>
      <vt:lpstr>Splitting Numpy Arrays</vt:lpstr>
      <vt:lpstr>Splitting Numpy Arrays</vt:lpstr>
      <vt:lpstr>Splitting Numpy Arrays</vt:lpstr>
      <vt:lpstr>Searching Arrays</vt:lpstr>
      <vt:lpstr>Searching Arrays</vt:lpstr>
      <vt:lpstr>Searching Arrays</vt:lpstr>
      <vt:lpstr>Searching Arrays</vt:lpstr>
      <vt:lpstr>Searching Arrays</vt:lpstr>
      <vt:lpstr>Numpy Sorting Arrays</vt:lpstr>
      <vt:lpstr>Numpy Sorting Arrays</vt:lpstr>
      <vt:lpstr>Numpy Sorting Arrays</vt:lpstr>
      <vt:lpstr>Numpy Sorting Arrays</vt:lpstr>
      <vt:lpstr>Numpy Filter Arrays</vt:lpstr>
      <vt:lpstr>Numpy Filter Arrays</vt:lpstr>
      <vt:lpstr>Numpy Filter Arrays</vt:lpstr>
      <vt:lpstr>Numpy Filter Arrays</vt:lpstr>
      <vt:lpstr>Numpy Filter Arrays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analytics</dc:title>
  <dc:creator>Yazdan</dc:creator>
  <cp:lastModifiedBy>Yazdan</cp:lastModifiedBy>
  <cp:revision>41</cp:revision>
  <dcterms:created xsi:type="dcterms:W3CDTF">2023-09-28T11:30:32Z</dcterms:created>
  <dcterms:modified xsi:type="dcterms:W3CDTF">2023-10-26T21:35:16Z</dcterms:modified>
</cp:coreProperties>
</file>