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009DFC8-615A-4E69-8874-B01E88C76BE9}" type="datetimeFigureOut">
              <a:rPr lang="en-US" smtClean="0"/>
              <a:t>10/13/2023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2CA8C8C-195B-46C2-B962-EA6899FCB4D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1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5306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703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21217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09DFC8-615A-4E69-8874-B01E88C76BE9}"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4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09DFC8-615A-4E69-8874-B01E88C76BE9}"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42966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09DFC8-615A-4E69-8874-B01E88C76BE9}" type="datetimeFigureOut">
              <a:rPr lang="en-US" smtClean="0"/>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312787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09DFC8-615A-4E69-8874-B01E88C76BE9}" type="datetimeFigureOut">
              <a:rPr lang="en-US" smtClean="0"/>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08660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9DFC8-615A-4E69-8874-B01E88C76BE9}" type="datetimeFigureOut">
              <a:rPr lang="en-US" smtClean="0"/>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07622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98395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91684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009DFC8-615A-4E69-8874-B01E88C76BE9}" type="datetimeFigureOut">
              <a:rPr lang="en-US" smtClean="0"/>
              <a:t>10/13/2023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2CA8C8C-195B-46C2-B962-EA6899FCB4DF}" type="slidenum">
              <a:rPr lang="en-US" smtClean="0"/>
              <a:t>‹#›</a:t>
            </a:fld>
            <a:endParaRPr lang="en-US"/>
          </a:p>
        </p:txBody>
      </p:sp>
    </p:spTree>
    <p:extLst>
      <p:ext uri="{BB962C8B-B14F-4D97-AF65-F5344CB8AC3E}">
        <p14:creationId xmlns:p14="http://schemas.microsoft.com/office/powerpoint/2010/main" val="968462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946C-E530-C581-37BB-B90A3F858A15}"/>
              </a:ext>
            </a:extLst>
          </p:cNvPr>
          <p:cNvSpPr>
            <a:spLocks noGrp="1"/>
          </p:cNvSpPr>
          <p:nvPr>
            <p:ph type="ctrTitle"/>
          </p:nvPr>
        </p:nvSpPr>
        <p:spPr/>
        <p:txBody>
          <a:bodyPr/>
          <a:lstStyle/>
          <a:p>
            <a:r>
              <a:rPr lang="en-US" dirty="0"/>
              <a:t>Data analytics</a:t>
            </a:r>
          </a:p>
        </p:txBody>
      </p:sp>
      <p:sp>
        <p:nvSpPr>
          <p:cNvPr id="3" name="Subtitle 2">
            <a:extLst>
              <a:ext uri="{FF2B5EF4-FFF2-40B4-BE49-F238E27FC236}">
                <a16:creationId xmlns:a16="http://schemas.microsoft.com/office/drawing/2014/main" id="{BAEA438A-1177-412E-9A45-1AF63171D618}"/>
              </a:ext>
            </a:extLst>
          </p:cNvPr>
          <p:cNvSpPr>
            <a:spLocks noGrp="1"/>
          </p:cNvSpPr>
          <p:nvPr>
            <p:ph type="subTitle" idx="1"/>
          </p:nvPr>
        </p:nvSpPr>
        <p:spPr/>
        <p:txBody>
          <a:bodyPr/>
          <a:lstStyle/>
          <a:p>
            <a:r>
              <a:rPr lang="en-US" dirty="0"/>
              <a:t>Session 04</a:t>
            </a:r>
          </a:p>
        </p:txBody>
      </p:sp>
    </p:spTree>
    <p:extLst>
      <p:ext uri="{BB962C8B-B14F-4D97-AF65-F5344CB8AC3E}">
        <p14:creationId xmlns:p14="http://schemas.microsoft.com/office/powerpoint/2010/main" val="148552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95CD33-5FF4-B7EB-A1A3-69ED00EC3E54}"/>
              </a:ext>
            </a:extLst>
          </p:cNvPr>
          <p:cNvSpPr>
            <a:spLocks noGrp="1"/>
          </p:cNvSpPr>
          <p:nvPr>
            <p:ph type="title"/>
          </p:nvPr>
        </p:nvSpPr>
        <p:spPr>
          <a:xfrm>
            <a:off x="566570" y="678628"/>
            <a:ext cx="9875520" cy="1356360"/>
          </a:xfrm>
        </p:spPr>
        <p:txBody>
          <a:bodyPr/>
          <a:lstStyle/>
          <a:p>
            <a:r>
              <a:rPr lang="en-US" dirty="0">
                <a:latin typeface="Söhne"/>
              </a:rPr>
              <a:t>Decorators</a:t>
            </a:r>
          </a:p>
        </p:txBody>
      </p:sp>
      <p:pic>
        <p:nvPicPr>
          <p:cNvPr id="6" name="Picture 5">
            <a:extLst>
              <a:ext uri="{FF2B5EF4-FFF2-40B4-BE49-F238E27FC236}">
                <a16:creationId xmlns:a16="http://schemas.microsoft.com/office/drawing/2014/main" id="{3201DB90-19E1-35E9-2F17-858FEBBD4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271" y="678628"/>
            <a:ext cx="7400529" cy="5615740"/>
          </a:xfrm>
          <a:prstGeom prst="rect">
            <a:avLst/>
          </a:prstGeom>
        </p:spPr>
      </p:pic>
      <p:sp>
        <p:nvSpPr>
          <p:cNvPr id="7" name="TextBox 6">
            <a:extLst>
              <a:ext uri="{FF2B5EF4-FFF2-40B4-BE49-F238E27FC236}">
                <a16:creationId xmlns:a16="http://schemas.microsoft.com/office/drawing/2014/main" id="{EE15163A-ED0C-E3D8-8E2B-95CEAB35FC8E}"/>
              </a:ext>
            </a:extLst>
          </p:cNvPr>
          <p:cNvSpPr txBox="1"/>
          <p:nvPr/>
        </p:nvSpPr>
        <p:spPr>
          <a:xfrm>
            <a:off x="566570" y="2590799"/>
            <a:ext cx="3155576" cy="1477328"/>
          </a:xfrm>
          <a:prstGeom prst="rect">
            <a:avLst/>
          </a:prstGeom>
          <a:noFill/>
        </p:spPr>
        <p:txBody>
          <a:bodyPr wrap="square" rtlCol="0">
            <a:spAutoFit/>
          </a:bodyPr>
          <a:lstStyle/>
          <a:p>
            <a:pPr algn="l" fontAlgn="base"/>
            <a:r>
              <a:rPr lang="en-US" b="1" i="0" dirty="0">
                <a:solidFill>
                  <a:schemeClr val="accent1"/>
                </a:solidFill>
                <a:effectLst/>
                <a:latin typeface="Söhne"/>
              </a:rPr>
              <a:t>Chaining Decorators</a:t>
            </a:r>
          </a:p>
          <a:p>
            <a:pPr algn="l" fontAlgn="base"/>
            <a:r>
              <a:rPr lang="en-US" b="0" i="0" dirty="0">
                <a:solidFill>
                  <a:schemeClr val="accent1"/>
                </a:solidFill>
                <a:effectLst/>
                <a:latin typeface="Söhne"/>
              </a:rPr>
              <a:t>In simpler terms chaining decorators means decorating a function with multiple decorators.</a:t>
            </a:r>
          </a:p>
        </p:txBody>
      </p:sp>
    </p:spTree>
    <p:extLst>
      <p:ext uri="{BB962C8B-B14F-4D97-AF65-F5344CB8AC3E}">
        <p14:creationId xmlns:p14="http://schemas.microsoft.com/office/powerpoint/2010/main" val="3371682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60C1-E3C3-3704-7C6A-5D4F843E2FB6}"/>
              </a:ext>
            </a:extLst>
          </p:cNvPr>
          <p:cNvSpPr>
            <a:spLocks noGrp="1"/>
          </p:cNvSpPr>
          <p:nvPr>
            <p:ph type="title"/>
          </p:nvPr>
        </p:nvSpPr>
        <p:spPr>
          <a:xfrm>
            <a:off x="1142999" y="305098"/>
            <a:ext cx="9875520" cy="1356360"/>
          </a:xfrm>
        </p:spPr>
        <p:txBody>
          <a:bodyPr/>
          <a:lstStyle/>
          <a:p>
            <a:r>
              <a:rPr lang="en-US" dirty="0">
                <a:latin typeface="Söhne"/>
              </a:rPr>
              <a:t>Decorators with Parameters</a:t>
            </a:r>
          </a:p>
        </p:txBody>
      </p:sp>
      <p:pic>
        <p:nvPicPr>
          <p:cNvPr id="5" name="Picture 4">
            <a:extLst>
              <a:ext uri="{FF2B5EF4-FFF2-40B4-BE49-F238E27FC236}">
                <a16:creationId xmlns:a16="http://schemas.microsoft.com/office/drawing/2014/main" id="{A6569911-13BC-0FF8-90AA-BAB6EFF72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912" y="1730044"/>
            <a:ext cx="7559695" cy="1089754"/>
          </a:xfrm>
          <a:prstGeom prst="rect">
            <a:avLst/>
          </a:prstGeom>
        </p:spPr>
      </p:pic>
      <p:pic>
        <p:nvPicPr>
          <p:cNvPr id="7" name="Picture 6">
            <a:extLst>
              <a:ext uri="{FF2B5EF4-FFF2-40B4-BE49-F238E27FC236}">
                <a16:creationId xmlns:a16="http://schemas.microsoft.com/office/drawing/2014/main" id="{F584649A-9E85-E1B7-D79A-6D4D19DB4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153" y="3429000"/>
            <a:ext cx="7559694" cy="1158340"/>
          </a:xfrm>
          <a:prstGeom prst="rect">
            <a:avLst/>
          </a:prstGeom>
        </p:spPr>
      </p:pic>
      <p:sp>
        <p:nvSpPr>
          <p:cNvPr id="8" name="TextBox 7">
            <a:extLst>
              <a:ext uri="{FF2B5EF4-FFF2-40B4-BE49-F238E27FC236}">
                <a16:creationId xmlns:a16="http://schemas.microsoft.com/office/drawing/2014/main" id="{583B0B2F-D18C-BEF4-4F98-2736C6565D53}"/>
              </a:ext>
            </a:extLst>
          </p:cNvPr>
          <p:cNvSpPr txBox="1"/>
          <p:nvPr/>
        </p:nvSpPr>
        <p:spPr>
          <a:xfrm>
            <a:off x="2316152" y="4715991"/>
            <a:ext cx="7559695" cy="1754326"/>
          </a:xfrm>
          <a:prstGeom prst="rect">
            <a:avLst/>
          </a:prstGeom>
          <a:noFill/>
        </p:spPr>
        <p:txBody>
          <a:bodyPr wrap="square" rtlCol="0">
            <a:spAutoFit/>
          </a:bodyPr>
          <a:lstStyle/>
          <a:p>
            <a:r>
              <a:rPr lang="en-US" b="0" i="0" dirty="0">
                <a:solidFill>
                  <a:schemeClr val="accent1"/>
                </a:solidFill>
                <a:effectLst/>
                <a:latin typeface="Söhne"/>
              </a:rPr>
              <a:t>As the execution starts from left to right </a:t>
            </a:r>
            <a:r>
              <a:rPr lang="en-US" b="1" i="0" dirty="0">
                <a:solidFill>
                  <a:schemeClr val="accent1"/>
                </a:solidFill>
                <a:effectLst/>
                <a:latin typeface="Söhne"/>
              </a:rPr>
              <a:t>decorator(params)</a:t>
            </a:r>
            <a:r>
              <a:rPr lang="en-US" b="0" i="0" dirty="0">
                <a:solidFill>
                  <a:schemeClr val="accent1"/>
                </a:solidFill>
                <a:effectLst/>
                <a:latin typeface="Söhne"/>
              </a:rPr>
              <a:t> is called which returns a function object </a:t>
            </a:r>
            <a:r>
              <a:rPr lang="en-US" b="1" i="0" dirty="0" err="1">
                <a:solidFill>
                  <a:schemeClr val="accent1"/>
                </a:solidFill>
                <a:effectLst/>
                <a:latin typeface="Söhne"/>
              </a:rPr>
              <a:t>fun_obj</a:t>
            </a:r>
            <a:r>
              <a:rPr lang="en-US" b="0" i="0" dirty="0">
                <a:solidFill>
                  <a:schemeClr val="accent1"/>
                </a:solidFill>
                <a:effectLst/>
                <a:latin typeface="Söhne"/>
              </a:rPr>
              <a:t>. Using the </a:t>
            </a:r>
            <a:r>
              <a:rPr lang="en-US" b="0" i="0" dirty="0" err="1">
                <a:solidFill>
                  <a:schemeClr val="accent1"/>
                </a:solidFill>
                <a:effectLst/>
                <a:latin typeface="Söhne"/>
              </a:rPr>
              <a:t>fun_obj</a:t>
            </a:r>
            <a:r>
              <a:rPr lang="en-US" b="0" i="0" dirty="0">
                <a:solidFill>
                  <a:schemeClr val="accent1"/>
                </a:solidFill>
                <a:effectLst/>
                <a:latin typeface="Söhne"/>
              </a:rPr>
              <a:t> the call </a:t>
            </a:r>
            <a:r>
              <a:rPr lang="en-US" b="1" i="0" dirty="0" err="1">
                <a:solidFill>
                  <a:schemeClr val="accent1"/>
                </a:solidFill>
                <a:effectLst/>
                <a:latin typeface="Söhne"/>
              </a:rPr>
              <a:t>fun_obj</a:t>
            </a:r>
            <a:r>
              <a:rPr lang="en-US" b="1" i="0" dirty="0">
                <a:solidFill>
                  <a:schemeClr val="accent1"/>
                </a:solidFill>
                <a:effectLst/>
                <a:latin typeface="Söhne"/>
              </a:rPr>
              <a:t>(</a:t>
            </a:r>
            <a:r>
              <a:rPr lang="en-US" b="1" i="0" dirty="0" err="1">
                <a:solidFill>
                  <a:schemeClr val="accent1"/>
                </a:solidFill>
                <a:effectLst/>
                <a:latin typeface="Söhne"/>
              </a:rPr>
              <a:t>fun_name</a:t>
            </a:r>
            <a:r>
              <a:rPr lang="en-US" b="1" i="0" dirty="0">
                <a:solidFill>
                  <a:schemeClr val="accent1"/>
                </a:solidFill>
                <a:effectLst/>
                <a:latin typeface="Söhne"/>
              </a:rPr>
              <a:t>)</a:t>
            </a:r>
            <a:r>
              <a:rPr lang="en-US" b="0" i="0" dirty="0">
                <a:solidFill>
                  <a:schemeClr val="accent1"/>
                </a:solidFill>
                <a:effectLst/>
                <a:latin typeface="Söhne"/>
              </a:rPr>
              <a:t> is made. Inside the inner function, required operations are performed and the actual function reference is returned which will be assigned to </a:t>
            </a:r>
            <a:r>
              <a:rPr lang="en-US" b="1" i="0" dirty="0" err="1">
                <a:solidFill>
                  <a:schemeClr val="accent1"/>
                </a:solidFill>
                <a:effectLst/>
                <a:latin typeface="Söhne"/>
              </a:rPr>
              <a:t>func_name</a:t>
            </a:r>
            <a:r>
              <a:rPr lang="en-US" b="0" i="0" dirty="0">
                <a:solidFill>
                  <a:schemeClr val="accent1"/>
                </a:solidFill>
                <a:effectLst/>
                <a:latin typeface="Söhne"/>
              </a:rPr>
              <a:t>. Now, </a:t>
            </a:r>
            <a:r>
              <a:rPr lang="en-US" b="1" i="0" dirty="0" err="1">
                <a:solidFill>
                  <a:schemeClr val="accent1"/>
                </a:solidFill>
                <a:effectLst/>
                <a:latin typeface="Söhne"/>
              </a:rPr>
              <a:t>func_name</a:t>
            </a:r>
            <a:r>
              <a:rPr lang="en-US" b="1" i="0" dirty="0">
                <a:solidFill>
                  <a:schemeClr val="accent1"/>
                </a:solidFill>
                <a:effectLst/>
                <a:latin typeface="Söhne"/>
              </a:rPr>
              <a:t>()</a:t>
            </a:r>
            <a:r>
              <a:rPr lang="en-US" b="0" i="0" dirty="0">
                <a:solidFill>
                  <a:schemeClr val="accent1"/>
                </a:solidFill>
                <a:effectLst/>
                <a:latin typeface="Söhne"/>
              </a:rPr>
              <a:t> can be used to call the function with decorator applied on it.</a:t>
            </a:r>
            <a:endParaRPr lang="en-US" dirty="0">
              <a:solidFill>
                <a:schemeClr val="accent1"/>
              </a:solidFill>
              <a:latin typeface="Söhne"/>
            </a:endParaRPr>
          </a:p>
        </p:txBody>
      </p:sp>
      <p:cxnSp>
        <p:nvCxnSpPr>
          <p:cNvPr id="12" name="Straight Arrow Connector 11">
            <a:extLst>
              <a:ext uri="{FF2B5EF4-FFF2-40B4-BE49-F238E27FC236}">
                <a16:creationId xmlns:a16="http://schemas.microsoft.com/office/drawing/2014/main" id="{6178525B-32E6-48D4-9027-75359157BB7D}"/>
              </a:ext>
            </a:extLst>
          </p:cNvPr>
          <p:cNvCxnSpPr>
            <a:cxnSpLocks/>
            <a:stCxn id="5" idx="2"/>
          </p:cNvCxnSpPr>
          <p:nvPr/>
        </p:nvCxnSpPr>
        <p:spPr>
          <a:xfrm>
            <a:off x="6080760" y="2819798"/>
            <a:ext cx="15239" cy="609202"/>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10266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1E30DD-667E-11F1-0925-C61FCCA233F8}"/>
              </a:ext>
            </a:extLst>
          </p:cNvPr>
          <p:cNvSpPr>
            <a:spLocks noGrp="1"/>
          </p:cNvSpPr>
          <p:nvPr>
            <p:ph type="title"/>
          </p:nvPr>
        </p:nvSpPr>
        <p:spPr>
          <a:xfrm>
            <a:off x="1142999" y="485283"/>
            <a:ext cx="9875520" cy="1356360"/>
          </a:xfrm>
        </p:spPr>
        <p:txBody>
          <a:bodyPr/>
          <a:lstStyle/>
          <a:p>
            <a:r>
              <a:rPr lang="en-US" dirty="0">
                <a:latin typeface="Söhne"/>
              </a:rPr>
              <a:t>Decorators with Parameters</a:t>
            </a:r>
          </a:p>
        </p:txBody>
      </p:sp>
      <p:pic>
        <p:nvPicPr>
          <p:cNvPr id="6" name="Picture 5">
            <a:extLst>
              <a:ext uri="{FF2B5EF4-FFF2-40B4-BE49-F238E27FC236}">
                <a16:creationId xmlns:a16="http://schemas.microsoft.com/office/drawing/2014/main" id="{D65D4FD5-5B1A-4C80-1AAE-AF36555CC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774" y="1686011"/>
            <a:ext cx="7513971" cy="4686706"/>
          </a:xfrm>
          <a:prstGeom prst="rect">
            <a:avLst/>
          </a:prstGeom>
        </p:spPr>
      </p:pic>
    </p:spTree>
    <p:extLst>
      <p:ext uri="{BB962C8B-B14F-4D97-AF65-F5344CB8AC3E}">
        <p14:creationId xmlns:p14="http://schemas.microsoft.com/office/powerpoint/2010/main" val="20157659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8B6A9E-61E1-EC60-0224-40D9A7747ACB}"/>
              </a:ext>
            </a:extLst>
          </p:cNvPr>
          <p:cNvSpPr>
            <a:spLocks noGrp="1"/>
          </p:cNvSpPr>
          <p:nvPr>
            <p:ph type="title"/>
          </p:nvPr>
        </p:nvSpPr>
        <p:spPr>
          <a:xfrm>
            <a:off x="1142999" y="485283"/>
            <a:ext cx="9875520" cy="1356360"/>
          </a:xfrm>
        </p:spPr>
        <p:txBody>
          <a:bodyPr/>
          <a:lstStyle/>
          <a:p>
            <a:r>
              <a:rPr lang="en-US" dirty="0">
                <a:latin typeface="Söhne"/>
              </a:rPr>
              <a:t>Decorators with Parameters</a:t>
            </a:r>
          </a:p>
        </p:txBody>
      </p:sp>
      <p:pic>
        <p:nvPicPr>
          <p:cNvPr id="6" name="Picture 5">
            <a:extLst>
              <a:ext uri="{FF2B5EF4-FFF2-40B4-BE49-F238E27FC236}">
                <a16:creationId xmlns:a16="http://schemas.microsoft.com/office/drawing/2014/main" id="{44B518EC-34D5-B1BF-6787-7F4182628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571" y="1667204"/>
            <a:ext cx="6474858" cy="4639100"/>
          </a:xfrm>
          <a:prstGeom prst="rect">
            <a:avLst/>
          </a:prstGeom>
        </p:spPr>
      </p:pic>
    </p:spTree>
    <p:extLst>
      <p:ext uri="{BB962C8B-B14F-4D97-AF65-F5344CB8AC3E}">
        <p14:creationId xmlns:p14="http://schemas.microsoft.com/office/powerpoint/2010/main" val="4139080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06EF-60B1-395C-5745-F4D84AE8B2C4}"/>
              </a:ext>
            </a:extLst>
          </p:cNvPr>
          <p:cNvSpPr>
            <a:spLocks noGrp="1"/>
          </p:cNvSpPr>
          <p:nvPr>
            <p:ph type="title"/>
          </p:nvPr>
        </p:nvSpPr>
        <p:spPr/>
        <p:txBody>
          <a:bodyPr/>
          <a:lstStyle/>
          <a:p>
            <a:r>
              <a:rPr lang="en-US" dirty="0">
                <a:latin typeface="Söhne"/>
              </a:rPr>
              <a:t>Coding Exercises</a:t>
            </a:r>
          </a:p>
        </p:txBody>
      </p:sp>
      <p:sp>
        <p:nvSpPr>
          <p:cNvPr id="3" name="Content Placeholder 2">
            <a:extLst>
              <a:ext uri="{FF2B5EF4-FFF2-40B4-BE49-F238E27FC236}">
                <a16:creationId xmlns:a16="http://schemas.microsoft.com/office/drawing/2014/main" id="{2CC31C51-9560-C304-ADF7-918BA309BCFB}"/>
              </a:ext>
            </a:extLst>
          </p:cNvPr>
          <p:cNvSpPr>
            <a:spLocks noGrp="1"/>
          </p:cNvSpPr>
          <p:nvPr>
            <p:ph idx="1"/>
          </p:nvPr>
        </p:nvSpPr>
        <p:spPr/>
        <p:txBody>
          <a:bodyPr/>
          <a:lstStyle/>
          <a:p>
            <a:pPr marL="502920" indent="-457200">
              <a:buFont typeface="+mj-lt"/>
              <a:buAutoNum type="alphaUcPeriod"/>
            </a:pPr>
            <a:r>
              <a:rPr lang="en-US" b="0" i="0" dirty="0">
                <a:effectLst/>
                <a:latin typeface="Söhne"/>
              </a:rPr>
              <a:t>Write a Python program to create a class representing a stack data structure and queue data structure. Include methods for pushing and popping elements.</a:t>
            </a:r>
          </a:p>
          <a:p>
            <a:pPr marL="502920" indent="-457200">
              <a:buFont typeface="+mj-lt"/>
              <a:buAutoNum type="alphaUcPeriod"/>
            </a:pPr>
            <a:r>
              <a:rPr lang="en-US" b="0" i="0" dirty="0">
                <a:effectLst/>
                <a:latin typeface="Söhne"/>
              </a:rPr>
              <a:t>Write a Python program to create a class that represents a shape. Include methods to calculate its area and perimeter. Implement subclasses for different shapes like circle, triangle, and square.</a:t>
            </a:r>
          </a:p>
          <a:p>
            <a:pPr marL="502920" indent="-457200">
              <a:buFont typeface="+mj-lt"/>
              <a:buAutoNum type="alphaUcPeriod"/>
            </a:pPr>
            <a:r>
              <a:rPr lang="en-US" dirty="0">
                <a:latin typeface="Söhne"/>
              </a:rPr>
              <a:t>Write a Python program to create a class representing float data type, and implement attributes as much as you can for this class, such as operators (</a:t>
            </a:r>
            <a:r>
              <a:rPr lang="en-US" dirty="0" err="1">
                <a:latin typeface="Söhne"/>
              </a:rPr>
              <a:t>Dunder</a:t>
            </a:r>
            <a:r>
              <a:rPr lang="en-US" dirty="0">
                <a:latin typeface="Söhne"/>
              </a:rPr>
              <a:t> methods), Casting to other types and etc.</a:t>
            </a:r>
            <a:endParaRPr lang="en-US" b="0" i="0" dirty="0">
              <a:effectLst/>
              <a:latin typeface="Söhne"/>
            </a:endParaRPr>
          </a:p>
        </p:txBody>
      </p:sp>
    </p:spTree>
    <p:extLst>
      <p:ext uri="{BB962C8B-B14F-4D97-AF65-F5344CB8AC3E}">
        <p14:creationId xmlns:p14="http://schemas.microsoft.com/office/powerpoint/2010/main" val="312941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041B-B97F-491E-322B-38490F819779}"/>
              </a:ext>
            </a:extLst>
          </p:cNvPr>
          <p:cNvSpPr>
            <a:spLocks noGrp="1"/>
          </p:cNvSpPr>
          <p:nvPr>
            <p:ph type="title"/>
          </p:nvPr>
        </p:nvSpPr>
        <p:spPr/>
        <p:txBody>
          <a:bodyPr/>
          <a:lstStyle/>
          <a:p>
            <a:r>
              <a:rPr lang="en-US" dirty="0">
                <a:latin typeface="Söhne"/>
              </a:rPr>
              <a:t>Functions are First Class Objects</a:t>
            </a:r>
          </a:p>
        </p:txBody>
      </p:sp>
      <p:sp>
        <p:nvSpPr>
          <p:cNvPr id="3" name="Content Placeholder 2">
            <a:extLst>
              <a:ext uri="{FF2B5EF4-FFF2-40B4-BE49-F238E27FC236}">
                <a16:creationId xmlns:a16="http://schemas.microsoft.com/office/drawing/2014/main" id="{9B2165B7-6A71-C5F2-6C43-6C7657AF70D3}"/>
              </a:ext>
            </a:extLst>
          </p:cNvPr>
          <p:cNvSpPr>
            <a:spLocks noGrp="1"/>
          </p:cNvSpPr>
          <p:nvPr>
            <p:ph idx="1"/>
          </p:nvPr>
        </p:nvSpPr>
        <p:spPr/>
        <p:txBody>
          <a:bodyPr>
            <a:normAutofit/>
          </a:bodyPr>
          <a:lstStyle/>
          <a:p>
            <a:pPr marL="45720" indent="0">
              <a:buNone/>
            </a:pPr>
            <a:r>
              <a:rPr lang="en-US" i="0" dirty="0">
                <a:effectLst/>
                <a:latin typeface="Söhne"/>
              </a:rPr>
              <a:t>In Python, functions are </a:t>
            </a:r>
            <a:r>
              <a:rPr lang="en-US" b="1" i="0" dirty="0">
                <a:effectLst/>
                <a:latin typeface="Söhne"/>
              </a:rPr>
              <a:t>first class objects </a:t>
            </a:r>
            <a:r>
              <a:rPr lang="en-US" i="0" dirty="0">
                <a:effectLst/>
                <a:latin typeface="Söhne"/>
              </a:rPr>
              <a:t>which means that functions in Python can be </a:t>
            </a:r>
            <a:r>
              <a:rPr lang="en-US" b="1" i="0" dirty="0">
                <a:effectLst/>
                <a:latin typeface="Söhne"/>
              </a:rPr>
              <a:t>used or passed as arguments</a:t>
            </a:r>
            <a:r>
              <a:rPr lang="en-US" i="0" dirty="0">
                <a:effectLst/>
                <a:latin typeface="Söhne"/>
              </a:rPr>
              <a:t>.</a:t>
            </a:r>
          </a:p>
          <a:p>
            <a:pPr marL="45720" indent="0">
              <a:buNone/>
            </a:pPr>
            <a:endParaRPr lang="en-US" b="1" dirty="0">
              <a:latin typeface="Söhne"/>
            </a:endParaRPr>
          </a:p>
          <a:p>
            <a:pPr marL="45720" indent="0">
              <a:buNone/>
            </a:pPr>
            <a:r>
              <a:rPr lang="en-US" b="1" dirty="0">
                <a:latin typeface="Söhne"/>
              </a:rPr>
              <a:t>Properties of First Class Objects</a:t>
            </a:r>
          </a:p>
          <a:p>
            <a:pPr algn="l" fontAlgn="base">
              <a:buFont typeface="Arial" panose="020B0604020202020204" pitchFamily="34" charset="0"/>
              <a:buChar char="•"/>
            </a:pPr>
            <a:r>
              <a:rPr lang="en-US" sz="2000" b="0" i="0" dirty="0">
                <a:effectLst/>
                <a:latin typeface="Söhne"/>
              </a:rPr>
              <a:t>A function is an instance of the Object type.</a:t>
            </a:r>
          </a:p>
          <a:p>
            <a:pPr algn="l" fontAlgn="base">
              <a:buFont typeface="Arial" panose="020B0604020202020204" pitchFamily="34" charset="0"/>
              <a:buChar char="•"/>
            </a:pPr>
            <a:r>
              <a:rPr lang="en-US" sz="2000" b="0" i="0" dirty="0">
                <a:effectLst/>
                <a:latin typeface="Söhne"/>
              </a:rPr>
              <a:t>You can store the function in a variable.</a:t>
            </a:r>
          </a:p>
          <a:p>
            <a:pPr algn="l" fontAlgn="base">
              <a:buFont typeface="Arial" panose="020B0604020202020204" pitchFamily="34" charset="0"/>
              <a:buChar char="•"/>
            </a:pPr>
            <a:r>
              <a:rPr lang="en-US" sz="2000" b="0" i="0" dirty="0">
                <a:effectLst/>
                <a:latin typeface="Söhne"/>
              </a:rPr>
              <a:t>You can pass the function as a parameter to another function.</a:t>
            </a:r>
          </a:p>
          <a:p>
            <a:pPr algn="l" fontAlgn="base">
              <a:buFont typeface="Arial" panose="020B0604020202020204" pitchFamily="34" charset="0"/>
              <a:buChar char="•"/>
            </a:pPr>
            <a:r>
              <a:rPr lang="en-US" sz="2000" b="0" i="0" dirty="0">
                <a:effectLst/>
                <a:latin typeface="Söhne"/>
              </a:rPr>
              <a:t>You can return the function from a function.</a:t>
            </a:r>
          </a:p>
          <a:p>
            <a:pPr algn="l" fontAlgn="base">
              <a:buFont typeface="Arial" panose="020B0604020202020204" pitchFamily="34" charset="0"/>
              <a:buChar char="•"/>
            </a:pPr>
            <a:r>
              <a:rPr lang="en-US" sz="2000" b="0" i="0" dirty="0">
                <a:effectLst/>
                <a:latin typeface="Söhne"/>
              </a:rPr>
              <a:t>You can store them in data structures such as hash tables, lists, …</a:t>
            </a:r>
          </a:p>
          <a:p>
            <a:pPr marL="45720" indent="0">
              <a:buNone/>
            </a:pPr>
            <a:endParaRPr lang="en-US" b="1" dirty="0">
              <a:latin typeface="Söhne"/>
            </a:endParaRPr>
          </a:p>
        </p:txBody>
      </p:sp>
    </p:spTree>
    <p:extLst>
      <p:ext uri="{BB962C8B-B14F-4D97-AF65-F5344CB8AC3E}">
        <p14:creationId xmlns:p14="http://schemas.microsoft.com/office/powerpoint/2010/main" val="3190552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FA3615-538E-CF63-E14F-C07B732442DB}"/>
              </a:ext>
            </a:extLst>
          </p:cNvPr>
          <p:cNvSpPr>
            <a:spLocks noGrp="1"/>
          </p:cNvSpPr>
          <p:nvPr>
            <p:ph type="title"/>
          </p:nvPr>
        </p:nvSpPr>
        <p:spPr>
          <a:xfrm>
            <a:off x="1143000" y="609600"/>
            <a:ext cx="9875520" cy="1356360"/>
          </a:xfrm>
        </p:spPr>
        <p:txBody>
          <a:bodyPr/>
          <a:lstStyle/>
          <a:p>
            <a:r>
              <a:rPr lang="en-US" dirty="0">
                <a:latin typeface="Söhne"/>
              </a:rPr>
              <a:t>Functions are First Class Objects</a:t>
            </a:r>
          </a:p>
        </p:txBody>
      </p:sp>
      <p:pic>
        <p:nvPicPr>
          <p:cNvPr id="6" name="Picture 5">
            <a:extLst>
              <a:ext uri="{FF2B5EF4-FFF2-40B4-BE49-F238E27FC236}">
                <a16:creationId xmlns:a16="http://schemas.microsoft.com/office/drawing/2014/main" id="{C0426084-882F-10CB-BA06-5C4CEB701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273" y="1875389"/>
            <a:ext cx="6091454" cy="2825932"/>
          </a:xfrm>
          <a:prstGeom prst="rect">
            <a:avLst/>
          </a:prstGeom>
        </p:spPr>
      </p:pic>
      <p:pic>
        <p:nvPicPr>
          <p:cNvPr id="8" name="Picture 7">
            <a:extLst>
              <a:ext uri="{FF2B5EF4-FFF2-40B4-BE49-F238E27FC236}">
                <a16:creationId xmlns:a16="http://schemas.microsoft.com/office/drawing/2014/main" id="{EAA491E6-823E-207D-326D-797FAA551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273" y="4812170"/>
            <a:ext cx="6103109" cy="1615529"/>
          </a:xfrm>
          <a:prstGeom prst="rect">
            <a:avLst/>
          </a:prstGeom>
        </p:spPr>
      </p:pic>
    </p:spTree>
    <p:extLst>
      <p:ext uri="{BB962C8B-B14F-4D97-AF65-F5344CB8AC3E}">
        <p14:creationId xmlns:p14="http://schemas.microsoft.com/office/powerpoint/2010/main" val="2610876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D2D363-ED99-7461-784C-2C5232E40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522" y="2092555"/>
            <a:ext cx="5378475" cy="4155845"/>
          </a:xfrm>
          <a:prstGeom prst="rect">
            <a:avLst/>
          </a:prstGeom>
        </p:spPr>
      </p:pic>
      <p:sp>
        <p:nvSpPr>
          <p:cNvPr id="6" name="Title 1">
            <a:extLst>
              <a:ext uri="{FF2B5EF4-FFF2-40B4-BE49-F238E27FC236}">
                <a16:creationId xmlns:a16="http://schemas.microsoft.com/office/drawing/2014/main" id="{4D0AB1EE-A86B-E8A0-7F36-407DCCE8EDD8}"/>
              </a:ext>
            </a:extLst>
          </p:cNvPr>
          <p:cNvSpPr>
            <a:spLocks noGrp="1"/>
          </p:cNvSpPr>
          <p:nvPr>
            <p:ph type="title"/>
          </p:nvPr>
        </p:nvSpPr>
        <p:spPr>
          <a:xfrm>
            <a:off x="1143000" y="609600"/>
            <a:ext cx="9875520" cy="1356360"/>
          </a:xfrm>
        </p:spPr>
        <p:txBody>
          <a:bodyPr/>
          <a:lstStyle/>
          <a:p>
            <a:r>
              <a:rPr lang="en-US" dirty="0">
                <a:latin typeface="Söhne"/>
              </a:rPr>
              <a:t>Functions are First Class Objects</a:t>
            </a:r>
          </a:p>
        </p:txBody>
      </p:sp>
    </p:spTree>
    <p:extLst>
      <p:ext uri="{BB962C8B-B14F-4D97-AF65-F5344CB8AC3E}">
        <p14:creationId xmlns:p14="http://schemas.microsoft.com/office/powerpoint/2010/main" val="2924456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B4FCEA-AC06-D539-2B6F-FFB59737A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085" y="2019122"/>
            <a:ext cx="5675829" cy="4229278"/>
          </a:xfrm>
          <a:prstGeom prst="rect">
            <a:avLst/>
          </a:prstGeom>
        </p:spPr>
      </p:pic>
      <p:sp>
        <p:nvSpPr>
          <p:cNvPr id="6" name="Title 1">
            <a:extLst>
              <a:ext uri="{FF2B5EF4-FFF2-40B4-BE49-F238E27FC236}">
                <a16:creationId xmlns:a16="http://schemas.microsoft.com/office/drawing/2014/main" id="{32443711-3A98-82A6-5412-420EE2FCC0D3}"/>
              </a:ext>
            </a:extLst>
          </p:cNvPr>
          <p:cNvSpPr>
            <a:spLocks noGrp="1"/>
          </p:cNvSpPr>
          <p:nvPr>
            <p:ph type="title"/>
          </p:nvPr>
        </p:nvSpPr>
        <p:spPr>
          <a:xfrm>
            <a:off x="1143000" y="609600"/>
            <a:ext cx="9875520" cy="1356360"/>
          </a:xfrm>
        </p:spPr>
        <p:txBody>
          <a:bodyPr/>
          <a:lstStyle/>
          <a:p>
            <a:r>
              <a:rPr lang="en-US" dirty="0">
                <a:latin typeface="Söhne"/>
              </a:rPr>
              <a:t>Functions are First Class Objects</a:t>
            </a:r>
          </a:p>
        </p:txBody>
      </p:sp>
    </p:spTree>
    <p:extLst>
      <p:ext uri="{BB962C8B-B14F-4D97-AF65-F5344CB8AC3E}">
        <p14:creationId xmlns:p14="http://schemas.microsoft.com/office/powerpoint/2010/main" val="2477766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7F92E-6624-EA64-A162-C08AA9CC6EA4}"/>
              </a:ext>
            </a:extLst>
          </p:cNvPr>
          <p:cNvSpPr>
            <a:spLocks noGrp="1"/>
          </p:cNvSpPr>
          <p:nvPr>
            <p:ph type="title"/>
          </p:nvPr>
        </p:nvSpPr>
        <p:spPr/>
        <p:txBody>
          <a:bodyPr/>
          <a:lstStyle/>
          <a:p>
            <a:r>
              <a:rPr lang="en-US" dirty="0">
                <a:latin typeface="Söhne"/>
              </a:rPr>
              <a:t>Decorators</a:t>
            </a:r>
          </a:p>
        </p:txBody>
      </p:sp>
      <p:sp>
        <p:nvSpPr>
          <p:cNvPr id="4" name="TextBox 3">
            <a:extLst>
              <a:ext uri="{FF2B5EF4-FFF2-40B4-BE49-F238E27FC236}">
                <a16:creationId xmlns:a16="http://schemas.microsoft.com/office/drawing/2014/main" id="{2A001DBB-FD3A-C7A3-0AFA-6D8B4D135390}"/>
              </a:ext>
            </a:extLst>
          </p:cNvPr>
          <p:cNvSpPr txBox="1"/>
          <p:nvPr/>
        </p:nvSpPr>
        <p:spPr>
          <a:xfrm>
            <a:off x="1173480" y="1965960"/>
            <a:ext cx="4616823" cy="3416320"/>
          </a:xfrm>
          <a:prstGeom prst="rect">
            <a:avLst/>
          </a:prstGeom>
          <a:noFill/>
        </p:spPr>
        <p:txBody>
          <a:bodyPr wrap="square" rtlCol="0">
            <a:spAutoFit/>
          </a:bodyPr>
          <a:lstStyle/>
          <a:p>
            <a:r>
              <a:rPr lang="en-US" b="0" i="0" dirty="0">
                <a:solidFill>
                  <a:schemeClr val="accent1"/>
                </a:solidFill>
                <a:effectLst/>
                <a:latin typeface="Söhne"/>
              </a:rPr>
              <a:t>Decorators are a powerful and flexible feature in Python that allow you to modify or enhance the behavior of functions or methods without changing their source code. They are often used for tasks such as logging, authentication, caching, and more. Decorators are functions that take another function as input and return a new function that typically extends or modifies the behavior of the original function. Decorators are applied using the "@" symbol followed by the decorator function's name above the target function definition.</a:t>
            </a:r>
            <a:endParaRPr lang="en-US" dirty="0">
              <a:solidFill>
                <a:schemeClr val="accent1"/>
              </a:solidFill>
            </a:endParaRPr>
          </a:p>
        </p:txBody>
      </p:sp>
      <p:pic>
        <p:nvPicPr>
          <p:cNvPr id="6" name="Picture 5">
            <a:extLst>
              <a:ext uri="{FF2B5EF4-FFF2-40B4-BE49-F238E27FC236}">
                <a16:creationId xmlns:a16="http://schemas.microsoft.com/office/drawing/2014/main" id="{0ED242C6-06C7-5013-C39E-A89EE7716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760" y="3012143"/>
            <a:ext cx="5098229" cy="2297350"/>
          </a:xfrm>
          <a:prstGeom prst="rect">
            <a:avLst/>
          </a:prstGeom>
        </p:spPr>
      </p:pic>
      <p:sp>
        <p:nvSpPr>
          <p:cNvPr id="7" name="TextBox 6">
            <a:extLst>
              <a:ext uri="{FF2B5EF4-FFF2-40B4-BE49-F238E27FC236}">
                <a16:creationId xmlns:a16="http://schemas.microsoft.com/office/drawing/2014/main" id="{33817E57-1A3E-5B21-F6A8-3766763F01A2}"/>
              </a:ext>
            </a:extLst>
          </p:cNvPr>
          <p:cNvSpPr txBox="1"/>
          <p:nvPr/>
        </p:nvSpPr>
        <p:spPr>
          <a:xfrm>
            <a:off x="5977143" y="1965960"/>
            <a:ext cx="2427268" cy="369332"/>
          </a:xfrm>
          <a:prstGeom prst="rect">
            <a:avLst/>
          </a:prstGeom>
          <a:noFill/>
        </p:spPr>
        <p:txBody>
          <a:bodyPr wrap="none" rtlCol="0">
            <a:spAutoFit/>
          </a:bodyPr>
          <a:lstStyle/>
          <a:p>
            <a:r>
              <a:rPr lang="en-US" dirty="0">
                <a:solidFill>
                  <a:schemeClr val="accent1"/>
                </a:solidFill>
                <a:latin typeface="Söhne"/>
              </a:rPr>
              <a:t>Hypothetical Decorator</a:t>
            </a:r>
          </a:p>
        </p:txBody>
      </p:sp>
    </p:spTree>
    <p:extLst>
      <p:ext uri="{BB962C8B-B14F-4D97-AF65-F5344CB8AC3E}">
        <p14:creationId xmlns:p14="http://schemas.microsoft.com/office/powerpoint/2010/main" val="35785925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A9356F-B203-4E25-3F4D-85B9B9AD0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790" y="908258"/>
            <a:ext cx="6613816" cy="5340142"/>
          </a:xfrm>
          <a:prstGeom prst="rect">
            <a:avLst/>
          </a:prstGeom>
        </p:spPr>
      </p:pic>
      <p:sp>
        <p:nvSpPr>
          <p:cNvPr id="6" name="Title 1">
            <a:extLst>
              <a:ext uri="{FF2B5EF4-FFF2-40B4-BE49-F238E27FC236}">
                <a16:creationId xmlns:a16="http://schemas.microsoft.com/office/drawing/2014/main" id="{473F0380-355A-BE17-01F4-A51F1333172E}"/>
              </a:ext>
            </a:extLst>
          </p:cNvPr>
          <p:cNvSpPr>
            <a:spLocks noGrp="1"/>
          </p:cNvSpPr>
          <p:nvPr>
            <p:ph type="title"/>
          </p:nvPr>
        </p:nvSpPr>
        <p:spPr>
          <a:xfrm>
            <a:off x="1143000" y="609600"/>
            <a:ext cx="9875520" cy="1356360"/>
          </a:xfrm>
        </p:spPr>
        <p:txBody>
          <a:bodyPr/>
          <a:lstStyle/>
          <a:p>
            <a:r>
              <a:rPr lang="en-US" dirty="0">
                <a:latin typeface="Söhne"/>
              </a:rPr>
              <a:t>Decorators</a:t>
            </a:r>
          </a:p>
        </p:txBody>
      </p:sp>
      <p:sp>
        <p:nvSpPr>
          <p:cNvPr id="7" name="TextBox 6">
            <a:extLst>
              <a:ext uri="{FF2B5EF4-FFF2-40B4-BE49-F238E27FC236}">
                <a16:creationId xmlns:a16="http://schemas.microsoft.com/office/drawing/2014/main" id="{DA6C4811-A619-6DE9-9AA2-8594C5FCF7F5}"/>
              </a:ext>
            </a:extLst>
          </p:cNvPr>
          <p:cNvSpPr txBox="1"/>
          <p:nvPr/>
        </p:nvSpPr>
        <p:spPr>
          <a:xfrm>
            <a:off x="1143000" y="2209835"/>
            <a:ext cx="3003177" cy="923330"/>
          </a:xfrm>
          <a:prstGeom prst="rect">
            <a:avLst/>
          </a:prstGeom>
          <a:noFill/>
        </p:spPr>
        <p:txBody>
          <a:bodyPr wrap="square" rtlCol="0">
            <a:spAutoFit/>
          </a:bodyPr>
          <a:lstStyle/>
          <a:p>
            <a:r>
              <a:rPr lang="en-US" dirty="0">
                <a:solidFill>
                  <a:schemeClr val="accent1"/>
                </a:solidFill>
                <a:latin typeface="Söhne"/>
              </a:rPr>
              <a:t>You can see the decorator is a nested function with another function.</a:t>
            </a:r>
          </a:p>
        </p:txBody>
      </p:sp>
    </p:spTree>
    <p:extLst>
      <p:ext uri="{BB962C8B-B14F-4D97-AF65-F5344CB8AC3E}">
        <p14:creationId xmlns:p14="http://schemas.microsoft.com/office/powerpoint/2010/main" val="7871060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6779FE-3335-25E2-C7A8-BF26730ABC7F}"/>
              </a:ext>
            </a:extLst>
          </p:cNvPr>
          <p:cNvSpPr>
            <a:spLocks noGrp="1"/>
          </p:cNvSpPr>
          <p:nvPr>
            <p:ph type="title"/>
          </p:nvPr>
        </p:nvSpPr>
        <p:spPr>
          <a:xfrm>
            <a:off x="1143000" y="609600"/>
            <a:ext cx="9875520" cy="1356360"/>
          </a:xfrm>
        </p:spPr>
        <p:txBody>
          <a:bodyPr/>
          <a:lstStyle/>
          <a:p>
            <a:r>
              <a:rPr lang="en-US" dirty="0">
                <a:latin typeface="Söhne"/>
              </a:rPr>
              <a:t>Decorators</a:t>
            </a:r>
          </a:p>
        </p:txBody>
      </p:sp>
      <p:pic>
        <p:nvPicPr>
          <p:cNvPr id="6" name="Picture 5">
            <a:extLst>
              <a:ext uri="{FF2B5EF4-FFF2-40B4-BE49-F238E27FC236}">
                <a16:creationId xmlns:a16="http://schemas.microsoft.com/office/drawing/2014/main" id="{F01FA5A2-0C3E-B135-736C-0244439E0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890" y="1203523"/>
            <a:ext cx="7666384" cy="5044877"/>
          </a:xfrm>
          <a:prstGeom prst="rect">
            <a:avLst/>
          </a:prstGeom>
        </p:spPr>
      </p:pic>
      <p:sp>
        <p:nvSpPr>
          <p:cNvPr id="7" name="TextBox 6">
            <a:extLst>
              <a:ext uri="{FF2B5EF4-FFF2-40B4-BE49-F238E27FC236}">
                <a16:creationId xmlns:a16="http://schemas.microsoft.com/office/drawing/2014/main" id="{7880BB01-65E8-1967-B962-09E8BB7A930B}"/>
              </a:ext>
            </a:extLst>
          </p:cNvPr>
          <p:cNvSpPr txBox="1"/>
          <p:nvPr/>
        </p:nvSpPr>
        <p:spPr>
          <a:xfrm>
            <a:off x="1143000" y="2411506"/>
            <a:ext cx="2537012" cy="1477328"/>
          </a:xfrm>
          <a:prstGeom prst="rect">
            <a:avLst/>
          </a:prstGeom>
          <a:noFill/>
        </p:spPr>
        <p:txBody>
          <a:bodyPr wrap="square" rtlCol="0">
            <a:spAutoFit/>
          </a:bodyPr>
          <a:lstStyle/>
          <a:p>
            <a:r>
              <a:rPr lang="en-US" dirty="0">
                <a:solidFill>
                  <a:schemeClr val="accent1"/>
                </a:solidFill>
                <a:latin typeface="Söhne"/>
              </a:rPr>
              <a:t>In this example, we want to calculate the execution time of a method by defining a decorator.</a:t>
            </a:r>
          </a:p>
        </p:txBody>
      </p:sp>
    </p:spTree>
    <p:extLst>
      <p:ext uri="{BB962C8B-B14F-4D97-AF65-F5344CB8AC3E}">
        <p14:creationId xmlns:p14="http://schemas.microsoft.com/office/powerpoint/2010/main" val="34758665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B12B26-27D6-58B1-0E0A-42503DAC8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839" y="1104454"/>
            <a:ext cx="7582557" cy="5143946"/>
          </a:xfrm>
          <a:prstGeom prst="rect">
            <a:avLst/>
          </a:prstGeom>
        </p:spPr>
      </p:pic>
      <p:sp>
        <p:nvSpPr>
          <p:cNvPr id="6" name="Title 1">
            <a:extLst>
              <a:ext uri="{FF2B5EF4-FFF2-40B4-BE49-F238E27FC236}">
                <a16:creationId xmlns:a16="http://schemas.microsoft.com/office/drawing/2014/main" id="{D31FB1B2-465D-E517-8180-10603E073F69}"/>
              </a:ext>
            </a:extLst>
          </p:cNvPr>
          <p:cNvSpPr>
            <a:spLocks noGrp="1"/>
          </p:cNvSpPr>
          <p:nvPr>
            <p:ph type="title"/>
          </p:nvPr>
        </p:nvSpPr>
        <p:spPr>
          <a:xfrm>
            <a:off x="388719" y="588981"/>
            <a:ext cx="9875520" cy="1356360"/>
          </a:xfrm>
        </p:spPr>
        <p:txBody>
          <a:bodyPr/>
          <a:lstStyle/>
          <a:p>
            <a:r>
              <a:rPr lang="en-US" dirty="0">
                <a:latin typeface="Söhne"/>
              </a:rPr>
              <a:t>Decorators</a:t>
            </a:r>
          </a:p>
        </p:txBody>
      </p:sp>
      <p:sp>
        <p:nvSpPr>
          <p:cNvPr id="7" name="TextBox 6">
            <a:extLst>
              <a:ext uri="{FF2B5EF4-FFF2-40B4-BE49-F238E27FC236}">
                <a16:creationId xmlns:a16="http://schemas.microsoft.com/office/drawing/2014/main" id="{2D70CEFB-2B20-69D1-5A96-9F5F0094B0C3}"/>
              </a:ext>
            </a:extLst>
          </p:cNvPr>
          <p:cNvSpPr txBox="1"/>
          <p:nvPr/>
        </p:nvSpPr>
        <p:spPr>
          <a:xfrm>
            <a:off x="388719" y="1945341"/>
            <a:ext cx="3664120" cy="4308872"/>
          </a:xfrm>
          <a:prstGeom prst="rect">
            <a:avLst/>
          </a:prstGeom>
          <a:noFill/>
        </p:spPr>
        <p:txBody>
          <a:bodyPr wrap="square" rtlCol="0">
            <a:spAutoFit/>
          </a:bodyPr>
          <a:lstStyle/>
          <a:p>
            <a:pPr fontAlgn="base"/>
            <a:r>
              <a:rPr lang="en-US" sz="1600" b="1" i="0" dirty="0">
                <a:solidFill>
                  <a:schemeClr val="accent1"/>
                </a:solidFill>
                <a:effectLst/>
                <a:latin typeface="Söhne"/>
              </a:rPr>
              <a:t>What if a function returns something or an argument is passed to the function?</a:t>
            </a:r>
          </a:p>
          <a:p>
            <a:pPr algn="l" fontAlgn="base"/>
            <a:r>
              <a:rPr lang="en-US" sz="1600" b="0" i="0" dirty="0">
                <a:solidFill>
                  <a:schemeClr val="accent1"/>
                </a:solidFill>
                <a:effectLst/>
                <a:latin typeface="Söhne"/>
              </a:rPr>
              <a:t>In all the above examples the functions didn’t return anything so there wasn’t an issue, but one may need the returned value.</a:t>
            </a:r>
          </a:p>
          <a:p>
            <a:pPr algn="l" fontAlgn="base"/>
            <a:r>
              <a:rPr lang="en-US" sz="1600" b="0" i="0" dirty="0">
                <a:solidFill>
                  <a:schemeClr val="accent1"/>
                </a:solidFill>
                <a:effectLst/>
                <a:latin typeface="Söhne"/>
              </a:rPr>
              <a:t>In the above example, you may notice a keen difference in the parameters of the inner function. The inner function takes the argument as *</a:t>
            </a:r>
            <a:r>
              <a:rPr lang="en-US" sz="1600" b="0" i="0" dirty="0" err="1">
                <a:solidFill>
                  <a:schemeClr val="accent1"/>
                </a:solidFill>
                <a:effectLst/>
                <a:latin typeface="Söhne"/>
              </a:rPr>
              <a:t>args</a:t>
            </a:r>
            <a:r>
              <a:rPr lang="en-US" sz="1600" b="0" i="0" dirty="0">
                <a:solidFill>
                  <a:schemeClr val="accent1"/>
                </a:solidFill>
                <a:effectLst/>
                <a:latin typeface="Söhne"/>
              </a:rPr>
              <a:t> and **</a:t>
            </a:r>
            <a:r>
              <a:rPr lang="en-US" sz="1600" b="0" i="0" dirty="0" err="1">
                <a:solidFill>
                  <a:schemeClr val="accent1"/>
                </a:solidFill>
                <a:effectLst/>
                <a:latin typeface="Söhne"/>
              </a:rPr>
              <a:t>kwargs</a:t>
            </a:r>
            <a:r>
              <a:rPr lang="en-US" sz="1600" b="0" i="0" dirty="0">
                <a:solidFill>
                  <a:schemeClr val="accent1"/>
                </a:solidFill>
                <a:effectLst/>
                <a:latin typeface="Söhne"/>
              </a:rPr>
              <a:t> which means that a tuple of positional arguments or a dictionary of keyword arguments can be passed of any length. This makes it a general decorator that can decorate a function having any number of arguments.</a:t>
            </a:r>
          </a:p>
          <a:p>
            <a:endParaRPr lang="en-US" dirty="0"/>
          </a:p>
        </p:txBody>
      </p:sp>
    </p:spTree>
    <p:extLst>
      <p:ext uri="{BB962C8B-B14F-4D97-AF65-F5344CB8AC3E}">
        <p14:creationId xmlns:p14="http://schemas.microsoft.com/office/powerpoint/2010/main" val="1079806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180</TotalTime>
  <Words>554</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Söhne</vt:lpstr>
      <vt:lpstr>Basis</vt:lpstr>
      <vt:lpstr>Data analytics</vt:lpstr>
      <vt:lpstr>Functions are First Class Objects</vt:lpstr>
      <vt:lpstr>Functions are First Class Objects</vt:lpstr>
      <vt:lpstr>Functions are First Class Objects</vt:lpstr>
      <vt:lpstr>Functions are First Class Objects</vt:lpstr>
      <vt:lpstr>Decorators</vt:lpstr>
      <vt:lpstr>Decorators</vt:lpstr>
      <vt:lpstr>Decorators</vt:lpstr>
      <vt:lpstr>Decorators</vt:lpstr>
      <vt:lpstr>Decorators</vt:lpstr>
      <vt:lpstr>Decorators with Parameters</vt:lpstr>
      <vt:lpstr>Decorators with Parameters</vt:lpstr>
      <vt:lpstr>Decorators with Parameters</vt:lpstr>
      <vt:lpstr>Coding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Yazdan</dc:creator>
  <cp:lastModifiedBy>Yazdan</cp:lastModifiedBy>
  <cp:revision>34</cp:revision>
  <dcterms:created xsi:type="dcterms:W3CDTF">2023-09-28T11:30:32Z</dcterms:created>
  <dcterms:modified xsi:type="dcterms:W3CDTF">2023-10-13T13:03:55Z</dcterms:modified>
</cp:coreProperties>
</file>