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1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34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2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DFC8-615A-4E69-8874-B01E88C76BE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009DFC8-615A-4E69-8874-B01E88C76BE9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2CA8C8C-195B-46C2-B962-EA6899FC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946C-E530-C581-37BB-B90A3F858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A438A-1177-412E-9A45-1AF63171D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session 06</a:t>
            </a:r>
          </a:p>
        </p:txBody>
      </p:sp>
    </p:spTree>
    <p:extLst>
      <p:ext uri="{BB962C8B-B14F-4D97-AF65-F5344CB8AC3E}">
        <p14:creationId xmlns:p14="http://schemas.microsoft.com/office/powerpoint/2010/main" val="1485522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Array Indexing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4A06B-FDE7-0928-095D-94687010B774}"/>
              </a:ext>
            </a:extLst>
          </p:cNvPr>
          <p:cNvSpPr txBox="1"/>
          <p:nvPr/>
        </p:nvSpPr>
        <p:spPr>
          <a:xfrm>
            <a:off x="1143000" y="1819693"/>
            <a:ext cx="7727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chemeClr val="accent1"/>
                </a:solidFill>
                <a:effectLst/>
                <a:latin typeface="Söhne"/>
              </a:rPr>
              <a:t>Accessing 2-D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2A595-F2DB-3D6A-798D-AFA1B64B1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45" y="3753470"/>
            <a:ext cx="9495343" cy="1219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6CDA47-373F-E546-61E5-9DC83EE7E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28" y="2417632"/>
            <a:ext cx="9464860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72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Array Indexing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4A06B-FDE7-0928-095D-94687010B774}"/>
              </a:ext>
            </a:extLst>
          </p:cNvPr>
          <p:cNvSpPr txBox="1"/>
          <p:nvPr/>
        </p:nvSpPr>
        <p:spPr>
          <a:xfrm>
            <a:off x="1143000" y="1819693"/>
            <a:ext cx="7727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chemeClr val="accent1"/>
                </a:solidFill>
                <a:effectLst/>
                <a:latin typeface="Söhne"/>
              </a:rPr>
              <a:t>Accessing 3-D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E34E3-40D6-114F-6B68-AD55BC100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28" y="2318667"/>
            <a:ext cx="9495343" cy="1234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183584-0926-1CF6-8DB7-A4F67559AD02}"/>
              </a:ext>
            </a:extLst>
          </p:cNvPr>
          <p:cNvSpPr txBox="1"/>
          <p:nvPr/>
        </p:nvSpPr>
        <p:spPr>
          <a:xfrm>
            <a:off x="1143000" y="3652078"/>
            <a:ext cx="7727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chemeClr val="accent1"/>
                </a:solidFill>
                <a:effectLst/>
                <a:latin typeface="Söhne"/>
              </a:rPr>
              <a:t>Negative Indexing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53BA5A-B841-4804-3E5A-ABE0CD96D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88" y="4151052"/>
            <a:ext cx="9495343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23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Array Slicing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46FD931-A1F5-7F2A-2BE2-BCE8DA816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988" y="1742328"/>
            <a:ext cx="9083641" cy="19389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Slicing in python means taking elements from one given index to another given index.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We pass slice instead of index like this: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[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start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: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end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We can also define the step, like this: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[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start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: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end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: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step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If we don't pass start its considered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If we don't pass end its considered length of array in that dimension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If we don't pass step its considered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5C655E-AF6B-EFD3-B56E-60006175A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84"/>
          <a:stretch/>
        </p:blipFill>
        <p:spPr>
          <a:xfrm>
            <a:off x="1272988" y="3775543"/>
            <a:ext cx="1021842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57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Array Slicing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41FBC-E37B-8357-01D1-B6149847F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86" y="4125342"/>
            <a:ext cx="9457240" cy="1196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A79CB-8DE6-9236-1B86-49EA3A615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86" y="2369719"/>
            <a:ext cx="9434378" cy="1165961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3EF7D04-4AC1-0B68-393F-F641F763B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86" y="1927401"/>
            <a:ext cx="787460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Söhne"/>
              </a:rPr>
              <a:t>Starts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B9DA0D3-4B22-257F-9C4B-A0724A8A5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86" y="3692618"/>
            <a:ext cx="679994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Ends</a:t>
            </a:r>
          </a:p>
        </p:txBody>
      </p:sp>
    </p:spTree>
    <p:extLst>
      <p:ext uri="{BB962C8B-B14F-4D97-AF65-F5344CB8AC3E}">
        <p14:creationId xmlns:p14="http://schemas.microsoft.com/office/powerpoint/2010/main" val="830335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Array Slicing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3EF7D04-4AC1-0B68-393F-F641F763B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86" y="1927401"/>
            <a:ext cx="1819729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Söhne"/>
              </a:rPr>
              <a:t>Negative Slicing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736A6-CEA4-9D38-8C2D-4BA82911B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86" y="2334708"/>
            <a:ext cx="9449619" cy="116596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40C1879-77D6-3A39-8EC1-D8E01A686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86" y="3507866"/>
            <a:ext cx="749692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Söhne"/>
              </a:rPr>
              <a:t>Steps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D53E9D-66B0-4241-A40D-71A2ED383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86" y="3907976"/>
            <a:ext cx="9434378" cy="11812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5976F8-A781-9E75-CE7F-8CF67F294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75" y="5205434"/>
            <a:ext cx="9457240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2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Data Types in </a:t>
            </a:r>
            <a:r>
              <a:rPr lang="en-US" dirty="0" err="1">
                <a:latin typeface="Söhne"/>
              </a:rPr>
              <a:t>Numpy</a:t>
            </a:r>
            <a:endParaRPr lang="en-US" dirty="0">
              <a:latin typeface="Söhne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CC979E-D977-2157-39E4-C11613A5DD23}"/>
              </a:ext>
            </a:extLst>
          </p:cNvPr>
          <p:cNvSpPr/>
          <p:nvPr/>
        </p:nvSpPr>
        <p:spPr>
          <a:xfrm>
            <a:off x="5293659" y="3366246"/>
            <a:ext cx="1743638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8C27F1-6654-4D97-3DEC-532DE72B9726}"/>
              </a:ext>
            </a:extLst>
          </p:cNvPr>
          <p:cNvSpPr/>
          <p:nvPr/>
        </p:nvSpPr>
        <p:spPr>
          <a:xfrm>
            <a:off x="2537013" y="1873622"/>
            <a:ext cx="1631577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V-Void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088444-80C0-B19F-5ECE-105A32D2FCE9}"/>
              </a:ext>
            </a:extLst>
          </p:cNvPr>
          <p:cNvSpPr/>
          <p:nvPr/>
        </p:nvSpPr>
        <p:spPr>
          <a:xfrm>
            <a:off x="2537013" y="2909046"/>
            <a:ext cx="1631577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U-Unicode String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41A932F-2EBB-1D10-EDC5-C63E9D6E2F58}"/>
              </a:ext>
            </a:extLst>
          </p:cNvPr>
          <p:cNvSpPr/>
          <p:nvPr/>
        </p:nvSpPr>
        <p:spPr>
          <a:xfrm>
            <a:off x="2537013" y="3944470"/>
            <a:ext cx="1631577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S-String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65FB4E-663C-79D6-8181-92F28C870110}"/>
              </a:ext>
            </a:extLst>
          </p:cNvPr>
          <p:cNvSpPr/>
          <p:nvPr/>
        </p:nvSpPr>
        <p:spPr>
          <a:xfrm>
            <a:off x="2571192" y="5347448"/>
            <a:ext cx="1631577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O-Object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5683048-FFAA-D171-CCF1-7A8A19585EF5}"/>
              </a:ext>
            </a:extLst>
          </p:cNvPr>
          <p:cNvSpPr/>
          <p:nvPr/>
        </p:nvSpPr>
        <p:spPr>
          <a:xfrm>
            <a:off x="8139953" y="2909046"/>
            <a:ext cx="1631577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M-Date Time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A163E5A-B23E-2040-AC13-CAAFECF5D172}"/>
              </a:ext>
            </a:extLst>
          </p:cNvPr>
          <p:cNvSpPr/>
          <p:nvPr/>
        </p:nvSpPr>
        <p:spPr>
          <a:xfrm>
            <a:off x="8139953" y="1867347"/>
            <a:ext cx="1631577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m-Time Delta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FA4D680-61F4-D36F-DB99-78A024B272A9}"/>
              </a:ext>
            </a:extLst>
          </p:cNvPr>
          <p:cNvSpPr/>
          <p:nvPr/>
        </p:nvSpPr>
        <p:spPr>
          <a:xfrm>
            <a:off x="4434167" y="5347448"/>
            <a:ext cx="1631577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C-Complex Float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89D2D66-827F-F24E-C38E-82646D1564ED}"/>
              </a:ext>
            </a:extLst>
          </p:cNvPr>
          <p:cNvSpPr/>
          <p:nvPr/>
        </p:nvSpPr>
        <p:spPr>
          <a:xfrm>
            <a:off x="8139953" y="5347448"/>
            <a:ext cx="1631577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f-Float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1F037B9-F358-0D36-37A7-25E888E3E485}"/>
              </a:ext>
            </a:extLst>
          </p:cNvPr>
          <p:cNvSpPr/>
          <p:nvPr/>
        </p:nvSpPr>
        <p:spPr>
          <a:xfrm>
            <a:off x="8139953" y="3944470"/>
            <a:ext cx="1631577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u-Unsigned Integer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2F236E9-1CD4-339B-F99A-CE83F7A0B6AE}"/>
              </a:ext>
            </a:extLst>
          </p:cNvPr>
          <p:cNvSpPr/>
          <p:nvPr/>
        </p:nvSpPr>
        <p:spPr>
          <a:xfrm>
            <a:off x="6297142" y="5347448"/>
            <a:ext cx="1631577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b-Boolean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A95B2BA-EA50-7907-2F29-8E50B12D7462}"/>
              </a:ext>
            </a:extLst>
          </p:cNvPr>
          <p:cNvSpPr/>
          <p:nvPr/>
        </p:nvSpPr>
        <p:spPr>
          <a:xfrm>
            <a:off x="5348570" y="1878106"/>
            <a:ext cx="1631577" cy="91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-Integer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01DACAA-9D4E-B5CC-F09E-5BEAECB5CA0F}"/>
              </a:ext>
            </a:extLst>
          </p:cNvPr>
          <p:cNvCxnSpPr>
            <a:stCxn id="17" idx="2"/>
            <a:endCxn id="18" idx="3"/>
          </p:cNvCxnSpPr>
          <p:nvPr/>
        </p:nvCxnSpPr>
        <p:spPr>
          <a:xfrm rot="10800000">
            <a:off x="4168591" y="2330822"/>
            <a:ext cx="1125069" cy="1492624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CE71705-508D-00E2-4935-5842DF22F35D}"/>
              </a:ext>
            </a:extLst>
          </p:cNvPr>
          <p:cNvCxnSpPr>
            <a:stCxn id="17" idx="2"/>
            <a:endCxn id="19" idx="3"/>
          </p:cNvCxnSpPr>
          <p:nvPr/>
        </p:nvCxnSpPr>
        <p:spPr>
          <a:xfrm rot="10800000">
            <a:off x="4168591" y="3366246"/>
            <a:ext cx="1125069" cy="457200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C62D166-F6D9-8ED4-5438-87CE260F9425}"/>
              </a:ext>
            </a:extLst>
          </p:cNvPr>
          <p:cNvCxnSpPr>
            <a:stCxn id="17" idx="2"/>
            <a:endCxn id="20" idx="3"/>
          </p:cNvCxnSpPr>
          <p:nvPr/>
        </p:nvCxnSpPr>
        <p:spPr>
          <a:xfrm rot="10800000" flipV="1">
            <a:off x="4168591" y="3823446"/>
            <a:ext cx="1125069" cy="578224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0664122-4EAA-2D19-0BCF-F45FA21A7330}"/>
              </a:ext>
            </a:extLst>
          </p:cNvPr>
          <p:cNvCxnSpPr>
            <a:cxnSpLocks/>
          </p:cNvCxnSpPr>
          <p:nvPr/>
        </p:nvCxnSpPr>
        <p:spPr>
          <a:xfrm rot="5400000">
            <a:off x="4242829" y="3433764"/>
            <a:ext cx="1066802" cy="2778497"/>
          </a:xfrm>
          <a:prstGeom prst="bentConnector3">
            <a:avLst>
              <a:gd name="adj1" fmla="val 66807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3B34DF9-2FFB-9869-7D4F-085F1B6996E4}"/>
              </a:ext>
            </a:extLst>
          </p:cNvPr>
          <p:cNvCxnSpPr>
            <a:stCxn id="17" idx="4"/>
            <a:endCxn id="24" idx="0"/>
          </p:cNvCxnSpPr>
          <p:nvPr/>
        </p:nvCxnSpPr>
        <p:spPr>
          <a:xfrm rot="5400000">
            <a:off x="5174316" y="4356286"/>
            <a:ext cx="1066802" cy="915522"/>
          </a:xfrm>
          <a:prstGeom prst="bentConnector3">
            <a:avLst>
              <a:gd name="adj1" fmla="val 67647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FAAF30C-2071-089D-8046-8B3245804791}"/>
              </a:ext>
            </a:extLst>
          </p:cNvPr>
          <p:cNvCxnSpPr>
            <a:stCxn id="17" idx="4"/>
            <a:endCxn id="27" idx="0"/>
          </p:cNvCxnSpPr>
          <p:nvPr/>
        </p:nvCxnSpPr>
        <p:spPr>
          <a:xfrm rot="16200000" flipH="1">
            <a:off x="6105803" y="4340320"/>
            <a:ext cx="1066802" cy="947453"/>
          </a:xfrm>
          <a:prstGeom prst="bentConnector3">
            <a:avLst>
              <a:gd name="adj1" fmla="val 67647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BA385A3-6394-506C-F3AF-206778BFF019}"/>
              </a:ext>
            </a:extLst>
          </p:cNvPr>
          <p:cNvCxnSpPr>
            <a:stCxn id="17" idx="4"/>
            <a:endCxn id="25" idx="0"/>
          </p:cNvCxnSpPr>
          <p:nvPr/>
        </p:nvCxnSpPr>
        <p:spPr>
          <a:xfrm rot="16200000" flipH="1">
            <a:off x="7027209" y="3418915"/>
            <a:ext cx="1066802" cy="2790264"/>
          </a:xfrm>
          <a:prstGeom prst="bentConnector3">
            <a:avLst>
              <a:gd name="adj1" fmla="val 67647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248643-7379-AB70-C1F0-790DDE4D8EDE}"/>
              </a:ext>
            </a:extLst>
          </p:cNvPr>
          <p:cNvCxnSpPr>
            <a:stCxn id="17" idx="6"/>
            <a:endCxn id="23" idx="1"/>
          </p:cNvCxnSpPr>
          <p:nvPr/>
        </p:nvCxnSpPr>
        <p:spPr>
          <a:xfrm flipV="1">
            <a:off x="7037297" y="2324547"/>
            <a:ext cx="1102656" cy="1498899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E6AD8AE-04A2-E275-F006-09C4F73F318A}"/>
              </a:ext>
            </a:extLst>
          </p:cNvPr>
          <p:cNvCxnSpPr>
            <a:stCxn id="17" idx="6"/>
            <a:endCxn id="22" idx="1"/>
          </p:cNvCxnSpPr>
          <p:nvPr/>
        </p:nvCxnSpPr>
        <p:spPr>
          <a:xfrm flipV="1">
            <a:off x="7037297" y="3366246"/>
            <a:ext cx="1102656" cy="457200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E51F21D-BB88-CA52-702F-160B06C1F707}"/>
              </a:ext>
            </a:extLst>
          </p:cNvPr>
          <p:cNvCxnSpPr>
            <a:stCxn id="17" idx="6"/>
            <a:endCxn id="26" idx="1"/>
          </p:cNvCxnSpPr>
          <p:nvPr/>
        </p:nvCxnSpPr>
        <p:spPr>
          <a:xfrm>
            <a:off x="7037297" y="3823446"/>
            <a:ext cx="1102656" cy="578224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CB8A4E3-7C9F-2409-5137-51A958154194}"/>
              </a:ext>
            </a:extLst>
          </p:cNvPr>
          <p:cNvCxnSpPr>
            <a:stCxn id="17" idx="0"/>
            <a:endCxn id="28" idx="2"/>
          </p:cNvCxnSpPr>
          <p:nvPr/>
        </p:nvCxnSpPr>
        <p:spPr>
          <a:xfrm rot="16200000" flipV="1">
            <a:off x="5878049" y="3078816"/>
            <a:ext cx="573740" cy="1119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573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Checking Data Types in Arrays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3EF7D04-4AC1-0B68-393F-F641F763B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86" y="1927401"/>
            <a:ext cx="1124026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Söhne"/>
              </a:rPr>
              <a:t>Checking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19727E-74CC-BC39-7EF0-8F0F82BD0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86" y="2448868"/>
            <a:ext cx="9457240" cy="11964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F21CAB-B5E7-6709-44D7-A169CF6AC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86" y="3766669"/>
            <a:ext cx="9510584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45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Checking Data Types in Arrays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3EF7D04-4AC1-0B68-393F-F641F763B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86" y="1927401"/>
            <a:ext cx="4587025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Söhne"/>
              </a:rPr>
              <a:t>Creating an Array with a defined data type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01D60-767B-6C46-57FD-02C7815B9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01" y="2433083"/>
            <a:ext cx="9487722" cy="1455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B2EEC5-5345-C829-B3E8-54044AC8E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70" y="3994201"/>
            <a:ext cx="9464860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88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198"/>
            <a:ext cx="9875520" cy="1356360"/>
          </a:xfrm>
        </p:spPr>
        <p:txBody>
          <a:bodyPr/>
          <a:lstStyle/>
          <a:p>
            <a:r>
              <a:rPr lang="en-US" dirty="0">
                <a:latin typeface="Söhne"/>
              </a:rPr>
              <a:t>Checking Data Types in Arrays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3EF7D04-4AC1-0B68-393F-F641F763B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092" y="2805943"/>
            <a:ext cx="3290324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Söhne"/>
              </a:rPr>
              <a:t>What if can not be converted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9F95F-084C-5F45-6176-E2AEC98E3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19" y="3362574"/>
            <a:ext cx="9472481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91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198"/>
            <a:ext cx="9875520" cy="1356360"/>
          </a:xfrm>
        </p:spPr>
        <p:txBody>
          <a:bodyPr/>
          <a:lstStyle/>
          <a:p>
            <a:r>
              <a:rPr lang="en-US" dirty="0">
                <a:latin typeface="Söhne"/>
              </a:rPr>
              <a:t>Checking Data Types in Arrays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70D4EB-CEDF-D46B-CB8B-5773788E1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86" y="1878264"/>
            <a:ext cx="4392421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Söhne"/>
              </a:rPr>
              <a:t>Converting data type on ta existing array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B6D55-5AC4-4D02-7F5E-BCC7A51F9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21" y="2437034"/>
            <a:ext cx="9472481" cy="1806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42062E-DF7B-07A9-95ED-FAE88D00F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59" y="4401791"/>
            <a:ext cx="9495343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13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What is </a:t>
            </a:r>
            <a:r>
              <a:rPr lang="en-US" dirty="0" err="1">
                <a:latin typeface="Söhne"/>
              </a:rPr>
              <a:t>Numpy</a:t>
            </a:r>
            <a:r>
              <a:rPr lang="en-US" dirty="0">
                <a:latin typeface="Söhne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EE91-7179-EC9F-69EE-127E4C95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 algn="l">
              <a:buFont typeface="+mj-lt"/>
              <a:buAutoNum type="arabicParenR"/>
            </a:pPr>
            <a:r>
              <a:rPr lang="en-US" sz="2000" b="0" i="0" dirty="0">
                <a:effectLst/>
                <a:latin typeface="Söhne"/>
              </a:rPr>
              <a:t>NumPy is a Python library used for working with </a:t>
            </a:r>
            <a:r>
              <a:rPr lang="en-US" sz="2000" b="1" i="0" dirty="0">
                <a:effectLst/>
                <a:latin typeface="Söhne"/>
              </a:rPr>
              <a:t>arrays</a:t>
            </a:r>
            <a:r>
              <a:rPr lang="en-US" sz="2000" b="0" i="0" dirty="0">
                <a:effectLst/>
                <a:latin typeface="Söhne"/>
              </a:rPr>
              <a:t>.</a:t>
            </a:r>
          </a:p>
          <a:p>
            <a:pPr marL="502920" indent="-457200" algn="l">
              <a:buFont typeface="+mj-lt"/>
              <a:buAutoNum type="arabicParenR"/>
            </a:pPr>
            <a:r>
              <a:rPr lang="en-US" sz="2000" b="0" i="0" dirty="0">
                <a:effectLst/>
                <a:latin typeface="Söhne"/>
              </a:rPr>
              <a:t>It also has functions for working in domain of </a:t>
            </a:r>
            <a:r>
              <a:rPr lang="en-US" sz="2000" b="1" i="0" dirty="0">
                <a:effectLst/>
                <a:latin typeface="Söhne"/>
              </a:rPr>
              <a:t>linear algebra</a:t>
            </a:r>
            <a:r>
              <a:rPr lang="en-US" sz="2000" b="0" i="0" dirty="0">
                <a:effectLst/>
                <a:latin typeface="Söhne"/>
              </a:rPr>
              <a:t>, </a:t>
            </a:r>
            <a:r>
              <a:rPr lang="en-US" sz="2000" b="0" i="0" dirty="0" err="1">
                <a:effectLst/>
                <a:latin typeface="Söhne"/>
              </a:rPr>
              <a:t>fourier</a:t>
            </a:r>
            <a:r>
              <a:rPr lang="en-US" sz="2000" b="0" i="0" dirty="0">
                <a:effectLst/>
                <a:latin typeface="Söhne"/>
              </a:rPr>
              <a:t> transform, and matrices.</a:t>
            </a:r>
          </a:p>
          <a:p>
            <a:pPr marL="502920" indent="-457200" algn="l">
              <a:buFont typeface="+mj-lt"/>
              <a:buAutoNum type="arabicParenR"/>
            </a:pPr>
            <a:r>
              <a:rPr lang="en-US" sz="2000" b="0" i="0" dirty="0">
                <a:effectLst/>
                <a:latin typeface="Söhne"/>
              </a:rPr>
              <a:t>NumPy was created in 2005 by Travis Oliphant. It is an </a:t>
            </a:r>
            <a:r>
              <a:rPr lang="en-US" sz="2000" b="1" i="0" dirty="0">
                <a:effectLst/>
                <a:latin typeface="Söhne"/>
              </a:rPr>
              <a:t>open source </a:t>
            </a:r>
            <a:r>
              <a:rPr lang="en-US" sz="2000" b="0" i="0" dirty="0">
                <a:effectLst/>
                <a:latin typeface="Söhne"/>
              </a:rPr>
              <a:t>project and you can use it freely.</a:t>
            </a:r>
          </a:p>
          <a:p>
            <a:pPr marL="502920" indent="-457200" algn="l">
              <a:buFont typeface="+mj-lt"/>
              <a:buAutoNum type="arabicParenR"/>
            </a:pPr>
            <a:r>
              <a:rPr lang="en-US" sz="2000" b="0" i="0" dirty="0">
                <a:effectLst/>
                <a:latin typeface="Söhne"/>
              </a:rPr>
              <a:t>NumPy stands for </a:t>
            </a:r>
            <a:r>
              <a:rPr lang="en-US" sz="2000" b="1" i="0" dirty="0">
                <a:effectLst/>
                <a:latin typeface="Söhne"/>
              </a:rPr>
              <a:t>Numerical Python</a:t>
            </a:r>
            <a:r>
              <a:rPr lang="en-US" sz="2000" b="0" i="0" dirty="0">
                <a:effectLst/>
                <a:latin typeface="Söhne"/>
              </a:rPr>
              <a:t>.</a:t>
            </a:r>
          </a:p>
          <a:p>
            <a:pPr marL="560070" indent="-514350">
              <a:buFont typeface="+mj-lt"/>
              <a:buAutoNum type="arabicParenR"/>
            </a:pPr>
            <a:endParaRPr lang="en-US" sz="28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21946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198"/>
            <a:ext cx="9875520" cy="1356360"/>
          </a:xfrm>
        </p:spPr>
        <p:txBody>
          <a:bodyPr/>
          <a:lstStyle/>
          <a:p>
            <a:r>
              <a:rPr lang="en-US" dirty="0" err="1">
                <a:latin typeface="Söhne"/>
              </a:rPr>
              <a:t>Numpy</a:t>
            </a:r>
            <a:r>
              <a:rPr lang="en-US" dirty="0">
                <a:latin typeface="Söhne"/>
              </a:rPr>
              <a:t> Array Shape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70D4EB-CEDF-D46B-CB8B-5773788E1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86" y="1878264"/>
            <a:ext cx="3387081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Söhne"/>
              </a:rPr>
              <a:t>Checking the shape of an array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5140F1-A8ED-8CAE-1B94-8CD6E3CDF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89" y="2343080"/>
            <a:ext cx="9495343" cy="1196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7B3C6F-D157-CBD8-B366-456D850B0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89" y="3692499"/>
            <a:ext cx="9541067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48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198"/>
            <a:ext cx="9875520" cy="1356360"/>
          </a:xfrm>
        </p:spPr>
        <p:txBody>
          <a:bodyPr/>
          <a:lstStyle/>
          <a:p>
            <a:r>
              <a:rPr lang="en-US" dirty="0" err="1">
                <a:latin typeface="Söhne"/>
              </a:rPr>
              <a:t>Numpy</a:t>
            </a:r>
            <a:r>
              <a:rPr lang="en-US" dirty="0">
                <a:latin typeface="Söhne"/>
              </a:rPr>
              <a:t> Array </a:t>
            </a:r>
            <a:r>
              <a:rPr lang="en-US" dirty="0" err="1">
                <a:latin typeface="Söhne"/>
              </a:rPr>
              <a:t>ReShaping</a:t>
            </a:r>
            <a:endParaRPr lang="en-US" dirty="0">
              <a:latin typeface="Söhne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70D4EB-CEDF-D46B-CB8B-5773788E1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86" y="1878264"/>
            <a:ext cx="2192652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Söhne"/>
              </a:rPr>
              <a:t>Reshape 1-D to 2-D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4A5C2-3885-469E-CF3F-5554A7FDB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78" y="2278374"/>
            <a:ext cx="9502964" cy="1646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C15A30-E55D-F316-642C-DB5F210B1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78" y="4453959"/>
            <a:ext cx="9472481" cy="1623201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FC8589AE-9772-2066-35D7-8142ACED1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278" y="3989143"/>
            <a:ext cx="2192652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Söhne"/>
              </a:rPr>
              <a:t>Reshape 1-D to 3-D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09727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198"/>
            <a:ext cx="9875520" cy="1356360"/>
          </a:xfrm>
        </p:spPr>
        <p:txBody>
          <a:bodyPr/>
          <a:lstStyle/>
          <a:p>
            <a:r>
              <a:rPr lang="en-US" dirty="0" err="1">
                <a:latin typeface="Söhne"/>
              </a:rPr>
              <a:t>Numpy</a:t>
            </a:r>
            <a:r>
              <a:rPr lang="en-US" dirty="0">
                <a:latin typeface="Söhne"/>
              </a:rPr>
              <a:t> Array </a:t>
            </a:r>
            <a:r>
              <a:rPr lang="en-US" dirty="0" err="1">
                <a:latin typeface="Söhne"/>
              </a:rPr>
              <a:t>ReShaping</a:t>
            </a:r>
            <a:endParaRPr lang="en-US" dirty="0">
              <a:latin typeface="Söhne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70D4EB-CEDF-D46B-CB8B-5773788E1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86" y="1878264"/>
            <a:ext cx="2132763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Söhne"/>
              </a:rPr>
              <a:t>Flattening an array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665A5-9FA6-237D-EA75-486021AEA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86" y="2343080"/>
            <a:ext cx="9502964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14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198"/>
            <a:ext cx="9875520" cy="1356360"/>
          </a:xfrm>
        </p:spPr>
        <p:txBody>
          <a:bodyPr/>
          <a:lstStyle/>
          <a:p>
            <a:r>
              <a:rPr lang="en-US" dirty="0" err="1">
                <a:latin typeface="Söhne"/>
              </a:rPr>
              <a:t>Numpy</a:t>
            </a:r>
            <a:r>
              <a:rPr lang="en-US" dirty="0">
                <a:latin typeface="Söhne"/>
              </a:rPr>
              <a:t> Array Iterating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70D4EB-CEDF-D46B-CB8B-5773788E1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86" y="1878264"/>
            <a:ext cx="2331536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Söhne"/>
              </a:rPr>
              <a:t>Iterating in 1-D array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8E6A8-E766-52BD-1787-8AFE5BE0B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78" y="2343080"/>
            <a:ext cx="9502964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68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198"/>
            <a:ext cx="9875520" cy="1356360"/>
          </a:xfrm>
        </p:spPr>
        <p:txBody>
          <a:bodyPr/>
          <a:lstStyle/>
          <a:p>
            <a:r>
              <a:rPr lang="en-US" dirty="0" err="1">
                <a:latin typeface="Söhne"/>
              </a:rPr>
              <a:t>Numpy</a:t>
            </a:r>
            <a:r>
              <a:rPr lang="en-US" dirty="0">
                <a:latin typeface="Söhne"/>
              </a:rPr>
              <a:t> Array Iterating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70D4EB-CEDF-D46B-CB8B-5773788E1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86" y="1878264"/>
            <a:ext cx="2331536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Söhne"/>
              </a:rPr>
              <a:t>Iterating in 2-D array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E330E-6852-F737-EB9B-4911B69EE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19" y="3873643"/>
            <a:ext cx="9472481" cy="1638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4D834-7A79-2C97-1A51-05AF1DD5C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28" y="2367287"/>
            <a:ext cx="9495343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2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198"/>
            <a:ext cx="9875520" cy="1356360"/>
          </a:xfrm>
        </p:spPr>
        <p:txBody>
          <a:bodyPr/>
          <a:lstStyle/>
          <a:p>
            <a:r>
              <a:rPr lang="en-US" dirty="0" err="1">
                <a:latin typeface="Söhne"/>
              </a:rPr>
              <a:t>Numpy</a:t>
            </a:r>
            <a:r>
              <a:rPr lang="en-US" dirty="0">
                <a:latin typeface="Söhne"/>
              </a:rPr>
              <a:t> Array Iterating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70D4EB-CEDF-D46B-CB8B-5773788E1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86" y="1878264"/>
            <a:ext cx="2331536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Söhne"/>
              </a:rPr>
              <a:t>Iterating in 3-D array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65534D-4EB4-CA8A-910D-5F854F427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4032021"/>
            <a:ext cx="9449619" cy="1806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64C539-0B65-19FC-E5B0-0853CA1CE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30" y="2516937"/>
            <a:ext cx="9510584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87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198"/>
            <a:ext cx="9875520" cy="1356360"/>
          </a:xfrm>
        </p:spPr>
        <p:txBody>
          <a:bodyPr/>
          <a:lstStyle/>
          <a:p>
            <a:r>
              <a:rPr lang="en-US" dirty="0" err="1">
                <a:latin typeface="Söhne"/>
              </a:rPr>
              <a:t>Numpy</a:t>
            </a:r>
            <a:r>
              <a:rPr lang="en-US" dirty="0">
                <a:latin typeface="Söhne"/>
              </a:rPr>
              <a:t> Array Iterating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70D4EB-CEDF-D46B-CB8B-5773788E1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86" y="1878264"/>
            <a:ext cx="3233706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Söhne"/>
              </a:rPr>
              <a:t>Iterating Arrays using </a:t>
            </a:r>
            <a:r>
              <a:rPr lang="en-US" altLang="en-US" sz="2000" b="1" dirty="0" err="1">
                <a:solidFill>
                  <a:schemeClr val="accent1"/>
                </a:solidFill>
                <a:latin typeface="Söhne"/>
              </a:rPr>
              <a:t>nditer</a:t>
            </a:r>
            <a:r>
              <a:rPr lang="en-US" altLang="en-US" sz="2000" b="1" dirty="0">
                <a:solidFill>
                  <a:schemeClr val="accent1"/>
                </a:solidFill>
                <a:latin typeface="Söhne"/>
              </a:rPr>
              <a:t>()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DD0E1-4A5E-89D0-3A52-73836585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70" y="2356527"/>
            <a:ext cx="9464860" cy="1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07E66-B651-E215-BDD7-CE96CD553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520" y="2278374"/>
            <a:ext cx="548688" cy="15850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FEF896-D47A-29D9-066C-CE69384E4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49" y="4370269"/>
            <a:ext cx="9472481" cy="1417443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9F1ED37A-1273-E7AD-F4C8-31A462189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86" y="3947311"/>
            <a:ext cx="4633320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Söhne"/>
              </a:rPr>
              <a:t>Iterating in arrays with different data types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47C378-F2E3-467C-CD7F-68B8A90CE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520" y="4736060"/>
            <a:ext cx="426757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85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198"/>
            <a:ext cx="9875520" cy="1356360"/>
          </a:xfrm>
        </p:spPr>
        <p:txBody>
          <a:bodyPr/>
          <a:lstStyle/>
          <a:p>
            <a:r>
              <a:rPr lang="en-US" dirty="0" err="1">
                <a:latin typeface="Söhne"/>
              </a:rPr>
              <a:t>Numpy</a:t>
            </a:r>
            <a:r>
              <a:rPr lang="en-US" dirty="0">
                <a:latin typeface="Söhne"/>
              </a:rPr>
              <a:t> Array Iterating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70D4EB-CEDF-D46B-CB8B-5773788E1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268" y="2541653"/>
            <a:ext cx="3493649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Söhne"/>
              </a:rPr>
              <a:t>Iterating with different step size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03849D-A49A-6CA9-D9DE-9FAC88D2D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68" y="3006469"/>
            <a:ext cx="9495343" cy="14174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74A881-BDF3-77B9-2148-3D8F3603B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802" y="3304767"/>
            <a:ext cx="510584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63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198"/>
            <a:ext cx="9875520" cy="1356360"/>
          </a:xfrm>
        </p:spPr>
        <p:txBody>
          <a:bodyPr/>
          <a:lstStyle/>
          <a:p>
            <a:r>
              <a:rPr lang="en-US" dirty="0" err="1">
                <a:latin typeface="Söhne"/>
              </a:rPr>
              <a:t>Numpy</a:t>
            </a:r>
            <a:r>
              <a:rPr lang="en-US" dirty="0">
                <a:latin typeface="Söhne"/>
              </a:rPr>
              <a:t> Array Iterating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B2CFECE6-2A56-4A5D-BF79-88B8774A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339" y="1813558"/>
            <a:ext cx="3995517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accent1"/>
                </a:solidFill>
                <a:latin typeface="Söhne"/>
              </a:rPr>
              <a:t>Iterating arrays using </a:t>
            </a:r>
            <a:r>
              <a:rPr lang="en-US" altLang="en-US" sz="2000" b="1" dirty="0" err="1">
                <a:solidFill>
                  <a:schemeClr val="accent1"/>
                </a:solidFill>
                <a:latin typeface="Söhne"/>
              </a:rPr>
              <a:t>ndenumerate</a:t>
            </a:r>
            <a:r>
              <a:rPr lang="en-US" altLang="en-US" sz="2000" b="1" dirty="0">
                <a:solidFill>
                  <a:schemeClr val="accent1"/>
                </a:solidFill>
                <a:latin typeface="Söhne"/>
              </a:rPr>
              <a:t>()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DF7B87-21C3-7B3F-4FAB-7EEFD0052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80" y="2344469"/>
            <a:ext cx="9464860" cy="14174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83FC5D-A656-C131-DAE1-917B21717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14" y="2649968"/>
            <a:ext cx="701101" cy="647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BA3019-6D43-4EDD-93D3-CF15103B8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80" y="4008508"/>
            <a:ext cx="9495343" cy="1386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C8BBF-864E-07BE-453E-CC21D0ADE6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371" y="3761912"/>
            <a:ext cx="967824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07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Why </a:t>
            </a:r>
            <a:r>
              <a:rPr lang="en-US" dirty="0" err="1">
                <a:latin typeface="Söhne"/>
              </a:rPr>
              <a:t>Numpy</a:t>
            </a:r>
            <a:r>
              <a:rPr lang="en-US" dirty="0">
                <a:latin typeface="Söhne"/>
              </a:rPr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057574-3E09-DB73-5EF9-6787E7450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3480" y="1799132"/>
            <a:ext cx="10273145" cy="28146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In Python we have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lists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 that serve the purpose of arrays, but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they are slow to process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NumPy aims to provide an array object that is up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50x faster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than traditional Python lists.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The array object in NumPy is called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ndarray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, it provides a lot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supporting functions that make working with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ndarray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 very easy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Arrays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are very frequently used in data science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where speed and resources are very important.</a:t>
            </a:r>
          </a:p>
        </p:txBody>
      </p:sp>
    </p:spTree>
    <p:extLst>
      <p:ext uri="{BB962C8B-B14F-4D97-AF65-F5344CB8AC3E}">
        <p14:creationId xmlns:p14="http://schemas.microsoft.com/office/powerpoint/2010/main" val="2988358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Getting Started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057574-3E09-DB73-5EF9-6787E7450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0" y="1965960"/>
            <a:ext cx="10273145" cy="9679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ClrTx/>
              <a:buSzTx/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Söhne"/>
              </a:rPr>
              <a:t>Installation of NumPy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DEDA-5C19-C893-FB98-7C93D9C3C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71366"/>
            <a:ext cx="9472481" cy="464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DEB787-A4BE-4915-D850-A62F3BB02A3E}"/>
              </a:ext>
            </a:extLst>
          </p:cNvPr>
          <p:cNvSpPr txBox="1"/>
          <p:nvPr/>
        </p:nvSpPr>
        <p:spPr>
          <a:xfrm>
            <a:off x="1143000" y="3028890"/>
            <a:ext cx="202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öhne"/>
              </a:rPr>
              <a:t>Importing </a:t>
            </a:r>
            <a:r>
              <a:rPr lang="en-US" sz="2000" dirty="0" err="1">
                <a:solidFill>
                  <a:schemeClr val="accent1"/>
                </a:solidFill>
                <a:latin typeface="Söhne"/>
              </a:rPr>
              <a:t>Numpy</a:t>
            </a:r>
            <a:endParaRPr lang="en-US" dirty="0">
              <a:solidFill>
                <a:schemeClr val="accent1"/>
              </a:solidFill>
              <a:latin typeface="Söhn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53AD7-BCBD-705A-D94F-0FBB2005F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42746"/>
            <a:ext cx="9495343" cy="4419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66C433-7ACB-36A1-34CB-B49F13880734}"/>
              </a:ext>
            </a:extLst>
          </p:cNvPr>
          <p:cNvSpPr txBox="1"/>
          <p:nvPr/>
        </p:nvSpPr>
        <p:spPr>
          <a:xfrm>
            <a:off x="1143000" y="4090222"/>
            <a:ext cx="2911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öhne"/>
              </a:rPr>
              <a:t>Simple Example of </a:t>
            </a:r>
            <a:r>
              <a:rPr lang="en-US" sz="2000" dirty="0" err="1">
                <a:solidFill>
                  <a:schemeClr val="accent1"/>
                </a:solidFill>
                <a:latin typeface="Söhne"/>
              </a:rPr>
              <a:t>Numpy</a:t>
            </a:r>
            <a:endParaRPr lang="en-US" dirty="0">
              <a:solidFill>
                <a:schemeClr val="accent1"/>
              </a:solidFill>
              <a:latin typeface="Söhn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E7B613-9FB8-3943-E350-E40312BEB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591264"/>
            <a:ext cx="9449619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79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Creating Arrays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2277A50-668E-5D85-34C5-2F0B841B2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480" y="1965960"/>
            <a:ext cx="8447697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NumPy is used to work with arrays. The array object in NumPy is called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ndarray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We can create a NumPy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ndarray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 object by using 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array()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 function.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B628E6D-703E-3468-6855-A4675F46B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028" y="4340874"/>
            <a:ext cx="87943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To create an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ndarray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, we can pass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tuple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 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any array-like object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into the array() method, and it will be converted into an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ndarray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öhne"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E5E9FF-1E38-0C64-E1B8-6DBB5CEA9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28" y="2673846"/>
            <a:ext cx="9464860" cy="15698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3D371C-CE89-0733-CDB0-C991837F3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28" y="5059577"/>
            <a:ext cx="9464860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60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Dimensions in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DAD8C-A1CD-33CB-4397-1E0629BACA07}"/>
              </a:ext>
            </a:extLst>
          </p:cNvPr>
          <p:cNvSpPr txBox="1"/>
          <p:nvPr/>
        </p:nvSpPr>
        <p:spPr>
          <a:xfrm>
            <a:off x="1264024" y="1643225"/>
            <a:ext cx="1301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öhne"/>
              </a:rPr>
              <a:t>0-D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4EECA-1157-4E2A-D50B-5032B2215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99" y="2043335"/>
            <a:ext cx="9487722" cy="1204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7C9700-D029-22D0-7477-497D4ED24E13}"/>
              </a:ext>
            </a:extLst>
          </p:cNvPr>
          <p:cNvSpPr txBox="1"/>
          <p:nvPr/>
        </p:nvSpPr>
        <p:spPr>
          <a:xfrm>
            <a:off x="1336899" y="4946883"/>
            <a:ext cx="1301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öhne"/>
              </a:rPr>
              <a:t>2-D Arrays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FCB2F-660E-1AD0-716E-BBD59922FD8A}"/>
              </a:ext>
            </a:extLst>
          </p:cNvPr>
          <p:cNvSpPr txBox="1"/>
          <p:nvPr/>
        </p:nvSpPr>
        <p:spPr>
          <a:xfrm>
            <a:off x="1264024" y="3295054"/>
            <a:ext cx="1301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öhne"/>
              </a:rPr>
              <a:t>1-D Arrays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D80B2B-4BFC-C9B7-6AF9-942DB215C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99" y="3647509"/>
            <a:ext cx="9472481" cy="12269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8570BA-0108-46D9-B3D1-8069AD9C4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19" y="5300313"/>
            <a:ext cx="9472481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21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Dimensions in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DAD8C-A1CD-33CB-4397-1E0629BACA07}"/>
              </a:ext>
            </a:extLst>
          </p:cNvPr>
          <p:cNvSpPr txBox="1"/>
          <p:nvPr/>
        </p:nvSpPr>
        <p:spPr>
          <a:xfrm>
            <a:off x="1264024" y="1643225"/>
            <a:ext cx="1301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öhne"/>
              </a:rPr>
              <a:t>3-D Arrays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116A89-86FC-7EDC-4F2E-CB61C4A40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40" y="2043335"/>
            <a:ext cx="9457240" cy="11964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080FBC-B891-9ECF-7534-B025CDC1C689}"/>
              </a:ext>
            </a:extLst>
          </p:cNvPr>
          <p:cNvSpPr txBox="1"/>
          <p:nvPr/>
        </p:nvSpPr>
        <p:spPr>
          <a:xfrm>
            <a:off x="1266037" y="3239358"/>
            <a:ext cx="229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öhne"/>
              </a:rPr>
              <a:t>Dimension Checking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11BFEE-2D03-B300-7D33-147A34092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40" y="3639468"/>
            <a:ext cx="9502964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51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Dimensions in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4A06B-FDE7-0928-095D-94687010B774}"/>
              </a:ext>
            </a:extLst>
          </p:cNvPr>
          <p:cNvSpPr txBox="1"/>
          <p:nvPr/>
        </p:nvSpPr>
        <p:spPr>
          <a:xfrm>
            <a:off x="1290918" y="2034846"/>
            <a:ext cx="225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öhne"/>
              </a:rPr>
              <a:t>Desired Dimensions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C78A0-E32F-DFC1-BB4A-0EC219D69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23" y="2503842"/>
            <a:ext cx="9464860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12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E8C5-90E9-284E-BF0B-3727C700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Array Indexing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4A06B-FDE7-0928-095D-94687010B774}"/>
              </a:ext>
            </a:extLst>
          </p:cNvPr>
          <p:cNvSpPr txBox="1"/>
          <p:nvPr/>
        </p:nvSpPr>
        <p:spPr>
          <a:xfrm>
            <a:off x="1143000" y="1819693"/>
            <a:ext cx="7727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chemeClr val="accent1"/>
                </a:solidFill>
                <a:effectLst/>
                <a:latin typeface="Söhne"/>
              </a:rPr>
              <a:t>Array indexing is the same as accessing an array element.</a:t>
            </a:r>
          </a:p>
          <a:p>
            <a:pPr algn="l"/>
            <a:r>
              <a:rPr lang="en-US" sz="2000" b="0" i="0" dirty="0">
                <a:solidFill>
                  <a:schemeClr val="accent1"/>
                </a:solidFill>
                <a:effectLst/>
                <a:latin typeface="Söhne"/>
              </a:rPr>
              <a:t>You can access an array element by referring to its index number.</a:t>
            </a:r>
          </a:p>
          <a:p>
            <a:pPr algn="l"/>
            <a:r>
              <a:rPr lang="en-US" sz="2000" b="0" i="0" dirty="0">
                <a:solidFill>
                  <a:schemeClr val="accent1"/>
                </a:solidFill>
                <a:effectLst/>
                <a:latin typeface="Söhne"/>
              </a:rPr>
              <a:t>The indexes in NumPy arrays start with 0, meaning that the first element has index 0, and the second has index 1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EE224-7670-8FB9-BA59-CF6248719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94" y="3176053"/>
            <a:ext cx="9464860" cy="1219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0DE47F-FEA2-DE60-A127-211112D3F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94" y="4538103"/>
            <a:ext cx="9495343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55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1694</TotalTime>
  <Words>532</Words>
  <Application>Microsoft Office PowerPoint</Application>
  <PresentationFormat>Widescreen</PresentationFormat>
  <Paragraphs>92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Corbel</vt:lpstr>
      <vt:lpstr>Söhne</vt:lpstr>
      <vt:lpstr>Basis</vt:lpstr>
      <vt:lpstr>Data analytics</vt:lpstr>
      <vt:lpstr>What is Numpy?</vt:lpstr>
      <vt:lpstr>Why Numpy?</vt:lpstr>
      <vt:lpstr>Getting Started</vt:lpstr>
      <vt:lpstr>Creating Arrays</vt:lpstr>
      <vt:lpstr>Dimensions in Arrays</vt:lpstr>
      <vt:lpstr>Dimensions in Arrays</vt:lpstr>
      <vt:lpstr>Dimensions in Arrays</vt:lpstr>
      <vt:lpstr>Array Indexing</vt:lpstr>
      <vt:lpstr>Array Indexing</vt:lpstr>
      <vt:lpstr>Array Indexing</vt:lpstr>
      <vt:lpstr>Array Slicing</vt:lpstr>
      <vt:lpstr>Array Slicing</vt:lpstr>
      <vt:lpstr>Array Slicing</vt:lpstr>
      <vt:lpstr>Data Types in Numpy</vt:lpstr>
      <vt:lpstr>Checking Data Types in Arrays</vt:lpstr>
      <vt:lpstr>Checking Data Types in Arrays</vt:lpstr>
      <vt:lpstr>Checking Data Types in Arrays</vt:lpstr>
      <vt:lpstr>Checking Data Types in Arrays</vt:lpstr>
      <vt:lpstr>Numpy Array Shape</vt:lpstr>
      <vt:lpstr>Numpy Array ReShaping</vt:lpstr>
      <vt:lpstr>Numpy Array ReShaping</vt:lpstr>
      <vt:lpstr>Numpy Array Iterating</vt:lpstr>
      <vt:lpstr>Numpy Array Iterating</vt:lpstr>
      <vt:lpstr>Numpy Array Iterating</vt:lpstr>
      <vt:lpstr>Numpy Array Iterating</vt:lpstr>
      <vt:lpstr>Numpy Array Iterating</vt:lpstr>
      <vt:lpstr>Numpy Array Iterating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Yazdan</dc:creator>
  <cp:lastModifiedBy>Yazdan</cp:lastModifiedBy>
  <cp:revision>71</cp:revision>
  <dcterms:created xsi:type="dcterms:W3CDTF">2023-09-28T11:30:32Z</dcterms:created>
  <dcterms:modified xsi:type="dcterms:W3CDTF">2023-10-20T12:52:20Z</dcterms:modified>
</cp:coreProperties>
</file>