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33"/>
  </p:notesMasterIdLst>
  <p:handoutMasterIdLst>
    <p:handoutMasterId r:id="rId34"/>
  </p:handoutMasterIdLst>
  <p:sldIdLst>
    <p:sldId id="383" r:id="rId2"/>
    <p:sldId id="342" r:id="rId3"/>
    <p:sldId id="384" r:id="rId4"/>
    <p:sldId id="385" r:id="rId5"/>
    <p:sldId id="386" r:id="rId6"/>
    <p:sldId id="388" r:id="rId7"/>
    <p:sldId id="387" r:id="rId8"/>
    <p:sldId id="403" r:id="rId9"/>
    <p:sldId id="406" r:id="rId10"/>
    <p:sldId id="405" r:id="rId11"/>
    <p:sldId id="393" r:id="rId12"/>
    <p:sldId id="408" r:id="rId13"/>
    <p:sldId id="404" r:id="rId14"/>
    <p:sldId id="392" r:id="rId15"/>
    <p:sldId id="395" r:id="rId16"/>
    <p:sldId id="396" r:id="rId17"/>
    <p:sldId id="397" r:id="rId18"/>
    <p:sldId id="398" r:id="rId19"/>
    <p:sldId id="399" r:id="rId20"/>
    <p:sldId id="402" r:id="rId21"/>
    <p:sldId id="407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0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9165" autoAdjust="0"/>
  </p:normalViewPr>
  <p:slideViewPr>
    <p:cSldViewPr>
      <p:cViewPr varScale="1">
        <p:scale>
          <a:sx n="81" d="100"/>
          <a:sy n="81" d="100"/>
        </p:scale>
        <p:origin x="1089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5765CC-D657-4BE9-874B-51BAA9CA1DB6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95DF8D-E0CB-4558-9682-1AA365E7F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D2701E-9BCE-43E8-B43E-F61C345ED85E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76C654-936B-4853-84EE-3D396A8CB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3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7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3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9036" y="6381749"/>
            <a:ext cx="364963" cy="476251"/>
          </a:xfrm>
        </p:spPr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2607"/>
            <a:ext cx="1028092" cy="1271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1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7"/>
            <a:ext cx="38100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5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1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3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5" y="-54"/>
            <a:ext cx="8131127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49"/>
            <a:ext cx="457200" cy="476251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asviklund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.com/" TargetMode="External"/><Relationship Id="rId2" Type="http://schemas.openxmlformats.org/officeDocument/2006/relationships/hyperlink" Target="http://www.weebl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w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399" y="4075248"/>
            <a:ext cx="5826719" cy="1727848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CV?</a:t>
            </a:r>
            <a:br>
              <a:rPr lang="en-US" sz="6000" dirty="0" smtClean="0"/>
            </a:br>
            <a:r>
              <a:rPr lang="en-US" sz="6000" dirty="0" smtClean="0"/>
              <a:t>Résumé?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5865793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Alireza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Bahramali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1" r="64354" b="-1"/>
          <a:stretch/>
        </p:blipFill>
        <p:spPr>
          <a:xfrm>
            <a:off x="2837159" y="0"/>
            <a:ext cx="4267200" cy="3987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85" y="1667464"/>
            <a:ext cx="7096125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85" y="3751902"/>
            <a:ext cx="6805612" cy="2115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Honors and Awards </a:t>
            </a:r>
            <a:endParaRPr lang="en-US" dirty="0" smtClean="0"/>
          </a:p>
          <a:p>
            <a:pPr lvl="1"/>
            <a:r>
              <a:rPr lang="en-US" dirty="0" smtClean="0"/>
              <a:t>Mention the dates</a:t>
            </a:r>
          </a:p>
          <a:p>
            <a:pPr lvl="1"/>
            <a:r>
              <a:rPr lang="en-US" dirty="0" smtClean="0"/>
              <a:t>Give short explanation (highlight!)</a:t>
            </a:r>
          </a:p>
          <a:p>
            <a:pPr lvl="1"/>
            <a:r>
              <a:rPr lang="en-US" dirty="0" smtClean="0"/>
              <a:t>Please forget about your elementary school!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10000"/>
            <a:ext cx="7866888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Projects</a:t>
            </a:r>
          </a:p>
          <a:p>
            <a:pPr lvl="1"/>
            <a:r>
              <a:rPr lang="en-US" b="1" dirty="0" smtClean="0"/>
              <a:t>Related</a:t>
            </a:r>
            <a:r>
              <a:rPr lang="en-US" dirty="0" smtClean="0"/>
              <a:t> notable projects</a:t>
            </a:r>
          </a:p>
          <a:p>
            <a:pPr lvl="1"/>
            <a:r>
              <a:rPr lang="en-US" dirty="0" smtClean="0"/>
              <a:t>Do not mention all the projects!</a:t>
            </a:r>
          </a:p>
          <a:p>
            <a:r>
              <a:rPr lang="en-US" dirty="0" smtClean="0"/>
              <a:t>Selected Courses</a:t>
            </a:r>
          </a:p>
          <a:p>
            <a:pPr lvl="1"/>
            <a:r>
              <a:rPr lang="en-US" b="1" dirty="0" smtClean="0"/>
              <a:t>Related</a:t>
            </a:r>
            <a:r>
              <a:rPr lang="en-US" dirty="0" smtClean="0"/>
              <a:t> courses with </a:t>
            </a:r>
            <a:r>
              <a:rPr lang="en-US" b="1" dirty="0" smtClean="0"/>
              <a:t>high grade</a:t>
            </a:r>
          </a:p>
          <a:p>
            <a:pPr lvl="1"/>
            <a:r>
              <a:rPr lang="en-US" dirty="0" smtClean="0"/>
              <a:t>No more than 8 courses</a:t>
            </a:r>
          </a:p>
          <a:p>
            <a:r>
              <a:rPr lang="en-US" dirty="0"/>
              <a:t>Self-Study (optional)</a:t>
            </a:r>
          </a:p>
          <a:p>
            <a:pPr lvl="1"/>
            <a:r>
              <a:rPr lang="en-US" dirty="0"/>
              <a:t>Coursera, </a:t>
            </a:r>
            <a:r>
              <a:rPr lang="en-US" dirty="0" err="1"/>
              <a:t>Edx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Audit</a:t>
            </a:r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Experience </a:t>
            </a:r>
          </a:p>
          <a:p>
            <a:pPr lvl="1"/>
            <a:r>
              <a:rPr lang="en-US" dirty="0" smtClean="0"/>
              <a:t>Mention the course name, professor, and the dates.</a:t>
            </a:r>
          </a:p>
          <a:p>
            <a:pPr lvl="1"/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286124"/>
            <a:ext cx="7022592" cy="2505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skills</a:t>
            </a:r>
          </a:p>
          <a:p>
            <a:pPr lvl="1"/>
            <a:r>
              <a:rPr lang="en-US" dirty="0" smtClean="0"/>
              <a:t>Group by subject(optional), then software</a:t>
            </a:r>
          </a:p>
          <a:p>
            <a:pPr lvl="1"/>
            <a:r>
              <a:rPr lang="en-US" dirty="0" smtClean="0"/>
              <a:t>Mention some projects(optional)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200399"/>
            <a:ext cx="7067550" cy="307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376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Languages </a:t>
            </a:r>
            <a:r>
              <a:rPr lang="en-US" dirty="0" smtClean="0"/>
              <a:t>and test scores</a:t>
            </a:r>
          </a:p>
          <a:p>
            <a:pPr lvl="1"/>
            <a:r>
              <a:rPr lang="en-US" dirty="0" smtClean="0"/>
              <a:t>Group by language, then by test, and mention your scores at each section</a:t>
            </a:r>
          </a:p>
          <a:p>
            <a:pPr lvl="1"/>
            <a:r>
              <a:rPr lang="en-US" dirty="0" smtClean="0"/>
              <a:t>Mention any language, even if you don’t have a degree for it! (Be moral again!)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954923"/>
            <a:ext cx="6835779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6576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Working </a:t>
            </a:r>
            <a:r>
              <a:rPr lang="en-US" dirty="0" smtClean="0"/>
              <a:t>experience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Internship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Leadership </a:t>
            </a:r>
            <a:r>
              <a:rPr lang="en-US" dirty="0" smtClean="0"/>
              <a:t>experiences</a:t>
            </a:r>
          </a:p>
          <a:p>
            <a:r>
              <a:rPr lang="en-US" sz="2800" dirty="0" smtClean="0"/>
              <a:t>Volunteer Experience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Technical </a:t>
            </a:r>
            <a:r>
              <a:rPr lang="en-US" dirty="0" smtClean="0"/>
              <a:t>skills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Professional </a:t>
            </a:r>
            <a:r>
              <a:rPr lang="en-US" dirty="0"/>
              <a:t>memberships</a:t>
            </a:r>
          </a:p>
          <a:p>
            <a:r>
              <a:rPr lang="en-US" sz="2800" dirty="0" smtClean="0"/>
              <a:t>Hobbies (!?!)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5029200"/>
            <a:ext cx="706755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Too much important! More than you may think of!</a:t>
            </a:r>
          </a:p>
          <a:p>
            <a:pPr lvl="1"/>
            <a:r>
              <a:rPr lang="en-US" dirty="0" smtClean="0"/>
              <a:t>You should name anyone you mentioned in your CV and give a brief explanation, and a contact link, preferably personal homepage on the university website or email, via a hyperlink.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4068762"/>
            <a:ext cx="7391400" cy="213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and Don'ts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universal guideline, these were the best things I could tell you!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JigoolBaaZi</a:t>
            </a:r>
            <a:r>
              <a:rPr lang="en-US" dirty="0"/>
              <a:t> </a:t>
            </a:r>
            <a:r>
              <a:rPr lang="en-US" dirty="0" smtClean="0"/>
              <a:t>in fonts and margins and formatting, as you know it.</a:t>
            </a:r>
          </a:p>
          <a:p>
            <a:endParaRPr lang="en-US" dirty="0" smtClean="0"/>
          </a:p>
          <a:p>
            <a:r>
              <a:rPr lang="en-US" dirty="0" smtClean="0"/>
              <a:t>Some universities require special formatting, take care.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Don'ts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Always get help from friends in formatting, grammar, and dictation (although Microsoft helps a lot).</a:t>
            </a:r>
          </a:p>
          <a:p>
            <a:endParaRPr lang="en-US" dirty="0" smtClean="0"/>
          </a:p>
          <a:p>
            <a:r>
              <a:rPr lang="en-US" dirty="0" smtClean="0"/>
              <a:t>Again, remember to be moral, and never lie!</a:t>
            </a:r>
          </a:p>
          <a:p>
            <a:endParaRPr lang="en-US" dirty="0" smtClean="0"/>
          </a:p>
          <a:p>
            <a:r>
              <a:rPr lang="en-US" dirty="0" smtClean="0"/>
              <a:t>Again, do not forget highlighting techniques!</a:t>
            </a:r>
          </a:p>
          <a:p>
            <a:endParaRPr lang="en-US" dirty="0" smtClean="0"/>
          </a:p>
          <a:p>
            <a:r>
              <a:rPr lang="en-US" dirty="0" smtClean="0"/>
              <a:t>No more than 3 pages, and never repeat anything.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1" y="533402"/>
            <a:ext cx="8080248" cy="85725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z="6000" dirty="0" smtClean="0"/>
              <a:t>Importance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1" y="1676400"/>
            <a:ext cx="7498080" cy="2305052"/>
          </a:xfrm>
        </p:spPr>
        <p:txBody>
          <a:bodyPr>
            <a:normAutofit fontScale="92500"/>
          </a:bodyPr>
          <a:lstStyle/>
          <a:p>
            <a:pPr>
              <a:buFont typeface="Euclid Extra" panose="02050502000505020303" pitchFamily="18" charset="2"/>
              <a:buChar char=""/>
            </a:pPr>
            <a:r>
              <a:rPr lang="en-US" dirty="0" smtClean="0"/>
              <a:t>(Somehow) The most important thing that represents you!</a:t>
            </a:r>
            <a:endParaRPr lang="en-US" dirty="0"/>
          </a:p>
          <a:p>
            <a:pPr>
              <a:buFont typeface="Euclid Extra" panose="02050502000505020303" pitchFamily="18" charset="2"/>
              <a:buChar char="ç"/>
            </a:pPr>
            <a:r>
              <a:rPr lang="en-US" dirty="0" smtClean="0"/>
              <a:t>The first (and if not appropriate, maybe the last </a:t>
            </a:r>
            <a:r>
              <a:rPr lang="en-US" dirty="0" smtClean="0">
                <a:sym typeface="Wingdings" panose="05000000000000000000" pitchFamily="2" charset="2"/>
              </a:rPr>
              <a:t></a:t>
            </a:r>
            <a:r>
              <a:rPr lang="en-US" dirty="0" smtClean="0"/>
              <a:t> !) thing to represent you!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5" y="3505200"/>
            <a:ext cx="6096000" cy="3076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Don'ts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</a:t>
            </a:r>
            <a:r>
              <a:rPr lang="en-US" dirty="0"/>
              <a:t>try some online </a:t>
            </a:r>
            <a:r>
              <a:rPr lang="en-US" dirty="0" smtClean="0"/>
              <a:t>tools, such as</a:t>
            </a:r>
          </a:p>
          <a:p>
            <a:pPr lvl="1"/>
            <a:r>
              <a:rPr lang="en-US" dirty="0" smtClean="0"/>
              <a:t> cvmkr.com</a:t>
            </a:r>
          </a:p>
          <a:p>
            <a:pPr lvl="1"/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You may try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Free templates (search in google)</a:t>
            </a:r>
          </a:p>
          <a:p>
            <a:pPr lvl="1"/>
            <a:r>
              <a:rPr lang="en-US" dirty="0" smtClean="0"/>
              <a:t>www.latex-project.org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20"/>
          <p:cNvSpPr>
            <a:spLocks noGrp="1"/>
          </p:cNvSpPr>
          <p:nvPr>
            <p:ph type="title"/>
          </p:nvPr>
        </p:nvSpPr>
        <p:spPr>
          <a:xfrm>
            <a:off x="1371600" y="76200"/>
            <a:ext cx="10058400" cy="1609344"/>
          </a:xfrm>
        </p:spPr>
        <p:txBody>
          <a:bodyPr/>
          <a:lstStyle/>
          <a:p>
            <a:r>
              <a:rPr lang="en-US" dirty="0" smtClean="0"/>
              <a:t>Publication &amp; </a:t>
            </a:r>
            <a:r>
              <a:rPr lang="en-US" dirty="0" err="1" smtClean="0"/>
              <a:t>Researchs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334062"/>
            <a:ext cx="79766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impact on your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low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letters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 you ahead of the competition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89389" y="6324600"/>
            <a:ext cx="7895434" cy="805842"/>
            <a:chOff x="989389" y="6324600"/>
            <a:chExt cx="7895434" cy="805842"/>
          </a:xfrm>
        </p:grpSpPr>
        <p:sp>
          <p:nvSpPr>
            <p:cNvPr id="9" name="Rectangle 8"/>
            <p:cNvSpPr/>
            <p:nvPr/>
          </p:nvSpPr>
          <p:spPr>
            <a:xfrm>
              <a:off x="989389" y="6601894"/>
              <a:ext cx="7895434" cy="256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itle 20"/>
            <p:cNvSpPr txBox="1">
              <a:spLocks/>
            </p:cNvSpPr>
            <p:nvPr/>
          </p:nvSpPr>
          <p:spPr>
            <a:xfrm>
              <a:off x="1371600" y="6324600"/>
              <a:ext cx="7467600" cy="80584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How to Apply 94	http://www.ieeesb.ut.ac.ir	mdahmardeh@ut.ac.ir</a:t>
              </a:r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2" y="3987152"/>
            <a:ext cx="5826719" cy="172784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Homepage</a:t>
            </a:r>
            <a:endParaRPr lang="en-US" sz="6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15000" y="6305549"/>
            <a:ext cx="2895600" cy="47625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http://</a:t>
            </a:r>
            <a:r>
              <a:rPr lang="en-US" b="1" dirty="0" smtClean="0">
                <a:solidFill>
                  <a:schemeClr val="tx1"/>
                </a:solidFill>
              </a:rPr>
              <a:t>www.ieeesb.ut.ac.ir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1" r="64354" b="-1"/>
          <a:stretch/>
        </p:blipFill>
        <p:spPr>
          <a:xfrm>
            <a:off x="2837159" y="0"/>
            <a:ext cx="4267200" cy="3987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611108"/>
            <a:ext cx="4343400" cy="2840963"/>
          </a:xfrm>
        </p:spPr>
        <p:txBody>
          <a:bodyPr>
            <a:noAutofit/>
          </a:bodyPr>
          <a:lstStyle/>
          <a:p>
            <a:pPr marL="685800" indent="-685800">
              <a:buClr>
                <a:schemeClr val="tx1"/>
              </a:buClr>
            </a:pPr>
            <a:r>
              <a:rPr lang="en-US" sz="2400" dirty="0" smtClean="0">
                <a:latin typeface="Times New Roman"/>
                <a:cs typeface="Times New Roman"/>
              </a:rPr>
              <a:t>The World of the Internet</a:t>
            </a:r>
          </a:p>
          <a:p>
            <a:pPr marL="685800" indent="-685800">
              <a:buClr>
                <a:schemeClr val="tx1"/>
              </a:buClr>
            </a:pPr>
            <a:r>
              <a:rPr lang="en-US" sz="2400" dirty="0" smtClean="0">
                <a:latin typeface="Times New Roman"/>
                <a:cs typeface="Times New Roman"/>
              </a:rPr>
              <a:t>Easy for professors</a:t>
            </a:r>
          </a:p>
          <a:p>
            <a:pPr marL="685800" indent="-685800">
              <a:buClr>
                <a:schemeClr val="tx1"/>
              </a:buClr>
            </a:pPr>
            <a:r>
              <a:rPr lang="en-US" sz="2400" dirty="0" smtClean="0">
                <a:latin typeface="Times New Roman"/>
                <a:cs typeface="Times New Roman"/>
              </a:rPr>
              <a:t>Searchable</a:t>
            </a:r>
          </a:p>
          <a:p>
            <a:pPr marL="685800" indent="-685800">
              <a:buClr>
                <a:schemeClr val="tx1"/>
              </a:buClr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1" y="533401"/>
            <a:ext cx="8080248" cy="2077707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z="11500" dirty="0" smtClean="0"/>
              <a:t>Why?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2" y="1930401"/>
            <a:ext cx="5509513" cy="4110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Biography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activities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activities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611108"/>
            <a:ext cx="5334000" cy="2840963"/>
          </a:xfrm>
        </p:spPr>
        <p:txBody>
          <a:bodyPr>
            <a:noAutofit/>
          </a:bodyPr>
          <a:lstStyle/>
          <a:p>
            <a:pPr marL="685800" indent="-6858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Expert web developers</a:t>
            </a:r>
          </a:p>
          <a:p>
            <a:pPr marL="960120" lvl="1" indent="-685800">
              <a:buClr>
                <a:schemeClr val="tx1"/>
              </a:buClr>
            </a:pPr>
            <a:r>
              <a:rPr lang="en-US" sz="1600" dirty="0" smtClean="0"/>
              <a:t>HTML, CSS, </a:t>
            </a:r>
            <a:r>
              <a:rPr lang="en-US" sz="1600" dirty="0" err="1" smtClean="0"/>
              <a:t>JQuery</a:t>
            </a:r>
            <a:r>
              <a:rPr lang="en-US" sz="1600" dirty="0" smtClean="0"/>
              <a:t>, …</a:t>
            </a:r>
          </a:p>
          <a:p>
            <a:pPr marL="685800" indent="-6858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Semi-expert web developers</a:t>
            </a:r>
          </a:p>
          <a:p>
            <a:pPr marL="960120" lvl="1" indent="-685800">
              <a:buClr>
                <a:schemeClr val="tx1"/>
              </a:buClr>
            </a:pPr>
            <a:r>
              <a:rPr lang="en-US" sz="1600" dirty="0" smtClean="0"/>
              <a:t>Frameworks: bootstrap, foundation, …</a:t>
            </a:r>
          </a:p>
          <a:p>
            <a:pPr marL="685800" indent="-6858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Amateur</a:t>
            </a:r>
          </a:p>
          <a:p>
            <a:pPr marL="960120" lvl="1" indent="-685800">
              <a:buClr>
                <a:schemeClr val="tx1"/>
              </a:buClr>
            </a:pPr>
            <a:r>
              <a:rPr lang="en-US" sz="1600" dirty="0" smtClean="0"/>
              <a:t>Free templates</a:t>
            </a:r>
          </a:p>
          <a:p>
            <a:pPr marL="960120" lvl="1" indent="-685800">
              <a:buClr>
                <a:schemeClr val="tx1"/>
              </a:buClr>
            </a:pPr>
            <a:r>
              <a:rPr lang="en-US" sz="1600" dirty="0" smtClean="0"/>
              <a:t>Online drag and drop tools </a:t>
            </a:r>
          </a:p>
          <a:p>
            <a:pPr marL="960120" lvl="1" indent="-685800">
              <a:buClr>
                <a:schemeClr val="tx1"/>
              </a:buClr>
            </a:pP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1" y="533401"/>
            <a:ext cx="8080248" cy="2077707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/>
              <a:buNone/>
            </a:pPr>
            <a:r>
              <a:rPr lang="en-US" sz="11500" dirty="0" smtClean="0"/>
              <a:t>How?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Website Templates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6934200" cy="4110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http://andreasviklund.com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more on the Internet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tutorials on building your first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 descr="Screen Shot 2015-07-30 at 10.36.5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9400"/>
            <a:ext cx="647700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Drag and Drop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391400" cy="4110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http://www.weebly.com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http://www.webs.com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widgets for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 descr="Screen Shot 2015-07-30 at 10.36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21" y="2743200"/>
            <a:ext cx="7848600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2" y="1930401"/>
            <a:ext cx="5509513" cy="4110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 depth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simple and easy to read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like it is a billboard.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and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2" y="1930401"/>
            <a:ext cx="5509513" cy="4110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.com/…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options (No RAM or CPU)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vs. R</a:t>
            </a:r>
            <a:r>
              <a:rPr lang="en-US" sz="4400" dirty="0"/>
              <a:t>ésumé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Résumé (not very popular in apply process)</a:t>
            </a:r>
          </a:p>
          <a:p>
            <a:pPr lvl="1"/>
            <a:r>
              <a:rPr lang="en-US" dirty="0" smtClean="0"/>
              <a:t>Very short and brief (one or two pages)</a:t>
            </a:r>
          </a:p>
          <a:p>
            <a:pPr lvl="1"/>
            <a:r>
              <a:rPr lang="en-US" dirty="0" smtClean="0"/>
              <a:t>Typically includes the following:</a:t>
            </a:r>
          </a:p>
          <a:p>
            <a:pPr marL="1373886" lvl="3" indent="-514350">
              <a:buFont typeface="+mj-lt"/>
              <a:buAutoNum type="arabicPeriod"/>
            </a:pPr>
            <a:r>
              <a:rPr lang="en-US" dirty="0" smtClean="0"/>
              <a:t>Name and contact information</a:t>
            </a:r>
          </a:p>
          <a:p>
            <a:pPr marL="1373886" lvl="3" indent="-514350">
              <a:buFont typeface="+mj-lt"/>
              <a:buAutoNum type="arabicPeriod"/>
            </a:pPr>
            <a:r>
              <a:rPr lang="en-US" dirty="0" smtClean="0"/>
              <a:t>Education (degree, dates, institutions, programs.)</a:t>
            </a:r>
          </a:p>
          <a:p>
            <a:pPr marL="1373886" lvl="3" indent="-514350">
              <a:buFont typeface="+mj-lt"/>
              <a:buAutoNum type="arabicPeriod"/>
            </a:pPr>
            <a:r>
              <a:rPr lang="en-US" dirty="0" smtClean="0"/>
              <a:t>Work experience (names of companies or organizations, locations, dates, job titles, duties.)</a:t>
            </a:r>
          </a:p>
          <a:p>
            <a:pPr marL="642366" indent="-514350"/>
            <a:r>
              <a:rPr lang="en-US" dirty="0" smtClean="0"/>
              <a:t>CV</a:t>
            </a:r>
            <a:endParaRPr lang="fa-IR" dirty="0" smtClean="0"/>
          </a:p>
          <a:p>
            <a:pPr marL="916686" lvl="1" indent="-514350"/>
            <a:r>
              <a:rPr lang="en-US" dirty="0" smtClean="0"/>
              <a:t>All other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9"/>
            <a:ext cx="779068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2" y="1447801"/>
            <a:ext cx="6705598" cy="45935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Persianstat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Yesware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Host-tracker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82296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IP2Location.com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Screen Shot 2015-07-30 at 10.52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43400"/>
            <a:ext cx="7848600" cy="1610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t="25000" r="34130" b="23936"/>
          <a:stretch/>
        </p:blipFill>
        <p:spPr>
          <a:xfrm>
            <a:off x="3352800" y="1417639"/>
            <a:ext cx="4267200" cy="4551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Vitae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it’s almost all that represents you to the admission team/professor/etc.</a:t>
            </a:r>
          </a:p>
          <a:p>
            <a:endParaRPr lang="en-US" dirty="0" smtClean="0"/>
          </a:p>
          <a:p>
            <a:r>
              <a:rPr lang="en-US" dirty="0" smtClean="0"/>
              <a:t>You should highlight your strengths and dim your weaknesses, but never lie!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It should have order.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CV, Main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Website</a:t>
            </a:r>
          </a:p>
          <a:p>
            <a:r>
              <a:rPr lang="en-US" dirty="0" smtClean="0"/>
              <a:t>Photo (optional)</a:t>
            </a:r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267200"/>
            <a:ext cx="432435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8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Calculating GPA (out of 4), if </a:t>
            </a:r>
            <a:r>
              <a:rPr lang="en-US" dirty="0"/>
              <a:t>needed </a:t>
            </a:r>
            <a:r>
              <a:rPr lang="en-US" dirty="0" smtClean="0"/>
              <a:t>(</a:t>
            </a:r>
            <a:r>
              <a:rPr lang="en-US" b="1" dirty="0" smtClean="0">
                <a:hlinkClick r:id="rId2"/>
              </a:rPr>
              <a:t>www.wes.org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16-20 = 4 , 14-16 = 3, 12-14 = 2, 10-12 = 1      </a:t>
            </a:r>
          </a:p>
          <a:p>
            <a:pPr lvl="1"/>
            <a:r>
              <a:rPr lang="en-US" dirty="0" smtClean="0"/>
              <a:t>Highlight what you need</a:t>
            </a:r>
          </a:p>
          <a:p>
            <a:pPr lvl="2"/>
            <a:r>
              <a:rPr lang="en-US" dirty="0" smtClean="0"/>
              <a:t>Last one/two years</a:t>
            </a:r>
          </a:p>
          <a:p>
            <a:pPr lvl="2"/>
            <a:r>
              <a:rPr lang="en-US" dirty="0" smtClean="0"/>
              <a:t>Special courses</a:t>
            </a:r>
          </a:p>
          <a:p>
            <a:pPr lvl="2"/>
            <a:r>
              <a:rPr lang="en-US" dirty="0" smtClean="0"/>
              <a:t>Special case</a:t>
            </a:r>
          </a:p>
          <a:p>
            <a:pPr lvl="1"/>
            <a:r>
              <a:rPr lang="en-US" dirty="0" smtClean="0"/>
              <a:t>Be aware of formatting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200"/>
            <a:ext cx="7483636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interests</a:t>
            </a:r>
          </a:p>
          <a:p>
            <a:pPr lvl="1"/>
            <a:r>
              <a:rPr lang="en-US" dirty="0" smtClean="0"/>
              <a:t>Not too much</a:t>
            </a:r>
          </a:p>
          <a:p>
            <a:pPr lvl="1"/>
            <a:r>
              <a:rPr lang="en-US" dirty="0" smtClean="0"/>
              <a:t>Related to each others</a:t>
            </a:r>
          </a:p>
          <a:p>
            <a:pPr lvl="1"/>
            <a:r>
              <a:rPr lang="en-US" dirty="0" smtClean="0"/>
              <a:t>May need updates!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49764"/>
            <a:ext cx="7463166" cy="2065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Publications and Patents</a:t>
            </a:r>
          </a:p>
          <a:p>
            <a:pPr lvl="1"/>
            <a:r>
              <a:rPr lang="en-US" dirty="0" smtClean="0"/>
              <a:t>Do not forget your submitted, accepted but not published or presented, or self-declined work.</a:t>
            </a:r>
          </a:p>
          <a:p>
            <a:pPr lvl="1"/>
            <a:r>
              <a:rPr lang="en-US" dirty="0" smtClean="0"/>
              <a:t>Mention the status.</a:t>
            </a:r>
          </a:p>
          <a:p>
            <a:pPr lvl="1"/>
            <a:r>
              <a:rPr lang="en-US" dirty="0" smtClean="0"/>
              <a:t>Hyperlink to the paper or it’s abstract, and the journal’s/conference’s website.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89" y="3992561"/>
            <a:ext cx="7318847" cy="2389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CV, Main </a:t>
            </a: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Research Experience </a:t>
            </a:r>
            <a:endParaRPr lang="en-US" dirty="0" smtClean="0"/>
          </a:p>
          <a:p>
            <a:pPr lvl="1"/>
            <a:r>
              <a:rPr lang="en-US" dirty="0" smtClean="0"/>
              <a:t>Group by laboratory/professor</a:t>
            </a:r>
          </a:p>
          <a:p>
            <a:pPr lvl="1"/>
            <a:r>
              <a:rPr lang="en-US" dirty="0" smtClean="0"/>
              <a:t>Name the professors/supervisors</a:t>
            </a:r>
          </a:p>
          <a:p>
            <a:pPr lvl="1"/>
            <a:r>
              <a:rPr lang="en-US" dirty="0" smtClean="0"/>
              <a:t>Mention any mentionable (!) work you were involved with (be moral!)</a:t>
            </a:r>
          </a:p>
          <a:p>
            <a:pPr lvl="1"/>
            <a:r>
              <a:rPr lang="en-US" dirty="0" smtClean="0"/>
              <a:t>Never forget literature reviews</a:t>
            </a:r>
          </a:p>
          <a:p>
            <a:pPr lvl="1"/>
            <a:r>
              <a:rPr lang="en-US" dirty="0" smtClean="0"/>
              <a:t>Hyperlink to any available (and publishable!) material (slide, report, etc.)</a:t>
            </a:r>
          </a:p>
          <a:p>
            <a:pPr lvl="1"/>
            <a:r>
              <a:rPr lang="en-US" dirty="0" smtClean="0"/>
              <a:t>Do mention ongoing research (and also do mention that it’s not finished yet!)</a:t>
            </a:r>
          </a:p>
          <a:p>
            <a:pPr lvl="1"/>
            <a:r>
              <a:rPr lang="en-US" dirty="0" smtClean="0"/>
              <a:t>Mention your intern if it was in a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73545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4305</TotalTime>
  <Words>863</Words>
  <Application>Microsoft Office PowerPoint</Application>
  <PresentationFormat>On-screen Show (4:3)</PresentationFormat>
  <Paragraphs>217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Constantia</vt:lpstr>
      <vt:lpstr>Euclid Extra</vt:lpstr>
      <vt:lpstr>Times New Roman</vt:lpstr>
      <vt:lpstr>Verdana</vt:lpstr>
      <vt:lpstr>Wingdings</vt:lpstr>
      <vt:lpstr>Wingdings 2</vt:lpstr>
      <vt:lpstr>Solstice</vt:lpstr>
      <vt:lpstr>CV? Résumé?</vt:lpstr>
      <vt:lpstr>PowerPoint Presentation</vt:lpstr>
      <vt:lpstr>CV vs. Résumé</vt:lpstr>
      <vt:lpstr>Curriculum Vitae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CV, Main Parts</vt:lpstr>
      <vt:lpstr>Dos and Don'ts</vt:lpstr>
      <vt:lpstr>Dos and Don'ts</vt:lpstr>
      <vt:lpstr>Dos and Don'ts</vt:lpstr>
      <vt:lpstr>Publication &amp; Researchs </vt:lpstr>
      <vt:lpstr>Homepage</vt:lpstr>
      <vt:lpstr>PowerPoint Presentation</vt:lpstr>
      <vt:lpstr>Content</vt:lpstr>
      <vt:lpstr>PowerPoint Presentation</vt:lpstr>
      <vt:lpstr>Free Website Templates</vt:lpstr>
      <vt:lpstr>Online Drag and Drop Tools</vt:lpstr>
      <vt:lpstr>Design</vt:lpstr>
      <vt:lpstr>Domain and Server</vt:lpstr>
      <vt:lpstr>Statistic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Etching</dc:title>
  <dc:creator>Omersa</dc:creator>
  <cp:lastModifiedBy>Mohammad Hosseini</cp:lastModifiedBy>
  <cp:revision>331</cp:revision>
  <cp:lastPrinted>2015-07-31T20:02:18Z</cp:lastPrinted>
  <dcterms:created xsi:type="dcterms:W3CDTF">2010-11-13T18:30:59Z</dcterms:created>
  <dcterms:modified xsi:type="dcterms:W3CDTF">2017-08-14T07:08:20Z</dcterms:modified>
</cp:coreProperties>
</file>