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9"/>
  </p:notesMasterIdLst>
  <p:sldIdLst>
    <p:sldId id="256" r:id="rId3"/>
    <p:sldId id="262" r:id="rId4"/>
    <p:sldId id="265" r:id="rId5"/>
    <p:sldId id="257" r:id="rId6"/>
    <p:sldId id="266" r:id="rId7"/>
    <p:sldId id="258" r:id="rId8"/>
    <p:sldId id="259" r:id="rId9"/>
    <p:sldId id="275" r:id="rId10"/>
    <p:sldId id="277" r:id="rId11"/>
    <p:sldId id="267" r:id="rId12"/>
    <p:sldId id="264" r:id="rId13"/>
    <p:sldId id="273" r:id="rId14"/>
    <p:sldId id="274" r:id="rId15"/>
    <p:sldId id="276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7" autoAdjust="0"/>
    <p:restoredTop sz="92922" autoAdjust="0"/>
  </p:normalViewPr>
  <p:slideViewPr>
    <p:cSldViewPr>
      <p:cViewPr varScale="1">
        <p:scale>
          <a:sx n="85" d="100"/>
          <a:sy n="85" d="100"/>
        </p:scale>
        <p:origin x="62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60E58-5F73-48C5-8DD6-053C7AF4D07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40E52-FF42-496E-8EFB-7D353232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40E52-FF42-496E-8EFB-7D353232C5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6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27-80C3-4DEB-B4E7-B27AC0FD4F90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61CB-6C61-41E5-84EC-0582932F880D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1687-BE57-4312-A888-9293AC3DF44A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27-80C3-4DEB-B4E7-B27AC0FD4F90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C49E-AD4B-45D4-9D8B-A163A0FDE9FA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2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00AD-BE19-4633-87EF-192190FCF9BB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98B-4B9B-45F9-9599-8A78CBA0FE10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70C1-CA47-47A2-9CB3-1AA5E63F5DB8}" type="datetime1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9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21D5-F03B-43C1-A0F6-31C3027E1212}" type="datetime1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A72-024A-4268-9690-04878A1D4497}" type="datetime1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9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43E-FAAE-4B61-BDC0-1118365E4BEC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C49E-AD4B-45D4-9D8B-A163A0FDE9FA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D23D-5B75-4B0E-91DA-5FAE18D4375A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61CB-6C61-41E5-84EC-0582932F880D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1687-BE57-4312-A888-9293AC3DF44A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00AD-BE19-4633-87EF-192190FCF9BB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98B-4B9B-45F9-9599-8A78CBA0FE10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70C1-CA47-47A2-9CB3-1AA5E63F5DB8}" type="datetime1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21D5-F03B-43C1-A0F6-31C3027E1212}" type="datetime1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A72-024A-4268-9690-04878A1D4497}" type="datetime1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43E-FAAE-4B61-BDC0-1118365E4BEC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D23D-5B75-4B0E-91DA-5FAE18D4375A}" type="datetime1">
              <a:rPr lang="en-US" smtClean="0"/>
              <a:t>8/15/2017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425C9D-3487-4652-B4CC-6246F4B03FDA}" type="datetime1">
              <a:rPr lang="en-US" smtClean="0"/>
              <a:t>8/15/2017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5C9D-3487-4652-B4CC-6246F4B03FDA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jiji.ca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mbeo.com/" TargetMode="External"/><Relationship Id="rId5" Type="http://schemas.openxmlformats.org/officeDocument/2006/relationships/hyperlink" Target="https://www.airbnb.com/" TargetMode="External"/><Relationship Id="rId4" Type="http://schemas.openxmlformats.org/officeDocument/2006/relationships/hyperlink" Target="https://www.rentfaster.ca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0B5BEC-0E80-430A-A828-831683543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4797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7801" y="163856"/>
            <a:ext cx="53883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How to Apply</a:t>
            </a:r>
          </a:p>
          <a:p>
            <a:pPr algn="ctr"/>
            <a:endParaRPr lang="en-US" sz="4000" dirty="0"/>
          </a:p>
          <a:p>
            <a:pPr algn="ctr"/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485883" y="1371379"/>
            <a:ext cx="22910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Canada</a:t>
            </a:r>
            <a:endParaRPr lang="en-US" sz="36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4867" y="1371379"/>
            <a:ext cx="8258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b="1" dirty="0">
                <a:solidFill>
                  <a:srgbClr val="C00000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پرگار</a:t>
            </a:r>
            <a:endParaRPr lang="en-US" b="1" dirty="0">
              <a:solidFill>
                <a:srgbClr val="C00000"/>
              </a:solidFill>
              <a:latin typeface="IranNastaliq" panose="02000503000000020003" pitchFamily="2" charset="0"/>
              <a:cs typeface="IranNastaliq" panose="02000503000000020003" pitchFamily="2" charset="0"/>
            </a:endParaRPr>
          </a:p>
        </p:txBody>
      </p:sp>
      <p:pic>
        <p:nvPicPr>
          <p:cNvPr id="1026" name="Picture 2" descr="C:\Users\mostafa\Desktop\photo_2015-05-04_19-17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8" y="780924"/>
            <a:ext cx="1135744" cy="11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7F173-6D09-4A0F-A1AD-963980B6D0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28" y="1686"/>
            <a:ext cx="1625600" cy="162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8" y="59616"/>
            <a:ext cx="105273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599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www.wikihow.com/images/8/85/Apply-to-the-University-of-Hawaii-Step-6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9/15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987D6-5E0F-424D-9CB3-E68FA2B50188}"/>
              </a:ext>
            </a:extLst>
          </p:cNvPr>
          <p:cNvSpPr txBox="1"/>
          <p:nvPr/>
        </p:nvSpPr>
        <p:spPr>
          <a:xfrm>
            <a:off x="-252536" y="1664901"/>
            <a:ext cx="8298873" cy="4185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fa-IR" sz="8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IranNastaliq" panose="02000503000000020003" pitchFamily="2" charset="0"/>
              <a:cs typeface="IranNastaliq" panose="02000503000000020003" pitchFamily="2" charset="0"/>
            </a:endParaRPr>
          </a:p>
          <a:p>
            <a:pPr algn="r" rtl="1"/>
            <a:r>
              <a:rPr lang="fa-IR" sz="8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ranNastaliq" panose="02000503000000020003" pitchFamily="2" charset="0"/>
                <a:cs typeface="IranNastaliq" panose="02000503000000020003" pitchFamily="2" charset="0"/>
              </a:rPr>
              <a:t>روند اپلای به </a:t>
            </a:r>
            <a:r>
              <a:rPr lang="fa-IR" sz="8000" dirty="0">
                <a:solidFill>
                  <a:srgbClr val="C00000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دانشگاههای کانادا</a:t>
            </a:r>
          </a:p>
          <a:p>
            <a:pPr algn="r" rtl="1"/>
            <a:endParaRPr lang="en-US" sz="8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IranNastaliq" panose="02000503000000020003" pitchFamily="2" charset="0"/>
              <a:cs typeface="IranNastaliq" panose="02000503000000020003" pitchFamily="2" charset="0"/>
            </a:endParaRPr>
          </a:p>
          <a:p>
            <a:pPr algn="r" rtl="1"/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39EBA-0669-49D6-A824-749F2E4C6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4611712"/>
            <a:ext cx="1625600" cy="162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A7037-B4EE-4AC9-9A9A-B28E388D84C5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دانشگاهها		چرا کانادا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 	 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13" y="4733227"/>
            <a:ext cx="565087" cy="5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19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10/15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A0DBAB-95BD-4264-9EB0-9B6F32727CDE}"/>
              </a:ext>
            </a:extLst>
          </p:cNvPr>
          <p:cNvSpPr/>
          <p:nvPr/>
        </p:nvSpPr>
        <p:spPr>
          <a:xfrm>
            <a:off x="5790022" y="333882"/>
            <a:ext cx="2259360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5E83C7-D0E1-484F-B572-8D191F8C46D3}"/>
              </a:ext>
            </a:extLst>
          </p:cNvPr>
          <p:cNvSpPr/>
          <p:nvPr/>
        </p:nvSpPr>
        <p:spPr>
          <a:xfrm>
            <a:off x="5538466" y="1124744"/>
            <a:ext cx="2762472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0A584E-E22B-4557-902F-A794EC44563E}"/>
              </a:ext>
            </a:extLst>
          </p:cNvPr>
          <p:cNvSpPr/>
          <p:nvPr/>
        </p:nvSpPr>
        <p:spPr>
          <a:xfrm>
            <a:off x="6291253" y="1916832"/>
            <a:ext cx="1323256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F6FB04-2012-4CBF-874D-58A91B088365}"/>
              </a:ext>
            </a:extLst>
          </p:cNvPr>
          <p:cNvSpPr/>
          <p:nvPr/>
        </p:nvSpPr>
        <p:spPr>
          <a:xfrm>
            <a:off x="5991162" y="2708920"/>
            <a:ext cx="1821198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498D6DB-0844-4C12-94C9-68815C8E3F97}"/>
              </a:ext>
            </a:extLst>
          </p:cNvPr>
          <p:cNvSpPr/>
          <p:nvPr/>
        </p:nvSpPr>
        <p:spPr>
          <a:xfrm>
            <a:off x="6300192" y="3501008"/>
            <a:ext cx="1323256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798C21-F8BA-4F78-9FDA-597CF9892555}"/>
              </a:ext>
            </a:extLst>
          </p:cNvPr>
          <p:cNvSpPr txBox="1"/>
          <p:nvPr/>
        </p:nvSpPr>
        <p:spPr>
          <a:xfrm>
            <a:off x="5911757" y="487255"/>
            <a:ext cx="210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فرستادن ایمیل به اساتید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DD384-4BF7-49E5-84C3-AC85DDC0740F}"/>
              </a:ext>
            </a:extLst>
          </p:cNvPr>
          <p:cNvSpPr txBox="1"/>
          <p:nvPr/>
        </p:nvSpPr>
        <p:spPr>
          <a:xfrm>
            <a:off x="5250434" y="1267129"/>
            <a:ext cx="30163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اپلای به دانشگاه و تکمیل پرونده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1591F-6D7A-4478-8F1D-C32B068D8D2E}"/>
              </a:ext>
            </a:extLst>
          </p:cNvPr>
          <p:cNvSpPr txBox="1"/>
          <p:nvPr/>
        </p:nvSpPr>
        <p:spPr>
          <a:xfrm>
            <a:off x="5932157" y="2060438"/>
            <a:ext cx="1648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گرفتن پذیرش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F6383B-3A2A-4657-AF44-C9D5727533A6}"/>
              </a:ext>
            </a:extLst>
          </p:cNvPr>
          <p:cNvSpPr txBox="1"/>
          <p:nvPr/>
        </p:nvSpPr>
        <p:spPr>
          <a:xfrm>
            <a:off x="6135178" y="2853747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اقدام برای ویزا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B1B87F-E5BB-467B-A72E-7ADF3D0F0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4581128"/>
            <a:ext cx="1625600" cy="1625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90DA63-3D04-4039-A2A4-1E38A521C302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دانشگاهها		چرا کانادا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 	 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BDFA85-0639-434F-A07F-E1F9E6E2407F}"/>
              </a:ext>
            </a:extLst>
          </p:cNvPr>
          <p:cNvGrpSpPr/>
          <p:nvPr/>
        </p:nvGrpSpPr>
        <p:grpSpPr>
          <a:xfrm>
            <a:off x="878596" y="671921"/>
            <a:ext cx="3477379" cy="4463270"/>
            <a:chOff x="878596" y="671921"/>
            <a:chExt cx="3477379" cy="44632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607BA2C-CCEC-4737-80F8-32A51B970999}"/>
                </a:ext>
              </a:extLst>
            </p:cNvPr>
            <p:cNvSpPr/>
            <p:nvPr/>
          </p:nvSpPr>
          <p:spPr>
            <a:xfrm>
              <a:off x="878596" y="671921"/>
              <a:ext cx="3456383" cy="44632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31DCA2-FDC5-432E-AAEF-413C3079DE71}"/>
                </a:ext>
              </a:extLst>
            </p:cNvPr>
            <p:cNvSpPr txBox="1"/>
            <p:nvPr/>
          </p:nvSpPr>
          <p:spPr>
            <a:xfrm>
              <a:off x="899592" y="905577"/>
              <a:ext cx="3456383" cy="37856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sz="2400" b="1" dirty="0">
                  <a:cs typeface="B Nazanin" panose="00000400000000000000" pitchFamily="2" charset="-78"/>
                </a:rPr>
                <a:t>سایت دانشگاه</a:t>
              </a:r>
            </a:p>
            <a:p>
              <a:pPr algn="ctr" rtl="1"/>
              <a:r>
                <a:rPr lang="fa-IR" sz="2400" b="1" dirty="0">
                  <a:cs typeface="B Nazanin" panose="00000400000000000000" pitchFamily="2" charset="-78"/>
                </a:rPr>
                <a:t>سایت دانشکده</a:t>
              </a:r>
            </a:p>
            <a:p>
              <a:pPr algn="ctr" rtl="1"/>
              <a:r>
                <a:rPr lang="fa-IR" sz="2400" b="1" dirty="0">
                  <a:cs typeface="B Nazanin" panose="00000400000000000000" pitchFamily="2" charset="-78"/>
                </a:rPr>
                <a:t>مینیمم های مورد نظر دانشکده</a:t>
              </a:r>
            </a:p>
            <a:p>
              <a:pPr algn="ctr" rtl="1"/>
              <a:endParaRPr lang="fa-IR" sz="2400" b="1" dirty="0">
                <a:cs typeface="B Nazanin" panose="00000400000000000000" pitchFamily="2" charset="-78"/>
              </a:endParaRPr>
            </a:p>
            <a:p>
              <a:pPr algn="ctr" rtl="1"/>
              <a:r>
                <a:rPr lang="fa-IR" sz="2400" b="1" dirty="0">
                  <a:cs typeface="B Nazanin" panose="00000400000000000000" pitchFamily="2" charset="-78"/>
                </a:rPr>
                <a:t>لیست اساتید</a:t>
              </a:r>
            </a:p>
            <a:p>
              <a:pPr algn="ctr" rtl="1"/>
              <a:r>
                <a:rPr lang="fa-IR" sz="2400" b="1" dirty="0">
                  <a:cs typeface="B Nazanin" panose="00000400000000000000" pitchFamily="2" charset="-78"/>
                </a:rPr>
                <a:t>انتخاب استاد مورد نظر</a:t>
              </a:r>
            </a:p>
            <a:p>
              <a:pPr algn="ctr" rtl="1"/>
              <a:endParaRPr lang="fa-IR" sz="2400" b="1" dirty="0">
                <a:cs typeface="B Nazanin" panose="00000400000000000000" pitchFamily="2" charset="-78"/>
              </a:endParaRPr>
            </a:p>
            <a:p>
              <a:pPr algn="ctr" rtl="1"/>
              <a:r>
                <a:rPr lang="fa-IR" sz="2400" b="1" dirty="0">
                  <a:cs typeface="B Nazanin" panose="00000400000000000000" pitchFamily="2" charset="-78"/>
                </a:rPr>
                <a:t>ارسال ایمیل به اساتید مورد نظر</a:t>
              </a:r>
            </a:p>
            <a:p>
              <a:pPr algn="ctr" rtl="1"/>
              <a:endParaRPr lang="fa-IR" sz="2400" b="1" dirty="0">
                <a:cs typeface="B Nazanin" panose="00000400000000000000" pitchFamily="2" charset="-78"/>
              </a:endParaRPr>
            </a:p>
            <a:p>
              <a:pPr algn="ctr" rtl="1"/>
              <a:r>
                <a:rPr lang="fa-IR" sz="2400" b="1" dirty="0">
                  <a:cs typeface="B Nazanin" panose="00000400000000000000" pitchFamily="2" charset="-78"/>
                </a:rPr>
                <a:t>شکیبا باشید</a:t>
              </a:r>
              <a:r>
                <a:rPr lang="fa-IR" sz="2400" dirty="0">
                  <a:cs typeface="B Nazanin" panose="00000400000000000000" pitchFamily="2" charset="-78"/>
                </a:rPr>
                <a:t>!</a:t>
              </a:r>
              <a:endParaRPr lang="en-GB" sz="2400" dirty="0">
                <a:cs typeface="B Nazanin" panose="00000400000000000000" pitchFamily="2" charset="-78"/>
              </a:endParaRPr>
            </a:p>
          </p:txBody>
        </p:sp>
        <p:sp>
          <p:nvSpPr>
            <p:cNvPr id="6" name="Action Button: Go Forward or Next 5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716E345A-CDA7-4165-A734-B01B80D6583B}"/>
                </a:ext>
              </a:extLst>
            </p:cNvPr>
            <p:cNvSpPr/>
            <p:nvPr/>
          </p:nvSpPr>
          <p:spPr>
            <a:xfrm>
              <a:off x="2195736" y="2060438"/>
              <a:ext cx="504056" cy="369332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8" name="Action Button: Go Forward or Next 7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id="{0F6C94DB-339E-4C5B-A907-F9C567105121}"/>
                </a:ext>
              </a:extLst>
            </p:cNvPr>
            <p:cNvSpPr/>
            <p:nvPr/>
          </p:nvSpPr>
          <p:spPr>
            <a:xfrm>
              <a:off x="2195736" y="3145141"/>
              <a:ext cx="504056" cy="355867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3" name="Smiley Face 22">
            <a:extLst>
              <a:ext uri="{FF2B5EF4-FFF2-40B4-BE49-F238E27FC236}">
                <a16:creationId xmlns:a16="http://schemas.microsoft.com/office/drawing/2014/main" id="{9B561CC8-0429-4BE5-8D45-B4445F127008}"/>
              </a:ext>
            </a:extLst>
          </p:cNvPr>
          <p:cNvSpPr/>
          <p:nvPr/>
        </p:nvSpPr>
        <p:spPr>
          <a:xfrm>
            <a:off x="6613151" y="3565776"/>
            <a:ext cx="679459" cy="587146"/>
          </a:xfrm>
          <a:prstGeom prst="smileyFac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D4E56-E8B0-479E-B356-C2A021F6A573}"/>
              </a:ext>
            </a:extLst>
          </p:cNvPr>
          <p:cNvGrpSpPr/>
          <p:nvPr/>
        </p:nvGrpSpPr>
        <p:grpSpPr>
          <a:xfrm>
            <a:off x="1043607" y="5525368"/>
            <a:ext cx="4888549" cy="567928"/>
            <a:chOff x="1043607" y="5525368"/>
            <a:chExt cx="4888549" cy="567928"/>
          </a:xfrm>
        </p:grpSpPr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CA219C5F-A98D-414E-BD42-31C3E978C36F}"/>
                </a:ext>
              </a:extLst>
            </p:cNvPr>
            <p:cNvSpPr/>
            <p:nvPr/>
          </p:nvSpPr>
          <p:spPr>
            <a:xfrm>
              <a:off x="1043607" y="5525368"/>
              <a:ext cx="4888549" cy="56792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ADDBE1-0B07-40AA-BF15-9693C03E9137}"/>
                </a:ext>
              </a:extLst>
            </p:cNvPr>
            <p:cNvSpPr txBox="1"/>
            <p:nvPr/>
          </p:nvSpPr>
          <p:spPr>
            <a:xfrm>
              <a:off x="1403647" y="5561769"/>
              <a:ext cx="427449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400" b="1" dirty="0">
                  <a:cs typeface="B Nazanin" panose="00000400000000000000" pitchFamily="2" charset="-78"/>
                </a:rPr>
                <a:t>ایمیل ارسالی حاوی </a:t>
              </a:r>
              <a:r>
                <a:rPr lang="en-GB" sz="2400" b="1" dirty="0">
                  <a:cs typeface="B Nazanin" panose="00000400000000000000" pitchFamily="2" charset="-78"/>
                </a:rPr>
                <a:t>cover letter</a:t>
              </a:r>
              <a:r>
                <a:rPr lang="fa-IR" sz="2400" b="1" dirty="0">
                  <a:cs typeface="B Nazanin" panose="00000400000000000000" pitchFamily="2" charset="-78"/>
                </a:rPr>
                <a:t>، </a:t>
              </a:r>
              <a:r>
                <a:rPr lang="en-GB" sz="2400" b="1" dirty="0">
                  <a:cs typeface="B Nazanin" panose="00000400000000000000" pitchFamily="2" charset="-78"/>
                </a:rPr>
                <a:t>CV</a:t>
              </a:r>
              <a:endParaRPr lang="fa-IR" sz="2400" b="1" dirty="0">
                <a:cs typeface="B Nazanin" panose="00000400000000000000" pitchFamily="2" charset="-78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13" y="4733227"/>
            <a:ext cx="565087" cy="5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11/15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A0DBAB-95BD-4264-9EB0-9B6F32727CDE}"/>
              </a:ext>
            </a:extLst>
          </p:cNvPr>
          <p:cNvSpPr/>
          <p:nvPr/>
        </p:nvSpPr>
        <p:spPr>
          <a:xfrm>
            <a:off x="5790022" y="333882"/>
            <a:ext cx="2259360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5E83C7-D0E1-484F-B572-8D191F8C46D3}"/>
              </a:ext>
            </a:extLst>
          </p:cNvPr>
          <p:cNvSpPr/>
          <p:nvPr/>
        </p:nvSpPr>
        <p:spPr>
          <a:xfrm>
            <a:off x="5538466" y="1124744"/>
            <a:ext cx="2762472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0A584E-E22B-4557-902F-A794EC44563E}"/>
              </a:ext>
            </a:extLst>
          </p:cNvPr>
          <p:cNvSpPr/>
          <p:nvPr/>
        </p:nvSpPr>
        <p:spPr>
          <a:xfrm>
            <a:off x="6291253" y="1916832"/>
            <a:ext cx="1323256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F6FB04-2012-4CBF-874D-58A91B088365}"/>
              </a:ext>
            </a:extLst>
          </p:cNvPr>
          <p:cNvSpPr/>
          <p:nvPr/>
        </p:nvSpPr>
        <p:spPr>
          <a:xfrm>
            <a:off x="5991162" y="2708920"/>
            <a:ext cx="1821198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498D6DB-0844-4C12-94C9-68815C8E3F97}"/>
              </a:ext>
            </a:extLst>
          </p:cNvPr>
          <p:cNvSpPr/>
          <p:nvPr/>
        </p:nvSpPr>
        <p:spPr>
          <a:xfrm>
            <a:off x="6300192" y="3501008"/>
            <a:ext cx="1323256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798C21-F8BA-4F78-9FDA-597CF9892555}"/>
              </a:ext>
            </a:extLst>
          </p:cNvPr>
          <p:cNvSpPr txBox="1"/>
          <p:nvPr/>
        </p:nvSpPr>
        <p:spPr>
          <a:xfrm>
            <a:off x="5911757" y="487255"/>
            <a:ext cx="210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فرستادن ایمیل به اساتید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DD384-4BF7-49E5-84C3-AC85DDC0740F}"/>
              </a:ext>
            </a:extLst>
          </p:cNvPr>
          <p:cNvSpPr txBox="1"/>
          <p:nvPr/>
        </p:nvSpPr>
        <p:spPr>
          <a:xfrm>
            <a:off x="5250434" y="1267129"/>
            <a:ext cx="30163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اپلای به دانشگاه و تکمیل پرونده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1591F-6D7A-4478-8F1D-C32B068D8D2E}"/>
              </a:ext>
            </a:extLst>
          </p:cNvPr>
          <p:cNvSpPr txBox="1"/>
          <p:nvPr/>
        </p:nvSpPr>
        <p:spPr>
          <a:xfrm>
            <a:off x="5932157" y="2060438"/>
            <a:ext cx="1648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گرفتن پذیرش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F6383B-3A2A-4657-AF44-C9D5727533A6}"/>
              </a:ext>
            </a:extLst>
          </p:cNvPr>
          <p:cNvSpPr txBox="1"/>
          <p:nvPr/>
        </p:nvSpPr>
        <p:spPr>
          <a:xfrm>
            <a:off x="6135178" y="2853747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اقدام برای ویزا</a:t>
            </a: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B59E8649-68D4-4C03-BD75-4CD95E07B303}"/>
              </a:ext>
            </a:extLst>
          </p:cNvPr>
          <p:cNvSpPr/>
          <p:nvPr/>
        </p:nvSpPr>
        <p:spPr>
          <a:xfrm>
            <a:off x="6613151" y="3565776"/>
            <a:ext cx="679459" cy="587146"/>
          </a:xfrm>
          <a:prstGeom prst="smileyFac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728E4-4713-4A4C-841D-763E31BD8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51" y="4849213"/>
            <a:ext cx="1625600" cy="1625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87BA53-7A68-41B6-AB8B-450CA9F58C9C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دانشگاهها		چرا کانادا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 	 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353B1CD5-7934-43F8-856B-26E646D26218}"/>
              </a:ext>
            </a:extLst>
          </p:cNvPr>
          <p:cNvSpPr/>
          <p:nvPr/>
        </p:nvSpPr>
        <p:spPr>
          <a:xfrm>
            <a:off x="1695193" y="276490"/>
            <a:ext cx="1894493" cy="7908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تافل یا آیلتس</a:t>
            </a:r>
          </a:p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(97-88)</a:t>
            </a:r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4CAA9407-012F-4CE8-AB6E-638F0ADBE9C2}"/>
              </a:ext>
            </a:extLst>
          </p:cNvPr>
          <p:cNvSpPr/>
          <p:nvPr/>
        </p:nvSpPr>
        <p:spPr>
          <a:xfrm>
            <a:off x="1142830" y="1124744"/>
            <a:ext cx="2902605" cy="7908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GRE </a:t>
            </a:r>
          </a:p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(بیشتر مواقع نیاز نیست)</a:t>
            </a:r>
          </a:p>
        </p:txBody>
      </p:sp>
      <p:sp>
        <p:nvSpPr>
          <p:cNvPr id="21" name="Rectangle: Top Corners Snipped 20">
            <a:extLst>
              <a:ext uri="{FF2B5EF4-FFF2-40B4-BE49-F238E27FC236}">
                <a16:creationId xmlns:a16="http://schemas.microsoft.com/office/drawing/2014/main" id="{E240277B-7D24-48D0-9B41-251ACAFF2A54}"/>
              </a:ext>
            </a:extLst>
          </p:cNvPr>
          <p:cNvSpPr/>
          <p:nvPr/>
        </p:nvSpPr>
        <p:spPr>
          <a:xfrm>
            <a:off x="1160037" y="1988840"/>
            <a:ext cx="2902605" cy="7908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GRE Subject </a:t>
            </a:r>
          </a:p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(بیشتر مواقع نیاز نیست)</a:t>
            </a:r>
          </a:p>
        </p:txBody>
      </p:sp>
      <p:sp>
        <p:nvSpPr>
          <p:cNvPr id="22" name="Rectangle: Top Corners Snipped 21">
            <a:extLst>
              <a:ext uri="{FF2B5EF4-FFF2-40B4-BE49-F238E27FC236}">
                <a16:creationId xmlns:a16="http://schemas.microsoft.com/office/drawing/2014/main" id="{03050D92-824A-49AD-A55F-89B0F7EFA428}"/>
              </a:ext>
            </a:extLst>
          </p:cNvPr>
          <p:cNvSpPr/>
          <p:nvPr/>
        </p:nvSpPr>
        <p:spPr>
          <a:xfrm>
            <a:off x="1117752" y="2852936"/>
            <a:ext cx="3019034" cy="602338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Curriculum Vitae (CV) </a:t>
            </a:r>
          </a:p>
        </p:txBody>
      </p:sp>
      <p:sp>
        <p:nvSpPr>
          <p:cNvPr id="23" name="Rectangle: Top Corners Snipped 22">
            <a:extLst>
              <a:ext uri="{FF2B5EF4-FFF2-40B4-BE49-F238E27FC236}">
                <a16:creationId xmlns:a16="http://schemas.microsoft.com/office/drawing/2014/main" id="{566F766C-7520-4964-9DDC-81D0533D37A9}"/>
              </a:ext>
            </a:extLst>
          </p:cNvPr>
          <p:cNvSpPr/>
          <p:nvPr/>
        </p:nvSpPr>
        <p:spPr>
          <a:xfrm>
            <a:off x="1938650" y="3567002"/>
            <a:ext cx="1345377" cy="726094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SOP </a:t>
            </a:r>
          </a:p>
        </p:txBody>
      </p:sp>
      <p:sp>
        <p:nvSpPr>
          <p:cNvPr id="33" name="Rectangle: Top Corners Snipped 32">
            <a:extLst>
              <a:ext uri="{FF2B5EF4-FFF2-40B4-BE49-F238E27FC236}">
                <a16:creationId xmlns:a16="http://schemas.microsoft.com/office/drawing/2014/main" id="{D470734F-54AB-4D00-9031-E7B63BC36EBF}"/>
              </a:ext>
            </a:extLst>
          </p:cNvPr>
          <p:cNvSpPr/>
          <p:nvPr/>
        </p:nvSpPr>
        <p:spPr>
          <a:xfrm>
            <a:off x="855713" y="4366330"/>
            <a:ext cx="3573452" cy="7908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Degrees and Transcripts </a:t>
            </a:r>
          </a:p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(مدارک و دانشنامه ها)</a:t>
            </a:r>
          </a:p>
        </p:txBody>
      </p:sp>
      <p:sp>
        <p:nvSpPr>
          <p:cNvPr id="34" name="Rectangle: Top Corners Snipped 33">
            <a:extLst>
              <a:ext uri="{FF2B5EF4-FFF2-40B4-BE49-F238E27FC236}">
                <a16:creationId xmlns:a16="http://schemas.microsoft.com/office/drawing/2014/main" id="{461D5478-E20D-42C2-9389-DE1CE0322741}"/>
              </a:ext>
            </a:extLst>
          </p:cNvPr>
          <p:cNvSpPr/>
          <p:nvPr/>
        </p:nvSpPr>
        <p:spPr>
          <a:xfrm>
            <a:off x="1259632" y="5229200"/>
            <a:ext cx="2902605" cy="7908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References</a:t>
            </a:r>
          </a:p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(توصیه نامه)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13" y="4733227"/>
            <a:ext cx="565087" cy="5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73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12/15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A0DBAB-95BD-4264-9EB0-9B6F32727CDE}"/>
              </a:ext>
            </a:extLst>
          </p:cNvPr>
          <p:cNvSpPr/>
          <p:nvPr/>
        </p:nvSpPr>
        <p:spPr>
          <a:xfrm>
            <a:off x="5790022" y="333882"/>
            <a:ext cx="2259360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5E83C7-D0E1-484F-B572-8D191F8C46D3}"/>
              </a:ext>
            </a:extLst>
          </p:cNvPr>
          <p:cNvSpPr/>
          <p:nvPr/>
        </p:nvSpPr>
        <p:spPr>
          <a:xfrm>
            <a:off x="5538466" y="1124744"/>
            <a:ext cx="2762472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0A584E-E22B-4557-902F-A794EC44563E}"/>
              </a:ext>
            </a:extLst>
          </p:cNvPr>
          <p:cNvSpPr/>
          <p:nvPr/>
        </p:nvSpPr>
        <p:spPr>
          <a:xfrm>
            <a:off x="6291253" y="1916832"/>
            <a:ext cx="1323256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F6FB04-2012-4CBF-874D-58A91B088365}"/>
              </a:ext>
            </a:extLst>
          </p:cNvPr>
          <p:cNvSpPr/>
          <p:nvPr/>
        </p:nvSpPr>
        <p:spPr>
          <a:xfrm>
            <a:off x="5991162" y="2708920"/>
            <a:ext cx="1821198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498D6DB-0844-4C12-94C9-68815C8E3F97}"/>
              </a:ext>
            </a:extLst>
          </p:cNvPr>
          <p:cNvSpPr/>
          <p:nvPr/>
        </p:nvSpPr>
        <p:spPr>
          <a:xfrm>
            <a:off x="6300192" y="3501008"/>
            <a:ext cx="1323256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798C21-F8BA-4F78-9FDA-597CF9892555}"/>
              </a:ext>
            </a:extLst>
          </p:cNvPr>
          <p:cNvSpPr txBox="1"/>
          <p:nvPr/>
        </p:nvSpPr>
        <p:spPr>
          <a:xfrm>
            <a:off x="5911757" y="487255"/>
            <a:ext cx="210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فرستادن ایمیل به اساتید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DD384-4BF7-49E5-84C3-AC85DDC0740F}"/>
              </a:ext>
            </a:extLst>
          </p:cNvPr>
          <p:cNvSpPr txBox="1"/>
          <p:nvPr/>
        </p:nvSpPr>
        <p:spPr>
          <a:xfrm>
            <a:off x="5250434" y="1267129"/>
            <a:ext cx="30163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اپلای به دانشگاه و تکمیل پرونده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1591F-6D7A-4478-8F1D-C32B068D8D2E}"/>
              </a:ext>
            </a:extLst>
          </p:cNvPr>
          <p:cNvSpPr txBox="1"/>
          <p:nvPr/>
        </p:nvSpPr>
        <p:spPr>
          <a:xfrm>
            <a:off x="5932157" y="2060438"/>
            <a:ext cx="1648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گرفتن پذیرش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F6383B-3A2A-4657-AF44-C9D5727533A6}"/>
              </a:ext>
            </a:extLst>
          </p:cNvPr>
          <p:cNvSpPr txBox="1"/>
          <p:nvPr/>
        </p:nvSpPr>
        <p:spPr>
          <a:xfrm>
            <a:off x="6135178" y="2853747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اقدام برای ویزا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23B4F87A-02F1-464E-A626-EB1EEE0316E2}"/>
              </a:ext>
            </a:extLst>
          </p:cNvPr>
          <p:cNvSpPr/>
          <p:nvPr/>
        </p:nvSpPr>
        <p:spPr>
          <a:xfrm>
            <a:off x="6613151" y="3565776"/>
            <a:ext cx="679459" cy="587146"/>
          </a:xfrm>
          <a:prstGeom prst="smileyFac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C629B6-5EC2-4898-8DF1-8CEBD181C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4581128"/>
            <a:ext cx="1625600" cy="1625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DB2DE3-D922-48DC-8FDD-245C1D7B62CE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دانشگاهها		چرا کانادا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 	 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46E64D60-8B6F-48C3-909F-F5AF8AB41639}"/>
              </a:ext>
            </a:extLst>
          </p:cNvPr>
          <p:cNvSpPr/>
          <p:nvPr/>
        </p:nvSpPr>
        <p:spPr>
          <a:xfrm>
            <a:off x="874512" y="417646"/>
            <a:ext cx="3481464" cy="1427178"/>
          </a:xfrm>
          <a:prstGeom prst="snip2Diag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400" b="1" dirty="0">
                <a:cs typeface="B Nazanin" panose="00000400000000000000" pitchFamily="2" charset="-78"/>
              </a:rPr>
              <a:t>دریافت نامه پذیرش به صورت پستی یا با ایمیل</a:t>
            </a:r>
          </a:p>
          <a:p>
            <a:pPr algn="ctr"/>
            <a:r>
              <a:rPr lang="fa-IR" sz="2000" b="1" dirty="0">
                <a:cs typeface="B Nazanin" panose="00000400000000000000" pitchFamily="2" charset="-78"/>
              </a:rPr>
              <a:t>(سربرگ دانشگاه و مهر و امضا)</a:t>
            </a: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CB3925F1-D5F2-4664-88B0-37B907ACAD16}"/>
              </a:ext>
            </a:extLst>
          </p:cNvPr>
          <p:cNvSpPr/>
          <p:nvPr/>
        </p:nvSpPr>
        <p:spPr>
          <a:xfrm>
            <a:off x="687280" y="2197022"/>
            <a:ext cx="3855927" cy="1932602"/>
          </a:xfrm>
          <a:prstGeom prst="snip2Diag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sz="2400" b="1" dirty="0">
              <a:cs typeface="B Nazanin" panose="00000400000000000000" pitchFamily="2" charset="-78"/>
            </a:endParaRPr>
          </a:p>
          <a:p>
            <a:pPr algn="ctr"/>
            <a:r>
              <a:rPr lang="fa-IR" sz="2400" b="1" dirty="0">
                <a:cs typeface="B Nazanin" panose="00000400000000000000" pitchFamily="2" charset="-78"/>
              </a:rPr>
              <a:t>انواع فاند: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cs typeface="B Nazanin" panose="00000400000000000000" pitchFamily="2" charset="-78"/>
              </a:rPr>
              <a:t>Teacher Assistantship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cs typeface="B Nazanin" panose="00000400000000000000" pitchFamily="2" charset="-78"/>
              </a:rPr>
              <a:t>Research Assistantship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cs typeface="B Nazanin" panose="00000400000000000000" pitchFamily="2" charset="-78"/>
              </a:rPr>
              <a:t>Scholarships</a:t>
            </a:r>
          </a:p>
          <a:p>
            <a:pPr algn="ctr"/>
            <a:endParaRPr lang="fa-IR" sz="2400" b="1" dirty="0">
              <a:cs typeface="B Nazanin" panose="00000400000000000000" pitchFamily="2" charset="-78"/>
            </a:endParaRPr>
          </a:p>
          <a:p>
            <a:pPr algn="ctr"/>
            <a:endParaRPr lang="fa-IR" sz="2400" b="1" dirty="0">
              <a:cs typeface="B Nazanin" panose="00000400000000000000" pitchFamily="2" charset="-7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414ECD-AB1B-44FF-BA71-359100653FFF}"/>
              </a:ext>
            </a:extLst>
          </p:cNvPr>
          <p:cNvSpPr/>
          <p:nvPr/>
        </p:nvSpPr>
        <p:spPr>
          <a:xfrm rot="21108581">
            <a:off x="1441760" y="4504592"/>
            <a:ext cx="3605246" cy="100811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800" dirty="0"/>
              <a:t>Accept the offer</a:t>
            </a:r>
            <a:endParaRPr lang="fa-IR" sz="2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13" y="4733227"/>
            <a:ext cx="565087" cy="5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86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13/15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A0DBAB-95BD-4264-9EB0-9B6F32727CDE}"/>
              </a:ext>
            </a:extLst>
          </p:cNvPr>
          <p:cNvSpPr/>
          <p:nvPr/>
        </p:nvSpPr>
        <p:spPr>
          <a:xfrm>
            <a:off x="5790022" y="333882"/>
            <a:ext cx="2259360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5E83C7-D0E1-484F-B572-8D191F8C46D3}"/>
              </a:ext>
            </a:extLst>
          </p:cNvPr>
          <p:cNvSpPr/>
          <p:nvPr/>
        </p:nvSpPr>
        <p:spPr>
          <a:xfrm>
            <a:off x="5538466" y="1124744"/>
            <a:ext cx="2762472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0A584E-E22B-4557-902F-A794EC44563E}"/>
              </a:ext>
            </a:extLst>
          </p:cNvPr>
          <p:cNvSpPr/>
          <p:nvPr/>
        </p:nvSpPr>
        <p:spPr>
          <a:xfrm>
            <a:off x="6291253" y="1916832"/>
            <a:ext cx="1323256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F6FB04-2012-4CBF-874D-58A91B088365}"/>
              </a:ext>
            </a:extLst>
          </p:cNvPr>
          <p:cNvSpPr/>
          <p:nvPr/>
        </p:nvSpPr>
        <p:spPr>
          <a:xfrm>
            <a:off x="5991162" y="2708920"/>
            <a:ext cx="1821198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498D6DB-0844-4C12-94C9-68815C8E3F97}"/>
              </a:ext>
            </a:extLst>
          </p:cNvPr>
          <p:cNvSpPr/>
          <p:nvPr/>
        </p:nvSpPr>
        <p:spPr>
          <a:xfrm>
            <a:off x="6300192" y="3501008"/>
            <a:ext cx="1323256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798C21-F8BA-4F78-9FDA-597CF9892555}"/>
              </a:ext>
            </a:extLst>
          </p:cNvPr>
          <p:cNvSpPr txBox="1"/>
          <p:nvPr/>
        </p:nvSpPr>
        <p:spPr>
          <a:xfrm>
            <a:off x="5911757" y="487255"/>
            <a:ext cx="210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فرستادن ایمیل به اساتید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DD384-4BF7-49E5-84C3-AC85DDC0740F}"/>
              </a:ext>
            </a:extLst>
          </p:cNvPr>
          <p:cNvSpPr txBox="1"/>
          <p:nvPr/>
        </p:nvSpPr>
        <p:spPr>
          <a:xfrm>
            <a:off x="5250434" y="1267129"/>
            <a:ext cx="30163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اپلای به دانشگاه و تکمیل پرونده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1591F-6D7A-4478-8F1D-C32B068D8D2E}"/>
              </a:ext>
            </a:extLst>
          </p:cNvPr>
          <p:cNvSpPr txBox="1"/>
          <p:nvPr/>
        </p:nvSpPr>
        <p:spPr>
          <a:xfrm>
            <a:off x="5932157" y="2060438"/>
            <a:ext cx="1648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گرفتن پذیرش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F6383B-3A2A-4657-AF44-C9D5727533A6}"/>
              </a:ext>
            </a:extLst>
          </p:cNvPr>
          <p:cNvSpPr txBox="1"/>
          <p:nvPr/>
        </p:nvSpPr>
        <p:spPr>
          <a:xfrm>
            <a:off x="6135178" y="2853747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اقدام برای ویزا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4442DEF9-6152-4BBA-9880-34FFD4A74698}"/>
              </a:ext>
            </a:extLst>
          </p:cNvPr>
          <p:cNvSpPr/>
          <p:nvPr/>
        </p:nvSpPr>
        <p:spPr>
          <a:xfrm>
            <a:off x="6613151" y="3565776"/>
            <a:ext cx="679459" cy="587146"/>
          </a:xfrm>
          <a:prstGeom prst="smileyFac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F39263-06EA-4974-BA36-CD57BED51B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4581128"/>
            <a:ext cx="1625600" cy="1625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3E6F2F-631D-4AF6-AED5-5EBF2D72D58E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دانشگاهها		چرا کانادا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 	 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3E707183-F0DD-4A7D-9BA4-B79CB7FD1E63}"/>
              </a:ext>
            </a:extLst>
          </p:cNvPr>
          <p:cNvSpPr/>
          <p:nvPr/>
        </p:nvSpPr>
        <p:spPr>
          <a:xfrm>
            <a:off x="994330" y="409652"/>
            <a:ext cx="2520280" cy="943765"/>
          </a:xfrm>
          <a:prstGeom prst="snip2Same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sz="2400" b="1" dirty="0"/>
              <a:t>Study Permit</a:t>
            </a:r>
          </a:p>
          <a:p>
            <a:pPr algn="ctr"/>
            <a:r>
              <a:rPr lang="en-GB" sz="2400" b="1" dirty="0"/>
              <a:t>(Multiple)</a:t>
            </a:r>
            <a:endParaRPr lang="fa-IR" sz="2400" b="1" dirty="0"/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681252B1-F1DD-4460-91CE-A94216E3B014}"/>
              </a:ext>
            </a:extLst>
          </p:cNvPr>
          <p:cNvSpPr/>
          <p:nvPr/>
        </p:nvSpPr>
        <p:spPr>
          <a:xfrm>
            <a:off x="593548" y="2686465"/>
            <a:ext cx="3528946" cy="1845094"/>
          </a:xfrm>
          <a:prstGeom prst="snip2Same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sz="2400" b="1" dirty="0"/>
              <a:t>Study Permit (20 hours a week)</a:t>
            </a:r>
          </a:p>
          <a:p>
            <a:pPr algn="ctr"/>
            <a:r>
              <a:rPr lang="en-GB" sz="2400" b="1" dirty="0"/>
              <a:t>OPW (full time)</a:t>
            </a:r>
          </a:p>
          <a:p>
            <a:pPr algn="ctr"/>
            <a:r>
              <a:rPr lang="en-GB" sz="2400" b="1" dirty="0"/>
              <a:t>Visitor (non)</a:t>
            </a:r>
          </a:p>
        </p:txBody>
      </p:sp>
      <p:sp>
        <p:nvSpPr>
          <p:cNvPr id="21" name="Rectangle: Top Corners Snipped 20">
            <a:extLst>
              <a:ext uri="{FF2B5EF4-FFF2-40B4-BE49-F238E27FC236}">
                <a16:creationId xmlns:a16="http://schemas.microsoft.com/office/drawing/2014/main" id="{1FE768D9-B321-41B2-9393-8C18310566A1}"/>
              </a:ext>
            </a:extLst>
          </p:cNvPr>
          <p:cNvSpPr/>
          <p:nvPr/>
        </p:nvSpPr>
        <p:spPr>
          <a:xfrm>
            <a:off x="258790" y="1423098"/>
            <a:ext cx="4076188" cy="1186684"/>
          </a:xfrm>
          <a:prstGeom prst="snip2Same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400" b="1" dirty="0">
                <a:latin typeface="+mj-lt"/>
              </a:rPr>
              <a:t>همراه</a:t>
            </a:r>
          </a:p>
          <a:p>
            <a:pPr algn="ctr"/>
            <a:r>
              <a:rPr lang="en-GB" sz="2400" b="1" dirty="0">
                <a:latin typeface="+mj-lt"/>
              </a:rPr>
              <a:t>Visitor</a:t>
            </a:r>
          </a:p>
          <a:p>
            <a:pPr algn="ctr"/>
            <a:r>
              <a:rPr lang="en-GB" sz="2400" b="1" dirty="0">
                <a:latin typeface="+mj-lt"/>
              </a:rPr>
              <a:t>Open Work Permit (OPW)</a:t>
            </a:r>
            <a:endParaRPr lang="fa-IR" sz="2400" b="1" dirty="0">
              <a:latin typeface="+mj-lt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8D40B2AA-33BF-4E16-AD9A-ABF845AC3A33}"/>
              </a:ext>
            </a:extLst>
          </p:cNvPr>
          <p:cNvSpPr/>
          <p:nvPr/>
        </p:nvSpPr>
        <p:spPr>
          <a:xfrm>
            <a:off x="3106016" y="693922"/>
            <a:ext cx="1970040" cy="942539"/>
          </a:xfrm>
          <a:prstGeom prst="snip2Diag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آنلاین 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235 CAD</a:t>
            </a: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76AEAF02-D91B-4C80-BAEC-F27EFD5978F0}"/>
              </a:ext>
            </a:extLst>
          </p:cNvPr>
          <p:cNvSpPr/>
          <p:nvPr/>
        </p:nvSpPr>
        <p:spPr>
          <a:xfrm>
            <a:off x="1892248" y="4060289"/>
            <a:ext cx="3362997" cy="942539"/>
          </a:xfrm>
          <a:prstGeom prst="snip2Diag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انگشت نگاری و عکس در ترکیه یا کشورهای اطراف</a:t>
            </a:r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DA9A4011-1CAB-4E55-9EE6-F0702F5A2535}"/>
              </a:ext>
            </a:extLst>
          </p:cNvPr>
          <p:cNvSpPr/>
          <p:nvPr/>
        </p:nvSpPr>
        <p:spPr>
          <a:xfrm>
            <a:off x="1833111" y="1863581"/>
            <a:ext cx="3362997" cy="942539"/>
          </a:xfrm>
          <a:prstGeom prst="snip2Diag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مدارک مالی: نامه فاند و ساپورت مالی از ایران</a:t>
            </a:r>
          </a:p>
        </p:txBody>
      </p: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66167399-A75D-42E2-96DC-A3304E0ADF99}"/>
              </a:ext>
            </a:extLst>
          </p:cNvPr>
          <p:cNvSpPr/>
          <p:nvPr/>
        </p:nvSpPr>
        <p:spPr>
          <a:xfrm>
            <a:off x="1887437" y="2962019"/>
            <a:ext cx="3362997" cy="942539"/>
          </a:xfrm>
          <a:prstGeom prst="snip2Diag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Social Tie</a:t>
            </a:r>
          </a:p>
          <a:p>
            <a:pPr algn="ctr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(دلایل شغلی، عاطفی و مالی)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45F75-18F1-4BEB-B002-10A63971AAB8}"/>
              </a:ext>
            </a:extLst>
          </p:cNvPr>
          <p:cNvSpPr/>
          <p:nvPr/>
        </p:nvSpPr>
        <p:spPr>
          <a:xfrm rot="20634507">
            <a:off x="1179546" y="5336787"/>
            <a:ext cx="1852471" cy="641112"/>
          </a:xfrm>
          <a:prstGeom prst="ellipse">
            <a:avLst/>
          </a:prstGeom>
          <a:solidFill>
            <a:srgbClr val="8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انتظار</a:t>
            </a:r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13" y="4733227"/>
            <a:ext cx="565087" cy="5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9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5" grpId="0" animBg="1"/>
      <p:bldP spid="23" grpId="0" animBg="1"/>
      <p:bldP spid="33" grpId="0" animBg="1"/>
      <p:bldP spid="3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1556792"/>
            <a:ext cx="7019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400" dirty="0">
                <a:cs typeface="B Nazanin" panose="00000400000000000000" pitchFamily="2" charset="-78"/>
              </a:rPr>
              <a:t>کلید موفقیت در اپلای به کانادا ارتباط گرفتن با اساتید است.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400" dirty="0">
                <a:cs typeface="B Nazanin" panose="00000400000000000000" pitchFamily="2" charset="-78"/>
              </a:rPr>
              <a:t>فاکتورهای مهم در گرفتن پذیرش از دانشگاههای کانادا: معدل، نمره زبان، نمره </a:t>
            </a:r>
            <a:r>
              <a:rPr lang="en-GB" sz="2400" dirty="0">
                <a:cs typeface="B Nazanin" panose="00000400000000000000" pitchFamily="2" charset="-78"/>
              </a:rPr>
              <a:t>GRE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GB" sz="2400" dirty="0">
                <a:cs typeface="B Nazanin" panose="00000400000000000000" pitchFamily="2" charset="-78"/>
              </a:rPr>
              <a:t>GRE Subject</a:t>
            </a:r>
            <a:r>
              <a:rPr lang="fa-IR" sz="2400" dirty="0">
                <a:cs typeface="B Nazanin" panose="00000400000000000000" pitchFamily="2" charset="-78"/>
              </a:rPr>
              <a:t> (در صورت لزوم)، مقاله و ...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400" dirty="0">
                <a:cs typeface="B Nazanin" panose="00000400000000000000" pitchFamily="2" charset="-78"/>
              </a:rPr>
              <a:t>صبور باشید.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400" dirty="0">
                <a:cs typeface="B Nazanin" panose="00000400000000000000" pitchFamily="2" charset="-78"/>
              </a:rPr>
              <a:t>پشتکار داشته باشید.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400" dirty="0">
                <a:cs typeface="B Nazanin" panose="00000400000000000000" pitchFamily="2" charset="-78"/>
              </a:rPr>
              <a:t>اطلاعات تکمیلی در کانال پرگار.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14/15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40BE9-DBD5-4E9E-B4CE-648CDA4CC0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373216"/>
            <a:ext cx="1181865" cy="1181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D45DD-9ED6-4BAC-85F7-530C419D9065}"/>
              </a:ext>
            </a:extLst>
          </p:cNvPr>
          <p:cNvSpPr txBox="1"/>
          <p:nvPr/>
        </p:nvSpPr>
        <p:spPr>
          <a:xfrm>
            <a:off x="1962001" y="3985776"/>
            <a:ext cx="374441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b="1" dirty="0">
                <a:solidFill>
                  <a:srgbClr val="8E0000"/>
                </a:solidFill>
              </a:rPr>
              <a:t>https://t.me/canadapargar</a:t>
            </a:r>
            <a:endParaRPr lang="fa-IR" sz="2400" b="1" dirty="0">
              <a:solidFill>
                <a:srgbClr val="8E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EC3E77-6015-4ECC-B870-FDC713EAD968}"/>
              </a:ext>
            </a:extLst>
          </p:cNvPr>
          <p:cNvGrpSpPr/>
          <p:nvPr/>
        </p:nvGrpSpPr>
        <p:grpSpPr>
          <a:xfrm>
            <a:off x="5580112" y="260648"/>
            <a:ext cx="1872208" cy="806152"/>
            <a:chOff x="5580112" y="260648"/>
            <a:chExt cx="1872208" cy="80615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B721D52-5364-486E-9EE5-7F8FA66C6B72}"/>
                </a:ext>
              </a:extLst>
            </p:cNvPr>
            <p:cNvSpPr/>
            <p:nvPr/>
          </p:nvSpPr>
          <p:spPr>
            <a:xfrm>
              <a:off x="5580112" y="260648"/>
              <a:ext cx="1872208" cy="806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B8116-6C80-4F01-978B-959B64DF0A53}"/>
                </a:ext>
              </a:extLst>
            </p:cNvPr>
            <p:cNvSpPr txBox="1"/>
            <p:nvPr/>
          </p:nvSpPr>
          <p:spPr>
            <a:xfrm>
              <a:off x="5724128" y="404664"/>
              <a:ext cx="158417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fa-IR" sz="2400" b="1" dirty="0">
                  <a:cs typeface="B Nazanin" panose="00000400000000000000" pitchFamily="2" charset="-78"/>
                </a:rPr>
                <a:t>جمع بندی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92" y="5514998"/>
            <a:ext cx="1040083" cy="10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0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52736"/>
            <a:ext cx="81533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abolical" panose="00000400000000000000" pitchFamily="2" charset="0"/>
              </a:rPr>
              <a:t>Thanks</a:t>
            </a:r>
          </a:p>
          <a:p>
            <a:pPr algn="ctr"/>
            <a:r>
              <a:rPr lang="en-US" sz="8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abolical" panose="00000400000000000000" pitchFamily="2" charset="0"/>
              </a:rPr>
              <a:t>for your attention!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16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5937426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42A666-F760-43E8-96B5-4BE8C33CB560}"/>
              </a:ext>
            </a:extLst>
          </p:cNvPr>
          <p:cNvGrpSpPr/>
          <p:nvPr/>
        </p:nvGrpSpPr>
        <p:grpSpPr>
          <a:xfrm>
            <a:off x="6228184" y="408516"/>
            <a:ext cx="1618995" cy="716228"/>
            <a:chOff x="6228184" y="408516"/>
            <a:chExt cx="1618995" cy="716228"/>
          </a:xfrm>
        </p:grpSpPr>
        <p:sp>
          <p:nvSpPr>
            <p:cNvPr id="2" name="Flowchart: Alternate Process 1">
              <a:extLst>
                <a:ext uri="{FF2B5EF4-FFF2-40B4-BE49-F238E27FC236}">
                  <a16:creationId xmlns:a16="http://schemas.microsoft.com/office/drawing/2014/main" id="{D6609857-0FE0-477B-9DAB-96076DC23077}"/>
                </a:ext>
              </a:extLst>
            </p:cNvPr>
            <p:cNvSpPr/>
            <p:nvPr/>
          </p:nvSpPr>
          <p:spPr>
            <a:xfrm>
              <a:off x="6228184" y="408516"/>
              <a:ext cx="1618995" cy="71622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16216" y="505020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2800" b="1" dirty="0">
                  <a:latin typeface="Arial" pitchFamily="34" charset="0"/>
                  <a:cs typeface="B Titr" panose="00000700000000000000" pitchFamily="2" charset="-78"/>
                </a:rPr>
                <a:t>مباحث</a:t>
              </a:r>
            </a:p>
          </p:txBody>
        </p:sp>
      </p:grpSp>
      <p:pic>
        <p:nvPicPr>
          <p:cNvPr id="7170" name="Picture 2" descr="http://images.clipartpanda.com/university-clipart-Scholarship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60" y="5030419"/>
            <a:ext cx="1828800" cy="16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1/15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2A57F-F7D9-407F-8843-B705D857D3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14" y="-6130"/>
            <a:ext cx="1647089" cy="1647089"/>
          </a:xfrm>
          <a:prstGeom prst="rect">
            <a:avLst/>
          </a:prstGeom>
        </p:spPr>
      </p:pic>
      <p:pic>
        <p:nvPicPr>
          <p:cNvPr id="7172" name="Picture 4" descr="http://www.wikihow.com/images/8/85/Apply-to-the-University-of-Hawaii-Step-6-Version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7" y="4857846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E99024A-7982-47B4-82D9-A4AEEB96F2E6}"/>
              </a:ext>
            </a:extLst>
          </p:cNvPr>
          <p:cNvGrpSpPr/>
          <p:nvPr/>
        </p:nvGrpSpPr>
        <p:grpSpPr>
          <a:xfrm>
            <a:off x="5724128" y="1221248"/>
            <a:ext cx="2123051" cy="716228"/>
            <a:chOff x="5724128" y="1221248"/>
            <a:chExt cx="2123051" cy="716228"/>
          </a:xfrm>
        </p:grpSpPr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DECB0B61-3976-4194-9832-DE4453C6EDA6}"/>
                </a:ext>
              </a:extLst>
            </p:cNvPr>
            <p:cNvSpPr/>
            <p:nvPr/>
          </p:nvSpPr>
          <p:spPr>
            <a:xfrm>
              <a:off x="5724128" y="1221248"/>
              <a:ext cx="2123051" cy="71622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C36153-2A55-4D1E-BAFC-5A1253A0E1C6}"/>
                </a:ext>
              </a:extLst>
            </p:cNvPr>
            <p:cNvSpPr txBox="1"/>
            <p:nvPr/>
          </p:nvSpPr>
          <p:spPr>
            <a:xfrm>
              <a:off x="5991942" y="1347362"/>
              <a:ext cx="1659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sz="2800" b="1" dirty="0">
                  <a:latin typeface="Arial" pitchFamily="34" charset="0"/>
                  <a:cs typeface="B Titr" panose="00000700000000000000" pitchFamily="2" charset="-78"/>
                </a:rPr>
                <a:t>کشور کانادا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C36E8B-B062-40D4-9052-E2CB97BBC3FA}"/>
              </a:ext>
            </a:extLst>
          </p:cNvPr>
          <p:cNvGrpSpPr/>
          <p:nvPr/>
        </p:nvGrpSpPr>
        <p:grpSpPr>
          <a:xfrm>
            <a:off x="4145698" y="2033980"/>
            <a:ext cx="3701481" cy="716228"/>
            <a:chOff x="4145698" y="2033980"/>
            <a:chExt cx="3701481" cy="716228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BD3BBAF3-B8F6-4609-B870-D9856F72DFD4}"/>
                </a:ext>
              </a:extLst>
            </p:cNvPr>
            <p:cNvSpPr/>
            <p:nvPr/>
          </p:nvSpPr>
          <p:spPr>
            <a:xfrm>
              <a:off x="4499992" y="2033980"/>
              <a:ext cx="3347187" cy="71622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243D92-B09A-4FE7-857E-605EC03FC5D0}"/>
                </a:ext>
              </a:extLst>
            </p:cNvPr>
            <p:cNvSpPr txBox="1"/>
            <p:nvPr/>
          </p:nvSpPr>
          <p:spPr>
            <a:xfrm>
              <a:off x="4145698" y="2156913"/>
              <a:ext cx="3611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2800" b="1" dirty="0">
                  <a:latin typeface="Arial" pitchFamily="34" charset="0"/>
                  <a:cs typeface="B Titr" panose="00000700000000000000" pitchFamily="2" charset="-78"/>
                </a:rPr>
                <a:t>دانشگاههای کشور کانادا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B3DA82-1950-4A36-8EEF-F9350B19A115}"/>
              </a:ext>
            </a:extLst>
          </p:cNvPr>
          <p:cNvGrpSpPr/>
          <p:nvPr/>
        </p:nvGrpSpPr>
        <p:grpSpPr>
          <a:xfrm>
            <a:off x="3484413" y="2828979"/>
            <a:ext cx="4358428" cy="716228"/>
            <a:chOff x="3484413" y="2828979"/>
            <a:chExt cx="4358428" cy="716228"/>
          </a:xfrm>
        </p:grpSpPr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C5467CE0-8B3B-4282-81A5-5495134BD3E7}"/>
                </a:ext>
              </a:extLst>
            </p:cNvPr>
            <p:cNvSpPr/>
            <p:nvPr/>
          </p:nvSpPr>
          <p:spPr>
            <a:xfrm>
              <a:off x="3491880" y="2828979"/>
              <a:ext cx="4350961" cy="71622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97A6A9-C2DB-4370-826D-37E8CD610036}"/>
                </a:ext>
              </a:extLst>
            </p:cNvPr>
            <p:cNvSpPr txBox="1"/>
            <p:nvPr/>
          </p:nvSpPr>
          <p:spPr>
            <a:xfrm>
              <a:off x="3484413" y="2922230"/>
              <a:ext cx="4349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800" b="1" dirty="0">
                  <a:latin typeface="Arial" pitchFamily="34" charset="0"/>
                  <a:cs typeface="B Titr" panose="00000700000000000000" pitchFamily="2" charset="-78"/>
                </a:rPr>
                <a:t>روند اپلای به دانشگاههای کانادا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B9E4C9-77D2-4E27-B4B5-225B52A2B838}"/>
              </a:ext>
            </a:extLst>
          </p:cNvPr>
          <p:cNvGrpSpPr/>
          <p:nvPr/>
        </p:nvGrpSpPr>
        <p:grpSpPr>
          <a:xfrm>
            <a:off x="1254063" y="3657424"/>
            <a:ext cx="6587782" cy="716228"/>
            <a:chOff x="1254063" y="3657424"/>
            <a:chExt cx="6587782" cy="716228"/>
          </a:xfrm>
        </p:grpSpPr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9796698F-FFF2-4F1C-AB4D-6530715708D5}"/>
                </a:ext>
              </a:extLst>
            </p:cNvPr>
            <p:cNvSpPr/>
            <p:nvPr/>
          </p:nvSpPr>
          <p:spPr>
            <a:xfrm>
              <a:off x="1475657" y="3657424"/>
              <a:ext cx="6366188" cy="71622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5B2E0F-5A97-42A4-AA51-A658F50884C6}"/>
                </a:ext>
              </a:extLst>
            </p:cNvPr>
            <p:cNvSpPr txBox="1"/>
            <p:nvPr/>
          </p:nvSpPr>
          <p:spPr>
            <a:xfrm>
              <a:off x="1254063" y="3753928"/>
              <a:ext cx="6491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2800" b="1" dirty="0">
                  <a:latin typeface="Arial" pitchFamily="34" charset="0"/>
                  <a:cs typeface="B Titr" panose="00000700000000000000" pitchFamily="2" charset="-78"/>
                </a:rPr>
                <a:t>پس از فارغ التحصیلی از دانشگاههای کشور کانادا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CAB90CB-D1CF-437F-B739-74FE5CAE9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1" y="12184"/>
            <a:ext cx="3257550" cy="3257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CE9BCD-A4A8-4F33-ACFC-95FA68ACF8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4877813"/>
            <a:ext cx="1625600" cy="1625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13" y="4733227"/>
            <a:ext cx="565087" cy="5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4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396335"/>
            <a:ext cx="8451273" cy="461665"/>
            <a:chOff x="3463" y="6413198"/>
            <a:chExt cx="8451273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3463" y="6413198"/>
              <a:ext cx="845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400" dirty="0">
                  <a:solidFill>
                    <a:srgbClr val="C00000"/>
                  </a:solidFill>
                  <a:latin typeface="Arial" pitchFamily="34" charset="0"/>
                  <a:cs typeface="B Titr" panose="00000700000000000000" pitchFamily="2" charset="-78"/>
                </a:rPr>
                <a:t>کانادا</a:t>
              </a:r>
              <a:r>
                <a:rPr lang="fa-IR" dirty="0">
                  <a:solidFill>
                    <a:srgbClr val="C00000"/>
                  </a:solidFill>
                  <a:latin typeface="Arial" pitchFamily="34" charset="0"/>
                  <a:cs typeface="B Titr" panose="00000700000000000000" pitchFamily="2" charset="-78"/>
                </a:rPr>
                <a:t>		دانشگاهها		چرا کانادا	 	 روند اپلای</a:t>
              </a:r>
              <a:endParaRPr lang="en-US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2/15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F7F04-EAD7-4F01-98FC-57B04297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3" y="337618"/>
            <a:ext cx="8449391" cy="433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F717D-32F4-4998-98B9-2777632563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581128"/>
            <a:ext cx="16256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13" y="4733227"/>
            <a:ext cx="565087" cy="5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0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98484B2-4298-4E90-ABD9-AE97AE815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5" y="10739"/>
            <a:ext cx="8321255" cy="6453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B185E-D22A-4501-8EEF-8A0EFEAB81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5" y="5355883"/>
            <a:ext cx="1086716" cy="1086716"/>
          </a:xfrm>
          <a:prstGeom prst="rect">
            <a:avLst/>
          </a:prstGeom>
        </p:spPr>
      </p:pic>
      <p:sp>
        <p:nvSpPr>
          <p:cNvPr id="7" name="AutoShape 4" descr="https://encrypted-tbn2.gstatic.com/images?q=tbn:ANd9GcQKmiRGhOuibKco74HWBb_lHbobrWtrE9UbXUE5caT8KiTtzX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76200"/>
            <a:ext cx="3301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Arial" pitchFamily="34" charset="0"/>
                <a:cs typeface="B Nazanin" panose="00000400000000000000" pitchFamily="2" charset="-78"/>
              </a:rPr>
              <a:t>آمریکای شمالی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Arial" pitchFamily="34" charset="0"/>
                <a:cs typeface="B Nazanin" panose="00000400000000000000" pitchFamily="2" charset="-78"/>
              </a:rPr>
              <a:t>دموکراسی پارلمانی فدرال و پادشاهی مشروطه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Arial" pitchFamily="34" charset="0"/>
                <a:cs typeface="B Nazanin" panose="00000400000000000000" pitchFamily="2" charset="-78"/>
              </a:rPr>
              <a:t>جمعیت (36 میلیون نفر)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Arial" pitchFamily="34" charset="0"/>
                <a:cs typeface="B Nazanin" panose="00000400000000000000" pitchFamily="2" charset="-78"/>
              </a:rPr>
              <a:t>دارندگان پاسپورت کانادایی (172 کشور)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Arial" pitchFamily="34" charset="0"/>
                <a:cs typeface="B Nazanin" panose="00000400000000000000" pitchFamily="2" charset="-78"/>
              </a:rPr>
              <a:t>آب و هوا</a:t>
            </a:r>
            <a:endParaRPr lang="en-US" sz="2400" b="1" dirty="0"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3/15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12CE3-E7F3-471D-8B55-17294ADA8343}"/>
              </a:ext>
            </a:extLst>
          </p:cNvPr>
          <p:cNvSpPr txBox="1"/>
          <p:nvPr/>
        </p:nvSpPr>
        <p:spPr>
          <a:xfrm>
            <a:off x="0" y="6423719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دانشگاهها		چرا کانادا	 	 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09" y="5557683"/>
            <a:ext cx="833709" cy="8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64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4/15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E7889-E325-417B-BE24-8786FA7B44F3}"/>
              </a:ext>
            </a:extLst>
          </p:cNvPr>
          <p:cNvSpPr txBox="1"/>
          <p:nvPr/>
        </p:nvSpPr>
        <p:spPr>
          <a:xfrm>
            <a:off x="1763688" y="2348880"/>
            <a:ext cx="468052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8800" dirty="0">
                <a:solidFill>
                  <a:srgbClr val="C00000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دانشگاههای کانادا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F98B-50FB-484B-8590-2816BBB2D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4509120"/>
            <a:ext cx="1625600" cy="162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7C1B63-7A3C-47DB-95FD-307C328D3553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دانشگاهها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چرا کانادا	 	 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874096"/>
            <a:ext cx="1164048" cy="11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87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987" y="31477"/>
            <a:ext cx="7731297" cy="710963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GB" sz="1900" dirty="0">
                <a:cs typeface="Arial" pitchFamily="34" charset="0"/>
              </a:rPr>
              <a:t>1. </a:t>
            </a:r>
            <a:r>
              <a:rPr lang="en-US" sz="1900" dirty="0">
                <a:cs typeface="Arial" pitchFamily="34" charset="0"/>
              </a:rPr>
              <a:t>University of Toronto, 31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2. </a:t>
            </a:r>
            <a:r>
              <a:rPr lang="en-US" sz="1900" dirty="0">
                <a:cs typeface="Arial" pitchFamily="34" charset="0"/>
              </a:rPr>
              <a:t>McGill University, 32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3. </a:t>
            </a:r>
            <a:r>
              <a:rPr lang="en-US" sz="1900" dirty="0">
                <a:cs typeface="Arial" pitchFamily="34" charset="0"/>
              </a:rPr>
              <a:t>University of British Columbia, 51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4. </a:t>
            </a:r>
            <a:r>
              <a:rPr lang="en-US" sz="1900" dirty="0">
                <a:cs typeface="Arial" pitchFamily="34" charset="0"/>
              </a:rPr>
              <a:t>University of Alberta, 90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5. </a:t>
            </a:r>
            <a:r>
              <a:rPr lang="en-US" sz="1900" dirty="0" err="1">
                <a:cs typeface="Arial" pitchFamily="34" charset="0"/>
              </a:rPr>
              <a:t>Université</a:t>
            </a:r>
            <a:r>
              <a:rPr lang="en-US" sz="1900" dirty="0">
                <a:cs typeface="Arial" pitchFamily="34" charset="0"/>
              </a:rPr>
              <a:t> de Montreal, 130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6. </a:t>
            </a:r>
            <a:r>
              <a:rPr lang="en-US" sz="1900" dirty="0">
                <a:cs typeface="Arial" pitchFamily="34" charset="0"/>
              </a:rPr>
              <a:t>McMaster University, 140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7. </a:t>
            </a:r>
            <a:r>
              <a:rPr lang="en-US" sz="1900" dirty="0">
                <a:cs typeface="Arial" pitchFamily="34" charset="0"/>
              </a:rPr>
              <a:t>University of Waterloo, 152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8. Western University, 210</a:t>
            </a:r>
            <a:r>
              <a:rPr lang="en-GB" sz="1900" baseline="30000" dirty="0">
                <a:cs typeface="Arial" pitchFamily="34" charset="0"/>
              </a:rPr>
              <a:t>th</a:t>
            </a:r>
            <a:r>
              <a:rPr lang="en-GB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9. </a:t>
            </a:r>
            <a:r>
              <a:rPr lang="en-US" sz="1900" dirty="0">
                <a:cs typeface="Arial" pitchFamily="34" charset="0"/>
              </a:rPr>
              <a:t>University of Calgary, 217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10. </a:t>
            </a:r>
            <a:r>
              <a:rPr lang="en-US" sz="1900" dirty="0">
                <a:cs typeface="Arial" pitchFamily="34" charset="0"/>
              </a:rPr>
              <a:t>Queen's University, 224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US" sz="1900" dirty="0">
                <a:cs typeface="Arial" pitchFamily="34" charset="0"/>
              </a:rPr>
              <a:t>11. Simon Fraser University, 245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US" sz="1900" dirty="0">
                <a:cs typeface="Arial" pitchFamily="34" charset="0"/>
              </a:rPr>
              <a:t>12. Dalhousie University, 279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US" sz="1900" dirty="0">
                <a:cs typeface="Arial" pitchFamily="34" charset="0"/>
              </a:rPr>
              <a:t>13. University of Ottawa, 289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GB" sz="1900" dirty="0">
                <a:cs typeface="Arial" pitchFamily="34" charset="0"/>
              </a:rPr>
              <a:t>14. </a:t>
            </a:r>
            <a:r>
              <a:rPr lang="en-US" sz="1900" dirty="0">
                <a:cs typeface="Arial" pitchFamily="34" charset="0"/>
              </a:rPr>
              <a:t>University of Victoria, 346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  <a:endParaRPr lang="fa-IR" sz="1900" dirty="0"/>
          </a:p>
          <a:p>
            <a:r>
              <a:rPr lang="en-GB" sz="1900" dirty="0">
                <a:cs typeface="Arial" pitchFamily="34" charset="0"/>
              </a:rPr>
              <a:t>15. </a:t>
            </a:r>
            <a:r>
              <a:rPr lang="en-US" sz="1900" dirty="0">
                <a:cs typeface="Arial" pitchFamily="34" charset="0"/>
              </a:rPr>
              <a:t>Laval University 378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US" sz="1900" dirty="0">
                <a:cs typeface="Arial" pitchFamily="34" charset="0"/>
              </a:rPr>
              <a:t>15. Concordia University, 431-440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 </a:t>
            </a:r>
          </a:p>
          <a:p>
            <a:r>
              <a:rPr lang="en-US" sz="1900" dirty="0">
                <a:cs typeface="Arial" pitchFamily="34" charset="0"/>
              </a:rPr>
              <a:t>16. York University, 441-450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 </a:t>
            </a:r>
          </a:p>
          <a:p>
            <a:r>
              <a:rPr lang="en-US" sz="1900" dirty="0">
                <a:cs typeface="Arial" pitchFamily="34" charset="0"/>
              </a:rPr>
              <a:t>17. University of Saskatchewan, 451-460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US" sz="1900" dirty="0">
                <a:cs typeface="Arial" pitchFamily="34" charset="0"/>
              </a:rPr>
              <a:t>18. University of Guelph, 491-500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</a:t>
            </a:r>
          </a:p>
          <a:p>
            <a:r>
              <a:rPr lang="en-US" sz="1900" dirty="0">
                <a:cs typeface="Arial" pitchFamily="34" charset="0"/>
              </a:rPr>
              <a:t>19. </a:t>
            </a:r>
            <a:r>
              <a:rPr lang="en-US" sz="1900" dirty="0" err="1">
                <a:cs typeface="Arial" pitchFamily="34" charset="0"/>
              </a:rPr>
              <a:t>Université</a:t>
            </a:r>
            <a:r>
              <a:rPr lang="en-US" sz="1900" dirty="0">
                <a:cs typeface="Arial" pitchFamily="34" charset="0"/>
              </a:rPr>
              <a:t> du Québec, 501-550</a:t>
            </a:r>
            <a:r>
              <a:rPr lang="en-US" sz="1900" baseline="30000" dirty="0">
                <a:cs typeface="Arial" pitchFamily="34" charset="0"/>
              </a:rPr>
              <a:t>th</a:t>
            </a:r>
            <a:r>
              <a:rPr lang="en-US" sz="1900" dirty="0">
                <a:cs typeface="Arial" pitchFamily="34" charset="0"/>
              </a:rPr>
              <a:t>  </a:t>
            </a:r>
          </a:p>
          <a:p>
            <a:r>
              <a:rPr lang="en-US" sz="1900" dirty="0">
                <a:cs typeface="Arial" pitchFamily="34" charset="0"/>
              </a:rPr>
              <a:t>20. University of Manitoba, 551-600</a:t>
            </a:r>
            <a:r>
              <a:rPr lang="en-US" sz="1900" baseline="30000" dirty="0">
                <a:cs typeface="Arial" pitchFamily="34" charset="0"/>
              </a:rPr>
              <a:t>th</a:t>
            </a:r>
          </a:p>
          <a:p>
            <a:r>
              <a:rPr lang="en-US" sz="1900" dirty="0">
                <a:cs typeface="Arial" pitchFamily="34" charset="0"/>
              </a:rPr>
              <a:t>21… </a:t>
            </a:r>
          </a:p>
          <a:p>
            <a:r>
              <a:rPr lang="en-US" sz="1900" dirty="0">
                <a:cs typeface="Arial" pitchFamily="34" charset="0"/>
              </a:rPr>
              <a:t> </a:t>
            </a:r>
          </a:p>
          <a:p>
            <a:endParaRPr lang="en-US" sz="1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5/15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62B7C3-B8A8-4B6D-B15B-01222E16AD45}"/>
              </a:ext>
            </a:extLst>
          </p:cNvPr>
          <p:cNvGrpSpPr/>
          <p:nvPr/>
        </p:nvGrpSpPr>
        <p:grpSpPr>
          <a:xfrm>
            <a:off x="4800662" y="733146"/>
            <a:ext cx="2088232" cy="864096"/>
            <a:chOff x="4800662" y="733146"/>
            <a:chExt cx="2088232" cy="86409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E084FA5-DCA8-4B65-BC08-D05C640C5175}"/>
                </a:ext>
              </a:extLst>
            </p:cNvPr>
            <p:cNvSpPr/>
            <p:nvPr/>
          </p:nvSpPr>
          <p:spPr>
            <a:xfrm rot="20644859">
              <a:off x="4800662" y="733146"/>
              <a:ext cx="2088232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A2BA0E-0EAB-45EF-A2F5-D6E588B06BCB}"/>
                </a:ext>
              </a:extLst>
            </p:cNvPr>
            <p:cNvSpPr txBox="1"/>
            <p:nvPr/>
          </p:nvSpPr>
          <p:spPr>
            <a:xfrm rot="20652509">
              <a:off x="4895164" y="870648"/>
              <a:ext cx="191112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GB" sz="2800" b="1" dirty="0"/>
                <a:t>QS Ranking</a:t>
              </a:r>
              <a:endParaRPr lang="fa-IR" sz="28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4292ED-7F79-4FA3-A45D-D7DAB8BD5D58}"/>
              </a:ext>
            </a:extLst>
          </p:cNvPr>
          <p:cNvSpPr txBox="1"/>
          <p:nvPr/>
        </p:nvSpPr>
        <p:spPr>
          <a:xfrm>
            <a:off x="4346870" y="2529841"/>
            <a:ext cx="374441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2000" b="1" dirty="0"/>
              <a:t>Tuition for graduate studies</a:t>
            </a:r>
          </a:p>
          <a:p>
            <a:pPr algn="ctr"/>
            <a:r>
              <a:rPr lang="en-GB" sz="2000" b="1" dirty="0"/>
              <a:t>Around 10,000 CAD-22,000 CAD</a:t>
            </a:r>
            <a:endParaRPr lang="fa-IR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2A0DA-BE14-47DE-B974-AD5F55C87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4611712"/>
            <a:ext cx="1625600" cy="162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B1CEA7-7117-4B23-AC8F-E0E66E4F95DF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دانشگاهها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چرا کانادا	 	 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55" y="4849101"/>
            <a:ext cx="1164048" cy="11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3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6/15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E12134-4189-466B-AE4D-24F8B947D0F8}"/>
              </a:ext>
            </a:extLst>
          </p:cNvPr>
          <p:cNvSpPr/>
          <p:nvPr/>
        </p:nvSpPr>
        <p:spPr>
          <a:xfrm>
            <a:off x="3635896" y="260648"/>
            <a:ext cx="43204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EC8A4-96E0-42EA-9639-CE80FC22FB01}"/>
              </a:ext>
            </a:extLst>
          </p:cNvPr>
          <p:cNvSpPr txBox="1"/>
          <p:nvPr/>
        </p:nvSpPr>
        <p:spPr>
          <a:xfrm>
            <a:off x="3203848" y="477252"/>
            <a:ext cx="460851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200" b="1" dirty="0">
                <a:cs typeface="B Nazanin" panose="00000400000000000000" pitchFamily="2" charset="-78"/>
              </a:rPr>
              <a:t>تحصیلات تکمیلی (</a:t>
            </a:r>
            <a:r>
              <a:rPr lang="en-GB" sz="2200" b="1" dirty="0">
                <a:cs typeface="B Nazanin" panose="00000400000000000000" pitchFamily="2" charset="-78"/>
              </a:rPr>
              <a:t>Graduate Studies</a:t>
            </a:r>
            <a:r>
              <a:rPr lang="fa-IR" sz="2200" b="1" dirty="0">
                <a:cs typeface="B Nazanin" panose="00000400000000000000" pitchFamily="2" charset="-78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8637A7-4D7A-450D-B846-4BD66399B1FF}"/>
              </a:ext>
            </a:extLst>
          </p:cNvPr>
          <p:cNvGrpSpPr/>
          <p:nvPr/>
        </p:nvGrpSpPr>
        <p:grpSpPr>
          <a:xfrm>
            <a:off x="3709752" y="1344181"/>
            <a:ext cx="4262598" cy="2331876"/>
            <a:chOff x="3851920" y="1616354"/>
            <a:chExt cx="4262598" cy="233187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D4202B-4316-4F8A-A9D6-E3A9A8152C18}"/>
                </a:ext>
              </a:extLst>
            </p:cNvPr>
            <p:cNvSpPr/>
            <p:nvPr/>
          </p:nvSpPr>
          <p:spPr>
            <a:xfrm>
              <a:off x="3851920" y="1616354"/>
              <a:ext cx="4194781" cy="2331876"/>
            </a:xfrm>
            <a:prstGeom prst="round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022F28-2E06-46B5-AF7F-E6722576F9D8}"/>
                </a:ext>
              </a:extLst>
            </p:cNvPr>
            <p:cNvSpPr txBox="1"/>
            <p:nvPr/>
          </p:nvSpPr>
          <p:spPr>
            <a:xfrm>
              <a:off x="3886770" y="1690325"/>
              <a:ext cx="4227748" cy="20005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sz="2800" dirty="0">
                  <a:cs typeface="B Nazanin" panose="00000400000000000000" pitchFamily="2" charset="-78"/>
                </a:rPr>
                <a:t>کارشناسی ارشد </a:t>
              </a:r>
              <a:r>
                <a:rPr lang="fa-IR" sz="2400" dirty="0"/>
                <a:t>(</a:t>
              </a:r>
              <a:r>
                <a:rPr lang="en-GB" sz="2400" dirty="0"/>
                <a:t>Master</a:t>
              </a:r>
              <a:r>
                <a:rPr lang="fa-IR" sz="2400" dirty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/>
                <a:t>Master of Science</a:t>
              </a:r>
            </a:p>
            <a:p>
              <a:pPr algn="ctr"/>
              <a:r>
                <a:rPr lang="en-GB" sz="2400" dirty="0"/>
                <a:t> (Courses and Thesis, 2-3 years)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/>
                <a:t>Master of Thesis</a:t>
              </a:r>
            </a:p>
            <a:p>
              <a:r>
                <a:rPr lang="en-GB" sz="2400" dirty="0"/>
                <a:t>   (Courses, 1 year, Self-Funded)</a:t>
              </a:r>
              <a:endParaRPr lang="fa-IR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F5AE18-9830-48C3-AA3D-A0B8FC96C783}"/>
              </a:ext>
            </a:extLst>
          </p:cNvPr>
          <p:cNvGrpSpPr/>
          <p:nvPr/>
        </p:nvGrpSpPr>
        <p:grpSpPr>
          <a:xfrm>
            <a:off x="251520" y="3770917"/>
            <a:ext cx="4515780" cy="2331876"/>
            <a:chOff x="3851920" y="1616354"/>
            <a:chExt cx="4515780" cy="233187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FA48A3-3601-4915-9589-3890C45EAD66}"/>
                </a:ext>
              </a:extLst>
            </p:cNvPr>
            <p:cNvSpPr/>
            <p:nvPr/>
          </p:nvSpPr>
          <p:spPr>
            <a:xfrm>
              <a:off x="3851920" y="1616354"/>
              <a:ext cx="4194781" cy="2331876"/>
            </a:xfrm>
            <a:prstGeom prst="round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DD9695-CDD1-401C-836C-0FED44B4C430}"/>
                </a:ext>
              </a:extLst>
            </p:cNvPr>
            <p:cNvSpPr txBox="1"/>
            <p:nvPr/>
          </p:nvSpPr>
          <p:spPr>
            <a:xfrm>
              <a:off x="4139952" y="1862677"/>
              <a:ext cx="4227748" cy="193899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sz="2400" dirty="0">
                  <a:cs typeface="B Nazanin" panose="00000400000000000000" pitchFamily="2" charset="-78"/>
                </a:rPr>
                <a:t>دکتری</a:t>
              </a:r>
              <a:r>
                <a:rPr lang="fa-IR" sz="2400" dirty="0"/>
                <a:t> (</a:t>
              </a:r>
              <a:r>
                <a:rPr lang="en-GB" sz="2400" dirty="0"/>
                <a:t>Ph.D.</a:t>
              </a:r>
              <a:r>
                <a:rPr lang="fa-IR" sz="2400" dirty="0"/>
                <a:t>)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GB" sz="2400" dirty="0"/>
                <a:t>Course-based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/>
                <a:t>Ph.D. (after MSc.)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/>
                <a:t>Direct Ph.D. (After BSc.)</a:t>
              </a:r>
            </a:p>
            <a:p>
              <a:pPr algn="ctr"/>
              <a:endParaRPr lang="en-GB" sz="24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CA5F151-D7E8-4AC4-86B7-7BDC36F5D8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4581128"/>
            <a:ext cx="1625600" cy="162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C0F70F-D16A-4C19-9389-41BFC5087808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دانشگاهها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چرا کانادا	 	 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998154"/>
            <a:ext cx="1069143" cy="10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46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" y="6474813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fa-IR" dirty="0"/>
              <a:t>7/15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2A459B-00D5-40CC-B0EE-50480ADAE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4581128"/>
            <a:ext cx="1625600" cy="16256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B688D8-CDD0-466E-84A9-AE8A4A9A13E6}"/>
              </a:ext>
            </a:extLst>
          </p:cNvPr>
          <p:cNvSpPr/>
          <p:nvPr/>
        </p:nvSpPr>
        <p:spPr>
          <a:xfrm>
            <a:off x="4067944" y="332656"/>
            <a:ext cx="3528392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3490-A843-4555-B61C-08E3FBA39347}"/>
              </a:ext>
            </a:extLst>
          </p:cNvPr>
          <p:cNvSpPr txBox="1"/>
          <p:nvPr/>
        </p:nvSpPr>
        <p:spPr>
          <a:xfrm>
            <a:off x="4247964" y="461863"/>
            <a:ext cx="31683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400" b="1" dirty="0">
                <a:cs typeface="B Nazanin" panose="00000400000000000000" pitchFamily="2" charset="-78"/>
              </a:rPr>
              <a:t>هزینه ها و راههای تأمین آنها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9BF0A1-B214-440B-BAA0-F1D3315E107D}"/>
              </a:ext>
            </a:extLst>
          </p:cNvPr>
          <p:cNvGrpSpPr/>
          <p:nvPr/>
        </p:nvGrpSpPr>
        <p:grpSpPr>
          <a:xfrm>
            <a:off x="4067944" y="1484783"/>
            <a:ext cx="3528392" cy="3355346"/>
            <a:chOff x="4067944" y="1484783"/>
            <a:chExt cx="3528392" cy="335534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4DA60-4BBB-40AB-8906-09CFFBBAD714}"/>
                </a:ext>
              </a:extLst>
            </p:cNvPr>
            <p:cNvSpPr/>
            <p:nvPr/>
          </p:nvSpPr>
          <p:spPr>
            <a:xfrm>
              <a:off x="4067944" y="1484783"/>
              <a:ext cx="3528392" cy="33553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0AE3CE-3513-4918-8A60-8EEF9B1A33CF}"/>
                </a:ext>
              </a:extLst>
            </p:cNvPr>
            <p:cNvSpPr txBox="1"/>
            <p:nvPr/>
          </p:nvSpPr>
          <p:spPr>
            <a:xfrm>
              <a:off x="4427984" y="1700808"/>
              <a:ext cx="2880320" cy="31393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200" dirty="0">
                  <a:cs typeface="B Nazanin" panose="00000400000000000000" pitchFamily="2" charset="-78"/>
                </a:rPr>
                <a:t>شهریه دانشگاه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200" dirty="0">
                  <a:cs typeface="B Nazanin" panose="00000400000000000000" pitchFamily="2" charset="-78"/>
                </a:rPr>
                <a:t>محل زندگی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200" dirty="0">
                  <a:cs typeface="B Nazanin" panose="00000400000000000000" pitchFamily="2" charset="-78"/>
                </a:rPr>
                <a:t>خوراک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200" dirty="0">
                  <a:cs typeface="B Nazanin" panose="00000400000000000000" pitchFamily="2" charset="-78"/>
                </a:rPr>
                <a:t>رفت و آمد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200" dirty="0">
                  <a:cs typeface="B Nazanin" panose="00000400000000000000" pitchFamily="2" charset="-78"/>
                </a:rPr>
                <a:t>موبایل و اینترنت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200" dirty="0">
                  <a:cs typeface="B Nazanin" panose="00000400000000000000" pitchFamily="2" charset="-78"/>
                </a:rPr>
                <a:t>متفرقه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endParaRPr lang="fa-IR" sz="2200" dirty="0">
                <a:cs typeface="B Nazanin" panose="00000400000000000000" pitchFamily="2" charset="-78"/>
              </a:endParaRPr>
            </a:p>
            <a:p>
              <a:pPr algn="r" rtl="1"/>
              <a:r>
                <a:rPr lang="fa-IR" sz="2200" b="1" dirty="0">
                  <a:cs typeface="B Nazanin" panose="00000400000000000000" pitchFamily="2" charset="-78"/>
                </a:rPr>
                <a:t>حدود 1000 تا 1500 دلار در ماه (به جز شهریه)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34BB48-35F3-457E-9600-192FF1C30BB7}"/>
              </a:ext>
            </a:extLst>
          </p:cNvPr>
          <p:cNvGrpSpPr/>
          <p:nvPr/>
        </p:nvGrpSpPr>
        <p:grpSpPr>
          <a:xfrm>
            <a:off x="152400" y="923528"/>
            <a:ext cx="3339480" cy="3701157"/>
            <a:chOff x="152400" y="923528"/>
            <a:chExt cx="3339480" cy="37011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AC716CD-BC31-40B2-A78D-96131D1B2823}"/>
                </a:ext>
              </a:extLst>
            </p:cNvPr>
            <p:cNvGrpSpPr/>
            <p:nvPr/>
          </p:nvGrpSpPr>
          <p:grpSpPr>
            <a:xfrm>
              <a:off x="152400" y="923528"/>
              <a:ext cx="3339480" cy="3701157"/>
              <a:chOff x="152400" y="923528"/>
              <a:chExt cx="3339480" cy="3701157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2BACE0E6-23D0-48AE-B582-17F635F8E23C}"/>
                  </a:ext>
                </a:extLst>
              </p:cNvPr>
              <p:cNvSpPr/>
              <p:nvPr/>
            </p:nvSpPr>
            <p:spPr>
              <a:xfrm>
                <a:off x="323528" y="923528"/>
                <a:ext cx="3168352" cy="3513584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5209A7-5D95-4849-A490-7DBBF8C940BF}"/>
                  </a:ext>
                </a:extLst>
              </p:cNvPr>
              <p:cNvSpPr txBox="1"/>
              <p:nvPr/>
            </p:nvSpPr>
            <p:spPr>
              <a:xfrm>
                <a:off x="152400" y="1146810"/>
                <a:ext cx="3168352" cy="34778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sz="2200" b="1" dirty="0">
                    <a:cs typeface="B Nazanin" panose="00000400000000000000" pitchFamily="2" charset="-78"/>
                  </a:rPr>
                  <a:t>انواع راههای تأمین هزینه ها</a:t>
                </a:r>
              </a:p>
              <a:p>
                <a:pPr algn="r" rtl="1"/>
                <a:endParaRPr lang="fa-IR" sz="2200" b="1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200" dirty="0">
                    <a:cs typeface="B Nazanin" panose="00000400000000000000" pitchFamily="2" charset="-78"/>
                  </a:rPr>
                  <a:t>شخصی (</a:t>
                </a:r>
                <a:r>
                  <a:rPr lang="en-GB" sz="2200" dirty="0">
                    <a:cs typeface="B Nazanin" panose="00000400000000000000" pitchFamily="2" charset="-78"/>
                  </a:rPr>
                  <a:t>Self-funded</a:t>
                </a:r>
                <a:r>
                  <a:rPr lang="fa-IR" sz="2200" dirty="0">
                    <a:cs typeface="B Nazanin" panose="00000400000000000000" pitchFamily="2" charset="-78"/>
                  </a:rPr>
                  <a:t>)</a:t>
                </a:r>
              </a:p>
              <a:p>
                <a:pPr algn="r" rtl="1"/>
                <a:endParaRPr lang="fa-IR" sz="2200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200" dirty="0">
                    <a:cs typeface="B Nazanin" panose="00000400000000000000" pitchFamily="2" charset="-78"/>
                  </a:rPr>
                  <a:t>کار پاره وقت (20 ساعت در هفته)</a:t>
                </a:r>
              </a:p>
              <a:p>
                <a:pPr algn="r" rtl="1"/>
                <a:endParaRPr lang="fa-IR" sz="2200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200" b="1" dirty="0">
                    <a:cs typeface="B Nazanin" panose="00000400000000000000" pitchFamily="2" charset="-78"/>
                  </a:rPr>
                  <a:t>فاند</a:t>
                </a:r>
                <a:r>
                  <a:rPr lang="fa-IR" sz="2200" dirty="0">
                    <a:cs typeface="B Nazanin" panose="00000400000000000000" pitchFamily="2" charset="-78"/>
                  </a:rPr>
                  <a:t> :  فول فاند </a:t>
                </a:r>
              </a:p>
              <a:p>
                <a:pPr algn="r" rtl="1"/>
                <a:r>
                  <a:rPr lang="fa-IR" sz="2200" dirty="0">
                    <a:cs typeface="B Nazanin" panose="00000400000000000000" pitchFamily="2" charset="-78"/>
                  </a:rPr>
                  <a:t>	پارشیال فاند</a:t>
                </a:r>
              </a:p>
              <a:p>
                <a:pPr algn="r" rtl="1"/>
                <a:endParaRPr lang="fa-IR" sz="2200" dirty="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E9DA8885-5211-4060-82B0-1C4C4044A7AF}"/>
                </a:ext>
              </a:extLst>
            </p:cNvPr>
            <p:cNvSpPr/>
            <p:nvPr/>
          </p:nvSpPr>
          <p:spPr>
            <a:xfrm>
              <a:off x="1187624" y="3438837"/>
              <a:ext cx="360040" cy="309519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15E868-2A67-4CD3-A610-5E8576042ECD}"/>
              </a:ext>
            </a:extLst>
          </p:cNvPr>
          <p:cNvSpPr txBox="1"/>
          <p:nvPr/>
        </p:nvSpPr>
        <p:spPr>
          <a:xfrm>
            <a:off x="467544" y="4624685"/>
            <a:ext cx="72008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dirty="0">
                <a:solidFill>
                  <a:srgbClr val="8E0000"/>
                </a:solidFill>
                <a:hlinkClick r:id="rId3"/>
              </a:rPr>
              <a:t>http://www.kijiji.ca/</a:t>
            </a:r>
            <a:endParaRPr lang="en-GB" sz="2400" dirty="0">
              <a:solidFill>
                <a:srgbClr val="8E0000"/>
              </a:solidFill>
            </a:endParaRPr>
          </a:p>
          <a:p>
            <a:r>
              <a:rPr lang="en-GB" sz="2400" dirty="0">
                <a:solidFill>
                  <a:srgbClr val="8E0000"/>
                </a:solidFill>
                <a:hlinkClick r:id="rId4"/>
              </a:rPr>
              <a:t>https://www.rentfaster.ca/</a:t>
            </a:r>
            <a:endParaRPr lang="en-GB" sz="2400" dirty="0">
              <a:solidFill>
                <a:srgbClr val="8E0000"/>
              </a:solidFill>
            </a:endParaRPr>
          </a:p>
          <a:p>
            <a:r>
              <a:rPr lang="en-GB" sz="2400" dirty="0">
                <a:solidFill>
                  <a:srgbClr val="8E0000"/>
                </a:solidFill>
                <a:hlinkClick r:id="rId5"/>
              </a:rPr>
              <a:t>https://www.airbnb.com</a:t>
            </a:r>
            <a:endParaRPr lang="en-GB" sz="2400" dirty="0">
              <a:solidFill>
                <a:srgbClr val="8E0000"/>
              </a:solidFill>
            </a:endParaRPr>
          </a:p>
          <a:p>
            <a:r>
              <a:rPr lang="en-GB" sz="2400" dirty="0">
                <a:solidFill>
                  <a:srgbClr val="8E0000"/>
                </a:solidFill>
                <a:hlinkClick r:id="rId6"/>
              </a:rPr>
              <a:t>https://www.numbeo.com</a:t>
            </a:r>
            <a:endParaRPr lang="en-GB" sz="2400" dirty="0">
              <a:solidFill>
                <a:srgbClr val="8E0000"/>
              </a:solidFill>
            </a:endParaRPr>
          </a:p>
          <a:p>
            <a:endParaRPr lang="fa-IR" sz="2400" dirty="0">
              <a:solidFill>
                <a:srgbClr val="8E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B3340-0008-4648-A21C-DF9303EC29CA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دانشگاهها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چرا کانادا	 	 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49" y="5037416"/>
            <a:ext cx="1110343" cy="1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7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B7322-BB8B-4562-A478-FC96F414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8/15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84C10-0BD9-4041-A8A5-10751B5879A7}"/>
              </a:ext>
            </a:extLst>
          </p:cNvPr>
          <p:cNvSpPr txBox="1"/>
          <p:nvPr/>
        </p:nvSpPr>
        <p:spPr>
          <a:xfrm>
            <a:off x="0" y="6453336"/>
            <a:ext cx="84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کانادا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		دانشگاهها		</a:t>
            </a:r>
            <a:r>
              <a:rPr lang="fa-IR" sz="2400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چرا کانادا	</a:t>
            </a:r>
            <a:r>
              <a:rPr lang="fa-IR" dirty="0">
                <a:solidFill>
                  <a:srgbClr val="C00000"/>
                </a:solidFill>
                <a:latin typeface="Arial" pitchFamily="34" charset="0"/>
                <a:cs typeface="B Titr" panose="00000700000000000000" pitchFamily="2" charset="-78"/>
              </a:rPr>
              <a:t> 	 روند اپلای</a:t>
            </a:r>
            <a:endParaRPr lang="en-US" dirty="0">
              <a:solidFill>
                <a:srgbClr val="C00000"/>
              </a:solidFill>
              <a:latin typeface="Arial" pitchFamily="34" charset="0"/>
              <a:cs typeface="B Titr" panose="00000700000000000000" pitchFamily="2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CBC8CD-677F-4A07-9F6B-A0DF3DB08897}"/>
              </a:ext>
            </a:extLst>
          </p:cNvPr>
          <p:cNvCxnSpPr/>
          <p:nvPr/>
        </p:nvCxnSpPr>
        <p:spPr>
          <a:xfrm>
            <a:off x="152400" y="6453336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DB75D6-7B98-43F3-BFAC-8D2691783755}"/>
              </a:ext>
            </a:extLst>
          </p:cNvPr>
          <p:cNvSpPr txBox="1"/>
          <p:nvPr/>
        </p:nvSpPr>
        <p:spPr>
          <a:xfrm>
            <a:off x="2555776" y="1124744"/>
            <a:ext cx="3888432" cy="10926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6500" dirty="0">
                <a:solidFill>
                  <a:srgbClr val="8E0000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چرا کانادا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D910B-B266-457C-87F3-15EE0278F614}"/>
              </a:ext>
            </a:extLst>
          </p:cNvPr>
          <p:cNvSpPr/>
          <p:nvPr/>
        </p:nvSpPr>
        <p:spPr>
          <a:xfrm>
            <a:off x="4968044" y="2217351"/>
            <a:ext cx="29523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پیشرفته بودن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EFD7EC-56EB-4E43-A601-0C3BA64EA9E9}"/>
              </a:ext>
            </a:extLst>
          </p:cNvPr>
          <p:cNvSpPr/>
          <p:nvPr/>
        </p:nvSpPr>
        <p:spPr>
          <a:xfrm>
            <a:off x="1619672" y="2913914"/>
            <a:ext cx="433189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دانشگاههای با رنک بالا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845DE3-5623-4B0D-B561-42353C5AB8EF}"/>
              </a:ext>
            </a:extLst>
          </p:cNvPr>
          <p:cNvSpPr/>
          <p:nvPr/>
        </p:nvSpPr>
        <p:spPr>
          <a:xfrm>
            <a:off x="611560" y="3706002"/>
            <a:ext cx="2592288" cy="74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شرایط ویزا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5EA52D-8981-49C7-931C-E7B8403E2D5B}"/>
              </a:ext>
            </a:extLst>
          </p:cNvPr>
          <p:cNvSpPr/>
          <p:nvPr/>
        </p:nvSpPr>
        <p:spPr>
          <a:xfrm>
            <a:off x="2555776" y="4522076"/>
            <a:ext cx="5364596" cy="77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امکان مهاجرت پس از تحصیل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296526"/>
            <a:ext cx="931461" cy="9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4803</TotalTime>
  <Words>655</Words>
  <Application>Microsoft Office PowerPoint</Application>
  <PresentationFormat>On-screen Show (4:3)</PresentationFormat>
  <Paragraphs>177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Arabolical</vt:lpstr>
      <vt:lpstr>Arial</vt:lpstr>
      <vt:lpstr>Arial Black</vt:lpstr>
      <vt:lpstr>B Nazanin</vt:lpstr>
      <vt:lpstr>B Titr</vt:lpstr>
      <vt:lpstr>Calibri</vt:lpstr>
      <vt:lpstr>Cambria</vt:lpstr>
      <vt:lpstr>IranNastaliq</vt:lpstr>
      <vt:lpstr>Wingdings</vt:lpstr>
      <vt:lpstr>Adjacency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Mohammad Hosseini</cp:lastModifiedBy>
  <cp:revision>463</cp:revision>
  <dcterms:created xsi:type="dcterms:W3CDTF">2017-08-11T19:52:25Z</dcterms:created>
  <dcterms:modified xsi:type="dcterms:W3CDTF">2017-08-15T15:01:57Z</dcterms:modified>
</cp:coreProperties>
</file>