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74" r:id="rId13"/>
    <p:sldId id="275" r:id="rId14"/>
    <p:sldId id="276" r:id="rId15"/>
    <p:sldId id="277" r:id="rId16"/>
    <p:sldId id="265" r:id="rId17"/>
    <p:sldId id="270" r:id="rId18"/>
    <p:sldId id="273" r:id="rId19"/>
    <p:sldId id="278" r:id="rId20"/>
    <p:sldId id="279" r:id="rId21"/>
    <p:sldId id="28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549" autoAdjust="0"/>
  </p:normalViewPr>
  <p:slideViewPr>
    <p:cSldViewPr snapToGrid="0">
      <p:cViewPr varScale="1">
        <p:scale>
          <a:sx n="82" d="100"/>
          <a:sy n="82" d="100"/>
        </p:scale>
        <p:origin x="267" y="75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1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34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7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D9B3D2-AA4B-49B2-8FE4-3681026EF10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1EE9BA-E0CE-4CFB-BAB3-5B2B540E4E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.org/gre" TargetMode="External"/><Relationship Id="rId2" Type="http://schemas.openxmlformats.org/officeDocument/2006/relationships/hyperlink" Target="https://gre.magoosh.com/less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ts.org/myg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Graduate Record Examination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Mahsa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Forouzesh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1.Analytical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Review the scoring guides for each task to gain a deeper understanding of how readers evaluate essays and the elements they are looking for in an essay.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Practice </a:t>
            </a:r>
            <a:r>
              <a:rPr lang="en-US" dirty="0">
                <a:solidFill>
                  <a:schemeClr val="tx1"/>
                </a:solidFill>
              </a:rPr>
              <a:t>writing under timed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Pay </a:t>
            </a:r>
            <a:r>
              <a:rPr lang="en-US" dirty="0">
                <a:solidFill>
                  <a:schemeClr val="tx1"/>
                </a:solidFill>
              </a:rPr>
              <a:t>close attention to the specific task directions, and make sure that your essay response addresses the specific instructions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Leave </a:t>
            </a:r>
            <a:r>
              <a:rPr lang="en-US" dirty="0">
                <a:solidFill>
                  <a:schemeClr val="tx1"/>
                </a:solidFill>
              </a:rPr>
              <a:t>a few minutes at the end of each task to read what you have written and make any revisions that you think are necessary and to check for obvious errors.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2.Verbal Reasoning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Assesses </a:t>
            </a:r>
            <a:r>
              <a:rPr lang="en-US" dirty="0">
                <a:solidFill>
                  <a:schemeClr val="tx1"/>
                </a:solidFill>
                <a:cs typeface="B Nazanin" pitchFamily="2" charset="-78"/>
              </a:rPr>
              <a:t>your ability to analyze and evaluate written material and recognize relationships among words and concepts.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Assesses your ability to understand what you read and how you apply your reasoning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Question types include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Reading Comprehension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Multiple Choice –select one answer choice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Multiple Choice –select one or more answer choices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Text </a:t>
            </a:r>
            <a:r>
              <a:rPr lang="en-US" dirty="0">
                <a:solidFill>
                  <a:schemeClr val="tx1"/>
                </a:solidFill>
              </a:rPr>
              <a:t>Completion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Sentence </a:t>
            </a:r>
            <a:r>
              <a:rPr lang="en-US" dirty="0" smtClean="0">
                <a:solidFill>
                  <a:schemeClr val="tx1"/>
                </a:solidFill>
              </a:rPr>
              <a:t>Equivalence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Try to fill in blanks with your own words and find answer choices that match.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Multiple Choice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72" y="1846263"/>
            <a:ext cx="523498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Multiple Choice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72" y="1846263"/>
            <a:ext cx="523498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Text Completion Question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72" y="1846263"/>
            <a:ext cx="523498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Sentence Equivalence Question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72" y="1846263"/>
            <a:ext cx="5234981" cy="402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3.Quantitative </a:t>
            </a:r>
            <a:r>
              <a:rPr lang="en-US" dirty="0">
                <a:solidFill>
                  <a:schemeClr val="tx1"/>
                </a:solidFill>
              </a:rPr>
              <a:t>reasoning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Assesses </a:t>
            </a:r>
            <a:r>
              <a:rPr lang="en-US" dirty="0">
                <a:solidFill>
                  <a:schemeClr val="tx1"/>
                </a:solidFill>
              </a:rPr>
              <a:t>your ability to interpret and analyze quantitative information and solve problems using mathematical </a:t>
            </a:r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Question types include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Quantitative </a:t>
            </a:r>
            <a:r>
              <a:rPr lang="en-US" dirty="0">
                <a:solidFill>
                  <a:schemeClr val="tx1"/>
                </a:solidFill>
              </a:rPr>
              <a:t>Comparison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Multiple Choice, select one answer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Multiple Choice, select one or more answer choices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Numeric Entry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Learn English mathematical terminology.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Take a few sample tests, and you will succeed.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3.Quantative </a:t>
            </a:r>
            <a:r>
              <a:rPr lang="en-US" dirty="0">
                <a:solidFill>
                  <a:schemeClr val="tx1"/>
                </a:solidFill>
              </a:rPr>
              <a:t>reasoning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Focuses on basic mathematical skills and elementary mathematical </a:t>
            </a:r>
            <a:r>
              <a:rPr lang="en-US" dirty="0" smtClean="0">
                <a:solidFill>
                  <a:schemeClr val="tx1"/>
                </a:solidFill>
              </a:rPr>
              <a:t>concepts(Arithmetic,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Algebra, Geometry, Data analysis)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computer selects the second section of a measure based on your performance on the first section.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Within each section, all questions </a:t>
            </a:r>
            <a:r>
              <a:rPr lang="en-US" b="1" dirty="0">
                <a:solidFill>
                  <a:schemeClr val="tx1"/>
                </a:solidFill>
              </a:rPr>
              <a:t>contribute equally </a:t>
            </a:r>
            <a:r>
              <a:rPr lang="en-US" dirty="0">
                <a:solidFill>
                  <a:schemeClr val="tx1"/>
                </a:solidFill>
              </a:rPr>
              <a:t>to your final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Both sections are important, since the final score on each measure is based on the </a:t>
            </a:r>
            <a:r>
              <a:rPr lang="en-US" b="1" dirty="0">
                <a:solidFill>
                  <a:schemeClr val="tx1"/>
                </a:solidFill>
              </a:rPr>
              <a:t>total number of correct answers </a:t>
            </a:r>
            <a:r>
              <a:rPr lang="en-US" dirty="0">
                <a:solidFill>
                  <a:schemeClr val="tx1"/>
                </a:solidFill>
              </a:rPr>
              <a:t>and the </a:t>
            </a:r>
            <a:r>
              <a:rPr lang="en-US" b="1" dirty="0">
                <a:solidFill>
                  <a:schemeClr val="tx1"/>
                </a:solidFill>
              </a:rPr>
              <a:t>level of difficulty of the questions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Multiple Choice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48" y="1846263"/>
            <a:ext cx="6503229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Quantitative Comparison Question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95" y="1846263"/>
            <a:ext cx="5394136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What we will cover today?</a:t>
            </a:r>
            <a:r>
              <a:rPr lang="en-US" sz="5400" dirty="0" smtClean="0"/>
              <a:t>		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Overview of the GRE General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Registration tips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What to expect on test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Getting and sending your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Tools to help you prepare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References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Numeric Entry Question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94" y="1846263"/>
            <a:ext cx="7007137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GRE vocabulary: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Barron's 800 Essential Word List – GRE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Barron's 1100 Words You Need to Know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Barron's GRE, 3500 Basic Word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JMEMORIZE professional </a:t>
            </a:r>
            <a:r>
              <a:rPr lang="en-US" dirty="0" err="1">
                <a:solidFill>
                  <a:schemeClr val="tx1"/>
                </a:solidFill>
              </a:rPr>
              <a:t>Leitner</a:t>
            </a:r>
            <a:r>
              <a:rPr lang="en-US" dirty="0">
                <a:solidFill>
                  <a:schemeClr val="tx1"/>
                </a:solidFill>
              </a:rPr>
              <a:t> box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ETS pool of Argument/Issue topics (search topics on the web)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Magoosh</a:t>
            </a:r>
            <a:r>
              <a:rPr lang="en-US" dirty="0" smtClean="0">
                <a:solidFill>
                  <a:schemeClr val="tx1"/>
                </a:solidFill>
              </a:rPr>
              <a:t> GRE videos   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gre.magoosh.com/lessons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Manhattan GRE books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Check out the </a:t>
            </a:r>
            <a:r>
              <a:rPr lang="en-US" dirty="0">
                <a:solidFill>
                  <a:schemeClr val="tx1"/>
                </a:solidFill>
              </a:rPr>
              <a:t>ETS website   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tx1"/>
                </a:solidFill>
                <a:hlinkClick r:id="rId3"/>
              </a:rPr>
              <a:t>www.ets.org/gre</a:t>
            </a:r>
            <a:r>
              <a:rPr lang="en-US" u="sng" dirty="0" smtClean="0">
                <a:solidFill>
                  <a:schemeClr val="tx1"/>
                </a:solidFill>
              </a:rPr>
              <a:t>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There are useful GRE General Test preparation materials which by the way are free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PowerPrep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Online practice test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Thanks…..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GRE Subject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Biology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Chemistry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Literature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English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Mathematics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Physics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Psychology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Composed of three sections: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Analytical Writing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Verbal Reasoning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Quantitative Reasoning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There is no negative marking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All graduate schools in US, some schools in Canada and Europe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Low scores might be ignored for a strong applicant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GRE Computer-Delivered General Test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82" y="2522486"/>
            <a:ext cx="6212362" cy="2670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10" y="57877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test also includes: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Either an unscored section or a research section that does not count toward your </a:t>
            </a:r>
            <a:r>
              <a:rPr lang="en-US" sz="2400" dirty="0" smtClean="0">
                <a:solidFill>
                  <a:schemeClr val="tx1"/>
                </a:solidFill>
              </a:rPr>
              <a:t>scores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-If </a:t>
            </a:r>
            <a:r>
              <a:rPr lang="en-US" sz="2400" dirty="0">
                <a:solidFill>
                  <a:schemeClr val="tx1"/>
                </a:solidFill>
              </a:rPr>
              <a:t>you get an </a:t>
            </a:r>
            <a:r>
              <a:rPr lang="en-US" sz="2400" dirty="0" smtClean="0">
                <a:solidFill>
                  <a:schemeClr val="tx1"/>
                </a:solidFill>
              </a:rPr>
              <a:t>unscored section</a:t>
            </a:r>
            <a:r>
              <a:rPr lang="en-US" sz="2400" dirty="0">
                <a:solidFill>
                  <a:schemeClr val="tx1"/>
                </a:solidFill>
              </a:rPr>
              <a:t>, you will not know which one it is, so try your best on all the </a:t>
            </a:r>
            <a:r>
              <a:rPr lang="en-US" sz="2400" dirty="0" smtClean="0">
                <a:solidFill>
                  <a:schemeClr val="tx1"/>
                </a:solidFill>
              </a:rPr>
              <a:t>sections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-If </a:t>
            </a:r>
            <a:r>
              <a:rPr lang="en-US" sz="2400" dirty="0">
                <a:solidFill>
                  <a:schemeClr val="tx1"/>
                </a:solidFill>
              </a:rPr>
              <a:t>you get a research section, it will always be last and will be clearly marked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Approximate total testing time = 3 hours and 45 minutes (plus timed breaks)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Registration Tips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Register early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Cost: $205, Late:$230 (Credit Card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tehranpayment.com , …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Reschedule no later than </a:t>
            </a:r>
            <a:r>
              <a:rPr lang="en-US" b="1" dirty="0">
                <a:solidFill>
                  <a:schemeClr val="tx1"/>
                </a:solidFill>
              </a:rPr>
              <a:t>four days </a:t>
            </a:r>
            <a:r>
              <a:rPr lang="en-US" dirty="0">
                <a:solidFill>
                  <a:schemeClr val="tx1"/>
                </a:solidFill>
              </a:rPr>
              <a:t>before your test + $50 penalty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register, you will need to create an ETS </a:t>
            </a:r>
            <a:r>
              <a:rPr lang="en-US" dirty="0" smtClean="0">
                <a:solidFill>
                  <a:schemeClr val="tx1"/>
                </a:solidFill>
              </a:rPr>
              <a:t>Account You </a:t>
            </a:r>
            <a:r>
              <a:rPr lang="en-US" dirty="0">
                <a:solidFill>
                  <a:schemeClr val="tx1"/>
                </a:solidFill>
              </a:rPr>
              <a:t>can do so at 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www.</a:t>
            </a:r>
            <a:r>
              <a:rPr lang="en-US" b="1" u="sng" dirty="0" smtClean="0">
                <a:solidFill>
                  <a:schemeClr val="tx1"/>
                </a:solidFill>
                <a:hlinkClick r:id="rId2"/>
              </a:rPr>
              <a:t>ets.org/mygre</a:t>
            </a:r>
            <a:r>
              <a:rPr lang="en-US" b="1" u="sng" dirty="0" smtClean="0">
                <a:solidFill>
                  <a:schemeClr val="tx1"/>
                </a:solidFill>
              </a:rPr>
              <a:t>  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-You </a:t>
            </a:r>
            <a:r>
              <a:rPr lang="en-US" dirty="0">
                <a:solidFill>
                  <a:schemeClr val="tx1"/>
                </a:solidFill>
              </a:rPr>
              <a:t>will also use this account to view your official scores online when they are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name you use when registering </a:t>
            </a:r>
            <a:r>
              <a:rPr lang="en-US" b="1" dirty="0">
                <a:solidFill>
                  <a:schemeClr val="tx1"/>
                </a:solidFill>
              </a:rPr>
              <a:t>MUST </a:t>
            </a:r>
            <a:r>
              <a:rPr lang="en-US" dirty="0">
                <a:solidFill>
                  <a:schemeClr val="tx1"/>
                </a:solidFill>
              </a:rPr>
              <a:t>exactly match your ID documents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to expect on the test day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to the test center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>
                <a:solidFill>
                  <a:schemeClr val="tx1"/>
                </a:solidFill>
              </a:rPr>
              <a:t>can approach the test using more of </a:t>
            </a:r>
            <a:r>
              <a:rPr lang="en-US" b="1" dirty="0">
                <a:solidFill>
                  <a:schemeClr val="tx1"/>
                </a:solidFill>
              </a:rPr>
              <a:t>your own personal test-taking </a:t>
            </a:r>
            <a:r>
              <a:rPr lang="en-US" b="1" dirty="0" smtClean="0">
                <a:solidFill>
                  <a:schemeClr val="tx1"/>
                </a:solidFill>
              </a:rPr>
              <a:t>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Within </a:t>
            </a:r>
            <a:r>
              <a:rPr lang="en-US" dirty="0">
                <a:solidFill>
                  <a:schemeClr val="tx1"/>
                </a:solidFill>
              </a:rPr>
              <a:t>each timed section of the test you can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-Change </a:t>
            </a:r>
            <a:r>
              <a:rPr lang="en-US" dirty="0">
                <a:solidFill>
                  <a:schemeClr val="tx1"/>
                </a:solidFill>
              </a:rPr>
              <a:t>your </a:t>
            </a:r>
            <a:r>
              <a:rPr lang="en-US" dirty="0" smtClean="0">
                <a:solidFill>
                  <a:schemeClr val="tx1"/>
                </a:solidFill>
              </a:rPr>
              <a:t>answers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</a:t>
            </a:r>
            <a:r>
              <a:rPr lang="en-US" dirty="0" smtClean="0">
                <a:solidFill>
                  <a:schemeClr val="tx1"/>
                </a:solidFill>
              </a:rPr>
              <a:t>Mark questions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</a:t>
            </a:r>
            <a:r>
              <a:rPr lang="en-US" dirty="0" smtClean="0">
                <a:solidFill>
                  <a:schemeClr val="tx1"/>
                </a:solidFill>
              </a:rPr>
              <a:t>Skip </a:t>
            </a:r>
            <a:r>
              <a:rPr lang="en-US" dirty="0">
                <a:solidFill>
                  <a:schemeClr val="tx1"/>
                </a:solidFill>
              </a:rPr>
              <a:t>questions and return to </a:t>
            </a:r>
            <a:r>
              <a:rPr lang="en-US" dirty="0" smtClean="0">
                <a:solidFill>
                  <a:schemeClr val="tx1"/>
                </a:solidFill>
              </a:rPr>
              <a:t>them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</a:t>
            </a:r>
            <a:r>
              <a:rPr lang="en-US" dirty="0" smtClean="0">
                <a:solidFill>
                  <a:schemeClr val="tx1"/>
                </a:solidFill>
              </a:rPr>
              <a:t>Navigate </a:t>
            </a:r>
            <a:r>
              <a:rPr lang="en-US" dirty="0">
                <a:solidFill>
                  <a:schemeClr val="tx1"/>
                </a:solidFill>
              </a:rPr>
              <a:t>freely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Getting and sending your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Three scores are reported on the following scales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Analytical Writing: 0-6 (in half-point increments)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Verbal: 130-170 (in 1-point increments)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Quant: 130-170 (in 1-point increments)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Unofficial scores at test center ( Verbal and Quant)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Valid for five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Official scores through your ETS account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dirty="0">
                <a:solidFill>
                  <a:schemeClr val="tx1"/>
                </a:solidFill>
              </a:rPr>
              <a:t>10–15 days after test day, you can view your official scores </a:t>
            </a:r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Select “Order Additional Score Reports” to send official copies to institutions after test day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Putting your best scores forward with the </a:t>
            </a:r>
            <a:r>
              <a:rPr lang="en-US" dirty="0" err="1">
                <a:solidFill>
                  <a:schemeClr val="tx1"/>
                </a:solidFill>
              </a:rPr>
              <a:t>ScoreSelect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option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If you need to try again you can retake the test every 21 days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Analytical </a:t>
            </a:r>
            <a:r>
              <a:rPr lang="en-US" dirty="0" smtClean="0">
                <a:solidFill>
                  <a:schemeClr val="tx1"/>
                </a:solidFill>
              </a:rPr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The </a:t>
            </a:r>
            <a:r>
              <a:rPr lang="en-US" sz="2200" dirty="0">
                <a:solidFill>
                  <a:schemeClr val="tx1"/>
                </a:solidFill>
                <a:cs typeface="B Nazanin" pitchFamily="2" charset="-78"/>
              </a:rPr>
              <a:t>Analytical Writing section measures your ability to:</a:t>
            </a:r>
          </a:p>
          <a:p>
            <a:pPr marL="617220" lvl="1" indent="-342900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articulate complex ideas clearly and effectively</a:t>
            </a:r>
          </a:p>
          <a:p>
            <a:pPr marL="617220" lvl="1" indent="-342900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support ideas with relevant reasons and examples</a:t>
            </a:r>
          </a:p>
          <a:p>
            <a:pPr marL="617220" lvl="1" indent="-342900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examine claims and accompanying evidence</a:t>
            </a:r>
          </a:p>
          <a:p>
            <a:pPr marL="617220" lvl="1" indent="-342900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sustain a well-focused, coherent discussion</a:t>
            </a:r>
          </a:p>
          <a:p>
            <a:pPr marL="617220" lvl="1" indent="-342900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control the elements of standard written English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two writing tasks: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Analyze an Issue</a:t>
            </a:r>
            <a:r>
              <a:rPr lang="en-US" dirty="0">
                <a:solidFill>
                  <a:schemeClr val="tx1"/>
                </a:solidFill>
              </a:rPr>
              <a:t>–Requires you to analyze an issue and develop an argument with reasons and/or examples to support your position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Analyze an Argument</a:t>
            </a:r>
            <a:r>
              <a:rPr lang="en-US" dirty="0">
                <a:solidFill>
                  <a:schemeClr val="tx1"/>
                </a:solidFill>
              </a:rPr>
              <a:t>–Requires you to assess the logical soundness of a given argument according to the specific task directions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Essay responses are typed on computer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Basic functions include: insert text, delete text, cut and paste, and undo the previous action </a:t>
            </a:r>
          </a:p>
          <a:p>
            <a:pPr>
              <a:buSzPct val="80000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02" y="122309"/>
            <a:ext cx="1736098" cy="1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921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 Nazanin</vt:lpstr>
      <vt:lpstr>Calibri</vt:lpstr>
      <vt:lpstr>Calibri Light</vt:lpstr>
      <vt:lpstr>Wingdings</vt:lpstr>
      <vt:lpstr>Retrospect</vt:lpstr>
      <vt:lpstr>Graduate Record Examination</vt:lpstr>
      <vt:lpstr>What we will cover today?  </vt:lpstr>
      <vt:lpstr>Overview</vt:lpstr>
      <vt:lpstr>GRE Computer-Delivered General Test</vt:lpstr>
      <vt:lpstr>Overview</vt:lpstr>
      <vt:lpstr>Registration Tips</vt:lpstr>
      <vt:lpstr>What to expect on the test day </vt:lpstr>
      <vt:lpstr>     Getting and sending your scores</vt:lpstr>
      <vt:lpstr>1. Analytical Writing</vt:lpstr>
      <vt:lpstr>1.Analytical Writing</vt:lpstr>
      <vt:lpstr>2.Verbal Reasoning</vt:lpstr>
      <vt:lpstr>Multiple Choice</vt:lpstr>
      <vt:lpstr>Multiple Choice</vt:lpstr>
      <vt:lpstr>Text Completion Question</vt:lpstr>
      <vt:lpstr>Sentence Equivalence Question</vt:lpstr>
      <vt:lpstr>3.Quantitative reasoning:</vt:lpstr>
      <vt:lpstr>3.Quantative reasoning:</vt:lpstr>
      <vt:lpstr>Multiple Choice</vt:lpstr>
      <vt:lpstr>Quantitative Comparison Question</vt:lpstr>
      <vt:lpstr> Numeric Entry Question</vt:lpstr>
      <vt:lpstr>References </vt:lpstr>
      <vt:lpstr>Thanks…..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Record Examination</dc:title>
  <dc:creator>LENOVO</dc:creator>
  <cp:lastModifiedBy>Mohammad Hosseini</cp:lastModifiedBy>
  <cp:revision>38</cp:revision>
  <dcterms:created xsi:type="dcterms:W3CDTF">2017-08-07T14:48:19Z</dcterms:created>
  <dcterms:modified xsi:type="dcterms:W3CDTF">2017-08-14T07:09:37Z</dcterms:modified>
</cp:coreProperties>
</file>