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"/>
  </p:notesMasterIdLst>
  <p:handoutMasterIdLst>
    <p:handoutMasterId r:id="rId15"/>
  </p:handoutMasterIdLst>
  <p:sldIdLst>
    <p:sldId id="390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 autoAdjust="0"/>
    <p:restoredTop sz="89196" autoAdjust="0"/>
  </p:normalViewPr>
  <p:slideViewPr>
    <p:cSldViewPr>
      <p:cViewPr varScale="1">
        <p:scale>
          <a:sx n="81" d="100"/>
          <a:sy n="81" d="100"/>
        </p:scale>
        <p:origin x="108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765CC-D657-4BE9-874B-51BAA9CA1DB6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DF8D-E0CB-4558-9682-1AA365E7F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9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701E-9BCE-43E8-B43E-F61C345ED85E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C654-936B-4853-84EE-3D396A8CB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7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66D3-6F14-4E93-9D78-078DE320F22E}" type="datetime1">
              <a:rPr lang="en-US" smtClean="0"/>
              <a:t>8/14/2017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3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902B-CEC1-4991-9707-9D5291EBABE1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DDEF-B029-4946-8545-BD3703F77AFE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908"/>
            <a:ext cx="1028092" cy="1028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9871-AD5E-4273-95F5-A65BAFB30087}" type="datetime1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1"/>
            <a:ext cx="76200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1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4618-76B9-4EB4-931D-88BF9918C950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9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52AF-C0E1-43C1-A52E-959DCEC17024}" type="datetime1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361E-1B93-4F9A-A3DD-3E0DC8DC7DBD}" type="datetime1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0CE7-E5E6-4C0F-830E-178EF35CAA68}" type="datetime1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7"/>
            <a:ext cx="3810000" cy="1162051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5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40D93-74D4-43CD-BA9F-D4CCB4FF3185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C21B-EF4F-4306-9B2C-A5A0A0986CDC}" type="datetime1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2"/>
            <a:ext cx="685800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39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1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3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5" y="-54"/>
            <a:ext cx="8131127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9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1035B6-713C-4957-A3C3-A53944CB41D2}" type="datetime1">
              <a:rPr lang="en-US" smtClean="0"/>
              <a:t>8/14/2017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49"/>
            <a:ext cx="457200" cy="476251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49D342-5E36-4B67-8665-8A49FEA55E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9908"/>
            <a:ext cx="1028092" cy="10280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tudenttimes.org/sites/default/files/styles/img-article-main/public/articles/images/shutterstock_109847150.jpg?itok=DV4mY87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8077199" cy="405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67200" y="2590800"/>
            <a:ext cx="1023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Italy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4419600"/>
            <a:ext cx="0" cy="83127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03134" y="4311496"/>
            <a:ext cx="0" cy="83127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21314276">
            <a:off x="1258671" y="3965523"/>
            <a:ext cx="1697902" cy="36933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Sina Hashemi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600" y="1006696"/>
            <a:ext cx="538839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/>
              <a:t>How to Apply</a:t>
            </a:r>
          </a:p>
          <a:p>
            <a:pPr algn="ctr"/>
            <a:endParaRPr lang="en-US" sz="4000" dirty="0" smtClean="0"/>
          </a:p>
          <a:p>
            <a:pPr algn="ctr"/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59" y="79930"/>
            <a:ext cx="1044279" cy="1044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22302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848" y="298132"/>
            <a:ext cx="7807010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Arial" pitchFamily="34" charset="0"/>
                <a:cs typeface="Arial" pitchFamily="34" charset="0"/>
              </a:rPr>
              <a:t>بورس استانی ایتالیا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سالی 5000 یورو – تخفیف شهریه تا 90 درصد – اعطای خوابگاه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تنها به استطاعت مالی سرپرست بستگی دارد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مدارک مورد نیاز: (ترجمه ایتالیایی)</a:t>
            </a:r>
            <a:br>
              <a:rPr lang="fa-IR" sz="2400" b="1" dirty="0" smtClean="0"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latin typeface="Arial" pitchFamily="34" charset="0"/>
                <a:cs typeface="Arial" pitchFamily="34" charset="0"/>
              </a:rPr>
              <a:t>فیش حقوقی سرپرست</a:t>
            </a:r>
            <a:br>
              <a:rPr lang="fa-IR" sz="1600" dirty="0" smtClean="0"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latin typeface="Arial" pitchFamily="34" charset="0"/>
                <a:cs typeface="Arial" pitchFamily="34" charset="0"/>
              </a:rPr>
              <a:t>اقرارنامه سرپرست</a:t>
            </a:r>
            <a:br>
              <a:rPr lang="fa-IR" sz="1600" dirty="0" smtClean="0"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latin typeface="Arial" pitchFamily="34" charset="0"/>
                <a:cs typeface="Arial" pitchFamily="34" charset="0"/>
              </a:rPr>
              <a:t>شناسنامه سرپرست</a:t>
            </a:r>
            <a:br>
              <a:rPr lang="fa-IR" sz="1600" dirty="0" smtClean="0"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latin typeface="Arial" pitchFamily="34" charset="0"/>
                <a:cs typeface="Arial" pitchFamily="34" charset="0"/>
              </a:rPr>
              <a:t>وضعیت مسکن (سند خانه یا اجاره نامه)</a:t>
            </a:r>
          </a:p>
          <a:p>
            <a:pPr algn="r" rtl="1">
              <a:buClr>
                <a:srgbClr val="FF0000"/>
              </a:buClr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حدود زمان اپلای: اوایل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June</a:t>
            </a: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 الی اواخر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July</a:t>
            </a:r>
            <a:endParaRPr lang="fa-IR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تنها تعهد شما در قبال این بورس، پاس کردن واحد به اندازه کافی میباشد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30" y="5715000"/>
            <a:ext cx="3762046" cy="798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04800"/>
            <a:ext cx="803623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PhD</a:t>
            </a:r>
            <a:r>
              <a:rPr lang="fa-IR" sz="2800" b="1" dirty="0" smtClean="0">
                <a:latin typeface="Arial" pitchFamily="34" charset="0"/>
                <a:cs typeface="Arial" pitchFamily="34" charset="0"/>
              </a:rPr>
              <a:t> در ایتالیا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dirty="0" smtClean="0">
                <a:latin typeface="Arial" pitchFamily="34" charset="0"/>
                <a:cs typeface="Arial" pitchFamily="34" charset="0"/>
              </a:rPr>
              <a:t>کمیته محور می باشند و فراخوان دارند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dirty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فراخوان ها مارچ هر ساله ارائه میشوند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dirty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متوسط فاند دکترا در ایتالیا 1500 یورو در ماه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dirty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در صورت گرفتن فاند از دانشگاه، امکان استفاده از بورس استانی </a:t>
            </a:r>
            <a:r>
              <a:rPr lang="fa-IR" sz="2400" b="1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نمی باشد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b="1" dirty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سیستم اپلای دکترا در دانشگاه های ایتالیا متفاوت می باشند</a:t>
            </a:r>
            <a:b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</a:br>
            <a: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a-IR" sz="24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1. دانشگاه بولونا و ساپینزا هر رشته استراتژی خاص خود را دارند</a:t>
            </a:r>
            <a:br>
              <a:rPr lang="fa-IR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2. دانشگاه پلی تکنیک تورین نمره </a:t>
            </a:r>
            <a:r>
              <a:rPr lang="en-US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GRE</a:t>
            </a:r>
            <a:r>
              <a:rPr lang="fa-IR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 لازم دارد – ماهی 1500 یورو</a:t>
            </a:r>
            <a:br>
              <a:rPr lang="fa-IR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</a:br>
            <a:r>
              <a:rPr lang="fa-IR" sz="1600" dirty="0" smtClean="0">
                <a:solidFill>
                  <a:srgbClr val="2F2B20"/>
                </a:solidFill>
                <a:latin typeface="Arial" pitchFamily="34" charset="0"/>
                <a:cs typeface="Arial" pitchFamily="34" charset="0"/>
              </a:rPr>
              <a:t>3. دانشگاه پاویا استاد محور می باشد</a:t>
            </a:r>
            <a:endParaRPr lang="en-US" sz="2400" dirty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762000"/>
            <a:ext cx="76199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 سپتامبر را فراموش نکنید</a:t>
            </a:r>
            <a:endParaRPr lang="en-US" sz="8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fa-IR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موفق باشید</a:t>
            </a:r>
            <a:endParaRPr lang="en-US" sz="8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wikihow.com/images/8/85/Apply-to-the-University-of-Hawaii-Step-6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148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427" y="112536"/>
            <a:ext cx="774773" cy="5165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42950"/>
            <a:ext cx="8153400" cy="6115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0542" y="112536"/>
            <a:ext cx="655506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 smtClean="0">
                <a:latin typeface="Arial" pitchFamily="34" charset="0"/>
                <a:cs typeface="B Nazanin" panose="00000400000000000000" pitchFamily="2" charset="-78"/>
              </a:rPr>
              <a:t>چرا ایتالیا</a:t>
            </a:r>
            <a:endParaRPr lang="en-US" sz="4000" b="1" dirty="0" smtClean="0">
              <a:latin typeface="Arial" pitchFamily="34" charset="0"/>
              <a:cs typeface="B Nazanin" panose="00000400000000000000" pitchFamily="2" charset="-78"/>
            </a:endParaRPr>
          </a:p>
          <a:p>
            <a:pPr algn="r" rtl="1"/>
            <a:endParaRPr lang="en-US" sz="1200" b="1" dirty="0" smtClean="0">
              <a:latin typeface="Arial" pitchFamily="34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  <a:t>دانشگاه های مطرح از لحاظ رنکینگ جهانی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400" b="1" dirty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  <a:t>تنوع رشته های مختلف به زبان انگلیسی در مقاطع مختلف</a:t>
            </a:r>
            <a:b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</a:br>
            <a:r>
              <a:rPr lang="fa-IR" sz="1400" b="1" dirty="0" smtClean="0">
                <a:latin typeface="Arial" pitchFamily="34" charset="0"/>
                <a:cs typeface="B Nazanin" panose="00000400000000000000" pitchFamily="2" charset="-78"/>
              </a:rPr>
              <a:t>عدم نیاز به یادگیری زبان ایتالیایی – حتی با </a:t>
            </a:r>
            <a:r>
              <a:rPr lang="en-US" sz="1400" b="1" dirty="0" smtClean="0">
                <a:latin typeface="Arial" pitchFamily="34" charset="0"/>
                <a:cs typeface="B Nazanin" panose="00000400000000000000" pitchFamily="2" charset="-78"/>
              </a:rPr>
              <a:t>IELTS 6</a:t>
            </a:r>
            <a:r>
              <a:rPr lang="fa-IR" sz="1400" b="1" dirty="0" smtClean="0">
                <a:latin typeface="Arial" pitchFamily="34" charset="0"/>
                <a:cs typeface="B Nazanin" panose="00000400000000000000" pitchFamily="2" charset="-78"/>
              </a:rPr>
              <a:t> یا </a:t>
            </a:r>
            <a:r>
              <a:rPr lang="en-US" sz="1400" b="1" dirty="0" smtClean="0">
                <a:latin typeface="Arial" pitchFamily="34" charset="0"/>
                <a:cs typeface="B Nazanin" panose="00000400000000000000" pitchFamily="2" charset="-78"/>
              </a:rPr>
              <a:t>TOEFL 78 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  <a:t>شرایط اپلای عالی</a:t>
            </a:r>
            <a:b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</a:br>
            <a:r>
              <a:rPr lang="fa-IR" sz="1400" b="1" dirty="0" smtClean="0">
                <a:latin typeface="Arial" pitchFamily="34" charset="0"/>
                <a:cs typeface="B Nazanin" panose="00000400000000000000" pitchFamily="2" charset="-78"/>
              </a:rPr>
              <a:t>اپلیکیشن فی های رایگان یا ارزان + عدم نیاز به اپلود مدرک زبان + ددلاین های طولانی</a:t>
            </a:r>
            <a:endParaRPr lang="en-US" sz="2400" b="1" dirty="0" smtClean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  <a:t>پذیرش حتی با رزومه متوسط</a:t>
            </a:r>
            <a:endParaRPr lang="en-US" sz="2400" b="1" dirty="0" smtClean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  <a:t>احتمال ضعیف از دست دادن ویزا</a:t>
            </a:r>
            <a:endParaRPr lang="en-US" sz="2400" b="1" dirty="0" smtClean="0"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cs typeface="B Nazanin" panose="00000400000000000000" pitchFamily="2" charset="-78"/>
            </a:endParaRPr>
          </a:p>
          <a:p>
            <a:pPr marL="342900" lvl="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  <a:t>بورس استانی </a:t>
            </a:r>
            <a:br>
              <a:rPr lang="fa-IR" sz="2400" b="1" dirty="0" smtClean="0">
                <a:latin typeface="Arial" pitchFamily="34" charset="0"/>
                <a:cs typeface="B Nazanin" panose="00000400000000000000" pitchFamily="2" charset="-78"/>
              </a:rPr>
            </a:br>
            <a:r>
              <a:rPr lang="fa-IR" sz="1400" b="1" dirty="0" smtClean="0">
                <a:solidFill>
                  <a:srgbClr val="2F2B20"/>
                </a:solidFill>
                <a:latin typeface="Arial" pitchFamily="34" charset="0"/>
                <a:cs typeface="B Nazanin" panose="00000400000000000000" pitchFamily="2" charset="-78"/>
              </a:rPr>
              <a:t>تخفیف شهریه دانشگاه تا 90% + کمک هزینه زندگی سالیانه + خوابگاه و غذای ارزان</a:t>
            </a:r>
            <a:endParaRPr lang="en-US" sz="2400" b="1" dirty="0">
              <a:solidFill>
                <a:srgbClr val="2F2B20"/>
              </a:solidFill>
              <a:latin typeface="Arial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3400" y="2028617"/>
            <a:ext cx="569720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Italian</a:t>
            </a:r>
          </a:p>
          <a:p>
            <a:pPr algn="ctr"/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Universities</a:t>
            </a:r>
            <a:endParaRPr lang="en-US" sz="8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2" descr="http://images.clipartpanda.com/university-clipart-ScholarshipClip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5615"/>
            <a:ext cx="1828800" cy="161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raspol.polimi.it/wp-content/uploads/2015/11/Logo_polimi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9"/>
          <a:stretch/>
        </p:blipFill>
        <p:spPr bwMode="auto">
          <a:xfrm>
            <a:off x="1167374" y="1143000"/>
            <a:ext cx="2667001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5" b="58832"/>
          <a:stretch/>
        </p:blipFill>
        <p:spPr>
          <a:xfrm>
            <a:off x="6743154" y="1219200"/>
            <a:ext cx="2172246" cy="824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8" r="23333" b="23211"/>
          <a:stretch/>
        </p:blipFill>
        <p:spPr>
          <a:xfrm>
            <a:off x="1167374" y="2312692"/>
            <a:ext cx="874726" cy="887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191"/>
          <a:stretch/>
        </p:blipFill>
        <p:spPr>
          <a:xfrm>
            <a:off x="5917028" y="2286000"/>
            <a:ext cx="2519394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76789" b="-2011"/>
          <a:stretch/>
        </p:blipFill>
        <p:spPr>
          <a:xfrm>
            <a:off x="2042100" y="2551242"/>
            <a:ext cx="2463654" cy="4106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r="53933"/>
          <a:stretch/>
        </p:blipFill>
        <p:spPr>
          <a:xfrm>
            <a:off x="5761286" y="1143000"/>
            <a:ext cx="946556" cy="923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98" y="5194036"/>
            <a:ext cx="826708" cy="763327"/>
          </a:xfrm>
          <a:prstGeom prst="rect">
            <a:avLst/>
          </a:prstGeom>
        </p:spPr>
      </p:pic>
      <p:pic>
        <p:nvPicPr>
          <p:cNvPr id="1028" name="Picture 4" descr="https://www.unifi.it/salomoneFB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2" b="25158"/>
          <a:stretch/>
        </p:blipFill>
        <p:spPr bwMode="auto">
          <a:xfrm>
            <a:off x="5814348" y="5194036"/>
            <a:ext cx="1363084" cy="7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nipd.it/sites/en.unipd.it/themes/unipd_2017/logo-pri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84" y="5240277"/>
            <a:ext cx="1642516" cy="6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43" y="5194036"/>
            <a:ext cx="901964" cy="9019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853" y="5273016"/>
            <a:ext cx="1806748" cy="60536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38586" y="69549"/>
            <a:ext cx="6348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j-cs"/>
              </a:rPr>
              <a:t>TOP 4 UNIVERSITIES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57496" y="4104497"/>
            <a:ext cx="331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OTHER UNIVERSITIES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9" y="6081015"/>
            <a:ext cx="656272" cy="65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5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25931" y="2705725"/>
            <a:ext cx="28921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Apply</a:t>
            </a:r>
            <a:endParaRPr lang="en-US" sz="8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" name="Picture 4" descr="http://www.wikihow.com/images/8/85/Apply-to-the-University-of-Hawaii-Step-6-Version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609600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4439" r="41777"/>
          <a:stretch/>
        </p:blipFill>
        <p:spPr>
          <a:xfrm>
            <a:off x="1057116" y="914400"/>
            <a:ext cx="5648484" cy="1052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289" t="8954" r="37322"/>
          <a:stretch/>
        </p:blipFill>
        <p:spPr>
          <a:xfrm>
            <a:off x="1248050" y="2291860"/>
            <a:ext cx="3667932" cy="3499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415" r="4000"/>
          <a:stretch/>
        </p:blipFill>
        <p:spPr>
          <a:xfrm>
            <a:off x="4952063" y="2285999"/>
            <a:ext cx="3969361" cy="3505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050" y="2285998"/>
            <a:ext cx="7673374" cy="2514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05600" y="304800"/>
            <a:ext cx="2335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latin typeface="Arial" pitchFamily="34" charset="0"/>
                <a:cs typeface="Arial" pitchFamily="34" charset="0"/>
              </a:rPr>
              <a:t>انتخاب دانشگاه ها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12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18613" b="74419"/>
          <a:stretch/>
        </p:blipFill>
        <p:spPr>
          <a:xfrm>
            <a:off x="1086424" y="108438"/>
            <a:ext cx="8309887" cy="83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228600"/>
            <a:ext cx="1066800" cy="2731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2041278" y="244717"/>
            <a:ext cx="1762774" cy="257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600" dirty="0" smtClean="0"/>
              <a:t>QS world ranking</a:t>
            </a:r>
            <a:endParaRPr lang="fa-IR" sz="1600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44717"/>
            <a:ext cx="1762774" cy="257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600" dirty="0" smtClean="0"/>
              <a:t>subject</a:t>
            </a:r>
            <a:endParaRPr lang="fa-IR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5D5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5D5D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 bwMode="auto">
          <a:xfrm>
            <a:off x="477169" y="1524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 cap="small">
                <a:solidFill>
                  <a:srgbClr val="213F64"/>
                </a:solidFill>
                <a:latin typeface="Arial Narrow"/>
                <a:ea typeface="ＭＳ Ｐゴシック" charset="-128"/>
                <a:cs typeface="Arial Narrow"/>
              </a:defRPr>
            </a:lvl1pPr>
            <a:lvl2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2pPr>
            <a:lvl3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3pPr>
            <a:lvl4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4pPr>
            <a:lvl5pPr marL="2857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3600" b="1">
                <a:solidFill>
                  <a:srgbClr val="213F64"/>
                </a:solidFill>
                <a:latin typeface="Arial Narrow" pitchFamily="34" charset="0"/>
                <a:ea typeface="ＭＳ Ｐゴシック" charset="-128"/>
                <a:cs typeface="Arial Narrow" pitchFamily="34" charset="0"/>
              </a:defRPr>
            </a:lvl5pPr>
            <a:lvl6pPr marL="7429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6pPr>
            <a:lvl7pPr marL="12001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7pPr>
            <a:lvl8pPr marL="16573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8pPr>
            <a:lvl9pPr marL="2114550" indent="-285750" algn="l" defTabSz="76200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</a:tabLst>
              <a:defRPr sz="2200" b="1">
                <a:solidFill>
                  <a:srgbClr val="213F64"/>
                </a:solidFill>
                <a:latin typeface="Arial" charset="0"/>
              </a:defRPr>
            </a:lvl9pPr>
          </a:lstStyle>
          <a:p>
            <a:endParaRPr lang="en-US" altLang="en-US" sz="3200" cap="none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r="18613" b="74419"/>
          <a:stretch/>
        </p:blipFill>
        <p:spPr>
          <a:xfrm>
            <a:off x="1031963" y="0"/>
            <a:ext cx="8309887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33956" y="3581400"/>
            <a:ext cx="438940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buClr>
                <a:srgbClr val="FF0000"/>
              </a:buClr>
            </a:pPr>
            <a:endParaRPr lang="fa-IR" sz="1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000" b="1" dirty="0" smtClean="0">
                <a:latin typeface="Arial" pitchFamily="34" charset="0"/>
                <a:cs typeface="Arial" pitchFamily="34" charset="0"/>
              </a:rPr>
              <a:t>اطلاعات کلی اپلای</a:t>
            </a:r>
          </a:p>
          <a:p>
            <a:pPr algn="r" rtl="1">
              <a:buClr>
                <a:srgbClr val="FF0000"/>
              </a:buClr>
            </a:pPr>
            <a:endParaRPr lang="fa-IR" sz="1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400" b="1" dirty="0" smtClean="0">
                <a:latin typeface="Arial" pitchFamily="34" charset="0"/>
                <a:cs typeface="Arial" pitchFamily="34" charset="0"/>
              </a:rPr>
              <a:t>حدود زمان اپلای: فوریه الی اپریل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14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400" b="1" dirty="0" smtClean="0">
                <a:latin typeface="Arial" pitchFamily="34" charset="0"/>
                <a:cs typeface="Arial" pitchFamily="34" charset="0"/>
              </a:rPr>
              <a:t>عدم نیاز به اپلود مدرک زبان در هنگام اپلای در اکثر دانشگاه ها</a:t>
            </a:r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400" b="1" dirty="0">
                <a:latin typeface="Arial" pitchFamily="34" charset="0"/>
              </a:rPr>
              <a:t>ترجمه ریزنمرات و مدرک موقت لیسانس برای مستر کافی می </a:t>
            </a:r>
            <a:r>
              <a:rPr lang="fa-IR" sz="1400" b="1" dirty="0" smtClean="0">
                <a:latin typeface="Arial" pitchFamily="34" charset="0"/>
              </a:rPr>
              <a:t>باشد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14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400" b="1" dirty="0" smtClean="0">
                <a:latin typeface="Arial" pitchFamily="34" charset="0"/>
                <a:cs typeface="Arial" pitchFamily="34" charset="0"/>
              </a:rPr>
              <a:t>بعضی دانشگاه ها نیازمند شرح دروس می باشند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1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400" b="1" dirty="0" smtClean="0">
                <a:latin typeface="Arial" pitchFamily="34" charset="0"/>
                <a:cs typeface="Arial" pitchFamily="34" charset="0"/>
              </a:rPr>
              <a:t>بهترین زمان برای اپلای: هرچه سریعتر بهتر</a:t>
            </a:r>
            <a:endParaRPr lang="en-US" sz="1400" b="1" dirty="0">
              <a:solidFill>
                <a:srgbClr val="2F2B2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536" r="19299"/>
          <a:stretch/>
        </p:blipFill>
        <p:spPr>
          <a:xfrm>
            <a:off x="1031963" y="774789"/>
            <a:ext cx="7391400" cy="2611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7400" y="152400"/>
            <a:ext cx="457200" cy="195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ectangle 18"/>
          <p:cNvSpPr/>
          <p:nvPr/>
        </p:nvSpPr>
        <p:spPr>
          <a:xfrm>
            <a:off x="2057400" y="135738"/>
            <a:ext cx="1371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dirty="0" err="1" smtClean="0"/>
              <a:t>Sapienza</a:t>
            </a:r>
            <a:endParaRPr lang="fa-I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traspol.polimi.it/wp-content/uploads/2015/11/Logo_polimi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79"/>
          <a:stretch/>
        </p:blipFill>
        <p:spPr bwMode="auto">
          <a:xfrm>
            <a:off x="3516906" y="0"/>
            <a:ext cx="2667001" cy="82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99001" y="106680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buClr>
                <a:srgbClr val="FF0000"/>
              </a:buClr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نیم سال اول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7391" y="1066800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buClr>
                <a:srgbClr val="FF0000"/>
              </a:buClr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نیمسال دوم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7094" y="3847752"/>
            <a:ext cx="615110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600" b="1" dirty="0" smtClean="0">
                <a:latin typeface="Arial" pitchFamily="34" charset="0"/>
                <a:cs typeface="Arial" pitchFamily="34" charset="0"/>
              </a:rPr>
              <a:t>حداقل معدل برای اپلای: معدل 14 برای ایرانیان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16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600" b="1" dirty="0" smtClean="0">
                <a:latin typeface="Arial" pitchFamily="34" charset="0"/>
                <a:cs typeface="Arial" pitchFamily="34" charset="0"/>
              </a:rPr>
              <a:t>حداقل نمره زبان مورد نیاز: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IELTS 6 – TOEFL 78 </a:t>
            </a:r>
            <a:endParaRPr lang="fa-IR" sz="16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1600" b="1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1600" b="1" dirty="0" smtClean="0">
                <a:latin typeface="Arial" pitchFamily="34" charset="0"/>
                <a:cs typeface="Arial" pitchFamily="34" charset="0"/>
              </a:rPr>
              <a:t>پست یک نسخه ترجمه ریزنمرات به همراه اپلیکیشن فرم امضا شده الزامی می باشد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3304" y="1459691"/>
            <a:ext cx="318869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buClr>
                <a:srgbClr val="FF0000"/>
              </a:buClr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>	</a:t>
            </a:r>
            <a:br>
              <a:rPr lang="fa-IR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Call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b="1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September – 23</a:t>
            </a:r>
            <a:r>
              <a:rPr lang="en-US" sz="1600" b="1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November</a:t>
            </a:r>
            <a:r>
              <a:rPr lang="fa-IR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a-IR" sz="1600" b="1" dirty="0" smtClean="0">
                <a:latin typeface="Arial" pitchFamily="34" charset="0"/>
                <a:cs typeface="Arial" pitchFamily="34" charset="0"/>
              </a:rPr>
            </a:br>
            <a:r>
              <a:rPr lang="fa-IR" sz="2400" b="1" dirty="0">
                <a:latin typeface="Arial" pitchFamily="34" charset="0"/>
              </a:rPr>
              <a:t/>
            </a:r>
            <a:br>
              <a:rPr lang="fa-IR" sz="2400" b="1" dirty="0">
                <a:latin typeface="Arial" pitchFamily="34" charset="0"/>
              </a:rPr>
            </a:b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Call</a:t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sz="1600" b="1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January– 13</a:t>
            </a:r>
            <a:r>
              <a:rPr lang="en-US" sz="1600" b="1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March</a:t>
            </a:r>
            <a:r>
              <a:rPr lang="fa-IR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a-IR" sz="1600" b="1" dirty="0" smtClean="0">
                <a:latin typeface="Arial" pitchFamily="34" charset="0"/>
                <a:cs typeface="Arial" pitchFamily="34" charset="0"/>
              </a:rPr>
            </a:b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905" y="1450862"/>
            <a:ext cx="205056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buClr>
                <a:srgbClr val="FF0000"/>
              </a:buClr>
            </a:pPr>
            <a:r>
              <a:rPr lang="fa-IR" sz="24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a-IR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One Call</a:t>
            </a:r>
            <a:br>
              <a:rPr lang="en-US" sz="24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n-US" sz="1600" b="1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May – 25</a:t>
            </a:r>
            <a:r>
              <a:rPr lang="en-US" sz="1600" b="1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July</a:t>
            </a:r>
            <a:r>
              <a:rPr lang="fa-IR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a-IR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fa-IR" sz="1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fa-IR" sz="1600" b="1" dirty="0" smtClean="0">
                <a:latin typeface="Arial" pitchFamily="34" charset="0"/>
                <a:cs typeface="Arial" pitchFamily="34" charset="0"/>
              </a:rPr>
            </a:b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6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381000"/>
            <a:ext cx="79844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latin typeface="Arial" pitchFamily="34" charset="0"/>
                <a:cs typeface="Arial" pitchFamily="34" charset="0"/>
              </a:rPr>
              <a:t>کنسولگری ایتالیا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algn="r" rtl="1"/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 algn="r" rtl="1">
              <a:buClr>
                <a:srgbClr val="FF0000"/>
              </a:buClr>
            </a:pPr>
            <a:endParaRPr lang="fa-IR" sz="200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000" dirty="0" smtClean="0">
                <a:latin typeface="Arial" pitchFamily="34" charset="0"/>
                <a:cs typeface="Arial" pitchFamily="34" charset="0"/>
              </a:rPr>
              <a:t>حدود نیمه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May</a:t>
            </a:r>
            <a:r>
              <a:rPr lang="fa-IR" sz="2000" dirty="0" smtClean="0">
                <a:latin typeface="Arial" pitchFamily="34" charset="0"/>
                <a:cs typeface="Arial" pitchFamily="34" charset="0"/>
              </a:rPr>
              <a:t> الی نیمه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July</a:t>
            </a:r>
            <a:r>
              <a:rPr lang="fa-IR" sz="2000" dirty="0" smtClean="0">
                <a:latin typeface="Arial" pitchFamily="34" charset="0"/>
                <a:cs typeface="Arial" pitchFamily="34" charset="0"/>
              </a:rPr>
              <a:t> برای دوره هایی که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October</a:t>
            </a:r>
            <a:r>
              <a:rPr lang="fa-IR" sz="2000" dirty="0" smtClean="0">
                <a:latin typeface="Arial" pitchFamily="34" charset="0"/>
                <a:cs typeface="Arial" pitchFamily="34" charset="0"/>
              </a:rPr>
              <a:t>اغاز می شوند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000" dirty="0">
                <a:solidFill>
                  <a:srgbClr val="2F2B20"/>
                </a:solidFill>
                <a:latin typeface="Arial" pitchFamily="34" charset="0"/>
              </a:rPr>
              <a:t>ترجمه شناسنامه و تمامی مدارک تحصیلی به </a:t>
            </a:r>
            <a:r>
              <a:rPr lang="fa-IR" sz="2000" b="1" dirty="0">
                <a:solidFill>
                  <a:srgbClr val="2F2B20"/>
                </a:solidFill>
                <a:latin typeface="Arial" pitchFamily="34" charset="0"/>
              </a:rPr>
              <a:t>ایتالیایی</a:t>
            </a:r>
            <a:br>
              <a:rPr lang="fa-IR" sz="2000" b="1" dirty="0">
                <a:solidFill>
                  <a:srgbClr val="2F2B20"/>
                </a:solidFill>
                <a:latin typeface="Arial" pitchFamily="34" charset="0"/>
              </a:rPr>
            </a:br>
            <a:r>
              <a:rPr lang="fa-IR" sz="1200" dirty="0">
                <a:solidFill>
                  <a:srgbClr val="2F2B20"/>
                </a:solidFill>
                <a:latin typeface="Arial" pitchFamily="34" charset="0"/>
              </a:rPr>
              <a:t>تعداد دارالترجمه های ایتالیایی بسیار محدود – متقاضی بسیار زیاد</a:t>
            </a:r>
            <a:endParaRPr lang="fa-IR" sz="2000" dirty="0">
              <a:solidFill>
                <a:srgbClr val="2F2B20"/>
              </a:solidFill>
              <a:latin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000" dirty="0" smtClean="0">
                <a:latin typeface="Arial" pitchFamily="34" charset="0"/>
                <a:cs typeface="Arial" pitchFamily="34" charset="0"/>
              </a:rPr>
              <a:t>مدرک زبان الزامی می باشد</a:t>
            </a: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endParaRPr lang="fa-IR" sz="2000" dirty="0">
              <a:latin typeface="Arial" pitchFamily="34" charset="0"/>
              <a:cs typeface="Arial" pitchFamily="34" charset="0"/>
            </a:endParaRPr>
          </a:p>
          <a:p>
            <a:pPr marL="342900" indent="-342900" algn="r" rtl="1">
              <a:buClr>
                <a:srgbClr val="FF0000"/>
              </a:buClr>
              <a:buFont typeface="Wingdings" pitchFamily="2" charset="2"/>
              <a:buChar char="Ø"/>
            </a:pPr>
            <a:r>
              <a:rPr lang="fa-IR" sz="2000" dirty="0" smtClean="0">
                <a:latin typeface="Arial" pitchFamily="34" charset="0"/>
                <a:cs typeface="Arial" pitchFamily="34" charset="0"/>
              </a:rPr>
              <a:t>فقط یک رشته و دانشگاه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iran.embassyhomepage.com/iranian-visa-application-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61" y="4114800"/>
            <a:ext cx="3344522" cy="221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28" y="5791200"/>
            <a:ext cx="946087" cy="9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73545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239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B Nazanin</vt:lpstr>
      <vt:lpstr>Calibri</vt:lpstr>
      <vt:lpstr>Constantia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 Etching</dc:title>
  <dc:creator>Omersa</dc:creator>
  <cp:lastModifiedBy>Mohammad Hosseini</cp:lastModifiedBy>
  <cp:revision>269</cp:revision>
  <dcterms:created xsi:type="dcterms:W3CDTF">2010-11-13T18:30:59Z</dcterms:created>
  <dcterms:modified xsi:type="dcterms:W3CDTF">2017-08-14T09:53:31Z</dcterms:modified>
</cp:coreProperties>
</file>