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0"/>
  </p:notesMasterIdLst>
  <p:sldIdLst>
    <p:sldId id="256" r:id="rId3"/>
    <p:sldId id="262" r:id="rId4"/>
    <p:sldId id="265" r:id="rId5"/>
    <p:sldId id="257" r:id="rId6"/>
    <p:sldId id="267" r:id="rId7"/>
    <p:sldId id="264" r:id="rId8"/>
    <p:sldId id="273" r:id="rId9"/>
    <p:sldId id="274" r:id="rId10"/>
    <p:sldId id="263" r:id="rId11"/>
    <p:sldId id="275" r:id="rId12"/>
    <p:sldId id="276" r:id="rId13"/>
    <p:sldId id="268" r:id="rId14"/>
    <p:sldId id="261" r:id="rId15"/>
    <p:sldId id="269" r:id="rId16"/>
    <p:sldId id="270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2922" autoAdjust="0"/>
  </p:normalViewPr>
  <p:slideViewPr>
    <p:cSldViewPr>
      <p:cViewPr varScale="1">
        <p:scale>
          <a:sx n="85" d="100"/>
          <a:sy n="85" d="100"/>
        </p:scale>
        <p:origin x="924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60E58-5F73-48C5-8DD6-053C7AF4D079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40E52-FF42-496E-8EFB-7D353232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40E52-FF42-496E-8EFB-7D353232C5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6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40E52-FF42-496E-8EFB-7D353232C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40E52-FF42-496E-8EFB-7D353232C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27-80C3-4DEB-B4E7-B27AC0FD4F90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61CB-6C61-41E5-84EC-0582932F880D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1687-BE57-4312-A888-9293AC3DF44A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27-80C3-4DEB-B4E7-B27AC0FD4F90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C49E-AD4B-45D4-9D8B-A163A0FDE9FA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2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00AD-BE19-4633-87EF-192190FCF9BB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98B-4B9B-45F9-9599-8A78CBA0FE10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70C1-CA47-47A2-9CB3-1AA5E63F5DB8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9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21D5-F03B-43C1-A0F6-31C3027E1212}" type="datetime1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A72-024A-4268-9690-04878A1D4497}" type="datetime1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9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43E-FAAE-4B61-BDC0-1118365E4BEC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C49E-AD4B-45D4-9D8B-A163A0FDE9FA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D23D-5B75-4B0E-91DA-5FAE18D4375A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61CB-6C61-41E5-84EC-0582932F880D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1687-BE57-4312-A888-9293AC3DF44A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00AD-BE19-4633-87EF-192190FCF9BB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98B-4B9B-45F9-9599-8A78CBA0FE10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70C1-CA47-47A2-9CB3-1AA5E63F5DB8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21D5-F03B-43C1-A0F6-31C3027E1212}" type="datetime1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9A72-024A-4268-9690-04878A1D4497}" type="datetime1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243E-FAAE-4B61-BDC0-1118365E4BEC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D23D-5B75-4B0E-91DA-5FAE18D4375A}" type="datetime1">
              <a:rPr lang="en-US" smtClean="0"/>
              <a:t>8/14/2017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425C9D-3487-4652-B4CC-6246F4B03FDA}" type="datetime1">
              <a:rPr lang="en-US" smtClean="0"/>
              <a:t>8/14/2017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5C9D-3487-4652-B4CC-6246F4B03FDA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9147-4BA4-47EF-84BF-D8A40DCF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udenttimes.org/sites/default/files/styles/img-article-main/public/articles/images/shutterstock_109847150.jpg?itok=DV4mY87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2286000"/>
            <a:ext cx="9137073" cy="458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3957" y="1006696"/>
            <a:ext cx="53883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/>
              <a:t>How to Apply</a:t>
            </a:r>
          </a:p>
          <a:p>
            <a:pPr algn="ctr"/>
            <a:endParaRPr lang="en-US" sz="4000" dirty="0" smtClean="0"/>
          </a:p>
          <a:p>
            <a:pPr algn="ctr"/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277695" y="2658734"/>
            <a:ext cx="193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Germany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02066" y="4419600"/>
            <a:ext cx="0" cy="83127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4311496"/>
            <a:ext cx="0" cy="83127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197" y="4050268"/>
            <a:ext cx="2056973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Mostafa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Joulaian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78" y="-17383"/>
            <a:ext cx="1380955" cy="1380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0" y="227218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altLang="en-US" sz="32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  <a:t>چگونه پوزیشن های </a:t>
            </a:r>
            <a:r>
              <a:rPr lang="en-US" altLang="en-US" sz="32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  <a:t>PhD</a:t>
            </a:r>
            <a:r>
              <a:rPr lang="fa-IR" altLang="en-US" sz="32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  <a:t> را پیدا کنیم؟</a:t>
            </a:r>
            <a:endParaRPr lang="en-US" altLang="en-US" sz="3200" b="1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Nazanin" pitchFamily="2" charset="-78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341963" y="1219200"/>
            <a:ext cx="2760661" cy="40011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en-US" sz="2000" dirty="0" smtClean="0">
                <a:latin typeface="Arial" pitchFamily="34" charset="0"/>
                <a:cs typeface="Arial" pitchFamily="34" charset="0"/>
              </a:rPr>
              <a:t>Mpg.de</a:t>
            </a:r>
            <a:endParaRPr lang="en-US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257800" y="1219200"/>
            <a:ext cx="2760661" cy="40011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en-US" sz="2000" dirty="0" smtClean="0">
                <a:latin typeface="Arial" pitchFamily="34" charset="0"/>
                <a:cs typeface="Arial" pitchFamily="34" charset="0"/>
              </a:rPr>
              <a:t>www.daad.de/en</a:t>
            </a:r>
            <a:endParaRPr lang="en-US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10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848769" y="2202176"/>
            <a:ext cx="2760661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fa-IR" altLang="en-US" sz="3200" dirty="0" smtClean="0">
                <a:solidFill>
                  <a:srgbClr val="FFFF00"/>
                </a:solidFill>
                <a:latin typeface="Arial" pitchFamily="34" charset="0"/>
                <a:cs typeface="Nazanin" pitchFamily="2" charset="-78"/>
              </a:rPr>
              <a:t>سایت دانشگاه</a:t>
            </a:r>
            <a:endParaRPr lang="en-US" altLang="en-US" sz="3200" dirty="0">
              <a:solidFill>
                <a:srgbClr val="FFFF00"/>
              </a:solidFill>
              <a:latin typeface="Arial" pitchFamily="34" charset="0"/>
              <a:cs typeface="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2293" y="3352800"/>
            <a:ext cx="64311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itchFamily="2" charset="2"/>
              <a:buChar char="v"/>
            </a:pPr>
            <a:r>
              <a:rPr lang="fa-IR" sz="3200" dirty="0" smtClean="0">
                <a:cs typeface="Nazanin" pitchFamily="2" charset="-78"/>
              </a:rPr>
              <a:t>اگر فاند نداشت چه کار کنیم ؟ </a:t>
            </a:r>
            <a:r>
              <a:rPr lang="en-US" sz="3200" dirty="0" smtClean="0">
                <a:solidFill>
                  <a:srgbClr val="FF0000"/>
                </a:solidFill>
                <a:cs typeface="Nazanin" pitchFamily="2" charset="-78"/>
              </a:rPr>
              <a:t>DAAD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fa-IR" sz="3200" dirty="0" smtClean="0">
                <a:cs typeface="Nazanin" pitchFamily="2" charset="-78"/>
              </a:rPr>
              <a:t>رزومه استاندارد آلمانی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fa-IR" sz="3200" dirty="0" smtClean="0">
                <a:cs typeface="Nazanin" pitchFamily="2" charset="-78"/>
              </a:rPr>
              <a:t>با فاصله زمانی مناسب ایمیل بزنید 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fa-IR" sz="3200" dirty="0" smtClean="0">
                <a:cs typeface="Nazanin" pitchFamily="2" charset="-78"/>
              </a:rPr>
              <a:t>اگر دارای معدل پایینی هستید نگران نباشید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چرا آلمان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چگونه اپلای کنیم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تامین هزینه ی شخصی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9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en-US" sz="48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  <a:t>سفارت</a:t>
            </a:r>
            <a:endParaRPr lang="en-US" altLang="en-US" sz="4800" b="1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Nazanin" pitchFamily="2" charset="-78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11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1971429" cy="228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219200"/>
            <a:ext cx="739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itchFamily="2" charset="2"/>
              <a:buChar char="q"/>
            </a:pPr>
            <a:r>
              <a:rPr lang="fa-IR" sz="3200" dirty="0" smtClean="0">
                <a:cs typeface="Nazanin" pitchFamily="2" charset="-78"/>
              </a:rPr>
              <a:t>فاصله ی زمانی </a:t>
            </a:r>
          </a:p>
          <a:p>
            <a:pPr marL="571500" indent="-571500" algn="r" rtl="1">
              <a:buFont typeface="Wingdings" pitchFamily="2" charset="2"/>
              <a:buChar char="q"/>
            </a:pPr>
            <a:r>
              <a:rPr lang="fa-IR" sz="3200" dirty="0" smtClean="0">
                <a:cs typeface="Nazanin" pitchFamily="2" charset="-78"/>
              </a:rPr>
              <a:t>تکرار مجدد دوره</a:t>
            </a:r>
            <a:endParaRPr lang="en-US" sz="3200" dirty="0">
              <a:cs typeface="Nazanin" pitchFamily="2" charset="-78"/>
            </a:endParaRPr>
          </a:p>
          <a:p>
            <a:pPr marL="571500" indent="-571500" algn="r" rtl="1">
              <a:buFont typeface="Wingdings" pitchFamily="2" charset="2"/>
              <a:buChar char="q"/>
            </a:pPr>
            <a:r>
              <a:rPr lang="fa-IR" sz="3200" dirty="0" smtClean="0">
                <a:cs typeface="Nazanin" pitchFamily="2" charset="-78"/>
              </a:rPr>
              <a:t>مشخص شدن هزینه های شخصی</a:t>
            </a:r>
          </a:p>
          <a:p>
            <a:pPr marL="571500" indent="-571500" algn="r" rtl="1">
              <a:buFont typeface="Wingdings" pitchFamily="2" charset="2"/>
              <a:buChar char="q"/>
            </a:pPr>
            <a:endParaRPr lang="fa-IR" sz="3200" dirty="0">
              <a:cs typeface="Nazanin" pitchFamily="2" charset="-78"/>
            </a:endParaRPr>
          </a:p>
          <a:p>
            <a:pPr marL="571500" indent="-571500" algn="r" rtl="1">
              <a:buFont typeface="Wingdings" pitchFamily="2" charset="2"/>
              <a:buChar char="q"/>
            </a:pPr>
            <a:endParaRPr lang="fa-IR" sz="3200" dirty="0" smtClean="0">
              <a:cs typeface="Nazanin" pitchFamily="2" charset="-78"/>
            </a:endParaRPr>
          </a:p>
          <a:p>
            <a:pPr algn="r" rtl="1"/>
            <a:endParaRPr lang="fa-IR" sz="3200" dirty="0" smtClean="0">
              <a:cs typeface="Nazanin" pitchFamily="2" charset="-78"/>
            </a:endParaRP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fa-IR" sz="3200" dirty="0" smtClean="0">
                <a:cs typeface="Nazanin" pitchFamily="2" charset="-78"/>
              </a:rPr>
              <a:t>به برنامه ریزی سفارت حتما دقت کنید</a:t>
            </a:r>
            <a:endParaRPr lang="en-US" sz="3200" dirty="0" smtClean="0">
              <a:cs typeface="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چرا آلمان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چگونه اپلای کنیم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تامین هزینه ی شخصی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2819400"/>
            <a:ext cx="6723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Nazanin" pitchFamily="2" charset="-78"/>
              </a:rPr>
              <a:t>تامین هزینه های شخصی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Nazanin" pitchFamily="2" charset="-78"/>
            </a:endParaRPr>
          </a:p>
        </p:txBody>
      </p:sp>
      <p:pic>
        <p:nvPicPr>
          <p:cNvPr id="9" name="Picture 6" descr="http://cdn.graphicsfactory.com/clip-art/image_files/image/3/1330433-Happy-Salesman-with-Cash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12</a:t>
            </a:fld>
            <a:r>
              <a:rPr lang="en-US" dirty="0" smtClean="0"/>
              <a:t>/17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چرا آلمان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چگونه اپلای کنیم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تامین هزینه ی شخصی</a:t>
              </a:r>
              <a:r>
                <a:rPr lang="en-US" b="1" dirty="0" smtClean="0"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7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05200" y="282054"/>
            <a:ext cx="449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u="sng" dirty="0" smtClean="0">
                <a:solidFill>
                  <a:srgbClr val="C00000"/>
                </a:solidFill>
                <a:latin typeface="Arial" pitchFamily="34" charset="0"/>
                <a:cs typeface="Nazanin" pitchFamily="2" charset="-78"/>
              </a:rPr>
              <a:t>€8640</a:t>
            </a:r>
            <a:r>
              <a:rPr lang="fa-IR" sz="2800" b="1" u="sng" dirty="0">
                <a:solidFill>
                  <a:srgbClr val="C00000"/>
                </a:solidFill>
                <a:latin typeface="Arial" pitchFamily="34" charset="0"/>
                <a:cs typeface="Nazanin" pitchFamily="2" charset="-78"/>
              </a:rPr>
              <a:t> </a:t>
            </a:r>
            <a:r>
              <a:rPr lang="fa-IR" sz="3600" b="1" u="sng" dirty="0">
                <a:latin typeface="Arial" pitchFamily="34" charset="0"/>
                <a:cs typeface="Nazanin" pitchFamily="2" charset="-78"/>
              </a:rPr>
              <a:t>برای </a:t>
            </a:r>
            <a:r>
              <a:rPr lang="fa-IR" sz="3600" b="1" u="sng" dirty="0" smtClean="0">
                <a:latin typeface="Arial" pitchFamily="34" charset="0"/>
                <a:cs typeface="Nazanin" pitchFamily="2" charset="-78"/>
              </a:rPr>
              <a:t>یک </a:t>
            </a:r>
            <a:r>
              <a:rPr lang="fa-IR" sz="3600" b="1" u="sng" dirty="0">
                <a:latin typeface="Arial" pitchFamily="34" charset="0"/>
                <a:cs typeface="Nazanin" pitchFamily="2" charset="-78"/>
              </a:rPr>
              <a:t>سال</a:t>
            </a:r>
            <a:endParaRPr lang="en-US" sz="3600" u="sng" dirty="0">
              <a:cs typeface="Nazanin" pitchFamily="2" charset="-78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13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16" name="Picture 2" descr="http://masetv.com/wp-content/uploads/2013/10/Looking-For-a-Jo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30011"/>
            <a:ext cx="3394363" cy="224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46484"/>
              </p:ext>
            </p:extLst>
          </p:nvPr>
        </p:nvGraphicFramePr>
        <p:xfrm>
          <a:off x="304803" y="1397000"/>
          <a:ext cx="7848596" cy="9110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Food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Clothing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staff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 insurance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Leisure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Tuition</a:t>
                      </a:r>
                      <a:r>
                        <a:rPr lang="en-US" b="0" baseline="0" dirty="0" smtClean="0"/>
                        <a:t> fee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87">
                <a:tc>
                  <a:txBody>
                    <a:bodyPr/>
                    <a:lstStyle/>
                    <a:p>
                      <a:r>
                        <a:rPr lang="en-US" sz="1800" b="0" u="sng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Nazanin" pitchFamily="2" charset="-78"/>
                        </a:rPr>
                        <a:t>€300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Nazanin" pitchFamily="2" charset="-78"/>
                        </a:rPr>
                        <a:t>€150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Nazanin" pitchFamily="2" charset="-78"/>
                        </a:rPr>
                        <a:t>€50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Nazanin" pitchFamily="2" charset="-78"/>
                        </a:rPr>
                        <a:t>€40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Nazanin" pitchFamily="2" charset="-78"/>
                        </a:rPr>
                        <a:t>€90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Nazanin" pitchFamily="2" charset="-78"/>
                        </a:rPr>
                        <a:t>€40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Nazanin" pitchFamily="2" charset="-78"/>
                        </a:rPr>
                        <a:t>€80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206" y="2534215"/>
            <a:ext cx="655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cs typeface="Nazanin" pitchFamily="2" charset="-78"/>
              </a:rPr>
              <a:t>فاند از طرف استاد</a:t>
            </a:r>
            <a:br>
              <a:rPr lang="fa-IR" sz="2800" dirty="0" smtClean="0">
                <a:cs typeface="Nazanin" pitchFamily="2" charset="-78"/>
              </a:rPr>
            </a:br>
            <a:r>
              <a:rPr lang="en-US" sz="2800" dirty="0" err="1" smtClean="0">
                <a:cs typeface="Nazanin" pitchFamily="2" charset="-78"/>
              </a:rPr>
              <a:t>scholership</a:t>
            </a:r>
            <a:r>
              <a:rPr lang="fa-IR" sz="2800" dirty="0" smtClean="0">
                <a:cs typeface="Nazanin" pitchFamily="2" charset="-78"/>
              </a:rPr>
              <a:t> (</a:t>
            </a:r>
            <a:r>
              <a:rPr lang="en-US" sz="2800" dirty="0" smtClean="0">
                <a:cs typeface="Nazanin" pitchFamily="2" charset="-78"/>
              </a:rPr>
              <a:t>DAAD</a:t>
            </a:r>
            <a:r>
              <a:rPr lang="fa-IR" sz="2800" dirty="0" smtClean="0">
                <a:cs typeface="Nazanin" pitchFamily="2" charset="-78"/>
              </a:rPr>
              <a:t> ، </a:t>
            </a:r>
            <a:r>
              <a:rPr lang="en-US" sz="2800" dirty="0" err="1" smtClean="0">
                <a:cs typeface="Nazanin" pitchFamily="2" charset="-78"/>
              </a:rPr>
              <a:t>fes</a:t>
            </a:r>
            <a:r>
              <a:rPr lang="fa-IR" sz="2800" dirty="0" smtClean="0">
                <a:cs typeface="Nazanin" pitchFamily="2" charset="-78"/>
              </a:rPr>
              <a:t> ،</a:t>
            </a:r>
            <a:r>
              <a:rPr lang="en-US" sz="2800" dirty="0" smtClean="0">
                <a:cs typeface="Nazanin" pitchFamily="2" charset="-78"/>
              </a:rPr>
              <a:t>Erasmus</a:t>
            </a:r>
            <a:r>
              <a:rPr lang="fa-IR" sz="2800" dirty="0" smtClean="0">
                <a:cs typeface="Nazanin" pitchFamily="2" charset="-78"/>
              </a:rPr>
              <a:t> )</a:t>
            </a:r>
            <a:br>
              <a:rPr lang="fa-IR" sz="2800" dirty="0" smtClean="0">
                <a:cs typeface="Nazanin" pitchFamily="2" charset="-78"/>
              </a:rPr>
            </a:br>
            <a:r>
              <a:rPr lang="fa-IR" sz="2800" dirty="0" smtClean="0">
                <a:cs typeface="Nazanin" pitchFamily="2" charset="-78"/>
              </a:rPr>
              <a:t>کار همزمان با تحصیل:</a:t>
            </a:r>
            <a:br>
              <a:rPr lang="fa-IR" sz="2800" dirty="0" smtClean="0">
                <a:cs typeface="Nazanin" pitchFamily="2" charset="-78"/>
              </a:rPr>
            </a:br>
            <a:r>
              <a:rPr lang="fa-IR" sz="2800" dirty="0" smtClean="0">
                <a:cs typeface="Nazanin" pitchFamily="2" charset="-78"/>
              </a:rPr>
              <a:t>1- رستوران – کافه – پست</a:t>
            </a:r>
          </a:p>
          <a:p>
            <a:pPr algn="r" rtl="1"/>
            <a:r>
              <a:rPr lang="fa-IR" sz="2800" dirty="0" smtClean="0">
                <a:cs typeface="Nazanin" pitchFamily="2" charset="-78"/>
              </a:rPr>
              <a:t>2- </a:t>
            </a:r>
            <a:r>
              <a:rPr lang="en-US" sz="2800" dirty="0" err="1" smtClean="0">
                <a:cs typeface="Nazanin" pitchFamily="2" charset="-78"/>
              </a:rPr>
              <a:t>HiWi</a:t>
            </a:r>
            <a:r>
              <a:rPr lang="en-US" sz="2800" dirty="0" smtClean="0">
                <a:cs typeface="Nazanin" pitchFamily="2" charset="-78"/>
              </a:rPr>
              <a:t/>
            </a:r>
            <a:br>
              <a:rPr lang="en-US" sz="2800" dirty="0" smtClean="0">
                <a:cs typeface="Nazanin" pitchFamily="2" charset="-78"/>
              </a:rPr>
            </a:br>
            <a:r>
              <a:rPr lang="fa-IR" sz="2800" dirty="0" smtClean="0">
                <a:cs typeface="Nazanin" pitchFamily="2" charset="-78"/>
              </a:rPr>
              <a:t>3- </a:t>
            </a:r>
            <a:r>
              <a:rPr lang="en-US" sz="2800" dirty="0" smtClean="0">
                <a:cs typeface="Nazanin" pitchFamily="2" charset="-78"/>
              </a:rPr>
              <a:t>TA or RA</a:t>
            </a:r>
            <a:endParaRPr lang="fa-IR" sz="2800" dirty="0" smtClean="0">
              <a:cs typeface="Nazanin" pitchFamily="2" charset="-78"/>
            </a:endParaRPr>
          </a:p>
          <a:p>
            <a:pPr algn="r" rtl="1"/>
            <a:r>
              <a:rPr lang="fa-IR" sz="2800" dirty="0" smtClean="0">
                <a:cs typeface="Nazanin" pitchFamily="2" charset="-78"/>
              </a:rPr>
              <a:t/>
            </a:r>
            <a:br>
              <a:rPr lang="fa-IR" sz="2800" dirty="0" smtClean="0">
                <a:cs typeface="Nazanin" pitchFamily="2" charset="-78"/>
              </a:rPr>
            </a:br>
            <a:r>
              <a:rPr lang="fa-IR" sz="3200" u="sng" dirty="0" smtClean="0">
                <a:solidFill>
                  <a:srgbClr val="FF0000"/>
                </a:solidFill>
                <a:cs typeface="Nazanin" pitchFamily="2" charset="-78"/>
              </a:rPr>
              <a:t>120 روز تمام وقت 240 روز پاره وقت</a:t>
            </a:r>
            <a:endParaRPr lang="en-US" sz="3200" u="sng" dirty="0">
              <a:solidFill>
                <a:srgbClr val="FF0000"/>
              </a:solidFill>
              <a:cs typeface="Nazanin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چرا آلمان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چگونه اپلای کنیم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تامین هزینه ی شخصی</a:t>
              </a:r>
              <a:r>
                <a:rPr lang="en-US" b="1" dirty="0" smtClean="0"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59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2756848"/>
            <a:ext cx="6290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Nazanin" pitchFamily="2" charset="-78"/>
              </a:rPr>
              <a:t>بعد از فارغ التحصیلی</a:t>
            </a:r>
            <a:endParaRPr lang="en-US" sz="6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Nazanin" pitchFamily="2" charset="-78"/>
            </a:endParaRPr>
          </a:p>
        </p:txBody>
      </p:sp>
      <p:pic>
        <p:nvPicPr>
          <p:cNvPr id="9" name="Picture 8" descr="http://cv-writing.s3-website-eu-west-1.amazonaws.com/cv-writing-template-career-change-job-work-application-covering-letter-employ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2076451" cy="15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14</a:t>
            </a:fld>
            <a:r>
              <a:rPr lang="en-US" dirty="0" smtClean="0"/>
              <a:t>/17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چرا آلمان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چگونه اپلای کنیم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تامین هزینه ی شخصی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b="1" dirty="0"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7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020" y="457200"/>
            <a:ext cx="780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/>
              </a:rPr>
              <a:t></a:t>
            </a:r>
            <a:r>
              <a:rPr lang="fa-IR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fa-IR" sz="2400" b="1" dirty="0" smtClean="0">
                <a:latin typeface="Arial" pitchFamily="34" charset="0"/>
                <a:cs typeface="Nazanin" pitchFamily="2" charset="-78"/>
                <a:sym typeface="Wingdings"/>
              </a:rPr>
              <a:t>پیدا کردن کار با جابزوخه ویزا</a:t>
            </a:r>
            <a:r>
              <a:rPr lang="en-US" sz="2400" b="1" dirty="0" smtClean="0">
                <a:latin typeface="Arial" pitchFamily="34" charset="0"/>
                <a:cs typeface="Nazanin" pitchFamily="2" charset="-78"/>
                <a:sym typeface="Wingdings"/>
              </a:rPr>
              <a:t> :</a:t>
            </a:r>
            <a:r>
              <a:rPr lang="fa-IR" sz="2400" b="1" dirty="0" smtClean="0">
                <a:latin typeface="Arial" pitchFamily="34" charset="0"/>
                <a:cs typeface="Nazanin" pitchFamily="2" charset="-78"/>
                <a:sym typeface="Wingdings"/>
              </a:rPr>
              <a:t>حقوق متوسط 42000 یورو در سال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575645"/>
            <a:ext cx="7116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itchFamily="2" charset="2"/>
              <a:buChar char="Ø"/>
            </a:pP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/>
              </a:rPr>
              <a:t></a:t>
            </a:r>
            <a:r>
              <a:rPr lang="fa-IR" sz="3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fa-IR" sz="2400" b="1" dirty="0" smtClean="0">
                <a:latin typeface="Arial" pitchFamily="34" charset="0"/>
                <a:cs typeface="Nazanin" pitchFamily="2" charset="-78"/>
                <a:sym typeface="Wingdings"/>
              </a:rPr>
              <a:t>اپلای کردن برای </a:t>
            </a:r>
            <a:r>
              <a:rPr lang="en-US" sz="2400" b="1" dirty="0" err="1" smtClean="0">
                <a:latin typeface="Arial" pitchFamily="34" charset="0"/>
                <a:cs typeface="Nazanin" pitchFamily="2" charset="-78"/>
                <a:sym typeface="Wingdings"/>
              </a:rPr>
              <a:t>phd</a:t>
            </a:r>
            <a:r>
              <a:rPr lang="fa-IR" sz="2400" b="1" dirty="0">
                <a:latin typeface="Arial" pitchFamily="34" charset="0"/>
                <a:cs typeface="Nazanin" pitchFamily="2" charset="-78"/>
                <a:sym typeface="Wingdings"/>
              </a:rPr>
              <a:t> </a:t>
            </a:r>
            <a:r>
              <a:rPr lang="fa-IR" sz="2400" b="1" dirty="0" smtClean="0">
                <a:latin typeface="Arial" pitchFamily="34" charset="0"/>
                <a:cs typeface="Nazanin" pitchFamily="2" charset="-78"/>
                <a:sym typeface="Wingdings"/>
              </a:rPr>
              <a:t>: حقوق متوسط 38000 یورو در سال</a:t>
            </a:r>
            <a:endParaRPr lang="en-US" sz="2400" b="1" dirty="0">
              <a:latin typeface="Arial" pitchFamily="34" charset="0"/>
              <a:cs typeface="Nazanin" pitchFamily="2" charset="-78"/>
              <a:sym typeface="Wingding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15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2020" y="4496600"/>
            <a:ext cx="815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solidFill>
                  <a:srgbClr val="FF0000"/>
                </a:solidFill>
                <a:cs typeface="Nazanin" pitchFamily="2" charset="-78"/>
              </a:rPr>
              <a:t>اقامت بعد از تحصیل؟؟</a:t>
            </a:r>
            <a:br>
              <a:rPr lang="fa-IR" sz="3600" dirty="0" smtClean="0">
                <a:solidFill>
                  <a:srgbClr val="FF0000"/>
                </a:solidFill>
                <a:cs typeface="Nazanin" pitchFamily="2" charset="-78"/>
              </a:rPr>
            </a:br>
            <a:r>
              <a:rPr lang="fa-IR" sz="3600" dirty="0" smtClean="0">
                <a:solidFill>
                  <a:srgbClr val="FF0000"/>
                </a:solidFill>
                <a:cs typeface="Nazanin" pitchFamily="2" charset="-78"/>
              </a:rPr>
              <a:t>خدمت سربازی؟؟</a:t>
            </a:r>
            <a:endParaRPr lang="en-US" sz="3600" dirty="0">
              <a:solidFill>
                <a:srgbClr val="FF0000"/>
              </a:solidFill>
              <a:cs typeface="Nazani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2590800"/>
            <a:ext cx="7116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itchFamily="2" charset="2"/>
              <a:buChar char="Ø"/>
            </a:pP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/>
              </a:rPr>
              <a:t></a:t>
            </a:r>
            <a:r>
              <a:rPr lang="fa-IR" sz="3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fa-IR" sz="2400" b="1" dirty="0" smtClean="0">
                <a:latin typeface="Arial" pitchFamily="34" charset="0"/>
                <a:cs typeface="Nazanin" pitchFamily="2" charset="-78"/>
                <a:sym typeface="Wingdings"/>
              </a:rPr>
              <a:t>برگشتن به ایران</a:t>
            </a:r>
            <a:endParaRPr lang="en-US" sz="2400" b="1" dirty="0">
              <a:latin typeface="Arial" pitchFamily="34" charset="0"/>
              <a:cs typeface="Nazanin" pitchFamily="2" charset="-78"/>
              <a:sym typeface="Wingding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7" y="6474813"/>
            <a:ext cx="845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Nazanin" pitchFamily="2" charset="-78"/>
              </a:rPr>
              <a:t>چرا آلمان</a:t>
            </a:r>
            <a:r>
              <a:rPr lang="fa-IR" b="1" dirty="0" smtClean="0">
                <a:latin typeface="Arial" pitchFamily="34" charset="0"/>
                <a:cs typeface="Nazanin" pitchFamily="2" charset="-78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rPr>
              <a:t>	</a:t>
            </a:r>
            <a:r>
              <a:rPr lang="fa-IR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Nazanin" pitchFamily="2" charset="-78"/>
              </a:rPr>
              <a:t>چگونه اپلای کنیم </a:t>
            </a:r>
            <a:r>
              <a:rPr lang="fa-IR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rPr>
              <a:t>	</a:t>
            </a:r>
            <a:r>
              <a:rPr lang="fa-IR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Nazanin" pitchFamily="2" charset="-78"/>
              </a:rPr>
              <a:t>تامین هزینه ی شخصی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Nazanin" pitchFamily="2" charset="-78"/>
              </a:rPr>
              <a:t>        </a:t>
            </a:r>
            <a:r>
              <a:rPr lang="fa-IR" b="1" dirty="0" smtClean="0">
                <a:latin typeface="Arial" pitchFamily="34" charset="0"/>
                <a:cs typeface="Nazanin" pitchFamily="2" charset="-78"/>
              </a:rPr>
              <a:t>فارغ التحصیلی</a:t>
            </a:r>
            <a:endParaRPr lang="en-US" b="1" dirty="0">
              <a:latin typeface="Arial" pitchFamily="34" charset="0"/>
              <a:cs typeface="Nazanin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11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0" y="268069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 smtClean="0">
                <a:cs typeface="Nazanin" pitchFamily="2" charset="-78"/>
              </a:rPr>
              <a:t>خلاصه</a:t>
            </a:r>
            <a:r>
              <a:rPr lang="en-US" sz="3600" b="1" dirty="0" smtClean="0">
                <a:cs typeface="Nazanin" pitchFamily="2" charset="-78"/>
              </a:rPr>
              <a:t> </a:t>
            </a:r>
            <a:endParaRPr lang="en-US" sz="3200" b="1" dirty="0">
              <a:cs typeface="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17159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cs typeface="Nazanin" pitchFamily="2" charset="-78"/>
              </a:rPr>
              <a:t>منتظر نمان</a:t>
            </a:r>
            <a:r>
              <a:rPr lang="en-US" sz="3600" dirty="0" smtClean="0">
                <a:cs typeface="Nazanin" pitchFamily="2" charset="-78"/>
              </a:rPr>
              <a:t>!!</a:t>
            </a:r>
            <a:r>
              <a:rPr lang="fa-IR" sz="3600" dirty="0" smtClean="0">
                <a:cs typeface="Nazanin" pitchFamily="2" charset="-78"/>
              </a:rPr>
              <a:t> </a:t>
            </a:r>
            <a:br>
              <a:rPr lang="fa-IR" sz="3600" dirty="0" smtClean="0">
                <a:cs typeface="Nazanin" pitchFamily="2" charset="-78"/>
              </a:rPr>
            </a:br>
            <a:r>
              <a:rPr lang="fa-IR" sz="3600" dirty="0" smtClean="0">
                <a:cs typeface="Nazanin" pitchFamily="2" charset="-78"/>
              </a:rPr>
              <a:t>همین امروز شروع کن!!</a:t>
            </a:r>
            <a:br>
              <a:rPr lang="fa-IR" sz="3600" dirty="0" smtClean="0">
                <a:cs typeface="Nazanin" pitchFamily="2" charset="-78"/>
              </a:rPr>
            </a:br>
            <a:r>
              <a:rPr lang="fa-IR" sz="3600" dirty="0" smtClean="0">
                <a:cs typeface="Nazanin" pitchFamily="2" charset="-78"/>
              </a:rPr>
              <a:t> معدلت را بهبود ببخش!! </a:t>
            </a:r>
            <a:br>
              <a:rPr lang="fa-IR" sz="3600" dirty="0" smtClean="0">
                <a:cs typeface="Nazanin" pitchFamily="2" charset="-78"/>
              </a:rPr>
            </a:br>
            <a:r>
              <a:rPr lang="fa-IR" sz="3600" dirty="0" smtClean="0">
                <a:cs typeface="Nazanin" pitchFamily="2" charset="-78"/>
              </a:rPr>
              <a:t>زبان بخوان!!</a:t>
            </a:r>
            <a:endParaRPr lang="en-US" sz="3600" dirty="0" smtClean="0">
              <a:cs typeface="Nazanin" pitchFamily="2" charset="-78"/>
            </a:endParaRPr>
          </a:p>
          <a:p>
            <a:endParaRPr lang="en-US" sz="2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r>
              <a:rPr lang="en-US" dirty="0" smtClean="0"/>
              <a:t>16/17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57683"/>
            <a:ext cx="1752600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1148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0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219200"/>
            <a:ext cx="81533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Nazanin" pitchFamily="2" charset="-78"/>
              </a:rPr>
              <a:t>به امید</a:t>
            </a:r>
            <a:br>
              <a:rPr lang="fa-IR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Nazanin" pitchFamily="2" charset="-78"/>
              </a:rPr>
            </a:br>
            <a:r>
              <a:rPr lang="fa-IR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Nazanin" pitchFamily="2" charset="-78"/>
              </a:rPr>
              <a:t>موفقیت</a:t>
            </a:r>
            <a:endParaRPr lang="en-US" sz="8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Nazanin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17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920"/>
            <a:ext cx="210312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97820"/>
            <a:ext cx="2103120" cy="2103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95800"/>
            <a:ext cx="1746188" cy="17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42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8402" y="286603"/>
            <a:ext cx="4920001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u="sng" dirty="0" smtClean="0">
                <a:latin typeface="Arial" pitchFamily="34" charset="0"/>
                <a:cs typeface="Nazanin" pitchFamily="2" charset="-78"/>
              </a:rPr>
              <a:t>رئوس مطالب:</a:t>
            </a:r>
            <a:endParaRPr lang="en-US" sz="2800" b="1" u="sng" dirty="0" smtClean="0">
              <a:latin typeface="Arial" pitchFamily="34" charset="0"/>
              <a:cs typeface="Nazanin" pitchFamily="2" charset="-78"/>
            </a:endParaRPr>
          </a:p>
          <a:p>
            <a:pPr algn="r" rtl="1"/>
            <a:endParaRPr lang="en-US" sz="1200" b="1" dirty="0" smtClean="0">
              <a:latin typeface="Arial" pitchFamily="34" charset="0"/>
              <a:cs typeface="Nazanin" pitchFamily="2" charset="-78"/>
            </a:endParaRPr>
          </a:p>
          <a:p>
            <a:pPr algn="r" rtl="1"/>
            <a:endParaRPr lang="en-US" dirty="0">
              <a:latin typeface="Arial" pitchFamily="34" charset="0"/>
              <a:cs typeface="Nazanin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چرا آلمان؟؟</a:t>
            </a:r>
            <a:endParaRPr lang="en-US" sz="2400" b="1" dirty="0" smtClean="0">
              <a:latin typeface="Arial" pitchFamily="34" charset="0"/>
              <a:cs typeface="Nazanin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cs typeface="Nazanin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چکونه اپلای کنیم؟؟ </a:t>
            </a:r>
            <a:endParaRPr lang="en-US" sz="2400" b="1" dirty="0" smtClean="0">
              <a:latin typeface="Arial" pitchFamily="34" charset="0"/>
              <a:cs typeface="Nazanin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cs typeface="Nazanin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چگونه هزینه های شخصی را تامین کنیم؟؟</a:t>
            </a:r>
          </a:p>
          <a:p>
            <a:pPr algn="r" rtl="1">
              <a:buClr>
                <a:srgbClr val="FF0000"/>
              </a:buClr>
            </a:pPr>
            <a:endParaRPr lang="en-US" sz="2400" b="1" dirty="0">
              <a:latin typeface="Arial" pitchFamily="34" charset="0"/>
              <a:cs typeface="Nazanin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بعد از فارغ التحصیلی ؟؟</a:t>
            </a:r>
            <a:endParaRPr lang="en-US" sz="2400" b="1" dirty="0">
              <a:latin typeface="Arial" pitchFamily="34" charset="0"/>
              <a:cs typeface="Nazanin" pitchFamily="2" charset="-78"/>
            </a:endParaRPr>
          </a:p>
        </p:txBody>
      </p:sp>
      <p:pic>
        <p:nvPicPr>
          <p:cNvPr id="7170" name="Picture 2" descr="http://images.clipartpanda.com/university-clipart-Scholarship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054" y="4528254"/>
            <a:ext cx="1828800" cy="16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wikihow.com/images/8/85/Apply-to-the-University-of-Hawaii-Step-6-Version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cdn.graphicsfactory.com/clip-art/image_files/image/3/1330433-Happy-Salesman-with-Cash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37661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cv-writing.s3-website-eu-west-1.amazonaws.com/cv-writing-template-career-change-job-work-application-covering-letter-employm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58" y="4343400"/>
            <a:ext cx="2076451" cy="15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2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10" name="Picture 4" descr="Image result for germany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9" b="7883"/>
          <a:stretch/>
        </p:blipFill>
        <p:spPr bwMode="auto">
          <a:xfrm>
            <a:off x="457200" y="211116"/>
            <a:ext cx="1473958" cy="9898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4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7831" y="2705725"/>
            <a:ext cx="38555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Nazanin" pitchFamily="2" charset="-78"/>
              </a:rPr>
              <a:t>چرا آلمان</a:t>
            </a:r>
            <a:endParaRPr lang="en-US" sz="8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Nazanin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چرا آلمان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چگونه اپلای کنیم 	تامین هزینه ی شخصی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4" descr="Image result for german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9" b="7883"/>
          <a:stretch/>
        </p:blipFill>
        <p:spPr bwMode="auto">
          <a:xfrm>
            <a:off x="423566" y="457200"/>
            <a:ext cx="1701945" cy="114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3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https://encrypted-tbn2.gstatic.com/images?q=tbn:ANd9GcQKmiRGhOuibKco74HWBb_lHbobrWtrE9UbXUE5caT8KiTtzX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4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20673" y="160338"/>
            <a:ext cx="6827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 smtClean="0">
                <a:solidFill>
                  <a:srgbClr val="C00000"/>
                </a:solidFill>
                <a:latin typeface="Arial" pitchFamily="34" charset="0"/>
                <a:cs typeface="Nazanin" pitchFamily="2" charset="-78"/>
              </a:rPr>
              <a:t>مزایا: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محبوب ترین کشور برای مهاجرت تحصیلی بعد از امریکا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400" b="1" dirty="0">
                <a:latin typeface="Arial" pitchFamily="34" charset="0"/>
                <a:cs typeface="Nazanin" pitchFamily="2" charset="-78"/>
              </a:rPr>
              <a:t>بدون شهریه </a:t>
            </a: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!!!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فاصله ی بسیار نزدیک به ایران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ویزای اولیه شنگن</a:t>
            </a:r>
            <a:r>
              <a:rPr lang="fa-IR" sz="2400" b="1" dirty="0">
                <a:latin typeface="Arial" pitchFamily="34" charset="0"/>
                <a:cs typeface="Nazanin" pitchFamily="2" charset="-78"/>
              </a:rPr>
              <a:t> </a:t>
            </a: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و </a:t>
            </a:r>
            <a:r>
              <a:rPr lang="en-US" sz="2400" b="1" dirty="0" err="1" smtClean="0">
                <a:latin typeface="Arial" pitchFamily="34" charset="0"/>
                <a:cs typeface="Nazanin" pitchFamily="2" charset="-78"/>
              </a:rPr>
              <a:t>mutiple</a:t>
            </a:r>
            <a:endParaRPr lang="fa-IR" sz="2400" b="1" dirty="0" smtClean="0">
              <a:latin typeface="Arial" pitchFamily="34" charset="0"/>
              <a:cs typeface="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خدمات اجتماعی خوب</a:t>
            </a:r>
          </a:p>
          <a:p>
            <a:pPr algn="r" rtl="1">
              <a:lnSpc>
                <a:spcPct val="150000"/>
              </a:lnSpc>
            </a:pPr>
            <a:r>
              <a:rPr lang="fa-IR" sz="2400" b="1" dirty="0" smtClean="0">
                <a:solidFill>
                  <a:srgbClr val="C00000"/>
                </a:solidFill>
                <a:latin typeface="Arial" pitchFamily="34" charset="0"/>
                <a:cs typeface="Nazanin" pitchFamily="2" charset="-78"/>
              </a:rPr>
              <a:t>معایب:</a:t>
            </a:r>
          </a:p>
          <a:p>
            <a:pPr marL="342900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سرما</a:t>
            </a:r>
          </a:p>
          <a:p>
            <a:pPr marL="342900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زبان</a:t>
            </a:r>
          </a:p>
          <a:p>
            <a:pPr algn="r" rtl="1">
              <a:lnSpc>
                <a:spcPct val="150000"/>
              </a:lnSpc>
            </a:pPr>
            <a:endParaRPr lang="fa-IR" sz="2400" b="1" dirty="0" smtClean="0">
              <a:solidFill>
                <a:srgbClr val="C00000"/>
              </a:solidFill>
              <a:latin typeface="Arial" pitchFamily="34" charset="0"/>
              <a:cs typeface="Nazanin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45133"/>
            <a:ext cx="2864581" cy="388150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چرا آلمان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چگونه اپلای کنیم 	تامین هزینه ی شخصی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64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91" y="2709193"/>
            <a:ext cx="69525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Nazanin" pitchFamily="2" charset="-78"/>
              </a:rPr>
              <a:t>چگونه اپلای کنیم</a:t>
            </a:r>
            <a:endParaRPr lang="en-US" sz="8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Nazanin" pitchFamily="2" charset="-78"/>
            </a:endParaRPr>
          </a:p>
        </p:txBody>
      </p:sp>
      <p:pic>
        <p:nvPicPr>
          <p:cNvPr id="9" name="Picture 4" descr="http://www.wikihow.com/images/8/85/Apply-to-the-University-of-Hawaii-Step-6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5</a:t>
            </a:fld>
            <a:r>
              <a:rPr lang="en-US" dirty="0" smtClean="0"/>
              <a:t>/17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چرا آلمان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چگونه اپلای کنیم 	تامین هزینه ی شخصی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1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 bwMode="auto">
          <a:xfrm>
            <a:off x="490817" y="1482127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 cap="small">
                <a:solidFill>
                  <a:srgbClr val="213F64"/>
                </a:solidFill>
                <a:latin typeface="Arial Narrow"/>
                <a:ea typeface="ＭＳ Ｐゴシック" charset="-128"/>
                <a:cs typeface="Arial Narrow"/>
              </a:defRPr>
            </a:lvl1pPr>
            <a:lvl2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2pPr>
            <a:lvl3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3pPr>
            <a:lvl4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4pPr>
            <a:lvl5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5pPr>
            <a:lvl6pPr marL="7429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6pPr>
            <a:lvl7pPr marL="12001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7pPr>
            <a:lvl8pPr marL="16573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8pPr>
            <a:lvl9pPr marL="21145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9pPr>
          </a:lstStyle>
          <a:p>
            <a:endParaRPr lang="en-US" altLang="en-US" sz="3200" cap="none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/>
        </p:nvSpPr>
        <p:spPr bwMode="auto">
          <a:xfrm>
            <a:off x="166048" y="3352800"/>
            <a:ext cx="566651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1pPr>
            <a:lvl2pPr marL="377825" indent="-187325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2pPr>
            <a:lvl3pPr marL="760413" indent="-187325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3pPr>
            <a:lvl4pPr marL="1139825" indent="-188913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4pPr>
            <a:lvl5pPr marL="15287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5pPr>
            <a:lvl6pPr marL="19859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213F64"/>
                </a:solidFill>
                <a:latin typeface="+mn-lt"/>
                <a:ea typeface="+mn-ea"/>
                <a:cs typeface="+mn-cs"/>
              </a:defRPr>
            </a:lvl6pPr>
            <a:lvl7pPr marL="24431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213F64"/>
                </a:solidFill>
                <a:latin typeface="+mn-lt"/>
                <a:ea typeface="+mn-ea"/>
                <a:cs typeface="+mn-cs"/>
              </a:defRPr>
            </a:lvl7pPr>
            <a:lvl8pPr marL="29003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213F64"/>
                </a:solidFill>
                <a:latin typeface="+mn-lt"/>
                <a:ea typeface="+mn-ea"/>
                <a:cs typeface="+mn-cs"/>
              </a:defRPr>
            </a:lvl8pPr>
            <a:lvl9pPr marL="33575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213F64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 eaLnBrk="1" hangingPunct="1">
              <a:spcAft>
                <a:spcPts val="2000"/>
              </a:spcAft>
              <a:buClr>
                <a:srgbClr val="C00000"/>
              </a:buClr>
              <a:buFont typeface="Wingdings" pitchFamily="2" charset="2"/>
              <a:buChar char="Ø"/>
            </a:pPr>
            <a:endParaRPr lang="de-DE" altLang="en-US" sz="2200" b="1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ctr" rtl="1" eaLnBrk="1" hangingPunct="1">
              <a:spcAft>
                <a:spcPts val="2000"/>
              </a:spcAft>
              <a:buClr>
                <a:srgbClr val="C00000"/>
              </a:buClr>
              <a:buFont typeface="Wingdings" pitchFamily="2" charset="2"/>
              <a:buChar char="v"/>
            </a:pPr>
            <a:r>
              <a:rPr lang="fa-IR" altLang="en-US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  <a:t>اگر رشد معدلی مناسب داشته باشید جای نگرانی نیست</a:t>
            </a:r>
            <a:r>
              <a:rPr lang="en-US" altLang="en-US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  <a:t/>
            </a:r>
            <a:br>
              <a:rPr lang="en-US" altLang="en-US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</a:br>
            <a:r>
              <a:rPr lang="en-US" altLang="en-US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/>
              </a:rPr>
              <a:t>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  <a:sym typeface="Wingding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320" y="445284"/>
            <a:ext cx="6730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1" eaLnBrk="1" hangingPunct="1">
              <a:spcAft>
                <a:spcPts val="1200"/>
              </a:spcAft>
            </a:pPr>
            <a:r>
              <a:rPr lang="fa-IR" altLang="en-US" sz="2800" dirty="0" smtClean="0">
                <a:latin typeface="Arial" pitchFamily="34" charset="0"/>
                <a:cs typeface="Nazanin" pitchFamily="2" charset="-78"/>
              </a:rPr>
              <a:t>معدل یا همان </a:t>
            </a:r>
            <a:r>
              <a:rPr lang="en-US" altLang="en-US" sz="2800" dirty="0" smtClean="0">
                <a:latin typeface="Arial" pitchFamily="34" charset="0"/>
                <a:cs typeface="Nazanin" pitchFamily="2" charset="-78"/>
              </a:rPr>
              <a:t>GPA</a:t>
            </a:r>
            <a:endParaRPr lang="de-DE" altLang="en-US" sz="2800" dirty="0">
              <a:latin typeface="Arial" pitchFamily="34" charset="0"/>
              <a:cs typeface="Nazanin" pitchFamily="2" charset="-78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7889" y="5596927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6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8" y="1303996"/>
            <a:ext cx="5094507" cy="17783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2240"/>
              </p:ext>
            </p:extLst>
          </p:nvPr>
        </p:nvGraphicFramePr>
        <p:xfrm>
          <a:off x="6053937" y="1143000"/>
          <a:ext cx="1905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ایرانی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المانی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20 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19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</a:t>
                      </a:r>
                      <a:r>
                        <a:rPr lang="en-US" sz="2400" dirty="0" smtClean="0">
                          <a:cs typeface="Nazanin" pitchFamily="2" charset="-78"/>
                        </a:rPr>
                        <a:t>,</a:t>
                      </a:r>
                      <a:r>
                        <a:rPr lang="fa-IR" sz="2400" dirty="0" smtClean="0">
                          <a:cs typeface="Nazanin" pitchFamily="2" charset="-78"/>
                        </a:rPr>
                        <a:t>3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18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</a:t>
                      </a:r>
                      <a:r>
                        <a:rPr lang="en-US" sz="2400" dirty="0" smtClean="0">
                          <a:cs typeface="Nazanin" pitchFamily="2" charset="-78"/>
                        </a:rPr>
                        <a:t>,</a:t>
                      </a:r>
                      <a:r>
                        <a:rPr lang="fa-IR" sz="2400" dirty="0" smtClean="0">
                          <a:cs typeface="Nazanin" pitchFamily="2" charset="-78"/>
                        </a:rPr>
                        <a:t>6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17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</a:t>
                      </a:r>
                      <a:r>
                        <a:rPr lang="en-US" sz="2400" dirty="0" smtClean="0">
                          <a:cs typeface="Nazanin" pitchFamily="2" charset="-78"/>
                        </a:rPr>
                        <a:t>,</a:t>
                      </a:r>
                      <a:r>
                        <a:rPr lang="fa-IR" sz="2400" dirty="0" smtClean="0">
                          <a:cs typeface="Nazanin" pitchFamily="2" charset="-78"/>
                        </a:rPr>
                        <a:t>9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16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2</a:t>
                      </a:r>
                      <a:r>
                        <a:rPr lang="en-US" sz="2400" dirty="0" smtClean="0">
                          <a:cs typeface="Nazanin" pitchFamily="2" charset="-78"/>
                        </a:rPr>
                        <a:t>,</a:t>
                      </a:r>
                      <a:r>
                        <a:rPr lang="fa-IR" sz="2400" dirty="0" smtClean="0">
                          <a:cs typeface="Nazanin" pitchFamily="2" charset="-78"/>
                        </a:rPr>
                        <a:t>2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15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2</a:t>
                      </a:r>
                      <a:r>
                        <a:rPr lang="en-US" sz="2400" dirty="0" smtClean="0">
                          <a:cs typeface="Nazanin" pitchFamily="2" charset="-78"/>
                        </a:rPr>
                        <a:t>,</a:t>
                      </a:r>
                      <a:r>
                        <a:rPr lang="fa-IR" sz="2400" dirty="0" smtClean="0">
                          <a:cs typeface="Nazanin" pitchFamily="2" charset="-78"/>
                        </a:rPr>
                        <a:t>5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14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2</a:t>
                      </a:r>
                      <a:r>
                        <a:rPr lang="en-US" sz="2400" dirty="0" smtClean="0">
                          <a:cs typeface="Nazanin" pitchFamily="2" charset="-78"/>
                        </a:rPr>
                        <a:t>,</a:t>
                      </a:r>
                      <a:r>
                        <a:rPr lang="fa-IR" sz="2400" dirty="0" smtClean="0">
                          <a:cs typeface="Nazanin" pitchFamily="2" charset="-78"/>
                        </a:rPr>
                        <a:t>8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13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3</a:t>
                      </a:r>
                      <a:r>
                        <a:rPr lang="en-US" sz="2400" dirty="0" smtClean="0">
                          <a:cs typeface="Nazanin" pitchFamily="2" charset="-78"/>
                        </a:rPr>
                        <a:t>,</a:t>
                      </a:r>
                      <a:r>
                        <a:rPr lang="fa-IR" sz="2400" dirty="0" smtClean="0">
                          <a:cs typeface="Nazanin" pitchFamily="2" charset="-78"/>
                        </a:rPr>
                        <a:t>1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12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3</a:t>
                      </a:r>
                      <a:r>
                        <a:rPr lang="en-US" sz="2400" dirty="0" smtClean="0">
                          <a:cs typeface="Nazanin" pitchFamily="2" charset="-78"/>
                        </a:rPr>
                        <a:t>,</a:t>
                      </a:r>
                      <a:r>
                        <a:rPr lang="fa-IR" sz="2400" dirty="0" smtClean="0">
                          <a:cs typeface="Nazanin" pitchFamily="2" charset="-78"/>
                        </a:rPr>
                        <a:t>4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11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Nazanin" pitchFamily="2" charset="-78"/>
                        </a:rPr>
                        <a:t>3</a:t>
                      </a:r>
                      <a:r>
                        <a:rPr lang="en-US" sz="2400" dirty="0" smtClean="0">
                          <a:cs typeface="Nazanin" pitchFamily="2" charset="-78"/>
                        </a:rPr>
                        <a:t>,</a:t>
                      </a:r>
                      <a:r>
                        <a:rPr lang="fa-IR" sz="2400" dirty="0" smtClean="0">
                          <a:cs typeface="Nazanin" pitchFamily="2" charset="-78"/>
                        </a:rPr>
                        <a:t>7</a:t>
                      </a:r>
                      <a:endParaRPr lang="en-US" sz="2400" dirty="0">
                        <a:cs typeface="Nazanin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چرا آلمان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چگونه اپلای کنیم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تامین هزینه ی شخصی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 bwMode="auto">
          <a:xfrm>
            <a:off x="490817" y="1482127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 cap="small">
                <a:solidFill>
                  <a:srgbClr val="213F64"/>
                </a:solidFill>
                <a:latin typeface="Arial Narrow"/>
                <a:ea typeface="ＭＳ Ｐゴシック" charset="-128"/>
                <a:cs typeface="Arial Narrow"/>
              </a:defRPr>
            </a:lvl1pPr>
            <a:lvl2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2pPr>
            <a:lvl3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3pPr>
            <a:lvl4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4pPr>
            <a:lvl5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5pPr>
            <a:lvl6pPr marL="7429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6pPr>
            <a:lvl7pPr marL="12001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7pPr>
            <a:lvl8pPr marL="16573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8pPr>
            <a:lvl9pPr marL="21145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9pPr>
          </a:lstStyle>
          <a:p>
            <a:endParaRPr lang="en-US" altLang="en-US" sz="3200" cap="none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/>
        </p:nvSpPr>
        <p:spPr bwMode="auto">
          <a:xfrm>
            <a:off x="811977" y="292857"/>
            <a:ext cx="746994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1pPr>
            <a:lvl2pPr marL="377825" indent="-187325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2pPr>
            <a:lvl3pPr marL="760413" indent="-187325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3pPr>
            <a:lvl4pPr marL="1139825" indent="-188913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4pPr>
            <a:lvl5pPr marL="15287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13F64"/>
                </a:solidFill>
                <a:latin typeface="Arial Narrow"/>
                <a:ea typeface="+mn-ea"/>
                <a:cs typeface="Arial" charset="0"/>
              </a:defRPr>
            </a:lvl5pPr>
            <a:lvl6pPr marL="19859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213F64"/>
                </a:solidFill>
                <a:latin typeface="+mn-lt"/>
                <a:ea typeface="+mn-ea"/>
                <a:cs typeface="+mn-cs"/>
              </a:defRPr>
            </a:lvl6pPr>
            <a:lvl7pPr marL="24431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213F64"/>
                </a:solidFill>
                <a:latin typeface="+mn-lt"/>
                <a:ea typeface="+mn-ea"/>
                <a:cs typeface="+mn-cs"/>
              </a:defRPr>
            </a:lvl7pPr>
            <a:lvl8pPr marL="29003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213F64"/>
                </a:solidFill>
                <a:latin typeface="+mn-lt"/>
                <a:ea typeface="+mn-ea"/>
                <a:cs typeface="+mn-cs"/>
              </a:defRPr>
            </a:lvl8pPr>
            <a:lvl9pPr marL="3357563" indent="-198438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213F64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 eaLnBrk="1" hangingPunct="1">
              <a:spcAft>
                <a:spcPts val="20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fa-IR" altLang="en-US" sz="2400" b="1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  <a:t>آیا معدل دانشگاه آزاد هم قبول دارن ؟؟؟؟</a:t>
            </a:r>
            <a:endParaRPr lang="en-GB" altLang="en-US" sz="2400" b="1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Nazanin" pitchFamily="2" charset="-78"/>
            </a:endParaRPr>
          </a:p>
          <a:p>
            <a:pPr marL="0" indent="0" algn="r" rtl="1" eaLnBrk="1" hangingPunct="1">
              <a:spcAft>
                <a:spcPts val="2000"/>
              </a:spcAft>
              <a:buClr>
                <a:srgbClr val="C00000"/>
              </a:buClr>
              <a:buNone/>
            </a:pPr>
            <a:endParaRPr lang="de-DE" altLang="en-US" sz="2200" b="1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7889" y="5596927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7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6048" y="981655"/>
            <a:ext cx="4224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C00000"/>
                </a:solidFill>
              </a:rPr>
              <a:t>anabin.kmk.org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6" b="33747"/>
          <a:stretch/>
        </p:blipFill>
        <p:spPr>
          <a:xfrm>
            <a:off x="166048" y="3048000"/>
            <a:ext cx="5156579" cy="2827154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381000" y="4724400"/>
            <a:ext cx="1143000" cy="4572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76" b="15074"/>
          <a:stretch/>
        </p:blipFill>
        <p:spPr>
          <a:xfrm>
            <a:off x="2507776" y="1981200"/>
            <a:ext cx="5964072" cy="370577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چرا آلمان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چگونه اپلای کنیم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تامین هزینه ی شخصی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9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320" y="445284"/>
            <a:ext cx="673065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fa-IR" altLang="en-US" sz="4400" dirty="0" smtClean="0">
                <a:latin typeface="Arial" pitchFamily="34" charset="0"/>
                <a:cs typeface="Nazanin" pitchFamily="2" charset="-78"/>
              </a:rPr>
              <a:t>زبان</a:t>
            </a:r>
            <a:endParaRPr lang="de-DE" altLang="en-US" sz="2400" dirty="0">
              <a:latin typeface="Arial" pitchFamily="34" charset="0"/>
              <a:cs typeface="Nazanin" pitchFamily="2" charset="-78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7889" y="5596927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8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0320" y="1482127"/>
            <a:ext cx="152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000" dirty="0" smtClean="0">
                <a:cs typeface="Nazanin" pitchFamily="2" charset="-78"/>
              </a:rPr>
              <a:t>انگلیسی</a:t>
            </a:r>
            <a:endParaRPr lang="en-US" sz="3200" dirty="0">
              <a:cs typeface="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0565" y="1482127"/>
            <a:ext cx="152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000" dirty="0" smtClean="0">
                <a:cs typeface="Nazanin" pitchFamily="2" charset="-78"/>
              </a:rPr>
              <a:t>آلمانی</a:t>
            </a:r>
            <a:endParaRPr lang="en-US" sz="3200" dirty="0">
              <a:cs typeface="Nazanin" pitchFamily="2" charset="-78"/>
            </a:endParaRPr>
          </a:p>
        </p:txBody>
      </p:sp>
      <p:cxnSp>
        <p:nvCxnSpPr>
          <p:cNvPr id="15" name="Straight Arrow Connector 14"/>
          <p:cNvCxnSpPr>
            <a:stCxn id="10" idx="2"/>
            <a:endCxn id="4" idx="3"/>
          </p:cNvCxnSpPr>
          <p:nvPr/>
        </p:nvCxnSpPr>
        <p:spPr>
          <a:xfrm flipH="1">
            <a:off x="2743200" y="1214725"/>
            <a:ext cx="1842448" cy="62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1"/>
          </p:cNvCxnSpPr>
          <p:nvPr/>
        </p:nvCxnSpPr>
        <p:spPr>
          <a:xfrm>
            <a:off x="4585648" y="1214725"/>
            <a:ext cx="1804917" cy="62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8813" y="2895768"/>
            <a:ext cx="302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IELTS or TOEFL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930254" y="2895768"/>
            <a:ext cx="356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TEST DAF or DSH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72024" y="4343400"/>
            <a:ext cx="68272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برای دکتری کدام یک را باید دانست؟ المانی  یا انگلیسی</a:t>
            </a:r>
          </a:p>
          <a:p>
            <a:pPr algn="ctr" rtl="1">
              <a:lnSpc>
                <a:spcPct val="150000"/>
              </a:lnSpc>
            </a:pPr>
            <a:r>
              <a:rPr lang="fa-IR" sz="2400" b="1" dirty="0" smtClean="0">
                <a:latin typeface="Arial" pitchFamily="34" charset="0"/>
                <a:cs typeface="Nazanin" pitchFamily="2" charset="-78"/>
              </a:rPr>
              <a:t>پیش نیاز های سفارت و دانشگاه یکی می باشد </a:t>
            </a:r>
            <a:endParaRPr lang="fa-IR" sz="2400" b="1" dirty="0" smtClean="0">
              <a:solidFill>
                <a:srgbClr val="FF0000"/>
              </a:solidFill>
              <a:latin typeface="Arial" pitchFamily="34" charset="0"/>
              <a:cs typeface="Nazanin" pitchFamily="2" charset="-78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چرا آلمان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چگونه اپلای کنیم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تامین هزینه ی شخصی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" y="56388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51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0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362" y="3233736"/>
            <a:ext cx="7666037" cy="3031836"/>
            <a:chOff x="106362" y="2514600"/>
            <a:chExt cx="7666037" cy="3031836"/>
          </a:xfrm>
        </p:grpSpPr>
        <p:pic>
          <p:nvPicPr>
            <p:cNvPr id="9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86"/>
            <a:stretch/>
          </p:blipFill>
          <p:spPr>
            <a:xfrm>
              <a:off x="106362" y="2514600"/>
              <a:ext cx="7666037" cy="3031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Flowchart: Alternate Process 1"/>
            <p:cNvSpPr/>
            <p:nvPr/>
          </p:nvSpPr>
          <p:spPr>
            <a:xfrm>
              <a:off x="269544" y="3751490"/>
              <a:ext cx="1066800" cy="494102"/>
            </a:xfrm>
            <a:prstGeom prst="flowChartAlternateProcess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269544" y="4307000"/>
              <a:ext cx="1483056" cy="494102"/>
            </a:xfrm>
            <a:prstGeom prst="flowChartAlternateProcess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en-US" sz="3200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Nazanin" pitchFamily="2" charset="-78"/>
              </a:rPr>
              <a:t>چگونه پوزیشن های کارشناسی ارشد را پیدا کنیم؟</a:t>
            </a:r>
            <a:endParaRPr lang="en-US" altLang="en-US" sz="3200" b="1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Nazanin" pitchFamily="2" charset="-78"/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43" y="2148159"/>
            <a:ext cx="4685957" cy="357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3794479" y="5520238"/>
            <a:ext cx="777521" cy="30774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341963" y="1219200"/>
            <a:ext cx="2760661" cy="40011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en-US" sz="2000" dirty="0">
                <a:latin typeface="Arial" pitchFamily="34" charset="0"/>
                <a:cs typeface="Arial" pitchFamily="34" charset="0"/>
              </a:rPr>
              <a:t>www.study-in.de/en</a:t>
            </a:r>
            <a:endParaRPr lang="en-US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3400" y="1790017"/>
            <a:ext cx="2760661" cy="40011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en-US" sz="2000" dirty="0" smtClean="0">
                <a:latin typeface="Arial" pitchFamily="34" charset="0"/>
                <a:cs typeface="Arial" pitchFamily="34" charset="0"/>
              </a:rPr>
              <a:t>www.daad.de/en</a:t>
            </a:r>
            <a:endParaRPr lang="en-US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4241" y="5638800"/>
            <a:ext cx="622228" cy="396240"/>
          </a:xfrm>
        </p:spPr>
        <p:txBody>
          <a:bodyPr/>
          <a:lstStyle/>
          <a:p>
            <a:fld id="{90CA9147-4BA4-47EF-84BF-D8A40DCF3B29}" type="slidenum">
              <a:rPr lang="en-US" smtClean="0"/>
              <a:t>9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802944" y="2415766"/>
            <a:ext cx="2760661" cy="40011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en-US" sz="2000" dirty="0">
                <a:latin typeface="Arial" pitchFamily="34" charset="0"/>
                <a:cs typeface="Arial" pitchFamily="34" charset="0"/>
              </a:rPr>
              <a:t>www. studienwahl.de </a:t>
            </a:r>
            <a:endParaRPr lang="en-US" alt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927" y="6474813"/>
            <a:ext cx="8451273" cy="369332"/>
            <a:chOff x="6927" y="6474813"/>
            <a:chExt cx="8451273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927" y="6474813"/>
              <a:ext cx="845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Nazanin" pitchFamily="2" charset="-78"/>
                </a:rPr>
                <a:t>چرا آلمان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	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</a:t>
              </a:r>
              <a:r>
                <a:rPr lang="fa-IR" b="1" dirty="0" smtClean="0">
                  <a:latin typeface="Arial" pitchFamily="34" charset="0"/>
                  <a:cs typeface="Nazanin" pitchFamily="2" charset="-78"/>
                </a:rPr>
                <a:t>چگونه اپلای کنیم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	تامین هزینه ی شخصی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        </a:t>
              </a:r>
              <a:r>
                <a:rPr lang="fa-IR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Nazanin" pitchFamily="2" charset="-78"/>
                </a:rPr>
                <a:t>فارغ التحصیلی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2400" y="6474813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0" y="292072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5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5227</TotalTime>
  <Words>354</Words>
  <Application>Microsoft Office PowerPoint</Application>
  <PresentationFormat>On-screen Show (4:3)</PresentationFormat>
  <Paragraphs>137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Cambria</vt:lpstr>
      <vt:lpstr>Nazanin</vt:lpstr>
      <vt:lpstr>Wingdings</vt:lpstr>
      <vt:lpstr>Adjacency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Mohammad Hosseini</cp:lastModifiedBy>
  <cp:revision>89</cp:revision>
  <dcterms:created xsi:type="dcterms:W3CDTF">2016-04-06T09:08:08Z</dcterms:created>
  <dcterms:modified xsi:type="dcterms:W3CDTF">2017-08-14T09:54:43Z</dcterms:modified>
</cp:coreProperties>
</file>