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19"/>
  </p:notesMasterIdLst>
  <p:handoutMasterIdLst>
    <p:handoutMasterId r:id="rId20"/>
  </p:handoutMasterIdLst>
  <p:sldIdLst>
    <p:sldId id="383" r:id="rId2"/>
    <p:sldId id="384" r:id="rId3"/>
    <p:sldId id="396" r:id="rId4"/>
    <p:sldId id="386" r:id="rId5"/>
    <p:sldId id="387" r:id="rId6"/>
    <p:sldId id="385" r:id="rId7"/>
    <p:sldId id="388" r:id="rId8"/>
    <p:sldId id="389" r:id="rId9"/>
    <p:sldId id="397" r:id="rId10"/>
    <p:sldId id="398" r:id="rId11"/>
    <p:sldId id="399" r:id="rId12"/>
    <p:sldId id="400" r:id="rId13"/>
    <p:sldId id="391" r:id="rId14"/>
    <p:sldId id="393" r:id="rId15"/>
    <p:sldId id="392" r:id="rId16"/>
    <p:sldId id="394" r:id="rId17"/>
    <p:sldId id="39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0" autoAdjust="0"/>
    <p:restoredTop sz="89165" autoAdjust="0"/>
  </p:normalViewPr>
  <p:slideViewPr>
    <p:cSldViewPr>
      <p:cViewPr varScale="1">
        <p:scale>
          <a:sx n="81" d="100"/>
          <a:sy n="81" d="100"/>
        </p:scale>
        <p:origin x="1089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83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765CC-D657-4BE9-874B-51BAA9CA1DB6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5DF8D-E0CB-4558-9682-1AA365E7F3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890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2701E-9BCE-43E8-B43E-F61C345ED85E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6C654-936B-4853-84EE-3D396A8CB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61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6C654-936B-4853-84EE-3D396A8CB9D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92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6C654-936B-4853-84EE-3D396A8CB9D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92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6C654-936B-4853-84EE-3D396A8CB9D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92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6C654-936B-4853-84EE-3D396A8CB9D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92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6C654-936B-4853-84EE-3D396A8CB9D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92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6C654-936B-4853-84EE-3D396A8CB9D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92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6C654-936B-4853-84EE-3D396A8CB9D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92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6C654-936B-4853-84EE-3D396A8CB9D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92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353E-7C7F-45A4-B17E-356BFD8C0271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342-5E36-4B67-8665-8A49FEA55E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353E-7C7F-45A4-B17E-356BFD8C0271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342-5E36-4B67-8665-8A49FEA55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353E-7C7F-45A4-B17E-356BFD8C0271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342-5E36-4B67-8665-8A49FEA55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342-5E36-4B67-8665-8A49FEA55E8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12606"/>
            <a:ext cx="1028092" cy="12715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353E-7C7F-45A4-B17E-356BFD8C0271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342-5E36-4B67-8665-8A49FEA55E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353E-7C7F-45A4-B17E-356BFD8C0271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342-5E36-4B67-8665-8A49FEA55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353E-7C7F-45A4-B17E-356BFD8C0271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342-5E36-4B67-8665-8A49FEA55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353E-7C7F-45A4-B17E-356BFD8C0271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342-5E36-4B67-8665-8A49FEA55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353E-7C7F-45A4-B17E-356BFD8C0271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342-5E36-4B67-8665-8A49FEA55E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353E-7C7F-45A4-B17E-356BFD8C0271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342-5E36-4B67-8665-8A49FEA55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353E-7C7F-45A4-B17E-356BFD8C0271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342-5E36-4B67-8665-8A49FEA55E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duotone>
              <a:prstClr val="black"/>
              <a:schemeClr val="accent4">
                <a:tint val="45000"/>
                <a:satMod val="400000"/>
              </a:schemeClr>
            </a:duotone>
            <a:lum bright="-30000" contrast="39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47C353E-7C7F-45A4-B17E-356BFD8C0271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749D342-5E36-4B67-8665-8A49FEA55E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user/NoteFulldot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user/NoteFulldot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3987152"/>
            <a:ext cx="5826719" cy="1727848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smtClean="0"/>
              <a:t>TOEFL</a:t>
            </a:r>
            <a:endParaRPr lang="en-US" sz="60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http://</a:t>
            </a:r>
            <a:r>
              <a:rPr lang="en-US" b="1" dirty="0" smtClean="0">
                <a:solidFill>
                  <a:schemeClr val="tx1"/>
                </a:solidFill>
              </a:rPr>
              <a:t>www.ieeesb.ut.ac.ir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D33F-1CDE-4736-B3DD-02B4B5474CBD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31" r="64354" b="-1"/>
          <a:stretch/>
        </p:blipFill>
        <p:spPr>
          <a:xfrm>
            <a:off x="2837159" y="0"/>
            <a:ext cx="4267200" cy="39871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836" y="762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84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How to study (Speaking)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onstantia"/>
                <a:cs typeface="Constantia"/>
                <a:hlinkClick r:id="rId3"/>
              </a:rPr>
              <a:t>NOTEFULL </a:t>
            </a:r>
            <a:r>
              <a:rPr lang="en-US" sz="2800" dirty="0">
                <a:latin typeface="Constantia"/>
                <a:cs typeface="Constantia"/>
              </a:rPr>
              <a:t>videos are a good starting point!</a:t>
            </a:r>
          </a:p>
          <a:p>
            <a:r>
              <a:rPr lang="en-US" sz="2800" dirty="0" smtClean="0">
                <a:latin typeface="Constantia"/>
                <a:cs typeface="Constantia"/>
              </a:rPr>
              <a:t>Use template structures and </a:t>
            </a:r>
            <a:r>
              <a:rPr lang="en-US" sz="2800" dirty="0">
                <a:latin typeface="Constantia"/>
                <a:cs typeface="Constantia"/>
              </a:rPr>
              <a:t>Try to improve them</a:t>
            </a:r>
          </a:p>
          <a:p>
            <a:pPr lvl="1"/>
            <a:r>
              <a:rPr lang="en-US" sz="2400" dirty="0">
                <a:latin typeface="Constantia"/>
                <a:cs typeface="Constantia"/>
              </a:rPr>
              <a:t>Use better vocabulary</a:t>
            </a:r>
          </a:p>
          <a:p>
            <a:pPr lvl="1"/>
            <a:r>
              <a:rPr lang="en-US" sz="2400" dirty="0">
                <a:latin typeface="Constantia"/>
                <a:cs typeface="Constantia"/>
              </a:rPr>
              <a:t>Enhance the grammar structure</a:t>
            </a:r>
            <a:r>
              <a:rPr lang="en-US" sz="2400" dirty="0" smtClean="0">
                <a:latin typeface="Constantia"/>
                <a:cs typeface="Constantia"/>
              </a:rPr>
              <a:t>!</a:t>
            </a: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>
                <a:latin typeface="Constantia"/>
                <a:cs typeface="Constantia"/>
              </a:rPr>
              <a:t>Record your voice and listen to </a:t>
            </a:r>
            <a:r>
              <a:rPr lang="en-US" dirty="0" smtClean="0">
                <a:latin typeface="Constantia"/>
                <a:cs typeface="Constantia"/>
              </a:rPr>
              <a:t>it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>
                <a:latin typeface="Constantia"/>
                <a:cs typeface="Constantia"/>
              </a:rPr>
              <a:t>You can detect your errors your self</a:t>
            </a: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>
                <a:latin typeface="Constantia"/>
                <a:cs typeface="Constantia"/>
              </a:rPr>
              <a:t>Don’t think about </a:t>
            </a:r>
            <a:r>
              <a:rPr lang="en-US" dirty="0" smtClean="0">
                <a:latin typeface="Constantia"/>
                <a:cs typeface="Constantia"/>
              </a:rPr>
              <a:t>Truthful </a:t>
            </a:r>
            <a:r>
              <a:rPr lang="en-US" dirty="0">
                <a:latin typeface="Constantia"/>
                <a:cs typeface="Constantia"/>
              </a:rPr>
              <a:t>answers! You’ve got only 15 seconds to think</a:t>
            </a:r>
            <a:r>
              <a:rPr lang="en-US" dirty="0" smtClean="0">
                <a:latin typeface="Constantia"/>
                <a:cs typeface="Constantia"/>
              </a:rPr>
              <a:t>!</a:t>
            </a:r>
          </a:p>
          <a:p>
            <a:pPr marL="402336" lvl="1" indent="0">
              <a:buNone/>
            </a:pPr>
            <a:endParaRPr lang="en-US" dirty="0" smtClean="0">
              <a:latin typeface="Constantia"/>
              <a:cs typeface="Constantia"/>
            </a:endParaRPr>
          </a:p>
          <a:p>
            <a:pPr lvl="1"/>
            <a:endParaRPr lang="en-US" dirty="0" smtClean="0">
              <a:latin typeface="Constantia"/>
              <a:cs typeface="Constanti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836" y="762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7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How to study (Writing)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Constantia"/>
                <a:cs typeface="Constantia"/>
              </a:rPr>
              <a:t>Start with </a:t>
            </a:r>
            <a:r>
              <a:rPr lang="en-US" sz="2800" dirty="0">
                <a:cs typeface="Constantia"/>
                <a:hlinkClick r:id="rId3"/>
              </a:rPr>
              <a:t>NOTEFULL </a:t>
            </a:r>
            <a:endParaRPr lang="en-US" sz="2800" dirty="0" smtClean="0">
              <a:latin typeface="Constantia"/>
              <a:cs typeface="Constantia"/>
            </a:endParaRPr>
          </a:p>
          <a:p>
            <a:r>
              <a:rPr lang="en-US" sz="2800" dirty="0" smtClean="0">
                <a:latin typeface="Constantia"/>
                <a:cs typeface="Constantia"/>
              </a:rPr>
              <a:t>Practice real TOEFL samples</a:t>
            </a:r>
            <a:endParaRPr lang="fa-IR" sz="2800" dirty="0" smtClean="0">
              <a:latin typeface="Constantia"/>
              <a:cs typeface="Constantia"/>
            </a:endParaRPr>
          </a:p>
          <a:p>
            <a:pPr lvl="1"/>
            <a:r>
              <a:rPr lang="en-US" sz="2400" dirty="0">
                <a:latin typeface="Constantia"/>
                <a:cs typeface="Constantia"/>
              </a:rPr>
              <a:t>ETS has 500 sample topics (irrelevant topics are included)</a:t>
            </a:r>
          </a:p>
          <a:p>
            <a:r>
              <a:rPr lang="en-US" sz="2800" dirty="0">
                <a:latin typeface="Constantia"/>
                <a:cs typeface="Constantia"/>
              </a:rPr>
              <a:t>Use the help of a professional</a:t>
            </a:r>
          </a:p>
          <a:p>
            <a:r>
              <a:rPr lang="en-US" sz="2800" dirty="0">
                <a:latin typeface="Constantia"/>
                <a:cs typeface="Constantia"/>
              </a:rPr>
              <a:t>Template structures can be </a:t>
            </a:r>
            <a:r>
              <a:rPr lang="en-US" sz="2800" dirty="0" smtClean="0">
                <a:latin typeface="Constantia"/>
                <a:cs typeface="Constantia"/>
              </a:rPr>
              <a:t>used (Task1)</a:t>
            </a:r>
            <a:endParaRPr lang="en-US" sz="2800" dirty="0">
              <a:latin typeface="Constantia"/>
              <a:cs typeface="Constantia"/>
            </a:endParaRPr>
          </a:p>
          <a:p>
            <a:pPr marL="585216" indent="-457200"/>
            <a:r>
              <a:rPr lang="en-US" sz="2800" dirty="0">
                <a:latin typeface="Constantia"/>
                <a:cs typeface="Constantia"/>
              </a:rPr>
              <a:t>Write 300+ words for integrated, 420+ for independent</a:t>
            </a:r>
          </a:p>
          <a:p>
            <a:pPr marL="585216" indent="-457200"/>
            <a:r>
              <a:rPr lang="en-US" sz="2800" dirty="0">
                <a:latin typeface="Constantia"/>
                <a:cs typeface="Constantia"/>
              </a:rPr>
              <a:t>GRAMMAR, GRAMMAR! Here is where they evaluate this</a:t>
            </a:r>
            <a:r>
              <a:rPr lang="en-US" sz="2800" dirty="0" smtClean="0">
                <a:latin typeface="Constantia"/>
                <a:cs typeface="Constantia"/>
              </a:rPr>
              <a:t>!</a:t>
            </a:r>
            <a:endParaRPr lang="en-US" sz="2800" dirty="0">
              <a:latin typeface="Constantia"/>
              <a:cs typeface="Constanti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836" y="762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2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Wrap Up With TPOs!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 TOEFL tests!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438400"/>
            <a:ext cx="4839286" cy="35387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836" y="762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69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Test Centers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Constantia"/>
                <a:cs typeface="Constantia"/>
              </a:rPr>
              <a:t>Tehran Institute of Technology (</a:t>
            </a:r>
            <a:r>
              <a:rPr lang="en-US" sz="2800" dirty="0" err="1" smtClean="0">
                <a:latin typeface="Constantia"/>
                <a:cs typeface="Constantia"/>
              </a:rPr>
              <a:t>Dibagaran</a:t>
            </a:r>
            <a:r>
              <a:rPr lang="en-US" sz="2800" dirty="0" smtClean="0">
                <a:latin typeface="Constantia"/>
                <a:cs typeface="Constantia"/>
              </a:rPr>
              <a:t> Tehran)</a:t>
            </a:r>
          </a:p>
          <a:p>
            <a:r>
              <a:rPr lang="en-US" sz="2800" dirty="0" err="1">
                <a:cs typeface="Constantia"/>
              </a:rPr>
              <a:t>Amirbahador</a:t>
            </a:r>
            <a:r>
              <a:rPr lang="en-US" sz="2800" dirty="0">
                <a:cs typeface="Constantia"/>
              </a:rPr>
              <a:t> Educational </a:t>
            </a:r>
            <a:r>
              <a:rPr lang="en-US" sz="2800" dirty="0" smtClean="0">
                <a:cs typeface="Constantia"/>
              </a:rPr>
              <a:t>Complex</a:t>
            </a:r>
            <a:endParaRPr lang="en-US" sz="2800" dirty="0" smtClean="0">
              <a:latin typeface="Constantia"/>
              <a:cs typeface="Constantia"/>
            </a:endParaRPr>
          </a:p>
          <a:p>
            <a:r>
              <a:rPr lang="en-US" sz="2800" dirty="0">
                <a:latin typeface="Constantia"/>
                <a:cs typeface="Constantia"/>
              </a:rPr>
              <a:t>Tehran Institute of </a:t>
            </a:r>
            <a:r>
              <a:rPr lang="en-US" sz="2800" dirty="0" smtClean="0">
                <a:latin typeface="Constantia"/>
                <a:cs typeface="Constantia"/>
              </a:rPr>
              <a:t>Technology</a:t>
            </a:r>
          </a:p>
          <a:p>
            <a:r>
              <a:rPr lang="en-US" sz="2800" dirty="0" smtClean="0">
                <a:latin typeface="Constantia"/>
                <a:cs typeface="Constantia"/>
              </a:rPr>
              <a:t>NOET</a:t>
            </a:r>
          </a:p>
          <a:p>
            <a:r>
              <a:rPr lang="en-US" sz="2800" dirty="0" err="1" smtClean="0">
                <a:latin typeface="Constantia"/>
                <a:cs typeface="Constantia"/>
              </a:rPr>
              <a:t>Allameh</a:t>
            </a:r>
            <a:r>
              <a:rPr lang="en-US" sz="2800" dirty="0" smtClean="0">
                <a:latin typeface="Constantia"/>
                <a:cs typeface="Constantia"/>
              </a:rPr>
              <a:t> </a:t>
            </a:r>
            <a:r>
              <a:rPr lang="en-US" sz="2800" dirty="0" err="1" smtClean="0">
                <a:latin typeface="Constantia"/>
                <a:cs typeface="Constantia"/>
              </a:rPr>
              <a:t>Sokhan</a:t>
            </a:r>
            <a:endParaRPr lang="en-US" sz="2800" dirty="0" smtClean="0">
              <a:latin typeface="Constantia"/>
              <a:cs typeface="Constanti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836" y="762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60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Registration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Constantia"/>
                <a:cs typeface="Constantia"/>
              </a:rPr>
              <a:t>Two options:</a:t>
            </a:r>
          </a:p>
          <a:p>
            <a:pPr lvl="1"/>
            <a:r>
              <a:rPr lang="en-US" sz="2400" dirty="0" smtClean="0">
                <a:latin typeface="Constantia"/>
                <a:cs typeface="Constantia"/>
              </a:rPr>
              <a:t>Credit, Master, Visa Cards</a:t>
            </a:r>
          </a:p>
          <a:p>
            <a:pPr lvl="1"/>
            <a:r>
              <a:rPr lang="en-US" sz="2400" dirty="0" smtClean="0">
                <a:latin typeface="Constantia"/>
                <a:cs typeface="Constantia"/>
              </a:rPr>
              <a:t>Voucher</a:t>
            </a:r>
          </a:p>
          <a:p>
            <a:pPr lvl="1"/>
            <a:endParaRPr lang="en-US" sz="2400" dirty="0" smtClean="0">
              <a:latin typeface="Constantia"/>
              <a:cs typeface="Constantia"/>
            </a:endParaRPr>
          </a:p>
          <a:p>
            <a:r>
              <a:rPr lang="en-US" sz="2800" dirty="0" smtClean="0">
                <a:latin typeface="Constantia"/>
                <a:cs typeface="Constantia"/>
              </a:rPr>
              <a:t>Take the test ASAP!!!!</a:t>
            </a:r>
          </a:p>
          <a:p>
            <a:pPr lvl="1"/>
            <a:r>
              <a:rPr lang="en-US" sz="2400" dirty="0" smtClean="0">
                <a:latin typeface="Constantia"/>
                <a:cs typeface="Constantia"/>
              </a:rPr>
              <a:t>On-peak (September to November)</a:t>
            </a:r>
          </a:p>
          <a:p>
            <a:pPr lvl="1"/>
            <a:r>
              <a:rPr lang="en-US" sz="2400" dirty="0" smtClean="0">
                <a:latin typeface="Constantia"/>
                <a:cs typeface="Constantia"/>
              </a:rPr>
              <a:t>Off-peak (Other times)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836" y="762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17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Notes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Constantia"/>
                <a:cs typeface="Constantia"/>
              </a:rPr>
              <a:t>Use your own address in the registration</a:t>
            </a:r>
          </a:p>
          <a:p>
            <a:r>
              <a:rPr lang="en-US" sz="2800" dirty="0" smtClean="0">
                <a:latin typeface="Constantia"/>
                <a:cs typeface="Constantia"/>
              </a:rPr>
              <a:t>Average of 2 months for preparation</a:t>
            </a:r>
          </a:p>
          <a:p>
            <a:pPr lvl="1"/>
            <a:r>
              <a:rPr lang="en-US" sz="2400" dirty="0">
                <a:latin typeface="Constantia"/>
                <a:cs typeface="Constantia"/>
              </a:rPr>
              <a:t>It depends on your English background</a:t>
            </a:r>
          </a:p>
          <a:p>
            <a:pPr lvl="1"/>
            <a:r>
              <a:rPr lang="en-US" sz="2400" dirty="0">
                <a:latin typeface="Constantia"/>
                <a:cs typeface="Constantia"/>
              </a:rPr>
              <a:t>Some studied for 5 days, some for several months</a:t>
            </a:r>
          </a:p>
          <a:p>
            <a:pPr lvl="1"/>
            <a:endParaRPr lang="en-US" sz="2400" dirty="0">
              <a:latin typeface="Constantia"/>
              <a:cs typeface="Constantia"/>
            </a:endParaRPr>
          </a:p>
          <a:p>
            <a:r>
              <a:rPr lang="en-US" sz="2800" dirty="0" smtClean="0">
                <a:solidFill>
                  <a:srgbClr val="FF0000"/>
                </a:solidFill>
                <a:latin typeface="Constantia"/>
                <a:cs typeface="Constantia"/>
              </a:rPr>
              <a:t>Reading, Listening, Speaking, and Writing topics are repetitive!!!!!</a:t>
            </a:r>
          </a:p>
          <a:p>
            <a:endParaRPr lang="en-US" sz="2800" dirty="0" smtClean="0">
              <a:latin typeface="Constantia"/>
              <a:cs typeface="Constantia"/>
            </a:endParaRPr>
          </a:p>
          <a:p>
            <a:pPr lvl="1"/>
            <a:endParaRPr lang="en-US" sz="2400" dirty="0" smtClean="0">
              <a:latin typeface="Constantia"/>
              <a:cs typeface="Constantia"/>
            </a:endParaRPr>
          </a:p>
          <a:p>
            <a:pPr lvl="1"/>
            <a:endParaRPr lang="en-US" sz="2400" dirty="0" smtClean="0">
              <a:latin typeface="Constantia"/>
              <a:cs typeface="Constanti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836" y="762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6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effectLst/>
              </a:rPr>
              <a:t>Most Important Note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endParaRPr lang="en-US" sz="2800" dirty="0" smtClean="0">
              <a:latin typeface="Constantia"/>
              <a:cs typeface="Constantia"/>
            </a:endParaRPr>
          </a:p>
          <a:p>
            <a:pPr marL="82296" indent="0">
              <a:buNone/>
            </a:pPr>
            <a:endParaRPr lang="en-US" sz="2800" dirty="0">
              <a:latin typeface="Constantia"/>
              <a:cs typeface="Constantia"/>
            </a:endParaRPr>
          </a:p>
          <a:p>
            <a:pPr marL="82296" indent="0" algn="ctr">
              <a:buNone/>
            </a:pPr>
            <a:r>
              <a:rPr lang="en-US" sz="4400" dirty="0" smtClean="0">
                <a:solidFill>
                  <a:srgbClr val="FF0000"/>
                </a:solidFill>
                <a:latin typeface="Constantia"/>
                <a:cs typeface="Constantia"/>
              </a:rPr>
              <a:t>Test taking skills are much more important than English background!!!!!!!</a:t>
            </a:r>
          </a:p>
          <a:p>
            <a:pPr lvl="1"/>
            <a:endParaRPr lang="en-US" sz="2400" dirty="0" smtClean="0">
              <a:latin typeface="Constantia"/>
              <a:cs typeface="Constantia"/>
            </a:endParaRPr>
          </a:p>
          <a:p>
            <a:pPr lvl="1"/>
            <a:endParaRPr lang="en-US" sz="2400" dirty="0" smtClean="0">
              <a:latin typeface="Constantia"/>
              <a:cs typeface="Constanti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836" y="762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03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 algn="ctr">
              <a:buNone/>
            </a:pPr>
            <a:endParaRPr lang="en-US" dirty="0" smtClean="0"/>
          </a:p>
          <a:p>
            <a:pPr marL="82296" indent="0" algn="ctr">
              <a:buNone/>
            </a:pPr>
            <a:endParaRPr lang="en-US" dirty="0"/>
          </a:p>
          <a:p>
            <a:pPr marL="82296" indent="0" algn="ctr">
              <a:buNone/>
            </a:pPr>
            <a:r>
              <a:rPr lang="en-US" sz="4400" dirty="0" smtClean="0"/>
              <a:t>Thanks for your attention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836" y="762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2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When to Start?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 algn="ctr">
              <a:buNone/>
            </a:pPr>
            <a:r>
              <a:rPr lang="en-US" sz="6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NOW !!</a:t>
            </a:r>
            <a:endParaRPr lang="en-US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1600" dirty="0"/>
              <a:t>First / Second year students: General English Skills</a:t>
            </a:r>
          </a:p>
          <a:p>
            <a:r>
              <a:rPr lang="en-US" sz="1600" dirty="0"/>
              <a:t>Third / Fourth year students: TOEFL Test </a:t>
            </a:r>
            <a:r>
              <a:rPr lang="en-US" sz="1600" dirty="0" smtClean="0"/>
              <a:t>Technics</a:t>
            </a:r>
          </a:p>
          <a:p>
            <a:endParaRPr lang="en-US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342900" lvl="1" indent="-342900"/>
            <a:r>
              <a:rPr lang="en-US" sz="2400" dirty="0"/>
              <a:t>TV Series…?!</a:t>
            </a:r>
          </a:p>
          <a:p>
            <a:pPr marL="0" lvl="1" indent="0">
              <a:buNone/>
            </a:pPr>
            <a:endParaRPr lang="en-US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495800"/>
            <a:ext cx="3163910" cy="5112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429000"/>
            <a:ext cx="2622997" cy="14754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5257800"/>
            <a:ext cx="3247086" cy="6104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836" y="762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203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Exam Structure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latin typeface="Constantia"/>
                <a:cs typeface="Constantia"/>
              </a:rPr>
              <a:t>Reading</a:t>
            </a:r>
          </a:p>
          <a:p>
            <a:pPr lvl="1"/>
            <a:r>
              <a:rPr lang="en-US" sz="2400" dirty="0">
                <a:latin typeface="Constantia"/>
                <a:cs typeface="Constantia"/>
              </a:rPr>
              <a:t>3 passages (continuous 60 minutes)</a:t>
            </a:r>
          </a:p>
          <a:p>
            <a:pPr lvl="1"/>
            <a:r>
              <a:rPr lang="en-US" sz="2400" dirty="0">
                <a:latin typeface="Constantia"/>
                <a:cs typeface="Constantia"/>
              </a:rPr>
              <a:t>52 questions (not all questions are equal</a:t>
            </a:r>
            <a:r>
              <a:rPr lang="en-US" sz="2400" dirty="0" smtClean="0">
                <a:latin typeface="Constantia"/>
                <a:cs typeface="Constantia"/>
              </a:rPr>
              <a:t>)</a:t>
            </a:r>
          </a:p>
          <a:p>
            <a:pPr lvl="1"/>
            <a:endParaRPr lang="en-US" sz="2800" dirty="0">
              <a:latin typeface="Constantia"/>
              <a:cs typeface="Constantia"/>
            </a:endParaRPr>
          </a:p>
          <a:p>
            <a:r>
              <a:rPr lang="en-US" sz="2800" dirty="0" smtClean="0">
                <a:latin typeface="Constantia"/>
                <a:cs typeface="Constantia"/>
              </a:rPr>
              <a:t>Listening</a:t>
            </a:r>
          </a:p>
          <a:p>
            <a:pPr lvl="1"/>
            <a:r>
              <a:rPr lang="en-US" sz="2400" dirty="0" smtClean="0">
                <a:latin typeface="Constantia"/>
                <a:cs typeface="Constantia"/>
              </a:rPr>
              <a:t>2 sections (separate 10 minutes, </a:t>
            </a:r>
            <a:r>
              <a:rPr lang="en-US" sz="2400" dirty="0" smtClean="0">
                <a:solidFill>
                  <a:srgbClr val="FF0000"/>
                </a:solidFill>
                <a:latin typeface="Constantia"/>
                <a:cs typeface="Constantia"/>
              </a:rPr>
              <a:t>only for answering</a:t>
            </a:r>
            <a:r>
              <a:rPr lang="en-US" sz="2400" dirty="0" smtClean="0">
                <a:latin typeface="Constantia"/>
                <a:cs typeface="Constantia"/>
              </a:rPr>
              <a:t>)</a:t>
            </a:r>
          </a:p>
          <a:p>
            <a:pPr lvl="2"/>
            <a:r>
              <a:rPr lang="en-US" dirty="0" smtClean="0">
                <a:latin typeface="Constantia"/>
                <a:cs typeface="Constantia"/>
              </a:rPr>
              <a:t>1 conversation (5 questions)</a:t>
            </a:r>
          </a:p>
          <a:p>
            <a:pPr lvl="2"/>
            <a:r>
              <a:rPr lang="en-US" dirty="0" smtClean="0">
                <a:latin typeface="Constantia"/>
                <a:cs typeface="Constantia"/>
              </a:rPr>
              <a:t>2 lectures (6 questions each)</a:t>
            </a:r>
          </a:p>
          <a:p>
            <a:pPr marL="658368" lvl="2" indent="0">
              <a:buNone/>
            </a:pPr>
            <a:endParaRPr lang="en-US" dirty="0">
              <a:latin typeface="Constantia"/>
              <a:cs typeface="Constantia"/>
            </a:endParaRPr>
          </a:p>
          <a:p>
            <a:pPr marL="0" lvl="1" indent="0" algn="ctr">
              <a:buNone/>
            </a:pPr>
            <a:r>
              <a:rPr lang="en-US" dirty="0" smtClean="0">
                <a:solidFill>
                  <a:srgbClr val="FF0000"/>
                </a:solidFill>
                <a:cs typeface="Constantia"/>
              </a:rPr>
              <a:t>Extended!!!</a:t>
            </a:r>
            <a:endParaRPr lang="en-US" dirty="0" smtClean="0">
              <a:latin typeface="Constantia"/>
              <a:cs typeface="Constanti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836" y="762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48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Exam Structure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latin typeface="Constantia"/>
                <a:cs typeface="Constantia"/>
              </a:rPr>
              <a:t>Speaking</a:t>
            </a:r>
          </a:p>
          <a:p>
            <a:pPr lvl="1"/>
            <a:r>
              <a:rPr lang="en-US" sz="2400" dirty="0" smtClean="0">
                <a:latin typeface="Constantia"/>
                <a:cs typeface="Constantia"/>
              </a:rPr>
              <a:t>6 questions (specific timing for each question)</a:t>
            </a:r>
          </a:p>
          <a:p>
            <a:pPr lvl="2"/>
            <a:r>
              <a:rPr lang="en-US" dirty="0">
                <a:latin typeface="Constantia"/>
                <a:cs typeface="Constantia"/>
              </a:rPr>
              <a:t>1</a:t>
            </a:r>
            <a:r>
              <a:rPr lang="en-US" dirty="0" smtClean="0">
                <a:latin typeface="Constantia"/>
                <a:cs typeface="Constantia"/>
              </a:rPr>
              <a:t> </a:t>
            </a:r>
            <a:r>
              <a:rPr lang="en-US" dirty="0">
                <a:latin typeface="Constantia"/>
                <a:cs typeface="Constantia"/>
              </a:rPr>
              <a:t>S</a:t>
            </a:r>
            <a:r>
              <a:rPr lang="en-US" dirty="0" smtClean="0">
                <a:latin typeface="Constantia"/>
                <a:cs typeface="Constantia"/>
              </a:rPr>
              <a:t>elf Opinion (15 sec, 45 sec)</a:t>
            </a:r>
          </a:p>
          <a:p>
            <a:pPr lvl="2"/>
            <a:r>
              <a:rPr lang="en-US" dirty="0" smtClean="0">
                <a:latin typeface="Constantia"/>
                <a:cs typeface="Constantia"/>
              </a:rPr>
              <a:t>1 Self Preference (15 sec, 45 sec)</a:t>
            </a:r>
          </a:p>
          <a:p>
            <a:pPr lvl="2"/>
            <a:r>
              <a:rPr lang="en-US" dirty="0" smtClean="0">
                <a:latin typeface="Constantia"/>
                <a:cs typeface="Constantia"/>
              </a:rPr>
              <a:t>1 Reading + Conversation</a:t>
            </a:r>
            <a:r>
              <a:rPr lang="en-US" dirty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(30 sec, 60 sec)</a:t>
            </a:r>
          </a:p>
          <a:p>
            <a:pPr lvl="2"/>
            <a:r>
              <a:rPr lang="en-US" dirty="0" smtClean="0">
                <a:latin typeface="Constantia"/>
                <a:cs typeface="Constantia"/>
              </a:rPr>
              <a:t>1 Reading + Lecture </a:t>
            </a:r>
            <a:r>
              <a:rPr lang="en-US" dirty="0">
                <a:latin typeface="Constantia"/>
                <a:cs typeface="Constantia"/>
              </a:rPr>
              <a:t>(30 sec, 60 sec</a:t>
            </a:r>
            <a:r>
              <a:rPr lang="en-US" dirty="0" smtClean="0">
                <a:latin typeface="Constantia"/>
                <a:cs typeface="Constantia"/>
              </a:rPr>
              <a:t>)</a:t>
            </a:r>
          </a:p>
          <a:p>
            <a:pPr lvl="2"/>
            <a:r>
              <a:rPr lang="en-US" dirty="0" smtClean="0">
                <a:latin typeface="Constantia"/>
                <a:cs typeface="Constantia"/>
              </a:rPr>
              <a:t>1 Conversation + Self </a:t>
            </a:r>
            <a:r>
              <a:rPr lang="en-US" dirty="0">
                <a:latin typeface="Constantia"/>
                <a:cs typeface="Constantia"/>
              </a:rPr>
              <a:t>R</a:t>
            </a:r>
            <a:r>
              <a:rPr lang="en-US" dirty="0" smtClean="0">
                <a:latin typeface="Constantia"/>
                <a:cs typeface="Constantia"/>
              </a:rPr>
              <a:t>ecommendation (20 sec, 60 sec)</a:t>
            </a:r>
          </a:p>
          <a:p>
            <a:pPr lvl="2"/>
            <a:r>
              <a:rPr lang="en-US" dirty="0" smtClean="0">
                <a:latin typeface="Constantia"/>
                <a:cs typeface="Constantia"/>
              </a:rPr>
              <a:t>1 Lecture (20 sec, 60 sec)</a:t>
            </a:r>
          </a:p>
          <a:p>
            <a:pPr lvl="2"/>
            <a:endParaRPr lang="en-US" sz="2800" dirty="0" smtClean="0">
              <a:latin typeface="Constantia"/>
              <a:cs typeface="Constantia"/>
            </a:endParaRPr>
          </a:p>
          <a:p>
            <a:pPr lvl="2"/>
            <a:endParaRPr lang="en-US" sz="2800" dirty="0" smtClean="0">
              <a:latin typeface="Constantia"/>
              <a:cs typeface="Constantia"/>
            </a:endParaRPr>
          </a:p>
          <a:p>
            <a:pPr lvl="2"/>
            <a:endParaRPr lang="en-US" sz="2800" dirty="0">
              <a:latin typeface="Constantia"/>
              <a:cs typeface="Constantia"/>
            </a:endParaRPr>
          </a:p>
          <a:p>
            <a:pPr marL="0" lvl="1" indent="0">
              <a:buNone/>
            </a:pPr>
            <a:endParaRPr lang="en-US" dirty="0" smtClean="0">
              <a:latin typeface="Constantia"/>
              <a:cs typeface="Constanti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836" y="762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18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Exam Structure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Constantia"/>
                <a:cs typeface="Constantia"/>
              </a:rPr>
              <a:t>Writing</a:t>
            </a:r>
          </a:p>
          <a:p>
            <a:pPr lvl="1"/>
            <a:r>
              <a:rPr lang="en-US" sz="2400" dirty="0" smtClean="0">
                <a:latin typeface="Constantia"/>
                <a:cs typeface="Constantia"/>
              </a:rPr>
              <a:t>2 sections</a:t>
            </a:r>
          </a:p>
          <a:p>
            <a:pPr lvl="2"/>
            <a:r>
              <a:rPr lang="en-US" dirty="0" smtClean="0">
                <a:latin typeface="Constantia"/>
                <a:cs typeface="Constantia"/>
              </a:rPr>
              <a:t>1 Integrated Writing (150 -225 words in 20 minutes)</a:t>
            </a:r>
          </a:p>
          <a:p>
            <a:pPr lvl="2"/>
            <a:r>
              <a:rPr lang="en-US" dirty="0" smtClean="0">
                <a:latin typeface="Constantia"/>
                <a:cs typeface="Constantia"/>
              </a:rPr>
              <a:t>1 independent Writing (at least 300 words in 30 minutes)</a:t>
            </a:r>
          </a:p>
          <a:p>
            <a:pPr lvl="2"/>
            <a:endParaRPr lang="en-US" sz="2800" dirty="0" smtClean="0">
              <a:latin typeface="Constantia"/>
              <a:cs typeface="Constantia"/>
            </a:endParaRPr>
          </a:p>
          <a:p>
            <a:pPr lvl="2"/>
            <a:endParaRPr lang="en-US" sz="2800" dirty="0">
              <a:latin typeface="Constantia"/>
              <a:cs typeface="Constantia"/>
            </a:endParaRPr>
          </a:p>
          <a:p>
            <a:pPr marL="0" lvl="1" indent="0">
              <a:buNone/>
            </a:pPr>
            <a:endParaRPr lang="en-US" dirty="0" smtClean="0">
              <a:latin typeface="Constantia"/>
              <a:cs typeface="Constanti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836" y="762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76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How to study (Vocabulary)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onstantia"/>
                <a:cs typeface="Constantia"/>
              </a:rPr>
              <a:t>There are words, you HAVE to know…</a:t>
            </a:r>
          </a:p>
          <a:p>
            <a:pPr lvl="1"/>
            <a:r>
              <a:rPr lang="en-US" sz="2400" dirty="0" smtClean="0">
                <a:latin typeface="Constantia"/>
                <a:cs typeface="Constantia"/>
              </a:rPr>
              <a:t>Essential </a:t>
            </a:r>
            <a:r>
              <a:rPr lang="en-US" sz="2400" dirty="0">
                <a:latin typeface="Constantia"/>
                <a:cs typeface="Constantia"/>
              </a:rPr>
              <a:t>Words for the TOEFL</a:t>
            </a:r>
          </a:p>
          <a:p>
            <a:pPr lvl="1"/>
            <a:r>
              <a:rPr lang="en-US" sz="2400" dirty="0">
                <a:latin typeface="Constantia"/>
                <a:cs typeface="Constantia"/>
              </a:rPr>
              <a:t>504 Absolutely Essential Words</a:t>
            </a:r>
          </a:p>
          <a:p>
            <a:pPr marL="402336" lvl="1" indent="0">
              <a:buNone/>
            </a:pPr>
            <a:endParaRPr lang="en-US" dirty="0">
              <a:latin typeface="Constantia"/>
              <a:cs typeface="Constantia"/>
            </a:endParaRPr>
          </a:p>
          <a:p>
            <a:r>
              <a:rPr lang="en-US" sz="2800" dirty="0">
                <a:latin typeface="Constantia"/>
                <a:cs typeface="Constantia"/>
              </a:rPr>
              <a:t>There are words, you’d better know</a:t>
            </a:r>
            <a:r>
              <a:rPr lang="en-US" sz="2800" dirty="0" smtClean="0">
                <a:latin typeface="Constantia"/>
                <a:cs typeface="Constantia"/>
              </a:rPr>
              <a:t>…</a:t>
            </a:r>
          </a:p>
          <a:p>
            <a:pPr lvl="1"/>
            <a:r>
              <a:rPr lang="en-US" sz="2400" dirty="0" smtClean="0">
                <a:latin typeface="Constantia"/>
                <a:cs typeface="Constantia"/>
              </a:rPr>
              <a:t>Vocabulary used in passages you read (</a:t>
            </a:r>
            <a:r>
              <a:rPr lang="en-US" sz="2400" dirty="0" smtClean="0">
                <a:solidFill>
                  <a:srgbClr val="FF0000"/>
                </a:solidFill>
                <a:latin typeface="Constantia"/>
                <a:cs typeface="Constantia"/>
              </a:rPr>
              <a:t>Reading subjects are repetitive!!!!</a:t>
            </a:r>
            <a:r>
              <a:rPr lang="en-US" sz="2400" dirty="0" smtClean="0">
                <a:latin typeface="Constantia"/>
                <a:cs typeface="Constantia"/>
              </a:rPr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836" y="762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53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How to study (Books)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smtClean="0">
                <a:latin typeface="Constantia"/>
                <a:cs typeface="Constantia"/>
              </a:rPr>
              <a:t>Delta’s Key to the Next Generation TOEFL Test</a:t>
            </a:r>
          </a:p>
          <a:p>
            <a:r>
              <a:rPr lang="en-US" sz="2800" dirty="0" smtClean="0">
                <a:latin typeface="Constantia"/>
                <a:cs typeface="Constantia"/>
              </a:rPr>
              <a:t>Longman Preparation Course for the TOEFL Test</a:t>
            </a:r>
            <a:endParaRPr lang="en-US" dirty="0">
              <a:latin typeface="Constantia"/>
              <a:cs typeface="Constantia"/>
            </a:endParaRPr>
          </a:p>
          <a:p>
            <a:r>
              <a:rPr lang="en-US" sz="2800" dirty="0" smtClean="0">
                <a:latin typeface="Constantia"/>
                <a:cs typeface="Constantia"/>
              </a:rPr>
              <a:t>Barron’s TOEFL </a:t>
            </a:r>
            <a:r>
              <a:rPr lang="en-US" sz="2800" dirty="0" err="1" smtClean="0">
                <a:latin typeface="Constantia"/>
                <a:cs typeface="Constantia"/>
              </a:rPr>
              <a:t>iBT</a:t>
            </a:r>
            <a:endParaRPr lang="en-US" sz="2800" dirty="0" smtClean="0">
              <a:latin typeface="Constantia"/>
              <a:cs typeface="Constantia"/>
            </a:endParaRPr>
          </a:p>
          <a:p>
            <a:r>
              <a:rPr lang="en-US" sz="2800" dirty="0" smtClean="0">
                <a:latin typeface="Constantia"/>
                <a:cs typeface="Constantia"/>
              </a:rPr>
              <a:t>Cambridge Preparation for the TOEFL Test</a:t>
            </a:r>
          </a:p>
          <a:p>
            <a:r>
              <a:rPr lang="en-US" sz="2800" dirty="0" smtClean="0">
                <a:latin typeface="Constantia"/>
                <a:cs typeface="Constantia"/>
              </a:rPr>
              <a:t>Kaplan TOEFL </a:t>
            </a:r>
            <a:r>
              <a:rPr lang="en-US" sz="2800" dirty="0" err="1" smtClean="0">
                <a:latin typeface="Constantia"/>
                <a:cs typeface="Constantia"/>
              </a:rPr>
              <a:t>iBT</a:t>
            </a:r>
            <a:endParaRPr lang="en-US" sz="2800" dirty="0" smtClean="0">
              <a:latin typeface="Constantia"/>
              <a:cs typeface="Constantia"/>
            </a:endParaRPr>
          </a:p>
          <a:p>
            <a:r>
              <a:rPr lang="en-US" sz="2800" dirty="0">
                <a:latin typeface="Constantia"/>
                <a:cs typeface="Constantia"/>
              </a:rPr>
              <a:t>Oxford preparation course for the TOEFL </a:t>
            </a:r>
            <a:r>
              <a:rPr lang="en-US" sz="2800" dirty="0" err="1">
                <a:latin typeface="Constantia"/>
                <a:cs typeface="Constantia"/>
              </a:rPr>
              <a:t>iBT</a:t>
            </a:r>
            <a:r>
              <a:rPr lang="en-US" sz="2800" dirty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Exam</a:t>
            </a:r>
          </a:p>
          <a:p>
            <a:r>
              <a:rPr lang="en-US" sz="2800" dirty="0">
                <a:latin typeface="Constantia"/>
                <a:cs typeface="Constantia"/>
              </a:rPr>
              <a:t>Official Guide to the TOEFL </a:t>
            </a:r>
            <a:r>
              <a:rPr lang="en-US" sz="2800" dirty="0" smtClean="0">
                <a:latin typeface="Constantia"/>
                <a:cs typeface="Constantia"/>
              </a:rPr>
              <a:t>Test</a:t>
            </a:r>
          </a:p>
          <a:p>
            <a:r>
              <a:rPr lang="en-US" sz="2800" dirty="0" smtClean="0">
                <a:latin typeface="Constantia"/>
                <a:cs typeface="Constantia"/>
              </a:rPr>
              <a:t>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836" y="762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99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How to study (Reading)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Constantia"/>
                <a:cs typeface="Constantia"/>
              </a:rPr>
              <a:t>Practice</a:t>
            </a:r>
            <a:endParaRPr lang="fa-IR" sz="2800" dirty="0" smtClean="0">
              <a:latin typeface="Constantia"/>
              <a:cs typeface="Constantia"/>
            </a:endParaRPr>
          </a:p>
          <a:p>
            <a:pPr lvl="1"/>
            <a:r>
              <a:rPr lang="en-US" sz="2400" dirty="0">
                <a:latin typeface="Constantia"/>
                <a:cs typeface="Constantia"/>
              </a:rPr>
              <a:t>English articles</a:t>
            </a:r>
          </a:p>
          <a:p>
            <a:pPr lvl="1"/>
            <a:r>
              <a:rPr lang="en-US" sz="2400" dirty="0">
                <a:latin typeface="Constantia"/>
                <a:cs typeface="Constantia"/>
              </a:rPr>
              <a:t>Magazines (National geography, …)</a:t>
            </a:r>
          </a:p>
          <a:p>
            <a:pPr lvl="1"/>
            <a:r>
              <a:rPr lang="en-US" sz="2400" dirty="0">
                <a:latin typeface="Constantia"/>
                <a:cs typeface="Constantia"/>
              </a:rPr>
              <a:t>Documentaries</a:t>
            </a:r>
          </a:p>
          <a:p>
            <a:r>
              <a:rPr lang="en-US" sz="2800" dirty="0">
                <a:latin typeface="Constantia"/>
                <a:cs typeface="Constantia"/>
              </a:rPr>
              <a:t>Figure out your OWN technic</a:t>
            </a:r>
          </a:p>
          <a:p>
            <a:pPr lvl="1"/>
            <a:r>
              <a:rPr lang="en-US" sz="2400" dirty="0">
                <a:latin typeface="Constantia"/>
                <a:cs typeface="Constantia"/>
              </a:rPr>
              <a:t>Paragraph by paragraph?!</a:t>
            </a:r>
          </a:p>
          <a:p>
            <a:pPr lvl="1"/>
            <a:r>
              <a:rPr lang="en-US" sz="2400" dirty="0">
                <a:latin typeface="Constantia"/>
                <a:cs typeface="Constantia"/>
              </a:rPr>
              <a:t>Question by Question?!</a:t>
            </a:r>
          </a:p>
          <a:p>
            <a:pPr marL="585216" indent="-457200"/>
            <a:r>
              <a:rPr lang="en-US" sz="2800" dirty="0">
                <a:latin typeface="Constantia"/>
                <a:cs typeface="Constantia"/>
              </a:rPr>
              <a:t>Time Matters!</a:t>
            </a:r>
          </a:p>
          <a:p>
            <a:pPr marL="585216" indent="-457200"/>
            <a:endParaRPr lang="en-US" sz="2800" dirty="0">
              <a:latin typeface="Constantia"/>
              <a:cs typeface="Constantia"/>
            </a:endParaRPr>
          </a:p>
          <a:p>
            <a:pPr marL="402336" lvl="1" indent="0">
              <a:buNone/>
            </a:pPr>
            <a:endParaRPr lang="en-US" dirty="0" smtClean="0">
              <a:latin typeface="Constantia"/>
              <a:cs typeface="Constantia"/>
            </a:endParaRPr>
          </a:p>
          <a:p>
            <a:pPr lvl="1"/>
            <a:endParaRPr lang="en-US" dirty="0" smtClean="0">
              <a:latin typeface="Constantia"/>
              <a:cs typeface="Constanti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836" y="762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68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How to study (Listening)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Constantia"/>
                <a:cs typeface="Constantia"/>
              </a:rPr>
              <a:t>Practice</a:t>
            </a:r>
            <a:endParaRPr lang="fa-IR" sz="2800" dirty="0" smtClean="0">
              <a:latin typeface="Constantia"/>
              <a:cs typeface="Constantia"/>
            </a:endParaRPr>
          </a:p>
          <a:p>
            <a:pPr lvl="1"/>
            <a:r>
              <a:rPr lang="en-US" sz="2400" dirty="0" smtClean="0">
                <a:latin typeface="Constantia"/>
                <a:cs typeface="Constantia"/>
              </a:rPr>
              <a:t>TED Talks</a:t>
            </a:r>
            <a:endParaRPr lang="en-US" sz="2400" dirty="0">
              <a:latin typeface="Constantia"/>
              <a:cs typeface="Constantia"/>
            </a:endParaRPr>
          </a:p>
          <a:p>
            <a:pPr lvl="1"/>
            <a:r>
              <a:rPr lang="en-US" sz="2400" dirty="0" smtClean="0">
                <a:latin typeface="Constantia"/>
                <a:cs typeface="Constantia"/>
              </a:rPr>
              <a:t>TV Series, Movies, …</a:t>
            </a:r>
          </a:p>
          <a:p>
            <a:pPr marL="402336" lvl="1" indent="0">
              <a:buNone/>
            </a:pPr>
            <a:endParaRPr lang="en-US" dirty="0">
              <a:latin typeface="Constantia"/>
              <a:cs typeface="Constantia"/>
            </a:endParaRPr>
          </a:p>
          <a:p>
            <a:pPr marL="585216" indent="-457200"/>
            <a:r>
              <a:rPr lang="en-US" sz="2800" dirty="0">
                <a:latin typeface="Constantia"/>
                <a:cs typeface="Constantia"/>
              </a:rPr>
              <a:t>Note Taking, Note Taking, Note Taking, …</a:t>
            </a:r>
          </a:p>
          <a:p>
            <a:pPr marL="128016" indent="0">
              <a:buNone/>
            </a:pPr>
            <a:endParaRPr lang="en-US" sz="2800" dirty="0" smtClean="0">
              <a:latin typeface="Constantia"/>
              <a:cs typeface="Constantia"/>
            </a:endParaRPr>
          </a:p>
          <a:p>
            <a:pPr marL="402336" lvl="1" indent="0">
              <a:buNone/>
            </a:pPr>
            <a:endParaRPr lang="en-US" dirty="0" smtClean="0">
              <a:latin typeface="Constantia"/>
              <a:cs typeface="Constantia"/>
            </a:endParaRPr>
          </a:p>
          <a:p>
            <a:pPr lvl="1"/>
            <a:endParaRPr lang="en-US" dirty="0" smtClean="0">
              <a:latin typeface="Constantia"/>
              <a:cs typeface="Constanti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836" y="762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61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Custom 1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373545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8640</TotalTime>
  <Words>573</Words>
  <Application>Microsoft Office PowerPoint</Application>
  <PresentationFormat>On-screen Show (4:3)</PresentationFormat>
  <Paragraphs>125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Constantia</vt:lpstr>
      <vt:lpstr>Verdana</vt:lpstr>
      <vt:lpstr>Wingdings 2</vt:lpstr>
      <vt:lpstr>Solstice</vt:lpstr>
      <vt:lpstr>TOEFL</vt:lpstr>
      <vt:lpstr>When to Start?</vt:lpstr>
      <vt:lpstr>Exam Structure</vt:lpstr>
      <vt:lpstr>Exam Structure</vt:lpstr>
      <vt:lpstr>Exam Structure</vt:lpstr>
      <vt:lpstr>How to study (Vocabulary)</vt:lpstr>
      <vt:lpstr>How to study (Books)</vt:lpstr>
      <vt:lpstr>How to study (Reading)</vt:lpstr>
      <vt:lpstr>How to study (Listening)</vt:lpstr>
      <vt:lpstr>How to study (Speaking)</vt:lpstr>
      <vt:lpstr>How to study (Writing)</vt:lpstr>
      <vt:lpstr>Wrap Up With TPOs!</vt:lpstr>
      <vt:lpstr>Test Centers</vt:lpstr>
      <vt:lpstr>Registration</vt:lpstr>
      <vt:lpstr>Notes</vt:lpstr>
      <vt:lpstr>Most Important Note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Dry Etching</dc:title>
  <dc:creator>Omersa</dc:creator>
  <cp:lastModifiedBy>Mohammad Hosseini</cp:lastModifiedBy>
  <cp:revision>285</cp:revision>
  <dcterms:created xsi:type="dcterms:W3CDTF">2010-11-13T18:30:59Z</dcterms:created>
  <dcterms:modified xsi:type="dcterms:W3CDTF">2017-08-14T07:06:42Z</dcterms:modified>
</cp:coreProperties>
</file>