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35"/>
  </p:notesMasterIdLst>
  <p:sldIdLst>
    <p:sldId id="256" r:id="rId2"/>
    <p:sldId id="261" r:id="rId3"/>
    <p:sldId id="262" r:id="rId4"/>
    <p:sldId id="260" r:id="rId5"/>
    <p:sldId id="306" r:id="rId6"/>
    <p:sldId id="266" r:id="rId7"/>
    <p:sldId id="264" r:id="rId8"/>
    <p:sldId id="267" r:id="rId9"/>
    <p:sldId id="265" r:id="rId10"/>
    <p:sldId id="268" r:id="rId11"/>
    <p:sldId id="274" r:id="rId12"/>
    <p:sldId id="269" r:id="rId13"/>
    <p:sldId id="275" r:id="rId14"/>
    <p:sldId id="271" r:id="rId15"/>
    <p:sldId id="276" r:id="rId16"/>
    <p:sldId id="279" r:id="rId17"/>
    <p:sldId id="307" r:id="rId18"/>
    <p:sldId id="305" r:id="rId19"/>
    <p:sldId id="308" r:id="rId20"/>
    <p:sldId id="284" r:id="rId21"/>
    <p:sldId id="286" r:id="rId22"/>
    <p:sldId id="292" r:id="rId23"/>
    <p:sldId id="293" r:id="rId24"/>
    <p:sldId id="294" r:id="rId25"/>
    <p:sldId id="295" r:id="rId26"/>
    <p:sldId id="297" r:id="rId27"/>
    <p:sldId id="298" r:id="rId28"/>
    <p:sldId id="300" r:id="rId29"/>
    <p:sldId id="304" r:id="rId30"/>
    <p:sldId id="301" r:id="rId31"/>
    <p:sldId id="302" r:id="rId32"/>
    <p:sldId id="303" r:id="rId33"/>
    <p:sldId id="27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iX No" initials="AN" lastIdx="3" clrIdx="0">
    <p:extLst>
      <p:ext uri="{19B8F6BF-5375-455C-9EA6-DF929625EA0E}">
        <p15:presenceInfo xmlns:p15="http://schemas.microsoft.com/office/powerpoint/2012/main" userId="c99e278c028d81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996" autoAdjust="0"/>
  </p:normalViewPr>
  <p:slideViewPr>
    <p:cSldViewPr snapToGrid="0">
      <p:cViewPr varScale="1">
        <p:scale>
          <a:sx n="63" d="100"/>
          <a:sy n="63" d="100"/>
        </p:scale>
        <p:origin x="15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3EEDECBD-4370-4265-9705-F43B11835607}" type="datetimeFigureOut">
              <a:rPr lang="fa-IR" smtClean="0"/>
              <a:t>27/03/1438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41AFEEDC-BD41-4C28-A797-ADFC6106617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3656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09470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10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32601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11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32345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12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35252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13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35726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14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91164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15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71275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NSA</a:t>
            </a:r>
          </a:p>
          <a:p>
            <a:r>
              <a:rPr lang="fa-IR" dirty="0" smtClean="0"/>
              <a:t>تعهد</a:t>
            </a:r>
          </a:p>
          <a:p>
            <a:r>
              <a:rPr lang="fa-IR" dirty="0" smtClean="0"/>
              <a:t>جریمه</a:t>
            </a:r>
            <a:endParaRPr lang="en-US" dirty="0" smtClean="0"/>
          </a:p>
          <a:p>
            <a:r>
              <a:rPr lang="en-US" dirty="0" smtClean="0"/>
              <a:t>AWS</a:t>
            </a:r>
            <a:r>
              <a:rPr lang="en-US" baseline="0" dirty="0" smtClean="0"/>
              <a:t> 1000 Server</a:t>
            </a:r>
          </a:p>
          <a:p>
            <a:r>
              <a:rPr lang="en-US" baseline="0" dirty="0" smtClean="0"/>
              <a:t>1Server 10 VM</a:t>
            </a:r>
          </a:p>
          <a:p>
            <a:r>
              <a:rPr lang="en-US" baseline="0" dirty="0" smtClean="0"/>
              <a:t>1VM 1Client</a:t>
            </a:r>
          </a:p>
          <a:p>
            <a:r>
              <a:rPr lang="en-US" baseline="0" dirty="0" smtClean="0"/>
              <a:t>HW Same Base</a:t>
            </a: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16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47257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 talk about</a:t>
            </a:r>
            <a:r>
              <a:rPr lang="en-US" baseline="0" dirty="0" smtClean="0"/>
              <a:t> Private MS &gt; 30%Ostack 7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17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51586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AFEEDC-BD41-4C28-A797-ADFC6106617C}" type="slidenum">
              <a:rPr kumimoji="0" lang="fa-I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a-I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40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20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85172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2936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21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1139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22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24451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r>
              <a:rPr lang="en-US" baseline="0" dirty="0" smtClean="0"/>
              <a:t> Same Login Panel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23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306470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24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21230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25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43515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26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511730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27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36477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28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717141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AFEEDC-BD41-4C28-A797-ADFC6106617C}" type="slidenum">
              <a:rPr kumimoji="0" lang="fa-I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fa-I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5944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30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3626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r" rtl="1">
              <a:buAutoNum type="arabicPeriod"/>
            </a:pPr>
            <a:r>
              <a:rPr lang="fa-IR" baseline="0" dirty="0" smtClean="0"/>
              <a:t>تعریف </a:t>
            </a:r>
            <a:r>
              <a:rPr lang="fa-IR" b="1" baseline="0" dirty="0" smtClean="0"/>
              <a:t>کلی</a:t>
            </a:r>
          </a:p>
          <a:p>
            <a:pPr marL="228600" indent="-228600" algn="r" rtl="1">
              <a:buAutoNum type="arabicPeriod"/>
            </a:pPr>
            <a:r>
              <a:rPr lang="fa-IR" dirty="0" smtClean="0"/>
              <a:t>یک</a:t>
            </a:r>
            <a:r>
              <a:rPr lang="fa-IR" baseline="0" dirty="0" smtClean="0"/>
              <a:t> ویژگی اصلی که هم پوینت + هم –</a:t>
            </a:r>
          </a:p>
          <a:p>
            <a:pPr marL="228600" indent="-228600" algn="r" rtl="1">
              <a:buAutoNum type="arabicPeriod"/>
            </a:pPr>
            <a:r>
              <a:rPr lang="fa-IR" dirty="0" smtClean="0"/>
              <a:t>- وابسته</a:t>
            </a:r>
            <a:r>
              <a:rPr lang="fa-IR" baseline="0" dirty="0" smtClean="0"/>
              <a:t> بودن به اینترنت – وابستگی به محیط – به سرعت اینترنت – برنامه های تحت کاربر روی تجربه کاربری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05530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31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82187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خلاصه</a:t>
            </a:r>
          </a:p>
          <a:p>
            <a:r>
              <a:rPr lang="fa-IR" dirty="0" smtClean="0"/>
              <a:t>جمع</a:t>
            </a:r>
            <a:r>
              <a:rPr lang="fa-IR" baseline="0" dirty="0" smtClean="0"/>
              <a:t> بندی</a:t>
            </a:r>
          </a:p>
          <a:p>
            <a:r>
              <a:rPr lang="fa-IR" baseline="0" dirty="0" smtClean="0"/>
              <a:t>هفته پیش کنفرانسی بود در مورد ....</a:t>
            </a:r>
          </a:p>
          <a:p>
            <a:r>
              <a:rPr lang="fa-IR" baseline="0" dirty="0" smtClean="0"/>
              <a:t>این پین رو دادن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32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994699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33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65995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r" rtl="1">
              <a:buAutoNum type="arabicPeriod"/>
            </a:pPr>
            <a:r>
              <a:rPr lang="fa-IR" baseline="0" dirty="0" smtClean="0"/>
              <a:t>ایده اینکه یه چیزی یه جای دیگه باشه</a:t>
            </a:r>
          </a:p>
          <a:p>
            <a:pPr marL="228600" indent="-228600" algn="r" rtl="1">
              <a:buAutoNum type="arabicPeriod"/>
            </a:pPr>
            <a:r>
              <a:rPr lang="fa-IR" dirty="0" smtClean="0"/>
              <a:t>اسم</a:t>
            </a:r>
            <a:r>
              <a:rPr lang="fa-IR" baseline="0" dirty="0" smtClean="0"/>
              <a:t> گذاری</a:t>
            </a:r>
          </a:p>
          <a:p>
            <a:pPr marL="228600" indent="-228600" algn="r" rtl="1">
              <a:buAutoNum type="arabicPeriod"/>
            </a:pPr>
            <a:r>
              <a:rPr lang="fa-IR" baseline="0" dirty="0" smtClean="0"/>
              <a:t>اولین – اول ستوریج </a:t>
            </a:r>
          </a:p>
          <a:p>
            <a:pPr marL="228600" indent="-228600" algn="r" rtl="1">
              <a:buAutoNum type="arabicPeriod"/>
            </a:pPr>
            <a:r>
              <a:rPr lang="fa-IR" baseline="0" dirty="0" smtClean="0"/>
              <a:t>تو این بین چندتان </a:t>
            </a:r>
            <a:r>
              <a:rPr lang="en-US" baseline="0" dirty="0" smtClean="0"/>
              <a:t>COS </a:t>
            </a:r>
            <a:r>
              <a:rPr lang="fa-IR" baseline="0" dirty="0" smtClean="0"/>
              <a:t>اوپن سورس میان  مثل اوکالیپتوس – ولی با استقبال روبهرو نمیشن – </a:t>
            </a:r>
            <a:r>
              <a:rPr lang="en-US" baseline="0" dirty="0" smtClean="0"/>
              <a:t>HP – </a:t>
            </a:r>
            <a:r>
              <a:rPr lang="fa-IR" baseline="0" dirty="0" smtClean="0"/>
              <a:t>و امسال قرار کنسل بشه پروژه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r>
              <a:rPr lang="fa-IR" baseline="0" dirty="0" smtClean="0"/>
              <a:t>ولی اوپن بعد معروفیت یک کامیونیتی راه مینداره  تا شرکت های دیگه هم بیان</a:t>
            </a:r>
            <a:endParaRPr lang="en-US" baseline="0" dirty="0" smtClean="0"/>
          </a:p>
          <a:p>
            <a:pPr marL="228600" indent="-228600" algn="r" rtl="1">
              <a:buAutoNum type="arabicPeriod"/>
            </a:pPr>
            <a:r>
              <a:rPr lang="fa-IR" baseline="0" dirty="0" smtClean="0"/>
              <a:t>نزدیک 70 سرویس + رشد عجیب</a:t>
            </a:r>
          </a:p>
          <a:p>
            <a:pPr marL="685800" lvl="1" indent="-228600" algn="r" rtl="1">
              <a:buAutoNum type="arabicPeriod"/>
            </a:pPr>
            <a:endParaRPr lang="fa-I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27921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همون طور</a:t>
            </a:r>
            <a:r>
              <a:rPr lang="fa-IR" baseline="0" dirty="0" smtClean="0"/>
              <a:t> که حدس میزنین</a:t>
            </a:r>
            <a:endParaRPr lang="fa-IR" dirty="0" smtClean="0"/>
          </a:p>
          <a:p>
            <a:r>
              <a:rPr lang="fa-IR" dirty="0" smtClean="0"/>
              <a:t> مشکل اساسی</a:t>
            </a:r>
            <a:r>
              <a:rPr lang="fa-IR" baseline="0" dirty="0" smtClean="0"/>
              <a:t> ما برای استفاده از این سرویس ها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1609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3 </a:t>
            </a:r>
            <a:r>
              <a:rPr lang="fa-IR" dirty="0" smtClean="0"/>
              <a:t>لایه</a:t>
            </a:r>
          </a:p>
          <a:p>
            <a:pPr algn="r" rtl="1"/>
            <a:r>
              <a:rPr lang="fa-IR" baseline="0" dirty="0" smtClean="0"/>
              <a:t> درمورد سرویس حرف نزن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9442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87243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3. دیتاسنتر</a:t>
            </a:r>
            <a:r>
              <a:rPr lang="fa-IR" baseline="0" dirty="0" smtClean="0"/>
              <a:t> و سرور هایی در نقاط مختلطی از جهان باشن  - ولی باید به صورت متمرکز در دسترس باشند</a:t>
            </a:r>
          </a:p>
          <a:p>
            <a:pPr algn="r" rtl="1"/>
            <a:r>
              <a:rPr lang="fa-IR" baseline="0" dirty="0" smtClean="0"/>
              <a:t>4.اگر بیشتر استفاده کرد  بیشتر ریسورس بدن</a:t>
            </a:r>
          </a:p>
          <a:p>
            <a:pPr algn="r" rtl="1"/>
            <a:r>
              <a:rPr lang="fa-IR" baseline="0" dirty="0" smtClean="0"/>
              <a:t>5. </a:t>
            </a:r>
            <a:r>
              <a:rPr lang="en-US" baseline="0" dirty="0" smtClean="0"/>
              <a:t>Meter </a:t>
            </a:r>
            <a:r>
              <a:rPr lang="fa-IR" baseline="0" dirty="0" smtClean="0"/>
              <a:t>و ریپورت بشه – لاگ بندازه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99130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r>
              <a:rPr lang="en-US" baseline="0" dirty="0" smtClean="0"/>
              <a:t> Details Next Page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EEDC-BD41-4C28-A797-ADFC6106617C}" type="slidenum">
              <a:rPr lang="fa-IR" smtClean="0"/>
              <a:t>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6493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09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7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6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7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8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4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7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6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0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3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twitter.com/2009/01/monday-morning-madness.html" TargetMode="External"/><Relationship Id="rId3" Type="http://schemas.openxmlformats.org/officeDocument/2006/relationships/hyperlink" Target="https://en.wikipedia.org/wiki/Cloud_computing" TargetMode="External"/><Relationship Id="rId7" Type="http://schemas.openxmlformats.org/officeDocument/2006/relationships/hyperlink" Target="http://cloudsecurityalliance.org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muoncloud.com/" TargetMode="External"/><Relationship Id="rId5" Type="http://schemas.openxmlformats.org/officeDocument/2006/relationships/hyperlink" Target="http://cloud-services-review.toptenreviews.com/" TargetMode="External"/><Relationship Id="rId4" Type="http://schemas.openxmlformats.org/officeDocument/2006/relationships/hyperlink" Target="http://www.nist.gov/itl/cloud/index.cf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1720" y="4334183"/>
            <a:ext cx="3867800" cy="386023"/>
          </a:xfrm>
        </p:spPr>
        <p:txBody>
          <a:bodyPr>
            <a:noAutofit/>
          </a:bodyPr>
          <a:lstStyle/>
          <a:p>
            <a:pPr algn="r"/>
            <a:r>
              <a:rPr lang="en-US" sz="2000" dirty="0" smtClean="0">
                <a:cs typeface="B Nazanin" panose="00000400000000000000" pitchFamily="2" charset="-78"/>
              </a:rPr>
              <a:t>	</a:t>
            </a:r>
            <a:r>
              <a:rPr lang="fa-IR" sz="2000" dirty="0" smtClean="0">
                <a:cs typeface="B Nazanin" panose="00000400000000000000" pitchFamily="2" charset="-78"/>
              </a:rPr>
              <a:t>شهریار </a:t>
            </a:r>
            <a:r>
              <a:rPr lang="fa-IR" sz="2000" dirty="0" smtClean="0">
                <a:cs typeface="B Nazanin" panose="00000400000000000000" pitchFamily="2" charset="-78"/>
              </a:rPr>
              <a:t>یزدی </a:t>
            </a:r>
            <a:r>
              <a:rPr lang="fa-IR" sz="2000" dirty="0" smtClean="0">
                <a:cs typeface="B Nazanin" panose="00000400000000000000" pitchFamily="2" charset="-78"/>
              </a:rPr>
              <a:t>پور</a:t>
            </a:r>
            <a:endParaRPr lang="fa-IR" sz="2000" dirty="0">
              <a:cs typeface="B Nazanin" panose="00000400000000000000" pitchFamily="2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764" y="5368763"/>
            <a:ext cx="416531" cy="57917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22960" y="3360819"/>
            <a:ext cx="7543800" cy="97336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4050" dirty="0">
                <a:latin typeface="Book Antiqua" panose="02040602050305030304" pitchFamily="18" charset="0"/>
                <a:cs typeface="Adobe Gurmukhi" panose="01010101010101010101" pitchFamily="50" charset="0"/>
              </a:rPr>
              <a:t>Cloud Computing</a:t>
            </a:r>
            <a:endParaRPr lang="fa-IR" sz="4050" dirty="0">
              <a:latin typeface="Book Antiqua" panose="020406020503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960" y="5512121"/>
            <a:ext cx="1167479" cy="34624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650" b="1" dirty="0">
                <a:cs typeface="B Nazanin" panose="00000400000000000000" pitchFamily="2" charset="-78"/>
              </a:rPr>
              <a:t>	 1395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1910" y="5512121"/>
            <a:ext cx="1932167" cy="34624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650" b="1" dirty="0">
                <a:cs typeface="B Nazanin" panose="00000400000000000000" pitchFamily="2" charset="-78"/>
              </a:rPr>
              <a:t>دانشگاه خوارزمی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439" y="665326"/>
            <a:ext cx="5968591" cy="26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خدمات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SaaS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برنامه های نرم افزاری قابل استفاده از طریق وب </a:t>
            </a:r>
          </a:p>
          <a:p>
            <a:pPr algn="r" rt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عدم نیاز به نصب برنامه</a:t>
            </a:r>
          </a:p>
          <a:p>
            <a:pPr algn="r" rt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امکان تعریف سریع و آسان کاربران جدید</a:t>
            </a:r>
          </a:p>
          <a:p>
            <a:pPr algn="r" rt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به کارگیری مدل پرداخت به ازای استفاده </a:t>
            </a:r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>(Pay-per-Use)</a:t>
            </a: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r" rtl="1">
              <a:lnSpc>
                <a:spcPct val="200000"/>
              </a:lnSpc>
              <a:buNone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" y="4960074"/>
            <a:ext cx="1040676" cy="10406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02" y="2206951"/>
            <a:ext cx="2710250" cy="29914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42087" y="5674767"/>
            <a:ext cx="580830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9/44</a:t>
            </a:r>
          </a:p>
        </p:txBody>
      </p:sp>
    </p:spTree>
    <p:extLst>
      <p:ext uri="{BB962C8B-B14F-4D97-AF65-F5344CB8AC3E}">
        <p14:creationId xmlns:p14="http://schemas.microsoft.com/office/powerpoint/2010/main" val="1488601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نمونه های از دسته های خدمات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SaaS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برنامه های حسابداری، مدیریت مالی، انبارداری و تجارت الکترونیک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برنامه های مدیریت پروژه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برنامه های مربوط به شبکه های اجتماعی، ایمیل، </a:t>
            </a:r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>Messaging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و...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سیستم مدیریت وبلاگ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" y="4960074"/>
            <a:ext cx="1040676" cy="10406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04" y="2523159"/>
            <a:ext cx="2857143" cy="16952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2087" y="5674767"/>
            <a:ext cx="580830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10/44</a:t>
            </a:r>
          </a:p>
        </p:txBody>
      </p:sp>
    </p:spTree>
    <p:extLst>
      <p:ext uri="{BB962C8B-B14F-4D97-AF65-F5344CB8AC3E}">
        <p14:creationId xmlns:p14="http://schemas.microsoft.com/office/powerpoint/2010/main" val="2592568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خدمات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PaaS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پلتفرم های آنلاین برای ایجاد، تست و راه اندازی برنامه های تحت وب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ایجاد برنامه با کار کمتر در زمان کوتاه تر نسبت به رویکرد سنتی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دو نوع رویکرد برای ایجاد برنامه :</a:t>
            </a:r>
            <a:endParaRPr lang="fa-IR" sz="135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r" rt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fa-IR" sz="1650" dirty="0">
                <a:solidFill>
                  <a:schemeClr val="tx1"/>
                </a:solidFill>
                <a:cs typeface="B Nazanin" panose="00000400000000000000" pitchFamily="2" charset="-78"/>
              </a:rPr>
              <a:t>ابزار های </a:t>
            </a:r>
            <a:r>
              <a:rPr lang="fa-IR" sz="165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ویژوا</a:t>
            </a:r>
            <a:r>
              <a:rPr lang="fa-IR" sz="1650" dirty="0">
                <a:solidFill>
                  <a:schemeClr val="tx1"/>
                </a:solidFill>
                <a:cs typeface="B Nazanin" panose="00000400000000000000" pitchFamily="2" charset="-78"/>
              </a:rPr>
              <a:t>ل</a:t>
            </a:r>
          </a:p>
          <a:p>
            <a:pPr lvl="1" algn="r" rt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fa-IR" sz="1650" dirty="0">
                <a:solidFill>
                  <a:schemeClr val="tx1"/>
                </a:solidFill>
                <a:cs typeface="B Nazanin" panose="00000400000000000000" pitchFamily="2" charset="-78"/>
              </a:rPr>
              <a:t>همراه با امکان کد نویسی مستقیم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" y="4960074"/>
            <a:ext cx="1040676" cy="10406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58" y="2241553"/>
            <a:ext cx="3592520" cy="28259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42087" y="5674767"/>
            <a:ext cx="580830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11/44</a:t>
            </a:r>
          </a:p>
        </p:txBody>
      </p:sp>
    </p:spTree>
    <p:extLst>
      <p:ext uri="{BB962C8B-B14F-4D97-AF65-F5344CB8AC3E}">
        <p14:creationId xmlns:p14="http://schemas.microsoft.com/office/powerpoint/2010/main" val="1839426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نمونه های از دسته های خدمات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PaaS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9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sz="1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محیط توسعه ی مبتنی بر مرورگر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sz="1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امکان 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یکپارچه سازی با سایر برنامه های پلتفرم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ابزارهایی برای اتصال به برنامه های خارج پلتفرم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" y="4960074"/>
            <a:ext cx="1040676" cy="10406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2087" y="5674767"/>
            <a:ext cx="58083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12/44</a:t>
            </a:r>
          </a:p>
        </p:txBody>
      </p:sp>
    </p:spTree>
    <p:extLst>
      <p:ext uri="{BB962C8B-B14F-4D97-AF65-F5344CB8AC3E}">
        <p14:creationId xmlns:p14="http://schemas.microsoft.com/office/powerpoint/2010/main" val="3374274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خدمات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IaaS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1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a-IR" sz="1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امکان دسترسی به منابع رایانشی اصلی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مبتنی بر مجازی سازی </a:t>
            </a:r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>(Virtualization)</a:t>
            </a: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جداسازی نرم افزار از سخت افزار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" y="4960074"/>
            <a:ext cx="1040676" cy="10406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58" y="2307274"/>
            <a:ext cx="4478841" cy="29517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2087" y="5674767"/>
            <a:ext cx="58083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13/44</a:t>
            </a:r>
          </a:p>
        </p:txBody>
      </p:sp>
    </p:spTree>
    <p:extLst>
      <p:ext uri="{BB962C8B-B14F-4D97-AF65-F5344CB8AC3E}">
        <p14:creationId xmlns:p14="http://schemas.microsoft.com/office/powerpoint/2010/main" val="3084520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نمونه های از دسته های خدمات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IaaS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fa-IR" sz="11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sz="1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ماشین های مجازی </a:t>
            </a:r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>(Virtual Machine)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با سیستم عامل های از پیش نصب شده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ماشین های مجازی با مجموعه هایی از نرم افزار های از پیش نصب شده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sz="1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متمرکز کردن 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داده </a:t>
            </a:r>
            <a:r>
              <a:rPr lang="fa-IR" sz="1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ها در 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نقاط </a:t>
            </a:r>
            <a:r>
              <a:rPr lang="fa-IR" sz="1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مختلف جغرافیایی</a:t>
            </a: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" y="4960074"/>
            <a:ext cx="1040676" cy="10406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2087" y="5674767"/>
            <a:ext cx="58083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14/44</a:t>
            </a:r>
          </a:p>
        </p:txBody>
      </p:sp>
    </p:spTree>
    <p:extLst>
      <p:ext uri="{BB962C8B-B14F-4D97-AF65-F5344CB8AC3E}">
        <p14:creationId xmlns:p14="http://schemas.microsoft.com/office/powerpoint/2010/main" val="4099806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263321"/>
            <a:ext cx="7543800" cy="1450757"/>
          </a:xfrm>
        </p:spPr>
        <p:txBody>
          <a:bodyPr/>
          <a:lstStyle/>
          <a:p>
            <a:pPr algn="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مدل های عرضه ی منابع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 ابر های </a:t>
            </a:r>
            <a:r>
              <a:rPr lang="fa-IR" sz="21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عمومی</a:t>
            </a:r>
          </a:p>
          <a:p>
            <a:pPr lvl="1" algn="r" rtl="1">
              <a:lnSpc>
                <a:spcPct val="200000"/>
              </a:lnSpc>
            </a:pPr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700" dirty="0">
                <a:solidFill>
                  <a:schemeClr val="tx1"/>
                </a:solidFill>
                <a:cs typeface="B Nazanin" panose="00000400000000000000" pitchFamily="2" charset="-78"/>
              </a:rPr>
              <a:t>بدون هیچگونه </a:t>
            </a:r>
            <a:r>
              <a:rPr lang="fa-IR" sz="17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تعهد(از نظر امنیت)</a:t>
            </a:r>
            <a:endParaRPr lang="fa-IR" sz="17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r" rtl="1">
              <a:lnSpc>
                <a:spcPct val="200000"/>
              </a:lnSpc>
            </a:pPr>
            <a:r>
              <a:rPr lang="fa-IR" sz="1700" dirty="0">
                <a:solidFill>
                  <a:schemeClr val="tx1"/>
                </a:solidFill>
                <a:cs typeface="B Nazanin" panose="00000400000000000000" pitchFamily="2" charset="-78"/>
              </a:rPr>
              <a:t> در معرض استفاده ی عمومی</a:t>
            </a:r>
          </a:p>
          <a:p>
            <a:pPr lvl="1" algn="r" rtl="1">
              <a:lnSpc>
                <a:spcPct val="200000"/>
              </a:lnSpc>
            </a:pPr>
            <a:r>
              <a:rPr lang="fa-IR" sz="1700" dirty="0">
                <a:solidFill>
                  <a:schemeClr val="tx1"/>
                </a:solidFill>
                <a:cs typeface="B Nazanin" panose="00000400000000000000" pitchFamily="2" charset="-78"/>
              </a:rPr>
              <a:t> منابع </a:t>
            </a:r>
            <a:r>
              <a:rPr lang="fa-IR" sz="17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اشتراکی</a:t>
            </a:r>
          </a:p>
          <a:p>
            <a:pPr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100" dirty="0" smtClean="0">
                <a:solidFill>
                  <a:prstClr val="black"/>
                </a:solidFill>
                <a:cs typeface="B Nazanin" panose="00000400000000000000" pitchFamily="2" charset="-78"/>
              </a:rPr>
              <a:t> </a:t>
            </a:r>
            <a:r>
              <a:rPr lang="fa-IR" sz="2100" dirty="0">
                <a:solidFill>
                  <a:prstClr val="black"/>
                </a:solidFill>
                <a:cs typeface="B Nazanin" panose="00000400000000000000" pitchFamily="2" charset="-78"/>
              </a:rPr>
              <a:t>ابر های </a:t>
            </a:r>
            <a:r>
              <a:rPr lang="fa-IR" sz="2100" dirty="0" smtClean="0">
                <a:solidFill>
                  <a:prstClr val="black"/>
                </a:solidFill>
                <a:cs typeface="B Nazanin" panose="00000400000000000000" pitchFamily="2" charset="-78"/>
              </a:rPr>
              <a:t>خصوصی</a:t>
            </a:r>
          </a:p>
          <a:p>
            <a:pPr lvl="1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17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نگهداری </a:t>
            </a:r>
            <a:r>
              <a:rPr lang="fa-IR" sz="1700" dirty="0">
                <a:solidFill>
                  <a:schemeClr val="tx1"/>
                </a:solidFill>
                <a:cs typeface="B Nazanin" panose="00000400000000000000" pitchFamily="2" charset="-78"/>
              </a:rPr>
              <a:t>و دسترسی جداگانه ی داده ها و سرویس های مستقل در سازمان های </a:t>
            </a:r>
            <a:r>
              <a:rPr lang="fa-IR" sz="17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بزرگ</a:t>
            </a:r>
            <a:endParaRPr lang="fa-IR" sz="1700" dirty="0">
              <a:solidFill>
                <a:prstClr val="black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" y="4960074"/>
            <a:ext cx="1040676" cy="10406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2087" y="5674767"/>
            <a:ext cx="58083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16/44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76" y="1780966"/>
            <a:ext cx="4090946" cy="28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atista cloud computing iaas grow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28"/>
            <a:ext cx="9144000" cy="679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47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solidFill>
                  <a:schemeClr val="tx1"/>
                </a:solidFill>
                <a:cs typeface="B Nazanin" panose="00000400000000000000" pitchFamily="2" charset="-78"/>
              </a:rPr>
              <a:t>Saas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نمونه ای از 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2400" b="1" dirty="0">
                <a:cs typeface="B Nazanin" panose="00000400000000000000" pitchFamily="2" charset="-78"/>
              </a:rPr>
              <a:t>خصوصی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 rtl="1">
              <a:lnSpc>
                <a:spcPct val="100000"/>
              </a:lnSpc>
              <a:buNone/>
            </a:pPr>
            <a:r>
              <a:rPr lang="en-US" dirty="0" err="1" smtClean="0"/>
              <a:t>NextCloud</a:t>
            </a:r>
            <a:r>
              <a:rPr lang="en-US" dirty="0" smtClean="0"/>
              <a:t> , Cozy</a:t>
            </a:r>
          </a:p>
          <a:p>
            <a:pPr marL="0" indent="0" algn="ctr" rtl="1">
              <a:lnSpc>
                <a:spcPct val="100000"/>
              </a:lnSpc>
              <a:buNone/>
            </a:pPr>
            <a:r>
              <a:rPr lang="en-US" dirty="0" err="1" smtClean="0"/>
              <a:t>GitLab</a:t>
            </a:r>
            <a:r>
              <a:rPr lang="en-US" dirty="0" smtClean="0"/>
              <a:t>, </a:t>
            </a:r>
            <a:r>
              <a:rPr lang="en-US" dirty="0" err="1" smtClean="0"/>
              <a:t>LaunchPad</a:t>
            </a:r>
            <a:endParaRPr lang="en-US" dirty="0" smtClean="0"/>
          </a:p>
          <a:p>
            <a:pPr marL="0" indent="0" algn="ctr" rtl="1">
              <a:lnSpc>
                <a:spcPct val="100000"/>
              </a:lnSpc>
              <a:buNone/>
            </a:pPr>
            <a:r>
              <a:rPr lang="en-US" dirty="0" err="1" smtClean="0"/>
              <a:t>OwnCloud</a:t>
            </a:r>
            <a:r>
              <a:rPr lang="en-US" dirty="0" smtClean="0"/>
              <a:t> Note, </a:t>
            </a:r>
            <a:r>
              <a:rPr lang="en-US" dirty="0" err="1" smtClean="0"/>
              <a:t>Laverna</a:t>
            </a:r>
            <a:endParaRPr lang="en-US" dirty="0" smtClean="0"/>
          </a:p>
          <a:p>
            <a:pPr marL="0" indent="0" algn="ctr" rtl="1">
              <a:lnSpc>
                <a:spcPct val="100000"/>
              </a:lnSpc>
              <a:buNone/>
            </a:pPr>
            <a:r>
              <a:rPr lang="en-US" dirty="0" smtClean="0"/>
              <a:t>Mumble</a:t>
            </a:r>
          </a:p>
          <a:p>
            <a:pPr marL="0" indent="0" algn="ctr" rtl="1">
              <a:lnSpc>
                <a:spcPct val="100000"/>
              </a:lnSpc>
              <a:buNone/>
            </a:pPr>
            <a:r>
              <a:rPr lang="en-US" dirty="0" err="1" smtClean="0"/>
              <a:t>OwnCloud</a:t>
            </a:r>
            <a:r>
              <a:rPr lang="en-US" dirty="0" smtClean="0"/>
              <a:t> Tasks</a:t>
            </a:r>
          </a:p>
          <a:p>
            <a:pPr marL="0" indent="0" algn="ctr" rtl="1">
              <a:lnSpc>
                <a:spcPct val="100000"/>
              </a:lnSpc>
              <a:buNone/>
            </a:pPr>
            <a:r>
              <a:rPr lang="en-US" dirty="0" err="1" smtClean="0"/>
              <a:t>Libre</a:t>
            </a:r>
            <a:r>
              <a:rPr lang="en-US" dirty="0" smtClean="0"/>
              <a:t> Signal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sz="2400" b="1" dirty="0" smtClean="0">
                <a:cs typeface="B Nazanin" panose="00000400000000000000" pitchFamily="2" charset="-78"/>
              </a:rPr>
              <a:t>عمومی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 rtl="1">
              <a:lnSpc>
                <a:spcPct val="100000"/>
              </a:lnSpc>
              <a:buNone/>
            </a:pPr>
            <a:r>
              <a:rPr lang="en-US" dirty="0" smtClean="0"/>
              <a:t>OneDrive, Google Drive</a:t>
            </a:r>
          </a:p>
          <a:p>
            <a:pPr marL="0" indent="0" algn="ctr" rtl="1">
              <a:lnSpc>
                <a:spcPct val="100000"/>
              </a:lnSpc>
              <a:buNone/>
            </a:pPr>
            <a:r>
              <a:rPr lang="en-US" dirty="0" smtClean="0"/>
              <a:t>Github, </a:t>
            </a:r>
            <a:r>
              <a:rPr lang="en-US" dirty="0" err="1" smtClean="0"/>
              <a:t>BitBucket</a:t>
            </a:r>
            <a:endParaRPr lang="en-US" dirty="0" smtClean="0"/>
          </a:p>
          <a:p>
            <a:pPr marL="0" indent="0" algn="ctr" rtl="1">
              <a:lnSpc>
                <a:spcPct val="100000"/>
              </a:lnSpc>
              <a:buNone/>
            </a:pPr>
            <a:r>
              <a:rPr lang="en-US" dirty="0" smtClean="0"/>
              <a:t>OneNote, Google Keep</a:t>
            </a:r>
          </a:p>
          <a:p>
            <a:pPr marL="0" indent="0" algn="ctr" rtl="1">
              <a:lnSpc>
                <a:spcPct val="100000"/>
              </a:lnSpc>
              <a:buNone/>
            </a:pPr>
            <a:r>
              <a:rPr lang="en-US" dirty="0" smtClean="0"/>
              <a:t>Skype</a:t>
            </a:r>
          </a:p>
          <a:p>
            <a:pPr marL="0" indent="0" algn="ctr" rtl="1">
              <a:lnSpc>
                <a:spcPct val="100000"/>
              </a:lnSpc>
              <a:buNone/>
            </a:pPr>
            <a:r>
              <a:rPr lang="en-US" dirty="0" err="1" smtClean="0"/>
              <a:t>WunderList</a:t>
            </a:r>
            <a:r>
              <a:rPr lang="en-US" dirty="0" smtClean="0"/>
              <a:t>, </a:t>
            </a:r>
            <a:r>
              <a:rPr lang="en-US" dirty="0" err="1" smtClean="0"/>
              <a:t>Todoist</a:t>
            </a:r>
            <a:endParaRPr lang="en-US" dirty="0" smtClean="0"/>
          </a:p>
          <a:p>
            <a:pPr marL="0" indent="0" algn="ctr" rtl="1">
              <a:lnSpc>
                <a:spcPct val="100000"/>
              </a:lnSpc>
              <a:buNone/>
            </a:pPr>
            <a:r>
              <a:rPr lang="en-US" dirty="0" smtClean="0"/>
              <a:t>GCM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" y="4960074"/>
            <a:ext cx="1040676" cy="10406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2087" y="5674767"/>
            <a:ext cx="58083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Nazanin" panose="00000400000000000000" pitchFamily="2" charset="-78"/>
              </a:rPr>
              <a:t>14/44</a:t>
            </a:r>
          </a:p>
        </p:txBody>
      </p:sp>
    </p:spTree>
    <p:extLst>
      <p:ext uri="{BB962C8B-B14F-4D97-AF65-F5344CB8AC3E}">
        <p14:creationId xmlns:p14="http://schemas.microsoft.com/office/powerpoint/2010/main" val="2108992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42900" y="870956"/>
            <a:ext cx="2400300" cy="2286000"/>
          </a:xfrm>
        </p:spPr>
        <p:txBody>
          <a:bodyPr/>
          <a:lstStyle/>
          <a:p>
            <a:r>
              <a:rPr lang="en-US" dirty="0" smtClean="0"/>
              <a:t>Let’s Have a look at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42900" y="3156956"/>
            <a:ext cx="2400300" cy="33791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Microsoft Azure Panel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20" y="1698270"/>
            <a:ext cx="5105399" cy="291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0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فهرست مطالب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r" rtl="1">
              <a:lnSpc>
                <a:spcPct val="200000"/>
              </a:lnSpc>
              <a:buNone/>
            </a:pPr>
            <a:r>
              <a:rPr lang="fa-IR" b="1" dirty="0">
                <a:solidFill>
                  <a:schemeClr val="tx1"/>
                </a:solidFill>
                <a:cs typeface="B Nazanin" panose="00000400000000000000" pitchFamily="2" charset="-78"/>
              </a:rPr>
              <a:t>شناخت رایانش ابری</a:t>
            </a:r>
          </a:p>
          <a:p>
            <a:pPr marL="0" indent="0" algn="r" rtl="1">
              <a:lnSpc>
                <a:spcPct val="200000"/>
              </a:lnSpc>
              <a:buNone/>
            </a:pPr>
            <a:r>
              <a:rPr lang="fa-IR" b="1" dirty="0">
                <a:solidFill>
                  <a:schemeClr val="tx1"/>
                </a:solidFill>
                <a:cs typeface="B Nazanin" panose="00000400000000000000" pitchFamily="2" charset="-78"/>
              </a:rPr>
              <a:t>پیشینه رایانش ابری</a:t>
            </a:r>
          </a:p>
          <a:p>
            <a:pPr marL="0" indent="0" algn="r" rtl="1">
              <a:lnSpc>
                <a:spcPct val="200000"/>
              </a:lnSpc>
              <a:buNone/>
            </a:pPr>
            <a:r>
              <a:rPr lang="fa-IR" b="1" dirty="0">
                <a:solidFill>
                  <a:schemeClr val="tx1"/>
                </a:solidFill>
                <a:cs typeface="B Nazanin" panose="00000400000000000000" pitchFamily="2" charset="-78"/>
              </a:rPr>
              <a:t> تعریف مفاهیم پایه</a:t>
            </a:r>
          </a:p>
          <a:p>
            <a:pPr marL="0" indent="0" algn="r" rtl="1">
              <a:lnSpc>
                <a:spcPct val="200000"/>
              </a:lnSpc>
              <a:buNone/>
            </a:pPr>
            <a:r>
              <a:rPr lang="fa-IR" b="1" dirty="0">
                <a:solidFill>
                  <a:schemeClr val="tx1"/>
                </a:solidFill>
                <a:cs typeface="B Nazanin" panose="00000400000000000000" pitchFamily="2" charset="-78"/>
              </a:rPr>
              <a:t>منافع و مزایای رایانش ابری</a:t>
            </a:r>
          </a:p>
          <a:p>
            <a:pPr marL="0" indent="0" algn="r" rtl="1">
              <a:lnSpc>
                <a:spcPct val="200000"/>
              </a:lnSpc>
              <a:buNone/>
            </a:pPr>
            <a:r>
              <a:rPr lang="fa-IR" b="1" dirty="0">
                <a:solidFill>
                  <a:schemeClr val="tx1"/>
                </a:solidFill>
                <a:cs typeface="B Nazanin" panose="00000400000000000000" pitchFamily="2" charset="-78"/>
              </a:rPr>
              <a:t>مخاطرات و ریسک های رایانش </a:t>
            </a:r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ابری</a:t>
            </a:r>
          </a:p>
          <a:p>
            <a:pPr marL="0" indent="0" algn="r" rtl="1">
              <a:lnSpc>
                <a:spcPct val="200000"/>
              </a:lnSpc>
              <a:buNone/>
            </a:pPr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نگاهی اجمالی به کنترل پنل </a:t>
            </a:r>
            <a:r>
              <a:rPr lang="en-US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Microsoft Azure</a:t>
            </a:r>
            <a:endParaRPr lang="fa-IR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091" y="2160273"/>
            <a:ext cx="3188977" cy="32575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42087" y="5674767"/>
            <a:ext cx="580830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1/44</a:t>
            </a:r>
          </a:p>
        </p:txBody>
      </p:sp>
    </p:spTree>
    <p:extLst>
      <p:ext uri="{BB962C8B-B14F-4D97-AF65-F5344CB8AC3E}">
        <p14:creationId xmlns:p14="http://schemas.microsoft.com/office/powerpoint/2010/main" val="1135882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مزایای رایانش ابری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84" indent="-342884" algn="r" rtl="1">
              <a:lnSpc>
                <a:spcPct val="200000"/>
              </a:lnSpc>
              <a:buFont typeface="+mj-lt"/>
              <a:buAutoNum type="arabicPeriod"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پرداخت 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ماهانه / پرداخت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در ازای آنچه استفاده می کنیم</a:t>
            </a:r>
          </a:p>
          <a:p>
            <a:pPr marL="342884" indent="-342884" algn="r" rtl="1">
              <a:lnSpc>
                <a:spcPct val="200000"/>
              </a:lnSpc>
              <a:buFont typeface="+mj-lt"/>
              <a:buAutoNum type="arabicPeriod"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تدارک آسان و سریع خدمات برای کاربران</a:t>
            </a:r>
          </a:p>
          <a:p>
            <a:pPr marL="342884" indent="-342884" algn="r" rtl="1">
              <a:lnSpc>
                <a:spcPct val="200000"/>
              </a:lnSpc>
              <a:buFont typeface="+mj-lt"/>
              <a:buAutoNum type="arabicPeriod"/>
            </a:pP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نیاز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کمتر به کارمندان و هزینه های موجود در 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محل</a:t>
            </a:r>
          </a:p>
          <a:p>
            <a:pPr marL="342884" indent="-342884" algn="r" rtl="1">
              <a:lnSpc>
                <a:spcPct val="200000"/>
              </a:lnSpc>
              <a:buFont typeface="+mj-lt"/>
              <a:buAutoNum type="arabicPeriod"/>
            </a:pP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محیط زیست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" y="4960074"/>
            <a:ext cx="1040676" cy="10406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2087" y="5674767"/>
            <a:ext cx="58083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21/44</a:t>
            </a:r>
          </a:p>
        </p:txBody>
      </p:sp>
    </p:spTree>
    <p:extLst>
      <p:ext uri="{BB962C8B-B14F-4D97-AF65-F5344CB8AC3E}">
        <p14:creationId xmlns:p14="http://schemas.microsoft.com/office/powerpoint/2010/main" val="1140310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منافع مالی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شرکت های کوچک /بزرگ</a:t>
            </a:r>
          </a:p>
          <a:p>
            <a:pPr marL="228600" indent="-2286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8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کاهش </a:t>
            </a:r>
            <a:r>
              <a:rPr lang="fa-IR" sz="1800" b="1" dirty="0">
                <a:solidFill>
                  <a:schemeClr val="tx1"/>
                </a:solidFill>
                <a:cs typeface="B Nazanin" panose="00000400000000000000" pitchFamily="2" charset="-78"/>
              </a:rPr>
              <a:t>و بهینه سازی هزینه های </a:t>
            </a:r>
            <a:r>
              <a:rPr lang="en-US" sz="18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IT</a:t>
            </a:r>
            <a:endParaRPr lang="fa-IR" sz="18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228600" indent="-2286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سنتی: 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هزینه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ی اولیه ی 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بالا /</a:t>
            </a:r>
            <a:r>
              <a:rPr lang="fa-IR" sz="15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انعطاف پذیر </a:t>
            </a:r>
            <a:r>
              <a:rPr lang="fa-IR" sz="1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نیست</a:t>
            </a:r>
          </a:p>
          <a:p>
            <a:pPr marL="228600" indent="-2286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b="1" dirty="0" smtClean="0">
                <a:cs typeface="B Nazanin" panose="00000400000000000000" pitchFamily="2" charset="-78"/>
              </a:rPr>
              <a:t>رایانش ابری:</a:t>
            </a:r>
            <a:r>
              <a:rPr lang="fa-IR" dirty="0" smtClean="0">
                <a:cs typeface="B Nazanin" panose="00000400000000000000" pitchFamily="2" charset="-78"/>
              </a:rPr>
              <a:t>هزینه </a:t>
            </a:r>
            <a:r>
              <a:rPr lang="fa-IR" dirty="0">
                <a:cs typeface="B Nazanin" panose="00000400000000000000" pitchFamily="2" charset="-78"/>
              </a:rPr>
              <a:t>ی اولیه ندارد. هزینه ی بسیار </a:t>
            </a:r>
            <a:r>
              <a:rPr lang="fa-IR" dirty="0" smtClean="0">
                <a:cs typeface="B Nazanin" panose="00000400000000000000" pitchFamily="2" charset="-78"/>
              </a:rPr>
              <a:t>کم / انعطاف پذیر</a:t>
            </a:r>
            <a:endParaRPr lang="en-US" dirty="0">
              <a:cs typeface="B Nazanin" panose="00000400000000000000" pitchFamily="2" charset="-78"/>
            </a:endParaRPr>
          </a:p>
          <a:p>
            <a:pPr marL="228600" indent="-2286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8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800" b="1" dirty="0">
                <a:solidFill>
                  <a:schemeClr val="tx1"/>
                </a:solidFill>
                <a:cs typeface="B Nazanin" panose="00000400000000000000" pitchFamily="2" charset="-78"/>
              </a:rPr>
              <a:t>مالیات کمتر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" y="4960074"/>
            <a:ext cx="1040676" cy="10406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2088" y="5674767"/>
            <a:ext cx="666904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23/44</a:t>
            </a:r>
          </a:p>
        </p:txBody>
      </p:sp>
    </p:spTree>
    <p:extLst>
      <p:ext uri="{BB962C8B-B14F-4D97-AF65-F5344CB8AC3E}">
        <p14:creationId xmlns:p14="http://schemas.microsoft.com/office/powerpoint/2010/main" val="3112056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700" dirty="0">
                <a:solidFill>
                  <a:schemeClr val="tx1"/>
                </a:solidFill>
                <a:cs typeface="B Nazanin" panose="00000400000000000000" pitchFamily="2" charset="-78"/>
              </a:rPr>
              <a:t>مخاطرات و ریسک های رایانش ابری / ریسک های اصلی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endParaRPr lang="en-US" sz="21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نقص امنیت داده ها 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قطعی خدمات (</a:t>
            </a:r>
            <a:r>
              <a:rPr lang="en-US" sz="2100" dirty="0">
                <a:solidFill>
                  <a:schemeClr val="tx1"/>
                </a:solidFill>
                <a:cs typeface="B Nazanin" panose="00000400000000000000" pitchFamily="2" charset="-78"/>
              </a:rPr>
              <a:t>Service Outage</a:t>
            </a: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)</a:t>
            </a:r>
            <a:endParaRPr lang="en-US" sz="21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از دست دادن داده ها (</a:t>
            </a:r>
            <a:r>
              <a:rPr lang="en-US" sz="2100" dirty="0">
                <a:solidFill>
                  <a:schemeClr val="tx1"/>
                </a:solidFill>
                <a:cs typeface="B Nazanin" panose="00000400000000000000" pitchFamily="2" charset="-78"/>
              </a:rPr>
              <a:t>Data Loss</a:t>
            </a: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)</a:t>
            </a:r>
            <a:endParaRPr lang="en-US" sz="21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وابستگی به یک فروشنده یا تامین کننده خدمات(</a:t>
            </a:r>
            <a:r>
              <a:rPr lang="en-US" sz="2100" dirty="0">
                <a:solidFill>
                  <a:schemeClr val="tx1"/>
                </a:solidFill>
                <a:cs typeface="B Nazanin" panose="00000400000000000000" pitchFamily="2" charset="-78"/>
              </a:rPr>
              <a:t>Vendor/Provider Lock-in</a:t>
            </a: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)</a:t>
            </a:r>
            <a:endParaRPr lang="en-US" sz="21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توقف فعالیت فروشنده یا تامین کننده خدمات(</a:t>
            </a:r>
            <a:r>
              <a:rPr lang="en-US" sz="2100" dirty="0">
                <a:solidFill>
                  <a:schemeClr val="tx1"/>
                </a:solidFill>
                <a:cs typeface="B Nazanin" panose="00000400000000000000" pitchFamily="2" charset="-78"/>
              </a:rPr>
              <a:t>Vendor/Provider Failure</a:t>
            </a: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42089" y="5674767"/>
            <a:ext cx="618494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29/44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" y="4960074"/>
            <a:ext cx="1040676" cy="104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40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200" dirty="0">
                <a:solidFill>
                  <a:schemeClr val="tx1"/>
                </a:solidFill>
                <a:cs typeface="B Nazanin" panose="00000400000000000000" pitchFamily="2" charset="-78"/>
              </a:rPr>
              <a:t>مخاطرات و ریسک های رایانش ابری </a:t>
            </a:r>
            <a:r>
              <a:rPr lang="fa-IR" sz="2700" dirty="0" smtClean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fa-IR" sz="2700" dirty="0" smtClean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نقض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امنیت داده ها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شنود داده ها در نتیجه نقص فناوری امنیتی</a:t>
            </a:r>
            <a:endParaRPr lang="en-US" sz="21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4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50" dirty="0" smtClean="0">
                <a:solidFill>
                  <a:schemeClr val="tx1"/>
                </a:solidFill>
                <a:cs typeface="B Nazanin" panose="00000400000000000000" pitchFamily="2" charset="-78"/>
              </a:rPr>
              <a:t>Tw</a:t>
            </a:r>
            <a:r>
              <a:rPr lang="en-US" sz="1650" dirty="0">
                <a:solidFill>
                  <a:schemeClr val="tx1"/>
                </a:solidFill>
                <a:cs typeface="B Nazanin" panose="00000400000000000000" pitchFamily="2" charset="-78"/>
              </a:rPr>
              <a:t>o</a:t>
            </a:r>
            <a:r>
              <a:rPr lang="en-US" sz="1650" dirty="0" smtClean="0">
                <a:solidFill>
                  <a:schemeClr val="tx1"/>
                </a:solidFill>
                <a:cs typeface="B Nazanin" panose="00000400000000000000" pitchFamily="2" charset="-78"/>
              </a:rPr>
              <a:t>-factor </a:t>
            </a:r>
            <a:r>
              <a:rPr lang="en-US" sz="1650" dirty="0">
                <a:solidFill>
                  <a:schemeClr val="tx1"/>
                </a:solidFill>
                <a:cs typeface="B Nazanin" panose="00000400000000000000" pitchFamily="2" charset="-78"/>
              </a:rPr>
              <a:t>authentication</a:t>
            </a:r>
          </a:p>
          <a:p>
            <a:pPr lvl="4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50" dirty="0">
                <a:solidFill>
                  <a:schemeClr val="tx1"/>
                </a:solidFill>
                <a:cs typeface="B Nazanin" panose="00000400000000000000" pitchFamily="2" charset="-78"/>
              </a:rPr>
              <a:t>Single </a:t>
            </a:r>
            <a:r>
              <a:rPr lang="en-US" sz="1650" dirty="0" smtClean="0">
                <a:solidFill>
                  <a:schemeClr val="tx1"/>
                </a:solidFill>
                <a:cs typeface="B Nazanin" panose="00000400000000000000" pitchFamily="2" charset="-78"/>
              </a:rPr>
              <a:t>sign-in</a:t>
            </a:r>
            <a:endParaRPr lang="fa-IR" sz="165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شنود داده ها در نتیجه نقص امنیت عملیاتی  </a:t>
            </a:r>
            <a:endParaRPr lang="en-US" sz="21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3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650" dirty="0">
                <a:solidFill>
                  <a:schemeClr val="tx1"/>
                </a:solidFill>
                <a:cs typeface="B Nazanin" panose="00000400000000000000" pitchFamily="2" charset="-78"/>
              </a:rPr>
              <a:t>انتخاب کلمه عبور </a:t>
            </a:r>
            <a:r>
              <a:rPr lang="fa-IR" sz="1650" dirty="0" smtClean="0">
                <a:solidFill>
                  <a:schemeClr val="tx1"/>
                </a:solidFill>
                <a:cs typeface="B Nazanin" panose="00000400000000000000" pitchFamily="2" charset="-78"/>
              </a:rPr>
              <a:t>نا مناسب</a:t>
            </a:r>
            <a:endParaRPr lang="fa-IR" sz="165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ü"/>
            </a:pPr>
            <a:endParaRPr lang="fa-IR" sz="165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6" algn="r" rtl="1">
              <a:buFont typeface="Wingdings" panose="05000000000000000000" pitchFamily="2" charset="2"/>
              <a:buChar char="ü"/>
            </a:pPr>
            <a:endParaRPr lang="fa-IR" sz="165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1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" y="4960074"/>
            <a:ext cx="1040676" cy="10406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2087" y="5674767"/>
            <a:ext cx="58083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30/44</a:t>
            </a:r>
          </a:p>
        </p:txBody>
      </p:sp>
    </p:spTree>
    <p:extLst>
      <p:ext uri="{BB962C8B-B14F-4D97-AF65-F5344CB8AC3E}">
        <p14:creationId xmlns:p14="http://schemas.microsoft.com/office/powerpoint/2010/main" val="2645522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pPr algn="r"/>
            <a:r>
              <a:rPr lang="fa-IR" sz="27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نقض </a:t>
            </a:r>
            <a:r>
              <a:rPr lang="fa-IR" sz="2700" dirty="0">
                <a:solidFill>
                  <a:schemeClr val="tx1"/>
                </a:solidFill>
                <a:cs typeface="B Nazanin" panose="00000400000000000000" pitchFamily="2" charset="-78"/>
              </a:rPr>
              <a:t>امنیت داده ها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89847"/>
            <a:ext cx="7543800" cy="3017520"/>
          </a:xfrm>
        </p:spPr>
        <p:txBody>
          <a:bodyPr/>
          <a:lstStyle/>
          <a:p>
            <a:pPr marL="382588" indent="-382588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1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سال </a:t>
            </a: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2009 ، </a:t>
            </a:r>
            <a:r>
              <a:rPr lang="en-US" sz="2100" dirty="0">
                <a:solidFill>
                  <a:schemeClr val="tx1"/>
                </a:solidFill>
                <a:cs typeface="B Nazanin" panose="00000400000000000000" pitchFamily="2" charset="-78"/>
              </a:rPr>
              <a:t>Google Apps</a:t>
            </a: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 ، علت: نقص در فناوری های امنیتی</a:t>
            </a:r>
            <a:endParaRPr lang="en-US" sz="21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382588" lvl="1" indent="-382588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tx1"/>
                </a:solidFill>
                <a:cs typeface="B Nazanin" panose="00000400000000000000" pitchFamily="2" charset="-78"/>
              </a:rPr>
              <a:t>googledocs.blogspot.com/2009/03/on-yesterdays-email.html</a:t>
            </a:r>
            <a:endParaRPr lang="fa-IR" sz="105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382588" indent="-382588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سال 2009  ، </a:t>
            </a:r>
            <a:r>
              <a:rPr lang="en-US" sz="2100" dirty="0">
                <a:solidFill>
                  <a:schemeClr val="tx1"/>
                </a:solidFill>
                <a:cs typeface="B Nazanin" panose="00000400000000000000" pitchFamily="2" charset="-78"/>
              </a:rPr>
              <a:t>Twitter</a:t>
            </a: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 ، علت: ضعف امنیت عملیاتی</a:t>
            </a:r>
            <a:endParaRPr lang="en-US" sz="21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382588" lvl="1" indent="-382588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tx1"/>
                </a:solidFill>
                <a:cs typeface="B Nazanin" panose="00000400000000000000" pitchFamily="2" charset="-78"/>
              </a:rPr>
              <a:t>Blog.twitter.com/2009/01/Monday-morning-madness.html</a:t>
            </a:r>
            <a:endParaRPr lang="fa-IR" sz="105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382588" indent="-382588" algn="r" rtl="1">
              <a:lnSpc>
                <a:spcPct val="150000"/>
              </a:lnSpc>
              <a:buNone/>
            </a:pPr>
            <a:endParaRPr lang="fa-IR" sz="21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" y="4960074"/>
            <a:ext cx="1040676" cy="10406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2087" y="5674767"/>
            <a:ext cx="58083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31/44</a:t>
            </a:r>
          </a:p>
        </p:txBody>
      </p:sp>
    </p:spTree>
    <p:extLst>
      <p:ext uri="{BB962C8B-B14F-4D97-AF65-F5344CB8AC3E}">
        <p14:creationId xmlns:p14="http://schemas.microsoft.com/office/powerpoint/2010/main" val="1331133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26010"/>
            <a:ext cx="7543800" cy="1088068"/>
          </a:xfrm>
        </p:spPr>
        <p:txBody>
          <a:bodyPr>
            <a:normAutofit/>
          </a:bodyPr>
          <a:lstStyle/>
          <a:p>
            <a:pPr algn="r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نقض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امنیت داده ها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75011"/>
            <a:ext cx="7543801" cy="4309235"/>
          </a:xfrm>
        </p:spPr>
        <p:txBody>
          <a:bodyPr>
            <a:normAutofit/>
          </a:bodyPr>
          <a:lstStyle/>
          <a:p>
            <a:pPr marL="349250" indent="-349250" algn="r" rtl="1">
              <a:buFont typeface="Wingdings" panose="05000000000000000000" pitchFamily="2" charset="2"/>
              <a:buChar char="ü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تعداد ناچیز موارد بروز مشکلات در این زمینه نسبت به حجم خدمات</a:t>
            </a:r>
          </a:p>
          <a:p>
            <a:pPr marL="349250" indent="-349250" algn="r" rtl="1">
              <a:buFont typeface="Wingdings" panose="05000000000000000000" pitchFamily="2" charset="2"/>
              <a:buChar char="ü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از دست دادن بخش قابل توجهی از سهم بازار </a:t>
            </a:r>
            <a:endParaRPr lang="en-US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349250" indent="-349250" algn="r" rtl="1">
              <a:buFont typeface="Wingdings" panose="05000000000000000000" pitchFamily="2" charset="2"/>
              <a:buChar char="ü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کنترل توسط موسسات استاندارد و سازمان های ذی ربط </a:t>
            </a:r>
          </a:p>
          <a:p>
            <a:pPr marL="349250" lvl="2" indent="-349250" algn="r" rt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Information Commissioner Office (ICO)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در انگلیس</a:t>
            </a:r>
          </a:p>
          <a:p>
            <a:pPr marL="349250" lvl="2" indent="-349250" algn="r" rt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Federal Trade Commission (FTC)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در 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آمریکا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349250" indent="-349250" algn="r" rtl="1">
              <a:buFont typeface="Wingdings" panose="05000000000000000000" pitchFamily="2" charset="2"/>
              <a:buChar char="ü"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پرداخت جریمه</a:t>
            </a:r>
          </a:p>
          <a:p>
            <a:pPr marL="349250" indent="-349250" algn="r" rtl="1">
              <a:buFont typeface="Wingdings" panose="05000000000000000000" pitchFamily="2" charset="2"/>
              <a:buChar char="ü"/>
            </a:pP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همکاری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وسیع شرکت ها و دانشگاه ها با هدف ترویج و گسترش بهترین روش ها برای تامین 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امنیت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" y="4960074"/>
            <a:ext cx="1040676" cy="10406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2089" y="5674767"/>
            <a:ext cx="650768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32/44</a:t>
            </a:r>
          </a:p>
        </p:txBody>
      </p:sp>
    </p:spTree>
    <p:extLst>
      <p:ext uri="{BB962C8B-B14F-4D97-AF65-F5344CB8AC3E}">
        <p14:creationId xmlns:p14="http://schemas.microsoft.com/office/powerpoint/2010/main" val="1587092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700" dirty="0">
                <a:solidFill>
                  <a:schemeClr val="tx1"/>
                </a:solidFill>
                <a:cs typeface="B Nazanin" panose="00000400000000000000" pitchFamily="2" charset="-78"/>
              </a:rPr>
              <a:t>مخاطرات و ریسک های رایانش ابری /قطعی خدمات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622965"/>
              </p:ext>
            </p:extLst>
          </p:nvPr>
        </p:nvGraphicFramePr>
        <p:xfrm>
          <a:off x="822960" y="2233778"/>
          <a:ext cx="7543800" cy="281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 rtl="0"/>
                      <a:r>
                        <a:rPr lang="fa-IR" sz="16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مدت قطعی</a:t>
                      </a:r>
                      <a:endParaRPr lang="en-US" sz="16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تاریخ </a:t>
                      </a:r>
                      <a:endParaRPr lang="en-US" sz="16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سرویس</a:t>
                      </a:r>
                      <a:endParaRPr lang="en-US" sz="16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4 ساعت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15</a:t>
                      </a:r>
                      <a:r>
                        <a:rPr lang="fa-IR" sz="1600" baseline="0" dirty="0">
                          <a:cs typeface="B Nazanin" panose="00000400000000000000" pitchFamily="2" charset="-78"/>
                        </a:rPr>
                        <a:t> فوریه 2008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B Nazanin" panose="00000400000000000000" pitchFamily="2" charset="-78"/>
                        </a:rPr>
                        <a:t>Amazon S3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1 ساعت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7 آوریل 2008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B Nazanin" panose="00000400000000000000" pitchFamily="2" charset="-78"/>
                        </a:rPr>
                        <a:t>Amazon EC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8/5</a:t>
                      </a:r>
                      <a:r>
                        <a:rPr lang="fa-IR" sz="1600" baseline="0" dirty="0">
                          <a:cs typeface="B Nazanin" panose="00000400000000000000" pitchFamily="2" charset="-78"/>
                        </a:rPr>
                        <a:t> ساعت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20</a:t>
                      </a:r>
                      <a:r>
                        <a:rPr lang="fa-IR" sz="1600" baseline="0" dirty="0">
                          <a:cs typeface="B Nazanin" panose="00000400000000000000" pitchFamily="2" charset="-78"/>
                        </a:rPr>
                        <a:t> جولای 2008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B Nazanin" panose="00000400000000000000" pitchFamily="2" charset="-78"/>
                        </a:rPr>
                        <a:t>Amazon</a:t>
                      </a:r>
                      <a:r>
                        <a:rPr lang="en-US" sz="1600" baseline="0" dirty="0">
                          <a:cs typeface="B Nazanin" panose="00000400000000000000" pitchFamily="2" charset="-78"/>
                        </a:rPr>
                        <a:t> S3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5 ساعت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12</a:t>
                      </a:r>
                      <a:r>
                        <a:rPr lang="fa-IR" sz="1600" baseline="0" dirty="0">
                          <a:cs typeface="B Nazanin" panose="00000400000000000000" pitchFamily="2" charset="-78"/>
                        </a:rPr>
                        <a:t> مارس 2009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B Nazanin" panose="00000400000000000000" pitchFamily="2" charset="-78"/>
                        </a:rPr>
                        <a:t>Microsoft</a:t>
                      </a:r>
                      <a:r>
                        <a:rPr lang="en-US" sz="1600" baseline="0" dirty="0">
                          <a:cs typeface="B Nazanin" panose="00000400000000000000" pitchFamily="2" charset="-78"/>
                        </a:rPr>
                        <a:t> Hotmail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 2</a:t>
                      </a:r>
                      <a:r>
                        <a:rPr lang="fa-IR" sz="1600" baseline="0" dirty="0">
                          <a:cs typeface="B Nazanin" panose="00000400000000000000" pitchFamily="2" charset="-78"/>
                        </a:rPr>
                        <a:t> ساعت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1سپتامبر</a:t>
                      </a:r>
                      <a:r>
                        <a:rPr lang="fa-IR" sz="1600" baseline="0" dirty="0">
                          <a:cs typeface="B Nazanin" panose="00000400000000000000" pitchFamily="2" charset="-78"/>
                        </a:rPr>
                        <a:t> 2009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B Nazanin" panose="00000400000000000000" pitchFamily="2" charset="-78"/>
                        </a:rPr>
                        <a:t>Google</a:t>
                      </a:r>
                      <a:r>
                        <a:rPr lang="en-US" sz="1600" baseline="0" dirty="0">
                          <a:cs typeface="B Nazanin" panose="00000400000000000000" pitchFamily="2" charset="-78"/>
                        </a:rPr>
                        <a:t> Gmail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6 ساعت 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2</a:t>
                      </a:r>
                      <a:r>
                        <a:rPr lang="fa-IR" sz="1600" baseline="0" dirty="0">
                          <a:cs typeface="B Nazanin" panose="00000400000000000000" pitchFamily="2" charset="-78"/>
                        </a:rPr>
                        <a:t> جولای 2009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B Nazanin" panose="00000400000000000000" pitchFamily="2" charset="-78"/>
                        </a:rPr>
                        <a:t>Google</a:t>
                      </a:r>
                      <a:r>
                        <a:rPr lang="en-US" sz="1600" baseline="0" dirty="0">
                          <a:cs typeface="B Nazanin" panose="00000400000000000000" pitchFamily="2" charset="-78"/>
                        </a:rPr>
                        <a:t> App Engine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6 ساعت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11</a:t>
                      </a:r>
                      <a:r>
                        <a:rPr lang="fa-IR" sz="1600" baseline="0" dirty="0">
                          <a:cs typeface="B Nazanin" panose="00000400000000000000" pitchFamily="2" charset="-78"/>
                        </a:rPr>
                        <a:t> فوریه 2008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B Nazanin" panose="00000400000000000000" pitchFamily="2" charset="-78"/>
                        </a:rPr>
                        <a:t>Salesforce.com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حداقل 11 ساعت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21</a:t>
                      </a:r>
                      <a:r>
                        <a:rPr lang="fa-IR" sz="1600" baseline="0" dirty="0">
                          <a:cs typeface="B Nazanin" panose="00000400000000000000" pitchFamily="2" charset="-78"/>
                        </a:rPr>
                        <a:t> آوریل 2011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B Nazanin" panose="00000400000000000000" pitchFamily="2" charset="-78"/>
                        </a:rPr>
                        <a:t>Amazon</a:t>
                      </a:r>
                      <a:r>
                        <a:rPr lang="en-US" sz="1600" baseline="0" dirty="0">
                          <a:cs typeface="B Nazanin" panose="00000400000000000000" pitchFamily="2" charset="-78"/>
                        </a:rPr>
                        <a:t> EC2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" y="4960074"/>
            <a:ext cx="1040676" cy="10406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2089" y="5674767"/>
            <a:ext cx="650768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34/44</a:t>
            </a:r>
          </a:p>
        </p:txBody>
      </p:sp>
    </p:spTree>
    <p:extLst>
      <p:ext uri="{BB962C8B-B14F-4D97-AF65-F5344CB8AC3E}">
        <p14:creationId xmlns:p14="http://schemas.microsoft.com/office/powerpoint/2010/main" val="3725292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700" dirty="0">
                <a:solidFill>
                  <a:schemeClr val="tx1"/>
                </a:solidFill>
                <a:cs typeface="B Nazanin" panose="00000400000000000000" pitchFamily="2" charset="-78"/>
              </a:rPr>
              <a:t>مخاطرات و ریسک های رایانش ابری / قطعی خدمات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3510" lvl="6" indent="0" algn="r" rtl="1">
              <a:buNone/>
            </a:pPr>
            <a:endParaRPr lang="fa-IR" sz="165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میزان قطعی سیستم های </a:t>
            </a:r>
            <a:r>
              <a:rPr lang="en-US" sz="2100" dirty="0">
                <a:solidFill>
                  <a:schemeClr val="tx1"/>
                </a:solidFill>
                <a:cs typeface="B Nazanin" panose="00000400000000000000" pitchFamily="2" charset="-78"/>
              </a:rPr>
              <a:t>IT </a:t>
            </a: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 داخلی شرکت ها بیشتر است</a:t>
            </a:r>
          </a:p>
          <a:p>
            <a:pPr marL="0" indent="0" algn="r" rtl="1">
              <a:buNone/>
            </a:pPr>
            <a:endParaRPr lang="fa-IR" sz="21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fa-IR" sz="1950" dirty="0">
                <a:solidFill>
                  <a:schemeClr val="tx1"/>
                </a:solidFill>
                <a:cs typeface="B Nazanin" panose="00000400000000000000" pitchFamily="2" charset="-78"/>
              </a:rPr>
              <a:t> بنابر گزارش موسسه ی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(</a:t>
            </a:r>
            <a:r>
              <a:rPr lang="en-US" dirty="0"/>
              <a:t>International Data Corporation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) </a:t>
            </a:r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>IDC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:</a:t>
            </a:r>
            <a:endParaRPr lang="fa-IR" sz="165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2" algn="r" rtl="1">
              <a:buFont typeface="Courier New" panose="02070309020205020404" pitchFamily="49" charset="0"/>
              <a:buChar char="o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میانگین قطعی سیستم های داخلی : 16 تا 20 ساعت کاری در </a:t>
            </a:r>
            <a:r>
              <a:rPr lang="fa-IR" sz="1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سال</a:t>
            </a: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2" algn="r" rtl="1">
              <a:buFont typeface="Courier New" panose="02070309020205020404" pitchFamily="49" charset="0"/>
              <a:buChar char="o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میانگین قطعی سیستم های تامین کنندگان خدمات ابری </a:t>
            </a:r>
            <a:r>
              <a:rPr lang="fa-IR" sz="1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: کمتر از یک ساعت در سال</a:t>
            </a: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" y="4960074"/>
            <a:ext cx="1040676" cy="10406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2088" y="5674767"/>
            <a:ext cx="666904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35/44</a:t>
            </a:r>
          </a:p>
        </p:txBody>
      </p:sp>
    </p:spTree>
    <p:extLst>
      <p:ext uri="{BB962C8B-B14F-4D97-AF65-F5344CB8AC3E}">
        <p14:creationId xmlns:p14="http://schemas.microsoft.com/office/powerpoint/2010/main" val="440487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از دست رفتن داده ها</a:t>
            </a:r>
            <a:b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fa-IR" sz="28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راه حل</a:t>
            </a:r>
            <a:endParaRPr lang="fa-IR" sz="28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ü"/>
            </a:pPr>
            <a:endParaRPr lang="fa-IR" sz="165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استفاده از ابر </a:t>
            </a:r>
            <a:r>
              <a:rPr lang="fa-IR" sz="21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های</a:t>
            </a: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1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هایبرید</a:t>
            </a:r>
            <a:endParaRPr lang="en-US" sz="21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ctr" rtl="1">
              <a:buNone/>
            </a:pPr>
            <a:r>
              <a:rPr lang="en-US" sz="2100" dirty="0" smtClean="0">
                <a:solidFill>
                  <a:schemeClr val="tx1"/>
                </a:solidFill>
                <a:cs typeface="B Nazanin" panose="00000400000000000000" pitchFamily="2" charset="-78"/>
              </a:rPr>
              <a:t>Hybrid Cloud = Public + Private Cloud</a:t>
            </a:r>
            <a:endParaRPr lang="fa-IR" sz="21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1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استفاده از یک ابر عمومی دوم به عنوان پشتیبان برای ابر عمومی </a:t>
            </a:r>
            <a:r>
              <a:rPr lang="fa-IR" sz="21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اصلی</a:t>
            </a:r>
            <a:endParaRPr lang="en-US" sz="21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" y="4960074"/>
            <a:ext cx="1040676" cy="10406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2090" y="5674767"/>
            <a:ext cx="634631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37/44</a:t>
            </a:r>
          </a:p>
        </p:txBody>
      </p:sp>
    </p:spTree>
    <p:extLst>
      <p:ext uri="{BB962C8B-B14F-4D97-AF65-F5344CB8AC3E}">
        <p14:creationId xmlns:p14="http://schemas.microsoft.com/office/powerpoint/2010/main" val="3448708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امنیت</a:t>
            </a:r>
            <a:b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fa-IR" sz="28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راه حل</a:t>
            </a:r>
            <a:endParaRPr lang="fa-IR" sz="28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694384"/>
            <a:ext cx="7543801" cy="4023360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ü"/>
            </a:pPr>
            <a:endParaRPr lang="fa-IR" sz="165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282575" indent="-282575" algn="r" rtl="1">
              <a:buFont typeface="Wingdings" panose="05000000000000000000" pitchFamily="2" charset="2"/>
              <a:buChar char="ü"/>
            </a:pP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استفاده از ابر </a:t>
            </a:r>
            <a:r>
              <a:rPr lang="fa-IR" sz="21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های خصوصی</a:t>
            </a:r>
          </a:p>
          <a:p>
            <a:pPr marL="282575" indent="-282575" algn="r" rtl="1">
              <a:buNone/>
            </a:pPr>
            <a:endParaRPr lang="fa-IR" sz="21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282575" indent="-282575" algn="r" rtl="1">
              <a:buFont typeface="Wingdings" panose="05000000000000000000" pitchFamily="2" charset="2"/>
              <a:buChar char="ü"/>
            </a:pP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استفاده </a:t>
            </a:r>
            <a:r>
              <a:rPr lang="fa-IR" sz="21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از نرم افزار های آزاد</a:t>
            </a:r>
          </a:p>
          <a:p>
            <a:pPr marL="282575" indent="-282575" algn="r" rtl="1">
              <a:buFont typeface="Wingdings" panose="05000000000000000000" pitchFamily="2" charset="2"/>
              <a:buChar char="ü"/>
            </a:pPr>
            <a:endParaRPr lang="fa-IR" sz="21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282575" indent="-282575" algn="r" rtl="1">
              <a:buFont typeface="Wingdings" panose="05000000000000000000" pitchFamily="2" charset="2"/>
              <a:buChar char="ü"/>
            </a:pPr>
            <a:r>
              <a:rPr lang="fa-IR" sz="21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کدگذاری سرتاسری</a:t>
            </a:r>
            <a:endParaRPr lang="en-US" sz="21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282575" indent="-282575" algn="r" rtl="1">
              <a:buFont typeface="Wingdings" panose="05000000000000000000" pitchFamily="2" charset="2"/>
              <a:buChar char="ü"/>
            </a:pPr>
            <a:endParaRPr lang="en-US" sz="21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282575" indent="-282575" algn="r" rtl="1">
              <a:buFont typeface="Wingdings" panose="05000000000000000000" pitchFamily="2" charset="2"/>
              <a:buChar char="ü"/>
            </a:pPr>
            <a:r>
              <a:rPr lang="fa-IR" sz="21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مسیردهی ایمن</a:t>
            </a:r>
            <a:endParaRPr lang="en-US" sz="21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" y="4960074"/>
            <a:ext cx="1040676" cy="10406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2090" y="5674767"/>
            <a:ext cx="634631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Nazanin" panose="00000400000000000000" pitchFamily="2" charset="-78"/>
              </a:rPr>
              <a:t>37/44</a:t>
            </a:r>
          </a:p>
        </p:txBody>
      </p:sp>
    </p:spTree>
    <p:extLst>
      <p:ext uri="{BB962C8B-B14F-4D97-AF65-F5344CB8AC3E}">
        <p14:creationId xmlns:p14="http://schemas.microsoft.com/office/powerpoint/2010/main" val="4294477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شناخت رایانش ابری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endParaRPr lang="fa-IR" sz="1800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1800" dirty="0" smtClean="0">
                <a:cs typeface="B Nazanin" panose="00000400000000000000" pitchFamily="2" charset="-78"/>
              </a:rPr>
              <a:t>اسمی نو برای رایانش تحت سیستم های </a:t>
            </a:r>
            <a:r>
              <a:rPr lang="en-US" sz="1800" dirty="0" smtClean="0">
                <a:cs typeface="B Nazanin" panose="00000400000000000000" pitchFamily="2" charset="-78"/>
              </a:rPr>
              <a:t>Distributed</a:t>
            </a:r>
            <a:r>
              <a:rPr lang="fa-IR" sz="1800" dirty="0" smtClean="0">
                <a:cs typeface="B Nazanin" panose="00000400000000000000" pitchFamily="2" charset="-78"/>
              </a:rPr>
              <a:t> متصل به شبکه</a:t>
            </a:r>
            <a:endParaRPr lang="fa-IR" sz="1800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fa-IR" sz="1800" dirty="0" smtClean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fa-IR" sz="1800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1800" dirty="0">
                <a:cs typeface="B Nazanin" panose="00000400000000000000" pitchFamily="2" charset="-78"/>
              </a:rPr>
              <a:t> منابع و قابلیت های رایانشی به عنوان یک قابلیت از طریق </a:t>
            </a:r>
            <a:r>
              <a:rPr lang="fa-IR" sz="1800" dirty="0" smtClean="0">
                <a:cs typeface="B Nazanin" panose="00000400000000000000" pitchFamily="2" charset="-78"/>
              </a:rPr>
              <a:t>اینترنت</a:t>
            </a:r>
            <a:endParaRPr lang="fa-IR" sz="1800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1800" dirty="0">
                <a:cs typeface="B Nazanin" panose="00000400000000000000" pitchFamily="2" charset="-78"/>
              </a:rPr>
              <a:t> قابل استفاده صرفا به کمک یک مرورگر </a:t>
            </a:r>
            <a:r>
              <a:rPr lang="fa-IR" sz="1800" dirty="0" smtClean="0">
                <a:cs typeface="B Nazanin" panose="00000400000000000000" pitchFamily="2" charset="-78"/>
              </a:rPr>
              <a:t>وب</a:t>
            </a:r>
            <a:r>
              <a:rPr lang="fa-IR" sz="1800" dirty="0">
                <a:cs typeface="B Nazanin" panose="00000400000000000000" pitchFamily="2" charset="-78"/>
              </a:rPr>
              <a:t> </a:t>
            </a:r>
            <a:r>
              <a:rPr lang="fa-IR" sz="1800" dirty="0" smtClean="0">
                <a:cs typeface="B Nazanin" panose="00000400000000000000" pitchFamily="2" charset="-78"/>
              </a:rPr>
              <a:t>و یا </a:t>
            </a:r>
            <a:r>
              <a:rPr lang="fa-IR" sz="1800" dirty="0">
                <a:cs typeface="B Nazanin" panose="00000400000000000000" pitchFamily="2" charset="-78"/>
              </a:rPr>
              <a:t>در تعامل با سیستم های تحت </a:t>
            </a:r>
            <a:r>
              <a:rPr lang="fa-IR" sz="1800" dirty="0" smtClean="0">
                <a:cs typeface="B Nazanin" panose="00000400000000000000" pitchFamily="2" charset="-78"/>
              </a:rPr>
              <a:t>وب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1600" dirty="0" smtClean="0">
                <a:cs typeface="B Nazanin" panose="00000400000000000000" pitchFamily="2" charset="-78"/>
              </a:rPr>
              <a:t>(وابسته به </a:t>
            </a:r>
            <a:r>
              <a:rPr lang="fa-IR" sz="1600" dirty="0">
                <a:cs typeface="B Nazanin" panose="00000400000000000000" pitchFamily="2" charset="-78"/>
              </a:rPr>
              <a:t>اینترنت </a:t>
            </a:r>
            <a:r>
              <a:rPr lang="fa-IR" sz="1600" dirty="0" smtClean="0">
                <a:cs typeface="B Nazanin" panose="00000400000000000000" pitchFamily="2" charset="-78"/>
              </a:rPr>
              <a:t>)</a:t>
            </a:r>
            <a:endParaRPr lang="fa-IR" sz="1600" dirty="0"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" y="4960074"/>
            <a:ext cx="1040676" cy="10406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42087" y="5674767"/>
            <a:ext cx="580830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2/44</a:t>
            </a:r>
          </a:p>
        </p:txBody>
      </p:sp>
    </p:spTree>
    <p:extLst>
      <p:ext uri="{BB962C8B-B14F-4D97-AF65-F5344CB8AC3E}">
        <p14:creationId xmlns:p14="http://schemas.microsoft.com/office/powerpoint/2010/main" val="4032134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وابستگی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به یک فروشنده یا تامین کننده خدمات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عدم امکان تغییر ابر مورد استفاده </a:t>
            </a:r>
          </a:p>
          <a:p>
            <a:pPr marL="342884" lvl="3" indent="-68577" algn="r" rtl="1">
              <a:lnSpc>
                <a:spcPct val="150000"/>
              </a:lnSpc>
              <a:spcBef>
                <a:spcPts val="900"/>
              </a:spcBef>
              <a:spcAft>
                <a:spcPts val="150"/>
              </a:spcAft>
              <a:buSzPct val="100000"/>
              <a:buFont typeface="Wingdings" panose="05000000000000000000" pitchFamily="2" charset="2"/>
              <a:buChar char="ü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عدم امکان استخراج داده ها و جا به جا کردن آن ها </a:t>
            </a:r>
            <a:r>
              <a:rPr lang="fa-IR" sz="1650" dirty="0">
                <a:solidFill>
                  <a:schemeClr val="tx1"/>
                </a:solidFill>
                <a:cs typeface="B Nazanin" panose="00000400000000000000" pitchFamily="2" charset="-78"/>
              </a:rPr>
              <a:t>در بین برنامه هایی در ابر های مختلف در مورد </a:t>
            </a:r>
            <a:r>
              <a:rPr lang="en-US" sz="1650" dirty="0">
                <a:solidFill>
                  <a:schemeClr val="tx1"/>
                </a:solidFill>
                <a:cs typeface="B Nazanin" panose="00000400000000000000" pitchFamily="2" charset="-78"/>
              </a:rPr>
              <a:t>SaaS</a:t>
            </a:r>
            <a:endParaRPr lang="fa-IR" sz="21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2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1650" dirty="0">
                <a:solidFill>
                  <a:schemeClr val="tx1"/>
                </a:solidFill>
                <a:cs typeface="B Nazanin" panose="00000400000000000000" pitchFamily="2" charset="-78"/>
              </a:rPr>
              <a:t>عدم امکان انتقال برنامه های نرم افزاری به ابر دیگر در مورد </a:t>
            </a:r>
            <a:r>
              <a:rPr lang="en-US" sz="1650" dirty="0" err="1">
                <a:solidFill>
                  <a:schemeClr val="tx1"/>
                </a:solidFill>
                <a:cs typeface="B Nazanin" panose="00000400000000000000" pitchFamily="2" charset="-78"/>
              </a:rPr>
              <a:t>PaaS</a:t>
            </a:r>
            <a:endParaRPr lang="en-US" sz="165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2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1650" dirty="0">
                <a:solidFill>
                  <a:schemeClr val="tx1"/>
                </a:solidFill>
                <a:cs typeface="B Nazanin" panose="00000400000000000000" pitchFamily="2" charset="-78"/>
              </a:rPr>
              <a:t>عدم امکان جا بجا کردن سرویس دهنده های مجازی بین ابرها در مورد </a:t>
            </a:r>
            <a:r>
              <a:rPr lang="en-US" sz="1650" dirty="0" smtClean="0">
                <a:solidFill>
                  <a:schemeClr val="tx1"/>
                </a:solidFill>
                <a:cs typeface="B Nazanin" panose="00000400000000000000" pitchFamily="2" charset="-78"/>
              </a:rPr>
              <a:t>IaaS</a:t>
            </a:r>
            <a:r>
              <a:rPr lang="fa-IR" sz="1650" dirty="0" smtClean="0">
                <a:solidFill>
                  <a:schemeClr val="tx1"/>
                </a:solidFill>
                <a:cs typeface="B Nazanin" panose="00000400000000000000" pitchFamily="2" charset="-78"/>
              </a:rPr>
              <a:t> (مثل </a:t>
            </a:r>
            <a:r>
              <a:rPr lang="en-US" sz="1650" dirty="0" smtClean="0">
                <a:solidFill>
                  <a:schemeClr val="tx1"/>
                </a:solidFill>
                <a:cs typeface="B Nazanin" panose="00000400000000000000" pitchFamily="2" charset="-78"/>
              </a:rPr>
              <a:t>VM</a:t>
            </a:r>
            <a:r>
              <a:rPr lang="fa-IR" sz="1650" dirty="0" smtClean="0">
                <a:solidFill>
                  <a:schemeClr val="tx1"/>
                </a:solidFill>
                <a:cs typeface="B Nazanin" panose="00000400000000000000" pitchFamily="2" charset="-78"/>
              </a:rPr>
              <a:t> ها)</a:t>
            </a:r>
            <a:endParaRPr lang="fa-IR" sz="165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1103495" lvl="8" indent="0" algn="r" rtl="1">
              <a:lnSpc>
                <a:spcPct val="150000"/>
              </a:lnSpc>
              <a:buNone/>
            </a:pPr>
            <a:endParaRPr lang="fa-IR" sz="165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r" rtl="1">
              <a:lnSpc>
                <a:spcPct val="150000"/>
              </a:lnSpc>
              <a:buNone/>
            </a:pPr>
            <a:endParaRPr lang="fa-IR" sz="165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1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" y="4960074"/>
            <a:ext cx="1040676" cy="10406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2089" y="5674767"/>
            <a:ext cx="650768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38/44</a:t>
            </a:r>
          </a:p>
        </p:txBody>
      </p:sp>
    </p:spTree>
    <p:extLst>
      <p:ext uri="{BB962C8B-B14F-4D97-AF65-F5344CB8AC3E}">
        <p14:creationId xmlns:p14="http://schemas.microsoft.com/office/powerpoint/2010/main" val="2813115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توقف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فعالیت فروشنده یا تامین کننده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خدما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576583"/>
            <a:ext cx="7543800" cy="2682491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ü"/>
            </a:pP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شرکت </a:t>
            </a:r>
            <a:r>
              <a:rPr lang="en-US" sz="2100" dirty="0" err="1">
                <a:solidFill>
                  <a:schemeClr val="tx1"/>
                </a:solidFill>
                <a:cs typeface="B Nazanin" panose="00000400000000000000" pitchFamily="2" charset="-78"/>
              </a:rPr>
              <a:t>Coghead</a:t>
            </a: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 – تامین کننده خدمات </a:t>
            </a:r>
            <a:r>
              <a:rPr lang="en-US" sz="2100" dirty="0" err="1">
                <a:solidFill>
                  <a:schemeClr val="tx1"/>
                </a:solidFill>
                <a:cs typeface="B Nazanin" panose="00000400000000000000" pitchFamily="2" charset="-78"/>
              </a:rPr>
              <a:t>PaaS</a:t>
            </a: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 – سال 2009 –علت:مشکلات اقتصادی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شرکت </a:t>
            </a:r>
            <a:r>
              <a:rPr lang="en-US" sz="2100" dirty="0" err="1">
                <a:solidFill>
                  <a:schemeClr val="tx1"/>
                </a:solidFill>
                <a:cs typeface="B Nazanin" panose="00000400000000000000" pitchFamily="2" charset="-78"/>
              </a:rPr>
              <a:t>Extrasys</a:t>
            </a: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 – تامین کننده خدمات </a:t>
            </a:r>
            <a:r>
              <a:rPr lang="en-US" sz="2100" dirty="0">
                <a:solidFill>
                  <a:schemeClr val="tx1"/>
                </a:solidFill>
                <a:cs typeface="B Nazanin" panose="00000400000000000000" pitchFamily="2" charset="-78"/>
              </a:rPr>
              <a:t>SaaS</a:t>
            </a: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- سال 2009 –علت:مشکلات اقتصادی</a:t>
            </a:r>
            <a:endParaRPr lang="en-US" sz="21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en-US" sz="2100" dirty="0">
                <a:solidFill>
                  <a:schemeClr val="tx1"/>
                </a:solidFill>
                <a:cs typeface="B Nazanin" panose="00000400000000000000" pitchFamily="2" charset="-78"/>
              </a:rPr>
              <a:t>HP </a:t>
            </a:r>
            <a:r>
              <a:rPr lang="en-US" sz="2100" dirty="0" err="1" smtClean="0">
                <a:solidFill>
                  <a:schemeClr val="tx1"/>
                </a:solidFill>
                <a:cs typeface="B Nazanin" panose="00000400000000000000" pitchFamily="2" charset="-78"/>
              </a:rPr>
              <a:t>Helion</a:t>
            </a:r>
            <a:r>
              <a:rPr lang="en-US" sz="21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(Eucalyptus)</a:t>
            </a:r>
            <a:r>
              <a:rPr lang="fa-IR" sz="21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– اولین کلود متن باز – سال 2016 – از دست دادن بازار</a:t>
            </a:r>
            <a:endParaRPr lang="fa-IR" sz="21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100" dirty="0" smtClean="0">
                <a:solidFill>
                  <a:schemeClr val="tx1"/>
                </a:solidFill>
                <a:cs typeface="B Nazanin" panose="00000400000000000000" pitchFamily="2" charset="-78"/>
              </a:rPr>
              <a:t>*** اطلاعات </a:t>
            </a:r>
            <a:r>
              <a:rPr lang="fa-IR" sz="2100" dirty="0">
                <a:solidFill>
                  <a:schemeClr val="tx1"/>
                </a:solidFill>
                <a:cs typeface="B Nazanin" panose="00000400000000000000" pitchFamily="2" charset="-78"/>
              </a:rPr>
              <a:t>حساس را در یک ابر عمومی قرار </a:t>
            </a:r>
            <a:r>
              <a:rPr lang="fa-IR" sz="21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ندهید</a:t>
            </a:r>
            <a:endParaRPr lang="fa-IR" sz="21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" y="4960074"/>
            <a:ext cx="1040676" cy="10406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2090" y="5674767"/>
            <a:ext cx="634631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39/44</a:t>
            </a:r>
          </a:p>
        </p:txBody>
      </p:sp>
    </p:spTree>
    <p:extLst>
      <p:ext uri="{BB962C8B-B14F-4D97-AF65-F5344CB8AC3E}">
        <p14:creationId xmlns:p14="http://schemas.microsoft.com/office/powerpoint/2010/main" val="2442788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65" y="509691"/>
            <a:ext cx="4425950" cy="590126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There is no cloud</a:t>
            </a:r>
            <a:endParaRPr lang="en-US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It’s just someone else’s computer.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1022712" y="5264528"/>
            <a:ext cx="1040676" cy="104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منابع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fa-IR" sz="1800" b="1" dirty="0">
                <a:solidFill>
                  <a:schemeClr val="tx1"/>
                </a:solidFill>
                <a:cs typeface="B Nazanin" panose="00000400000000000000" pitchFamily="2" charset="-78"/>
              </a:rPr>
              <a:t>کتاب ها :</a:t>
            </a:r>
          </a:p>
          <a:p>
            <a:pPr marL="0" indent="0" algn="r" rtl="1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ب. خسروی. "درآمدی بر رایانش ابری و کاربرد آن در سازمان". بخش اول و دوم. (1390)</a:t>
            </a:r>
          </a:p>
          <a:p>
            <a:pPr marL="0" indent="0" algn="r" rtl="1">
              <a:buNone/>
            </a:pP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Williams, M. I. “A Quick Start Guide to Cloud Computing”. (2010). Kogan Pages.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1800" b="1" dirty="0">
                <a:solidFill>
                  <a:schemeClr val="tx1"/>
                </a:solidFill>
                <a:cs typeface="B Nazanin" panose="00000400000000000000" pitchFamily="2" charset="-78"/>
              </a:rPr>
              <a:t>وب سایت ها :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  <a:hlinkClick r:id="rId3"/>
              </a:rPr>
              <a:t>https://en.wikipedia.org/wiki/Cloud_computing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  Retrieved 2016.5.11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  <a:hlinkClick r:id="rId4"/>
              </a:rPr>
              <a:t>http://www.nist.gov/itl/cloud/index.cfm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  Retrieved 2016.5.11 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  <a:hlinkClick r:id="rId5"/>
              </a:rPr>
              <a:t>http://cloud-services-review.toptenreviews.com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 Retrieved 2016.5.11 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  <a:hlinkClick r:id="rId6"/>
              </a:rPr>
              <a:t>http://blog.muoncloud.com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 Retrieved 2016.5.11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  <a:hlinkClick r:id="rId7"/>
              </a:rPr>
              <a:t>http://cloudsecurityalliance.org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 Retrieved 2016.5.11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  <a:hlinkClick r:id="rId8"/>
              </a:rPr>
              <a:t>http://blog.twitter.com/2009/01/monday-morning-madness.html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 Retrieved 2016.5.11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42087" y="5674767"/>
            <a:ext cx="683040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44/44</a:t>
            </a:r>
          </a:p>
        </p:txBody>
      </p:sp>
    </p:spTree>
    <p:extLst>
      <p:ext uri="{BB962C8B-B14F-4D97-AF65-F5344CB8AC3E}">
        <p14:creationId xmlns:p14="http://schemas.microsoft.com/office/powerpoint/2010/main" val="1256299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پیشینه رایانش ابری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algn="r" rtl="1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ایده های زیربنایی  : دهه 60 میلادی - جان مک کارتی و داگلاس پارک هیل</a:t>
            </a:r>
          </a:p>
          <a:p>
            <a:pPr lvl="1" algn="r" rtl="1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معرفی اصطلاح </a:t>
            </a:r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>‘Cloud Computing’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: 1997 - رامنات </a:t>
            </a:r>
            <a:r>
              <a:rPr lang="fa-IR" sz="1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چلاپا</a:t>
            </a:r>
            <a:endParaRPr lang="en-US" sz="1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AWS : 2008 </a:t>
            </a:r>
          </a:p>
          <a:p>
            <a:pPr marL="201168" lvl="1" indent="0" algn="ctr">
              <a:lnSpc>
                <a:spcPct val="200000"/>
              </a:lnSpc>
              <a:buNone/>
            </a:pPr>
            <a:r>
              <a:rPr lang="en-US" sz="1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(First Cloud Operating System+ Biggest IaaS MS + S3 2006)</a:t>
            </a:r>
            <a:endParaRPr lang="fa-IR" sz="14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cs typeface="B Nazanin" panose="00000400000000000000" pitchFamily="2" charset="-78"/>
              </a:rPr>
              <a:t>OpenStack : 2010 </a:t>
            </a:r>
          </a:p>
          <a:p>
            <a:pPr marL="201168" lvl="1" indent="0" algn="ctr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(Open Source + 27% MS on Private Cloud + OSF + by NASA &amp; </a:t>
            </a:r>
            <a:r>
              <a:rPr lang="en-US" sz="1400" dirty="0" err="1" smtClean="0">
                <a:solidFill>
                  <a:schemeClr val="tx1"/>
                </a:solidFill>
                <a:cs typeface="B Nazanin" panose="00000400000000000000" pitchFamily="2" charset="-78"/>
              </a:rPr>
              <a:t>RackSpace</a:t>
            </a:r>
            <a:r>
              <a:rPr lang="en-US" sz="1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</a:t>
            </a:r>
          </a:p>
          <a:p>
            <a:pPr lvl="1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Microsoft Azure : </a:t>
            </a:r>
            <a:r>
              <a:rPr lang="en-US" dirty="0" smtClean="0">
                <a:solidFill>
                  <a:schemeClr val="tx1"/>
                </a:solidFill>
                <a:cs typeface="B Nazanin" panose="00000400000000000000" pitchFamily="2" charset="-78"/>
              </a:rPr>
              <a:t>2012</a:t>
            </a:r>
          </a:p>
          <a:p>
            <a:pPr marL="201168" lvl="1" indent="0" algn="ctr">
              <a:lnSpc>
                <a:spcPct val="150000"/>
              </a:lnSpc>
              <a:buNone/>
            </a:pPr>
            <a:r>
              <a:rPr lang="en-US" sz="1500" dirty="0" smtClean="0">
                <a:solidFill>
                  <a:schemeClr val="tx1"/>
                </a:solidFill>
                <a:cs typeface="B Nazanin" panose="00000400000000000000" pitchFamily="2" charset="-78"/>
              </a:rPr>
              <a:t>(1</a:t>
            </a:r>
            <a:r>
              <a:rPr lang="en-US" sz="1500" baseline="30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st</a:t>
            </a:r>
            <a:r>
              <a:rPr lang="en-US" sz="15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sz="1500" dirty="0" err="1">
                <a:solidFill>
                  <a:schemeClr val="tx1"/>
                </a:solidFill>
                <a:cs typeface="B Nazanin" panose="00000400000000000000" pitchFamily="2" charset="-78"/>
              </a:rPr>
              <a:t>Saas</a:t>
            </a:r>
            <a:r>
              <a:rPr lang="en-US" sz="15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cs typeface="B Nazanin" panose="00000400000000000000" pitchFamily="2" charset="-78"/>
              </a:rPr>
              <a:t>MS + 2</a:t>
            </a:r>
            <a:r>
              <a:rPr lang="en-US" sz="1500" baseline="30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nd</a:t>
            </a:r>
            <a:r>
              <a:rPr lang="en-US" sz="15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sz="1500" dirty="0">
                <a:solidFill>
                  <a:schemeClr val="tx1"/>
                </a:solidFill>
                <a:cs typeface="B Nazanin" panose="00000400000000000000" pitchFamily="2" charset="-78"/>
              </a:rPr>
              <a:t>IaaS </a:t>
            </a:r>
            <a:r>
              <a:rPr lang="en-US" sz="1500" dirty="0" smtClean="0">
                <a:solidFill>
                  <a:schemeClr val="tx1"/>
                </a:solidFill>
                <a:cs typeface="B Nazanin" panose="00000400000000000000" pitchFamily="2" charset="-78"/>
              </a:rPr>
              <a:t>MS + 200%   income)</a:t>
            </a:r>
          </a:p>
          <a:p>
            <a:pPr lvl="1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" y="4960074"/>
            <a:ext cx="1040676" cy="10406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2087" y="5674767"/>
            <a:ext cx="580830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3/44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607423" y="5392379"/>
            <a:ext cx="13447" cy="2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07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403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2960" y="2205317"/>
            <a:ext cx="7344405" cy="278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3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سه لایه رایانش ابری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سطح اول : لایه زیر ساخت </a:t>
            </a:r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>(Infrastructure Layer)</a:t>
            </a:r>
            <a:endParaRPr lang="en-US" sz="195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1650" dirty="0">
                <a:solidFill>
                  <a:schemeClr val="tx1"/>
                </a:solidFill>
                <a:cs typeface="B Nazanin" panose="00000400000000000000" pitchFamily="2" charset="-78"/>
              </a:rPr>
              <a:t>سرویس دهنده ها، رسانه های ذخیره سازی و...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1650" dirty="0">
                <a:solidFill>
                  <a:schemeClr val="tx1"/>
                </a:solidFill>
                <a:cs typeface="B Nazanin" panose="00000400000000000000" pitchFamily="2" charset="-78"/>
              </a:rPr>
              <a:t>تهیه </a:t>
            </a:r>
            <a:r>
              <a:rPr lang="fa-IR" sz="165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توسط شرکت ثالث یا بصورت خصوصی</a:t>
            </a:r>
            <a:endParaRPr lang="fa-IR" sz="165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r" rtl="1">
              <a:buFont typeface="Arial" panose="020B0604020202020204" pitchFamily="34" charset="0"/>
              <a:buChar char="•"/>
            </a:pPr>
            <a:endParaRPr lang="fa-IR" sz="165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سطح دوم : لایه پلتفرم </a:t>
            </a:r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>(Platform Layer)</a:t>
            </a:r>
            <a:endParaRPr lang="fa-IR" sz="195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1650" dirty="0">
                <a:solidFill>
                  <a:schemeClr val="tx1"/>
                </a:solidFill>
                <a:cs typeface="B Nazanin" panose="00000400000000000000" pitchFamily="2" charset="-78"/>
              </a:rPr>
              <a:t>در اینترنت میزبانی می شوند</a:t>
            </a:r>
          </a:p>
          <a:p>
            <a:pPr lvl="1" algn="r" rtl="1">
              <a:buFont typeface="Arial" panose="020B0604020202020204" pitchFamily="34" charset="0"/>
              <a:buChar char="•"/>
            </a:pPr>
            <a:endParaRPr lang="en-US" sz="165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سطح سوم : لایه نرم افزار </a:t>
            </a:r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>(Software Layer)</a:t>
            </a:r>
            <a:endParaRPr lang="fa-IR" sz="195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1650" dirty="0">
                <a:solidFill>
                  <a:schemeClr val="tx1"/>
                </a:solidFill>
                <a:cs typeface="B Nazanin" panose="00000400000000000000" pitchFamily="2" charset="-78"/>
              </a:rPr>
              <a:t>نرم افزار های تحت وب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" y="4960074"/>
            <a:ext cx="1040676" cy="10406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1" y="1976782"/>
            <a:ext cx="3547058" cy="35470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42087" y="5674767"/>
            <a:ext cx="580830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5/44</a:t>
            </a:r>
          </a:p>
        </p:txBody>
      </p:sp>
    </p:spTree>
    <p:extLst>
      <p:ext uri="{BB962C8B-B14F-4D97-AF65-F5344CB8AC3E}">
        <p14:creationId xmlns:p14="http://schemas.microsoft.com/office/powerpoint/2010/main" val="2907130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تعریف از رایانش ابری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توافقی بر هیچ تعریفی نیست </a:t>
            </a:r>
            <a:endParaRPr lang="en-US" sz="1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1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نماد 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ابر</a:t>
            </a:r>
          </a:p>
          <a:p>
            <a:pPr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تعریف ساده و </a:t>
            </a:r>
            <a:r>
              <a:rPr lang="fa-IR" sz="1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استاندارد مؤسسه </a:t>
            </a:r>
            <a:r>
              <a:rPr lang="en-US" sz="1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NIST</a:t>
            </a: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پنج ویژگی کلیدی، سه دسته کلی و </a:t>
            </a:r>
            <a:r>
              <a:rPr lang="fa-IR" sz="1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دو مدل عرضه کلی</a:t>
            </a: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" y="4960074"/>
            <a:ext cx="1040676" cy="10406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30" y="2508769"/>
            <a:ext cx="4487759" cy="23700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2087" y="5674767"/>
            <a:ext cx="580830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6/44</a:t>
            </a:r>
          </a:p>
        </p:txBody>
      </p:sp>
    </p:spTree>
    <p:extLst>
      <p:ext uri="{BB962C8B-B14F-4D97-AF65-F5344CB8AC3E}">
        <p14:creationId xmlns:p14="http://schemas.microsoft.com/office/powerpoint/2010/main" val="99307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5 مشخصه اساسی رایانش ابری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دسترسی سلف سرویس و بنا به تقاضا </a:t>
            </a:r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>(On-demand Self-service)</a:t>
            </a: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دسترسی تحت شبکه </a:t>
            </a:r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>(Broad Network Access)</a:t>
            </a: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تجمیع منابع </a:t>
            </a:r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>(Resource Pooling)</a:t>
            </a: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انعطاف پذیری سریع </a:t>
            </a:r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>(Rapid Elasticity)</a:t>
            </a: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خدمات اندازه گیری شده </a:t>
            </a:r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>(Measured Service)</a:t>
            </a: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" y="4960074"/>
            <a:ext cx="1040676" cy="10406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2087" y="5674767"/>
            <a:ext cx="580830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7/44</a:t>
            </a:r>
          </a:p>
        </p:txBody>
      </p:sp>
    </p:spTree>
    <p:extLst>
      <p:ext uri="{BB962C8B-B14F-4D97-AF65-F5344CB8AC3E}">
        <p14:creationId xmlns:p14="http://schemas.microsoft.com/office/powerpoint/2010/main" val="3530419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انواع خدمات ابری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خدمات </a:t>
            </a:r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>Software as a Service (SaaS)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خدمات </a:t>
            </a:r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>Platform as a Service (PaaS)</a:t>
            </a: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خدمات  </a:t>
            </a:r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>Infrastructure as a Service (IaaS)</a:t>
            </a: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" y="530846"/>
            <a:ext cx="3091750" cy="26206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2087" y="5674767"/>
            <a:ext cx="580830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8/44</a:t>
            </a:r>
          </a:p>
        </p:txBody>
      </p:sp>
      <p:pic>
        <p:nvPicPr>
          <p:cNvPr id="2050" name="Picture 2" descr="https://upload.wikimedia.org/wikipedia/commons/thumb/3/3c/Cloud_computing_layers.png/300px-Cloud_computing_laye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3395714"/>
            <a:ext cx="28575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970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1966</TotalTime>
  <Words>1551</Words>
  <Application>Microsoft Office PowerPoint</Application>
  <PresentationFormat>On-screen Show (4:3)</PresentationFormat>
  <Paragraphs>312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Adobe Gurmukhi</vt:lpstr>
      <vt:lpstr>Arial</vt:lpstr>
      <vt:lpstr>B Nazanin</vt:lpstr>
      <vt:lpstr>Book Antiqua</vt:lpstr>
      <vt:lpstr>Calibri</vt:lpstr>
      <vt:lpstr>Calibri Light</vt:lpstr>
      <vt:lpstr>Courier New</vt:lpstr>
      <vt:lpstr>Times New Roman</vt:lpstr>
      <vt:lpstr>Wingdings</vt:lpstr>
      <vt:lpstr>Retrospect</vt:lpstr>
      <vt:lpstr> شهریار یزدی پور</vt:lpstr>
      <vt:lpstr>فهرست مطالب</vt:lpstr>
      <vt:lpstr>شناخت رایانش ابری</vt:lpstr>
      <vt:lpstr>پیشینه رایانش ابری</vt:lpstr>
      <vt:lpstr>403</vt:lpstr>
      <vt:lpstr>سه لایه رایانش ابری</vt:lpstr>
      <vt:lpstr>تعریف از رایانش ابری</vt:lpstr>
      <vt:lpstr>5 مشخصه اساسی رایانش ابری</vt:lpstr>
      <vt:lpstr>انواع خدمات ابری</vt:lpstr>
      <vt:lpstr> خدمات SaaS</vt:lpstr>
      <vt:lpstr> نمونه های از دسته های خدمات SaaS</vt:lpstr>
      <vt:lpstr>خدمات PaaS</vt:lpstr>
      <vt:lpstr> نمونه های از دسته های خدمات PaaS</vt:lpstr>
      <vt:lpstr> خدمات IaaS</vt:lpstr>
      <vt:lpstr> نمونه های از دسته های خدمات IaaS</vt:lpstr>
      <vt:lpstr>مدل های عرضه ی منابع</vt:lpstr>
      <vt:lpstr>PowerPoint Presentation</vt:lpstr>
      <vt:lpstr>Saasنمونه ای از </vt:lpstr>
      <vt:lpstr>Let’s Have a look at</vt:lpstr>
      <vt:lpstr>مزایای رایانش ابری</vt:lpstr>
      <vt:lpstr>منافع مالی</vt:lpstr>
      <vt:lpstr>مخاطرات و ریسک های رایانش ابری / ریسک های اصلی</vt:lpstr>
      <vt:lpstr>مخاطرات و ریسک های رایانش ابری  نقض امنیت داده ها </vt:lpstr>
      <vt:lpstr>نقض امنیت داده ها </vt:lpstr>
      <vt:lpstr>نقض امنیت داده ها</vt:lpstr>
      <vt:lpstr>مخاطرات و ریسک های رایانش ابری /قطعی خدمات</vt:lpstr>
      <vt:lpstr>مخاطرات و ریسک های رایانش ابری / قطعی خدمات</vt:lpstr>
      <vt:lpstr>از دست رفتن داده ها راه حل</vt:lpstr>
      <vt:lpstr>امنیت راه حل</vt:lpstr>
      <vt:lpstr>وابستگی به یک فروشنده یا تامین کننده خدمات</vt:lpstr>
      <vt:lpstr>توقف فعالیت فروشنده یا تامین کننده خدمات</vt:lpstr>
      <vt:lpstr>There is no cloud</vt:lpstr>
      <vt:lpstr>منابع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AndiX No</dc:creator>
  <cp:lastModifiedBy>Shahriar Yazdipour</cp:lastModifiedBy>
  <cp:revision>137</cp:revision>
  <dcterms:created xsi:type="dcterms:W3CDTF">2016-05-11T06:10:31Z</dcterms:created>
  <dcterms:modified xsi:type="dcterms:W3CDTF">2016-12-26T20:06:39Z</dcterms:modified>
</cp:coreProperties>
</file>