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3" r:id="rId1"/>
  </p:sldMasterIdLst>
  <p:notesMasterIdLst>
    <p:notesMasterId r:id="rId26"/>
  </p:notesMasterIdLst>
  <p:handoutMasterIdLst>
    <p:handoutMasterId r:id="rId27"/>
  </p:handoutMasterIdLst>
  <p:sldIdLst>
    <p:sldId id="257" r:id="rId2"/>
    <p:sldId id="262" r:id="rId3"/>
    <p:sldId id="265" r:id="rId4"/>
    <p:sldId id="271" r:id="rId5"/>
    <p:sldId id="322" r:id="rId6"/>
    <p:sldId id="272" r:id="rId7"/>
    <p:sldId id="320" r:id="rId8"/>
    <p:sldId id="323" r:id="rId9"/>
    <p:sldId id="275" r:id="rId10"/>
    <p:sldId id="317" r:id="rId11"/>
    <p:sldId id="319" r:id="rId12"/>
    <p:sldId id="324" r:id="rId13"/>
    <p:sldId id="318" r:id="rId14"/>
    <p:sldId id="292" r:id="rId15"/>
    <p:sldId id="325" r:id="rId16"/>
    <p:sldId id="326" r:id="rId17"/>
    <p:sldId id="259" r:id="rId18"/>
    <p:sldId id="260" r:id="rId19"/>
    <p:sldId id="284" r:id="rId20"/>
    <p:sldId id="279" r:id="rId21"/>
    <p:sldId id="280" r:id="rId22"/>
    <p:sldId id="288" r:id="rId23"/>
    <p:sldId id="308" r:id="rId24"/>
    <p:sldId id="31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66B7"/>
    <a:srgbClr val="629D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86" autoAdjust="0"/>
    <p:restoredTop sz="73356" autoAdjust="0"/>
  </p:normalViewPr>
  <p:slideViewPr>
    <p:cSldViewPr snapToGrid="0">
      <p:cViewPr varScale="1">
        <p:scale>
          <a:sx n="74" d="100"/>
          <a:sy n="74" d="100"/>
        </p:scale>
        <p:origin x="810" y="54"/>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562F0-2093-4053-B2E4-B22C7C444A36}"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B831D49B-9DCF-49BD-8F76-520557465ED5}">
      <dgm:prSet/>
      <dgm:spPr/>
      <dgm:t>
        <a:bodyPr/>
        <a:lstStyle/>
        <a:p>
          <a:pPr>
            <a:lnSpc>
              <a:spcPct val="100000"/>
            </a:lnSpc>
            <a:defRPr cap="all"/>
          </a:pPr>
          <a:r>
            <a:rPr lang="en-US" dirty="0"/>
            <a:t>abstraction level </a:t>
          </a:r>
        </a:p>
      </dgm:t>
    </dgm:pt>
    <dgm:pt modelId="{27D13A01-3841-452B-A315-A5D240492362}" type="parTrans" cxnId="{68D7ED8C-1022-440E-A573-43C41F0CB9A9}">
      <dgm:prSet/>
      <dgm:spPr/>
      <dgm:t>
        <a:bodyPr/>
        <a:lstStyle/>
        <a:p>
          <a:endParaRPr lang="en-US"/>
        </a:p>
      </dgm:t>
    </dgm:pt>
    <dgm:pt modelId="{603B5BE4-0F9A-4D30-A88C-7CE67330592F}" type="sibTrans" cxnId="{68D7ED8C-1022-440E-A573-43C41F0CB9A9}">
      <dgm:prSet/>
      <dgm:spPr/>
      <dgm:t>
        <a:bodyPr/>
        <a:lstStyle/>
        <a:p>
          <a:endParaRPr lang="en-US"/>
        </a:p>
      </dgm:t>
    </dgm:pt>
    <dgm:pt modelId="{CF57DE0F-D059-475A-923A-2CF42951E059}">
      <dgm:prSet/>
      <dgm:spPr/>
      <dgm:t>
        <a:bodyPr/>
        <a:lstStyle/>
        <a:p>
          <a:pPr>
            <a:lnSpc>
              <a:spcPct val="100000"/>
            </a:lnSpc>
            <a:defRPr cap="all"/>
          </a:pPr>
          <a:r>
            <a:rPr lang="en-US" dirty="0"/>
            <a:t>Object level </a:t>
          </a:r>
        </a:p>
      </dgm:t>
    </dgm:pt>
    <dgm:pt modelId="{518A8668-ED29-4798-BFB4-B73FD30A8433}" type="parTrans" cxnId="{9E50411B-4C7A-4D99-A234-4B4BF0FCD86D}">
      <dgm:prSet/>
      <dgm:spPr/>
      <dgm:t>
        <a:bodyPr/>
        <a:lstStyle/>
        <a:p>
          <a:endParaRPr lang="en-US"/>
        </a:p>
      </dgm:t>
    </dgm:pt>
    <dgm:pt modelId="{6500154D-7759-40C0-958F-EB95D67E6F35}" type="sibTrans" cxnId="{9E50411B-4C7A-4D99-A234-4B4BF0FCD86D}">
      <dgm:prSet/>
      <dgm:spPr/>
      <dgm:t>
        <a:bodyPr/>
        <a:lstStyle/>
        <a:p>
          <a:endParaRPr lang="en-US"/>
        </a:p>
      </dgm:t>
    </dgm:pt>
    <dgm:pt modelId="{BEA06E48-5C61-4BA2-873C-36E535FB7F61}">
      <dgm:prSet/>
      <dgm:spPr/>
      <dgm:t>
        <a:bodyPr/>
        <a:lstStyle/>
        <a:p>
          <a:pPr>
            <a:lnSpc>
              <a:spcPct val="100000"/>
            </a:lnSpc>
            <a:defRPr cap="all"/>
          </a:pPr>
          <a:r>
            <a:rPr lang="en-US" dirty="0"/>
            <a:t>component level </a:t>
          </a:r>
        </a:p>
      </dgm:t>
    </dgm:pt>
    <dgm:pt modelId="{E0D27E2A-1CFF-4DC4-84BB-5E53D03B844B}" type="parTrans" cxnId="{9FFB0099-DC0B-48F2-88D8-C21064998AE6}">
      <dgm:prSet/>
      <dgm:spPr/>
      <dgm:t>
        <a:bodyPr/>
        <a:lstStyle/>
        <a:p>
          <a:endParaRPr lang="en-US"/>
        </a:p>
      </dgm:t>
    </dgm:pt>
    <dgm:pt modelId="{2CA2589B-3DB7-4087-B1E0-B950D4DBF59C}" type="sibTrans" cxnId="{9FFB0099-DC0B-48F2-88D8-C21064998AE6}">
      <dgm:prSet/>
      <dgm:spPr/>
      <dgm:t>
        <a:bodyPr/>
        <a:lstStyle/>
        <a:p>
          <a:endParaRPr lang="en-US"/>
        </a:p>
      </dgm:t>
    </dgm:pt>
    <dgm:pt modelId="{A3DEEAE5-6355-4781-802C-E87BE1771280}">
      <dgm:prSet/>
      <dgm:spPr/>
      <dgm:t>
        <a:bodyPr/>
        <a:lstStyle/>
        <a:p>
          <a:pPr>
            <a:lnSpc>
              <a:spcPct val="100000"/>
            </a:lnSpc>
            <a:defRPr cap="all"/>
          </a:pPr>
          <a:r>
            <a:rPr lang="en-US" dirty="0"/>
            <a:t>system level </a:t>
          </a:r>
        </a:p>
      </dgm:t>
    </dgm:pt>
    <dgm:pt modelId="{A2986A7B-A2D9-43EE-848B-039B3C3F61C3}" type="parTrans" cxnId="{0350A282-4151-45BC-9249-A2BAB9BA7423}">
      <dgm:prSet/>
      <dgm:spPr/>
      <dgm:t>
        <a:bodyPr/>
        <a:lstStyle/>
        <a:p>
          <a:endParaRPr lang="en-US"/>
        </a:p>
      </dgm:t>
    </dgm:pt>
    <dgm:pt modelId="{730EB407-155C-4632-90F6-8214F241B3A3}" type="sibTrans" cxnId="{0350A282-4151-45BC-9249-A2BAB9BA7423}">
      <dgm:prSet/>
      <dgm:spPr/>
      <dgm:t>
        <a:bodyPr/>
        <a:lstStyle/>
        <a:p>
          <a:endParaRPr lang="en-US"/>
        </a:p>
      </dgm:t>
    </dgm:pt>
    <dgm:pt modelId="{C5829FB5-C82B-4D0C-A704-AB6BAC81EF27}" type="pres">
      <dgm:prSet presAssocID="{144562F0-2093-4053-B2E4-B22C7C444A36}" presName="root" presStyleCnt="0">
        <dgm:presLayoutVars>
          <dgm:dir/>
          <dgm:resizeHandles val="exact"/>
        </dgm:presLayoutVars>
      </dgm:prSet>
      <dgm:spPr/>
    </dgm:pt>
    <dgm:pt modelId="{A3006EBA-0D03-4D9C-87BD-34367DBAC119}" type="pres">
      <dgm:prSet presAssocID="{B831D49B-9DCF-49BD-8F76-520557465ED5}" presName="compNode" presStyleCnt="0"/>
      <dgm:spPr/>
    </dgm:pt>
    <dgm:pt modelId="{4076D849-1179-4B50-8EA8-A25B0E49DE4F}" type="pres">
      <dgm:prSet presAssocID="{B831D49B-9DCF-49BD-8F76-520557465ED5}" presName="iconBgRect" presStyleLbl="bgShp" presStyleIdx="0" presStyleCnt="4"/>
      <dgm:spPr/>
    </dgm:pt>
    <dgm:pt modelId="{FADEB311-27AA-4784-8D1C-4EF9C0DF3807}" type="pres">
      <dgm:prSet presAssocID="{B831D49B-9DCF-49BD-8F76-520557465E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D6FDDC6B-79DB-444A-BA44-0F3A48599701}" type="pres">
      <dgm:prSet presAssocID="{B831D49B-9DCF-49BD-8F76-520557465ED5}" presName="spaceRect" presStyleCnt="0"/>
      <dgm:spPr/>
    </dgm:pt>
    <dgm:pt modelId="{8FC1C251-EB19-4C6D-9B61-825FFB53E789}" type="pres">
      <dgm:prSet presAssocID="{B831D49B-9DCF-49BD-8F76-520557465ED5}" presName="textRect" presStyleLbl="revTx" presStyleIdx="0" presStyleCnt="4">
        <dgm:presLayoutVars>
          <dgm:chMax val="1"/>
          <dgm:chPref val="1"/>
        </dgm:presLayoutVars>
      </dgm:prSet>
      <dgm:spPr/>
    </dgm:pt>
    <dgm:pt modelId="{DB925C1D-F9AA-4991-B56B-30CE6047A72F}" type="pres">
      <dgm:prSet presAssocID="{603B5BE4-0F9A-4D30-A88C-7CE67330592F}" presName="sibTrans" presStyleCnt="0"/>
      <dgm:spPr/>
    </dgm:pt>
    <dgm:pt modelId="{AA3EF0F5-E341-4D43-848B-05705D355677}" type="pres">
      <dgm:prSet presAssocID="{CF57DE0F-D059-475A-923A-2CF42951E059}" presName="compNode" presStyleCnt="0"/>
      <dgm:spPr/>
    </dgm:pt>
    <dgm:pt modelId="{9D6F4F40-879A-4280-AD7A-19942636541A}" type="pres">
      <dgm:prSet presAssocID="{CF57DE0F-D059-475A-923A-2CF42951E059}" presName="iconBgRect" presStyleLbl="bgShp" presStyleIdx="1" presStyleCnt="4"/>
      <dgm:spPr/>
    </dgm:pt>
    <dgm:pt modelId="{1E995145-E8D6-46D9-92E0-741321555800}" type="pres">
      <dgm:prSet presAssocID="{CF57DE0F-D059-475A-923A-2CF42951E0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wing Compass"/>
        </a:ext>
      </dgm:extLst>
    </dgm:pt>
    <dgm:pt modelId="{EA6A2622-9DF1-4033-9E51-EF2D99AA32EB}" type="pres">
      <dgm:prSet presAssocID="{CF57DE0F-D059-475A-923A-2CF42951E059}" presName="spaceRect" presStyleCnt="0"/>
      <dgm:spPr/>
    </dgm:pt>
    <dgm:pt modelId="{294EAF96-4045-49D9-90B8-DAB849771694}" type="pres">
      <dgm:prSet presAssocID="{CF57DE0F-D059-475A-923A-2CF42951E059}" presName="textRect" presStyleLbl="revTx" presStyleIdx="1" presStyleCnt="4">
        <dgm:presLayoutVars>
          <dgm:chMax val="1"/>
          <dgm:chPref val="1"/>
        </dgm:presLayoutVars>
      </dgm:prSet>
      <dgm:spPr/>
    </dgm:pt>
    <dgm:pt modelId="{AC55BDD9-69C4-4171-9C44-CE1771ED0EDA}" type="pres">
      <dgm:prSet presAssocID="{6500154D-7759-40C0-958F-EB95D67E6F35}" presName="sibTrans" presStyleCnt="0"/>
      <dgm:spPr/>
    </dgm:pt>
    <dgm:pt modelId="{9260D5DE-149C-4417-BB92-CEF75A39612D}" type="pres">
      <dgm:prSet presAssocID="{BEA06E48-5C61-4BA2-873C-36E535FB7F61}" presName="compNode" presStyleCnt="0"/>
      <dgm:spPr/>
    </dgm:pt>
    <dgm:pt modelId="{B1261FC5-14AF-46F2-B537-065A20BD4F9E}" type="pres">
      <dgm:prSet presAssocID="{BEA06E48-5C61-4BA2-873C-36E535FB7F61}" presName="iconBgRect" presStyleLbl="bgShp" presStyleIdx="2" presStyleCnt="4"/>
      <dgm:spPr/>
    </dgm:pt>
    <dgm:pt modelId="{058C02BE-193C-4587-ADEC-027593A71EE5}" type="pres">
      <dgm:prSet presAssocID="{BEA06E48-5C61-4BA2-873C-36E535FB7F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C8F9FA84-DC2D-462E-85B4-877D6938A90F}" type="pres">
      <dgm:prSet presAssocID="{BEA06E48-5C61-4BA2-873C-36E535FB7F61}" presName="spaceRect" presStyleCnt="0"/>
      <dgm:spPr/>
    </dgm:pt>
    <dgm:pt modelId="{73CD521F-757B-44FB-8939-C86D781D5D4A}" type="pres">
      <dgm:prSet presAssocID="{BEA06E48-5C61-4BA2-873C-36E535FB7F61}" presName="textRect" presStyleLbl="revTx" presStyleIdx="2" presStyleCnt="4">
        <dgm:presLayoutVars>
          <dgm:chMax val="1"/>
          <dgm:chPref val="1"/>
        </dgm:presLayoutVars>
      </dgm:prSet>
      <dgm:spPr/>
    </dgm:pt>
    <dgm:pt modelId="{7645D3EF-DCE6-4A06-BD82-8857059597B5}" type="pres">
      <dgm:prSet presAssocID="{2CA2589B-3DB7-4087-B1E0-B950D4DBF59C}" presName="sibTrans" presStyleCnt="0"/>
      <dgm:spPr/>
    </dgm:pt>
    <dgm:pt modelId="{2A0D9EDD-FC67-42A7-BD50-75788694B850}" type="pres">
      <dgm:prSet presAssocID="{A3DEEAE5-6355-4781-802C-E87BE1771280}" presName="compNode" presStyleCnt="0"/>
      <dgm:spPr/>
    </dgm:pt>
    <dgm:pt modelId="{427638C4-16D2-4193-8534-75E8B71C9803}" type="pres">
      <dgm:prSet presAssocID="{A3DEEAE5-6355-4781-802C-E87BE1771280}" presName="iconBgRect" presStyleLbl="bgShp" presStyleIdx="3" presStyleCnt="4"/>
      <dgm:spPr/>
    </dgm:pt>
    <dgm:pt modelId="{450D0520-D114-4D31-9CDC-42AE2595B4FD}" type="pres">
      <dgm:prSet presAssocID="{A3DEEAE5-6355-4781-802C-E87BE17712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61361032-4B44-4729-9256-6ECF8838358D}" type="pres">
      <dgm:prSet presAssocID="{A3DEEAE5-6355-4781-802C-E87BE1771280}" presName="spaceRect" presStyleCnt="0"/>
      <dgm:spPr/>
    </dgm:pt>
    <dgm:pt modelId="{79458A4D-47D1-40DD-9D1D-304A2BAA9BAA}" type="pres">
      <dgm:prSet presAssocID="{A3DEEAE5-6355-4781-802C-E87BE1771280}" presName="textRect" presStyleLbl="revTx" presStyleIdx="3" presStyleCnt="4">
        <dgm:presLayoutVars>
          <dgm:chMax val="1"/>
          <dgm:chPref val="1"/>
        </dgm:presLayoutVars>
      </dgm:prSet>
      <dgm:spPr/>
    </dgm:pt>
  </dgm:ptLst>
  <dgm:cxnLst>
    <dgm:cxn modelId="{EE18C506-C9E5-4CCA-83AA-D3C93624702D}" type="presOf" srcId="{A3DEEAE5-6355-4781-802C-E87BE1771280}" destId="{79458A4D-47D1-40DD-9D1D-304A2BAA9BAA}" srcOrd="0" destOrd="0" presId="urn:microsoft.com/office/officeart/2018/5/layout/IconCircleLabelList"/>
    <dgm:cxn modelId="{9E50411B-4C7A-4D99-A234-4B4BF0FCD86D}" srcId="{144562F0-2093-4053-B2E4-B22C7C444A36}" destId="{CF57DE0F-D059-475A-923A-2CF42951E059}" srcOrd="1" destOrd="0" parTransId="{518A8668-ED29-4798-BFB4-B73FD30A8433}" sibTransId="{6500154D-7759-40C0-958F-EB95D67E6F35}"/>
    <dgm:cxn modelId="{304AD864-939F-4120-83D7-498F2B1F317C}" type="presOf" srcId="{B831D49B-9DCF-49BD-8F76-520557465ED5}" destId="{8FC1C251-EB19-4C6D-9B61-825FFB53E789}" srcOrd="0" destOrd="0" presId="urn:microsoft.com/office/officeart/2018/5/layout/IconCircleLabelList"/>
    <dgm:cxn modelId="{FABD5B4B-E8CC-4CB6-B69E-1534CFAC5AF6}" type="presOf" srcId="{CF57DE0F-D059-475A-923A-2CF42951E059}" destId="{294EAF96-4045-49D9-90B8-DAB849771694}" srcOrd="0" destOrd="0" presId="urn:microsoft.com/office/officeart/2018/5/layout/IconCircleLabelList"/>
    <dgm:cxn modelId="{0B58807C-2228-4E83-B0CD-4E016D90479C}" type="presOf" srcId="{BEA06E48-5C61-4BA2-873C-36E535FB7F61}" destId="{73CD521F-757B-44FB-8939-C86D781D5D4A}" srcOrd="0" destOrd="0" presId="urn:microsoft.com/office/officeart/2018/5/layout/IconCircleLabelList"/>
    <dgm:cxn modelId="{0350A282-4151-45BC-9249-A2BAB9BA7423}" srcId="{144562F0-2093-4053-B2E4-B22C7C444A36}" destId="{A3DEEAE5-6355-4781-802C-E87BE1771280}" srcOrd="3" destOrd="0" parTransId="{A2986A7B-A2D9-43EE-848B-039B3C3F61C3}" sibTransId="{730EB407-155C-4632-90F6-8214F241B3A3}"/>
    <dgm:cxn modelId="{68D7ED8C-1022-440E-A573-43C41F0CB9A9}" srcId="{144562F0-2093-4053-B2E4-B22C7C444A36}" destId="{B831D49B-9DCF-49BD-8F76-520557465ED5}" srcOrd="0" destOrd="0" parTransId="{27D13A01-3841-452B-A315-A5D240492362}" sibTransId="{603B5BE4-0F9A-4D30-A88C-7CE67330592F}"/>
    <dgm:cxn modelId="{9FFB0099-DC0B-48F2-88D8-C21064998AE6}" srcId="{144562F0-2093-4053-B2E4-B22C7C444A36}" destId="{BEA06E48-5C61-4BA2-873C-36E535FB7F61}" srcOrd="2" destOrd="0" parTransId="{E0D27E2A-1CFF-4DC4-84BB-5E53D03B844B}" sibTransId="{2CA2589B-3DB7-4087-B1E0-B950D4DBF59C}"/>
    <dgm:cxn modelId="{F346A6DC-7EC6-488A-8290-DE8FA549951C}" type="presOf" srcId="{144562F0-2093-4053-B2E4-B22C7C444A36}" destId="{C5829FB5-C82B-4D0C-A704-AB6BAC81EF27}" srcOrd="0" destOrd="0" presId="urn:microsoft.com/office/officeart/2018/5/layout/IconCircleLabelList"/>
    <dgm:cxn modelId="{FA48DB75-0373-4B95-9672-64D5D2B5B7A2}" type="presParOf" srcId="{C5829FB5-C82B-4D0C-A704-AB6BAC81EF27}" destId="{A3006EBA-0D03-4D9C-87BD-34367DBAC119}" srcOrd="0" destOrd="0" presId="urn:microsoft.com/office/officeart/2018/5/layout/IconCircleLabelList"/>
    <dgm:cxn modelId="{C3120599-4312-4988-9B6B-9D7A789A19EC}" type="presParOf" srcId="{A3006EBA-0D03-4D9C-87BD-34367DBAC119}" destId="{4076D849-1179-4B50-8EA8-A25B0E49DE4F}" srcOrd="0" destOrd="0" presId="urn:microsoft.com/office/officeart/2018/5/layout/IconCircleLabelList"/>
    <dgm:cxn modelId="{A59CB5D5-63C6-49CF-A6B5-411775A02014}" type="presParOf" srcId="{A3006EBA-0D03-4D9C-87BD-34367DBAC119}" destId="{FADEB311-27AA-4784-8D1C-4EF9C0DF3807}" srcOrd="1" destOrd="0" presId="urn:microsoft.com/office/officeart/2018/5/layout/IconCircleLabelList"/>
    <dgm:cxn modelId="{DB35C678-D935-4304-B2AC-CD710B132686}" type="presParOf" srcId="{A3006EBA-0D03-4D9C-87BD-34367DBAC119}" destId="{D6FDDC6B-79DB-444A-BA44-0F3A48599701}" srcOrd="2" destOrd="0" presId="urn:microsoft.com/office/officeart/2018/5/layout/IconCircleLabelList"/>
    <dgm:cxn modelId="{DF37B470-76F2-4A5C-ADC3-50FFA85C480E}" type="presParOf" srcId="{A3006EBA-0D03-4D9C-87BD-34367DBAC119}" destId="{8FC1C251-EB19-4C6D-9B61-825FFB53E789}" srcOrd="3" destOrd="0" presId="urn:microsoft.com/office/officeart/2018/5/layout/IconCircleLabelList"/>
    <dgm:cxn modelId="{58EA0015-9D8F-41AA-BE15-B8602AAB80E6}" type="presParOf" srcId="{C5829FB5-C82B-4D0C-A704-AB6BAC81EF27}" destId="{DB925C1D-F9AA-4991-B56B-30CE6047A72F}" srcOrd="1" destOrd="0" presId="urn:microsoft.com/office/officeart/2018/5/layout/IconCircleLabelList"/>
    <dgm:cxn modelId="{5C9CE3EC-0BC0-4932-AC70-F70009068979}" type="presParOf" srcId="{C5829FB5-C82B-4D0C-A704-AB6BAC81EF27}" destId="{AA3EF0F5-E341-4D43-848B-05705D355677}" srcOrd="2" destOrd="0" presId="urn:microsoft.com/office/officeart/2018/5/layout/IconCircleLabelList"/>
    <dgm:cxn modelId="{6722577B-08AE-43F3-9F7E-9ECDC8942682}" type="presParOf" srcId="{AA3EF0F5-E341-4D43-848B-05705D355677}" destId="{9D6F4F40-879A-4280-AD7A-19942636541A}" srcOrd="0" destOrd="0" presId="urn:microsoft.com/office/officeart/2018/5/layout/IconCircleLabelList"/>
    <dgm:cxn modelId="{47C3CEDB-C356-4B68-8480-C3AA402C0815}" type="presParOf" srcId="{AA3EF0F5-E341-4D43-848B-05705D355677}" destId="{1E995145-E8D6-46D9-92E0-741321555800}" srcOrd="1" destOrd="0" presId="urn:microsoft.com/office/officeart/2018/5/layout/IconCircleLabelList"/>
    <dgm:cxn modelId="{9D5A183A-8258-4722-A7AF-E3A697F738D0}" type="presParOf" srcId="{AA3EF0F5-E341-4D43-848B-05705D355677}" destId="{EA6A2622-9DF1-4033-9E51-EF2D99AA32EB}" srcOrd="2" destOrd="0" presId="urn:microsoft.com/office/officeart/2018/5/layout/IconCircleLabelList"/>
    <dgm:cxn modelId="{4E2A8D02-3E97-411B-988F-ADC1F1F32851}" type="presParOf" srcId="{AA3EF0F5-E341-4D43-848B-05705D355677}" destId="{294EAF96-4045-49D9-90B8-DAB849771694}" srcOrd="3" destOrd="0" presId="urn:microsoft.com/office/officeart/2018/5/layout/IconCircleLabelList"/>
    <dgm:cxn modelId="{8E12E52E-5700-462C-B821-D776235E9106}" type="presParOf" srcId="{C5829FB5-C82B-4D0C-A704-AB6BAC81EF27}" destId="{AC55BDD9-69C4-4171-9C44-CE1771ED0EDA}" srcOrd="3" destOrd="0" presId="urn:microsoft.com/office/officeart/2018/5/layout/IconCircleLabelList"/>
    <dgm:cxn modelId="{F3EB6C9D-E2F6-47DC-B576-B9373C96598D}" type="presParOf" srcId="{C5829FB5-C82B-4D0C-A704-AB6BAC81EF27}" destId="{9260D5DE-149C-4417-BB92-CEF75A39612D}" srcOrd="4" destOrd="0" presId="urn:microsoft.com/office/officeart/2018/5/layout/IconCircleLabelList"/>
    <dgm:cxn modelId="{8ABAE41E-38ED-4A70-B758-F00181E3D6BB}" type="presParOf" srcId="{9260D5DE-149C-4417-BB92-CEF75A39612D}" destId="{B1261FC5-14AF-46F2-B537-065A20BD4F9E}" srcOrd="0" destOrd="0" presId="urn:microsoft.com/office/officeart/2018/5/layout/IconCircleLabelList"/>
    <dgm:cxn modelId="{12EC2BAE-CF86-4A40-AB54-E22B8C8C47FB}" type="presParOf" srcId="{9260D5DE-149C-4417-BB92-CEF75A39612D}" destId="{058C02BE-193C-4587-ADEC-027593A71EE5}" srcOrd="1" destOrd="0" presId="urn:microsoft.com/office/officeart/2018/5/layout/IconCircleLabelList"/>
    <dgm:cxn modelId="{183FE12C-C3FB-4AB2-86C8-652092D4DFA0}" type="presParOf" srcId="{9260D5DE-149C-4417-BB92-CEF75A39612D}" destId="{C8F9FA84-DC2D-462E-85B4-877D6938A90F}" srcOrd="2" destOrd="0" presId="urn:microsoft.com/office/officeart/2018/5/layout/IconCircleLabelList"/>
    <dgm:cxn modelId="{5DEDA9DC-941A-43D5-BD03-F6E13051A3DB}" type="presParOf" srcId="{9260D5DE-149C-4417-BB92-CEF75A39612D}" destId="{73CD521F-757B-44FB-8939-C86D781D5D4A}" srcOrd="3" destOrd="0" presId="urn:microsoft.com/office/officeart/2018/5/layout/IconCircleLabelList"/>
    <dgm:cxn modelId="{201278F4-EC56-44FE-B9CA-4F05EA479753}" type="presParOf" srcId="{C5829FB5-C82B-4D0C-A704-AB6BAC81EF27}" destId="{7645D3EF-DCE6-4A06-BD82-8857059597B5}" srcOrd="5" destOrd="0" presId="urn:microsoft.com/office/officeart/2018/5/layout/IconCircleLabelList"/>
    <dgm:cxn modelId="{E38EB623-1FF1-493B-A325-DCD77A08C1CF}" type="presParOf" srcId="{C5829FB5-C82B-4D0C-A704-AB6BAC81EF27}" destId="{2A0D9EDD-FC67-42A7-BD50-75788694B850}" srcOrd="6" destOrd="0" presId="urn:microsoft.com/office/officeart/2018/5/layout/IconCircleLabelList"/>
    <dgm:cxn modelId="{D7E41DFA-81C7-43A3-871F-D62A91155BC0}" type="presParOf" srcId="{2A0D9EDD-FC67-42A7-BD50-75788694B850}" destId="{427638C4-16D2-4193-8534-75E8B71C9803}" srcOrd="0" destOrd="0" presId="urn:microsoft.com/office/officeart/2018/5/layout/IconCircleLabelList"/>
    <dgm:cxn modelId="{95888D04-AAB5-4881-A87F-51D22AC8F92A}" type="presParOf" srcId="{2A0D9EDD-FC67-42A7-BD50-75788694B850}" destId="{450D0520-D114-4D31-9CDC-42AE2595B4FD}" srcOrd="1" destOrd="0" presId="urn:microsoft.com/office/officeart/2018/5/layout/IconCircleLabelList"/>
    <dgm:cxn modelId="{4917EE49-A7C9-4321-9E22-E8669786BAAD}" type="presParOf" srcId="{2A0D9EDD-FC67-42A7-BD50-75788694B850}" destId="{61361032-4B44-4729-9256-6ECF8838358D}" srcOrd="2" destOrd="0" presId="urn:microsoft.com/office/officeart/2018/5/layout/IconCircleLabelList"/>
    <dgm:cxn modelId="{0EFB94FE-886E-4C6D-8CC7-AF5FB925BB7D}" type="presParOf" srcId="{2A0D9EDD-FC67-42A7-BD50-75788694B850}" destId="{79458A4D-47D1-40DD-9D1D-304A2BAA9BA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6D849-1179-4B50-8EA8-A25B0E49DE4F}">
      <dsp:nvSpPr>
        <dsp:cNvPr id="0" name=""/>
        <dsp:cNvSpPr/>
      </dsp:nvSpPr>
      <dsp:spPr>
        <a:xfrm>
          <a:off x="414731" y="759119"/>
          <a:ext cx="1098000" cy="1098000"/>
        </a:xfrm>
        <a:prstGeom prst="ellipse">
          <a:avLst/>
        </a:prstGeom>
        <a:solidFill>
          <a:schemeClr val="accent2">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FADEB311-27AA-4784-8D1C-4EF9C0DF3807}">
      <dsp:nvSpPr>
        <dsp:cNvPr id="0" name=""/>
        <dsp:cNvSpPr/>
      </dsp:nvSpPr>
      <dsp:spPr>
        <a:xfrm>
          <a:off x="648731" y="9931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FC1C251-EB19-4C6D-9B61-825FFB53E789}">
      <dsp:nvSpPr>
        <dsp:cNvPr id="0" name=""/>
        <dsp:cNvSpPr/>
      </dsp:nvSpPr>
      <dsp:spPr>
        <a:xfrm>
          <a:off x="63731"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abstraction level </a:t>
          </a:r>
        </a:p>
      </dsp:txBody>
      <dsp:txXfrm>
        <a:off x="63731" y="2199119"/>
        <a:ext cx="1800000" cy="720000"/>
      </dsp:txXfrm>
    </dsp:sp>
    <dsp:sp modelId="{9D6F4F40-879A-4280-AD7A-19942636541A}">
      <dsp:nvSpPr>
        <dsp:cNvPr id="0" name=""/>
        <dsp:cNvSpPr/>
      </dsp:nvSpPr>
      <dsp:spPr>
        <a:xfrm>
          <a:off x="2529731" y="759119"/>
          <a:ext cx="1098000" cy="1098000"/>
        </a:xfrm>
        <a:prstGeom prst="ellipse">
          <a:avLst/>
        </a:prstGeom>
        <a:solidFill>
          <a:schemeClr val="accent3">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1E995145-E8D6-46D9-92E0-741321555800}">
      <dsp:nvSpPr>
        <dsp:cNvPr id="0" name=""/>
        <dsp:cNvSpPr/>
      </dsp:nvSpPr>
      <dsp:spPr>
        <a:xfrm>
          <a:off x="2763731" y="99311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294EAF96-4045-49D9-90B8-DAB849771694}">
      <dsp:nvSpPr>
        <dsp:cNvPr id="0" name=""/>
        <dsp:cNvSpPr/>
      </dsp:nvSpPr>
      <dsp:spPr>
        <a:xfrm>
          <a:off x="2178731"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Object level </a:t>
          </a:r>
        </a:p>
      </dsp:txBody>
      <dsp:txXfrm>
        <a:off x="2178731" y="2199119"/>
        <a:ext cx="1800000" cy="720000"/>
      </dsp:txXfrm>
    </dsp:sp>
    <dsp:sp modelId="{B1261FC5-14AF-46F2-B537-065A20BD4F9E}">
      <dsp:nvSpPr>
        <dsp:cNvPr id="0" name=""/>
        <dsp:cNvSpPr/>
      </dsp:nvSpPr>
      <dsp:spPr>
        <a:xfrm>
          <a:off x="4644731" y="759119"/>
          <a:ext cx="1098000" cy="1098000"/>
        </a:xfrm>
        <a:prstGeom prst="ellipse">
          <a:avLst/>
        </a:prstGeom>
        <a:solidFill>
          <a:schemeClr val="accent4">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058C02BE-193C-4587-ADEC-027593A71EE5}">
      <dsp:nvSpPr>
        <dsp:cNvPr id="0" name=""/>
        <dsp:cNvSpPr/>
      </dsp:nvSpPr>
      <dsp:spPr>
        <a:xfrm>
          <a:off x="4878731" y="99311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73CD521F-757B-44FB-8939-C86D781D5D4A}">
      <dsp:nvSpPr>
        <dsp:cNvPr id="0" name=""/>
        <dsp:cNvSpPr/>
      </dsp:nvSpPr>
      <dsp:spPr>
        <a:xfrm>
          <a:off x="4293731"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component level </a:t>
          </a:r>
        </a:p>
      </dsp:txBody>
      <dsp:txXfrm>
        <a:off x="4293731" y="2199119"/>
        <a:ext cx="1800000" cy="720000"/>
      </dsp:txXfrm>
    </dsp:sp>
    <dsp:sp modelId="{427638C4-16D2-4193-8534-75E8B71C9803}">
      <dsp:nvSpPr>
        <dsp:cNvPr id="0" name=""/>
        <dsp:cNvSpPr/>
      </dsp:nvSpPr>
      <dsp:spPr>
        <a:xfrm>
          <a:off x="6759731" y="759119"/>
          <a:ext cx="1098000" cy="1098000"/>
        </a:xfrm>
        <a:prstGeom prst="ellipse">
          <a:avLst/>
        </a:prstGeom>
        <a:solidFill>
          <a:schemeClr val="accent5">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450D0520-D114-4D31-9CDC-42AE2595B4FD}">
      <dsp:nvSpPr>
        <dsp:cNvPr id="0" name=""/>
        <dsp:cNvSpPr/>
      </dsp:nvSpPr>
      <dsp:spPr>
        <a:xfrm>
          <a:off x="6993731" y="9931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79458A4D-47D1-40DD-9D1D-304A2BAA9BAA}">
      <dsp:nvSpPr>
        <dsp:cNvPr id="0" name=""/>
        <dsp:cNvSpPr/>
      </dsp:nvSpPr>
      <dsp:spPr>
        <a:xfrm>
          <a:off x="6408731"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system level </a:t>
          </a:r>
        </a:p>
      </dsp:txBody>
      <dsp:txXfrm>
        <a:off x="6408731" y="219911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1ABFE6-6299-4E1F-8F08-F5EDBFA333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84907-22F8-490B-92B0-64EF1349AB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19BE63-EFA3-4E5A-A976-87B114F8C55A}" type="datetimeFigureOut">
              <a:rPr lang="en-US" smtClean="0"/>
              <a:t>11/26/2019</a:t>
            </a:fld>
            <a:endParaRPr lang="en-US"/>
          </a:p>
        </p:txBody>
      </p:sp>
      <p:sp>
        <p:nvSpPr>
          <p:cNvPr id="4" name="Footer Placeholder 3">
            <a:extLst>
              <a:ext uri="{FF2B5EF4-FFF2-40B4-BE49-F238E27FC236}">
                <a16:creationId xmlns:a16="http://schemas.microsoft.com/office/drawing/2014/main" id="{D84700C1-3D1B-4B90-BCAF-55E609643F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860E82-8E41-4FE7-8EF1-C03F72BB8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3EB8A9-02D8-4B2B-8A70-0958DA4373E3}" type="slidenum">
              <a:rPr lang="en-US" smtClean="0"/>
              <a:t>‹#›</a:t>
            </a:fld>
            <a:endParaRPr lang="en-US"/>
          </a:p>
        </p:txBody>
      </p:sp>
    </p:spTree>
    <p:extLst>
      <p:ext uri="{BB962C8B-B14F-4D97-AF65-F5344CB8AC3E}">
        <p14:creationId xmlns:p14="http://schemas.microsoft.com/office/powerpoint/2010/main" val="423372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4D399-1BD5-4C39-A70D-A43E30608BC1}" type="datetimeFigureOut">
              <a:rPr lang="en-US" smtClean="0"/>
              <a:t>11/26/2019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C4FB-DC9D-443A-B59A-674DF8005B57}" type="slidenum">
              <a:rPr lang="en-US" smtClean="0"/>
              <a:t>‹#›</a:t>
            </a:fld>
            <a:endParaRPr lang="en-US"/>
          </a:p>
        </p:txBody>
      </p:sp>
    </p:spTree>
    <p:extLst>
      <p:ext uri="{BB962C8B-B14F-4D97-AF65-F5344CB8AC3E}">
        <p14:creationId xmlns:p14="http://schemas.microsoft.com/office/powerpoint/2010/main" val="17926976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ldrlegal.com/license/mit-licen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stage that an executable software system is developed.</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3</a:t>
            </a:fld>
            <a:endParaRPr lang="en-US"/>
          </a:p>
        </p:txBody>
      </p:sp>
    </p:spTree>
    <p:extLst>
      <p:ext uri="{BB962C8B-B14F-4D97-AF65-F5344CB8AC3E}">
        <p14:creationId xmlns:p14="http://schemas.microsoft.com/office/powerpoint/2010/main" val="339601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subsystem listens for messages on that Infrastructure and picks up the messages that are intended for them. This is</a:t>
            </a:r>
          </a:p>
          <a:p>
            <a:r>
              <a:rPr lang="en-US" sz="1200" b="0" kern="1200" dirty="0">
                <a:solidFill>
                  <a:schemeClr val="tx1"/>
                </a:solidFill>
                <a:effectLst/>
                <a:latin typeface="+mn-lt"/>
                <a:ea typeface="+mn-ea"/>
                <a:cs typeface="+mn-cs"/>
              </a:rPr>
              <a:t>another commonly used architectural style in addition to those described in Chapter 6.</a:t>
            </a:r>
          </a:p>
          <a:p>
            <a:r>
              <a:rPr lang="en-US" sz="1200" b="0" kern="1200" dirty="0">
                <a:solidFill>
                  <a:schemeClr val="tx1"/>
                </a:solidFill>
                <a:effectLst/>
                <a:latin typeface="+mn-lt"/>
                <a:ea typeface="+mn-ea"/>
                <a:cs typeface="+mn-cs"/>
              </a:rPr>
              <a:t>For example, when the communications subsystem receives a control command, such as shutdown, the command is picked up by each of the other subsystems, which then shut themselves down in the correct way. The key benefit of this</a:t>
            </a:r>
          </a:p>
          <a:p>
            <a:r>
              <a:rPr lang="en-US" sz="1200" b="0" kern="1200" dirty="0">
                <a:solidFill>
                  <a:schemeClr val="tx1"/>
                </a:solidFill>
                <a:effectLst/>
                <a:latin typeface="+mn-lt"/>
                <a:ea typeface="+mn-ea"/>
                <a:cs typeface="+mn-cs"/>
              </a:rPr>
              <a:t>architecture is that it is easy to support different configurations of subsystems</a:t>
            </a:r>
          </a:p>
          <a:p>
            <a:r>
              <a:rPr lang="en-US" sz="1200" b="0" kern="1200" dirty="0">
                <a:solidFill>
                  <a:schemeClr val="tx1"/>
                </a:solidFill>
                <a:effectLst/>
                <a:latin typeface="+mn-lt"/>
                <a:ea typeface="+mn-ea"/>
                <a:cs typeface="+mn-cs"/>
              </a:rPr>
              <a:t>because the sender of a message does not need to address the message to a particular subsystem.</a:t>
            </a:r>
          </a:p>
          <a:p>
            <a:r>
              <a:rPr lang="en-US" sz="1200" b="0" kern="1200" dirty="0">
                <a:solidFill>
                  <a:schemeClr val="tx1"/>
                </a:solidFill>
                <a:effectLst/>
                <a:latin typeface="+mn-lt"/>
                <a:ea typeface="+mn-ea"/>
                <a:cs typeface="+mn-cs"/>
              </a:rPr>
              <a:t>-----------</a:t>
            </a:r>
          </a:p>
          <a:p>
            <a:r>
              <a:rPr lang="en-US" dirty="0"/>
              <a:t>You identify the major components that make up the system and their interactions, and then may organize the components using an architectural pattern such as a layered or client–server model. However, this is not essential at this stage. The high-level architectural design for the weather station software is shown in Figure 7.4. The weather station is composed of independent subsystems that communicate by broadcasting messages on a common infrastructure, shown as the Communication link in Figure 7.4. Each subsystem listens for messages on that infrastructure and picks up the messages that are intended for them. This is another commonly used architectural style in addition to those described in Chapter 6. For example, when the communications subsystem receives a control command, such as shutdown, the command is picked up by each of the other subsystems, which then shut themselves down in the correct way. The key benefit of this architecture is that it is easy to support different configurations of subsystems because the sender of a message does not need to address the message to a particular subsystem.</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20</a:t>
            </a:fld>
            <a:endParaRPr lang="en-US"/>
          </a:p>
        </p:txBody>
      </p:sp>
    </p:spTree>
    <p:extLst>
      <p:ext uri="{BB962C8B-B14F-4D97-AF65-F5344CB8AC3E}">
        <p14:creationId xmlns:p14="http://schemas.microsoft.com/office/powerpoint/2010/main" val="248078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of these use cases should be described in structured natural language. This</a:t>
            </a:r>
          </a:p>
          <a:p>
            <a:r>
              <a:rPr lang="en-US" sz="1200" b="0" kern="1200" dirty="0">
                <a:solidFill>
                  <a:schemeClr val="tx1"/>
                </a:solidFill>
                <a:effectLst/>
                <a:latin typeface="+mn-lt"/>
                <a:ea typeface="+mn-ea"/>
                <a:cs typeface="+mn-cs"/>
              </a:rPr>
              <a:t>helps designers identify objects in the system and gives them an understanding of</a:t>
            </a:r>
          </a:p>
          <a:p>
            <a:r>
              <a:rPr lang="en-US" sz="1200" b="0" kern="1200" dirty="0">
                <a:solidFill>
                  <a:schemeClr val="tx1"/>
                </a:solidFill>
                <a:effectLst/>
                <a:latin typeface="+mn-lt"/>
                <a:ea typeface="+mn-ea"/>
                <a:cs typeface="+mn-cs"/>
              </a:rPr>
              <a:t>what the system is intended to do. I use a standard format for this description that clearly identifies what information is exchanged, how the interaction is initiated, and so on.</a:t>
            </a:r>
          </a:p>
        </p:txBody>
      </p:sp>
      <p:sp>
        <p:nvSpPr>
          <p:cNvPr id="4" name="Slide Number Placeholder 3"/>
          <p:cNvSpPr>
            <a:spLocks noGrp="1"/>
          </p:cNvSpPr>
          <p:nvPr>
            <p:ph type="sldNum" sz="quarter" idx="5"/>
          </p:nvPr>
        </p:nvSpPr>
        <p:spPr/>
        <p:txBody>
          <a:bodyPr/>
          <a:lstStyle/>
          <a:p>
            <a:fld id="{2409C4FB-DC9D-443A-B59A-674DF8005B57}" type="slidenum">
              <a:rPr lang="en-US" smtClean="0"/>
              <a:t>21</a:t>
            </a:fld>
            <a:endParaRPr lang="en-US"/>
          </a:p>
        </p:txBody>
      </p:sp>
    </p:spTree>
    <p:extLst>
      <p:ext uri="{BB962C8B-B14F-4D97-AF65-F5344CB8AC3E}">
        <p14:creationId xmlns:p14="http://schemas.microsoft.com/office/powerpoint/2010/main" val="3703035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State diagrams are useful high-level models of a system or an object’s operation.</a:t>
            </a:r>
          </a:p>
          <a:p>
            <a:r>
              <a:rPr lang="en-US" sz="1200" b="0" kern="1200" dirty="0">
                <a:solidFill>
                  <a:schemeClr val="tx1"/>
                </a:solidFill>
                <a:effectLst/>
                <a:latin typeface="+mn-lt"/>
                <a:ea typeface="+mn-ea"/>
                <a:cs typeface="+mn-cs"/>
              </a:rPr>
              <a:t>You don’t usually need a state diagram for all of the objects in the system. Many of the objects in a system are relatively simple and a state model adds unnecessary detail to the design</a:t>
            </a:r>
          </a:p>
        </p:txBody>
      </p:sp>
      <p:sp>
        <p:nvSpPr>
          <p:cNvPr id="4" name="Slide Number Placeholder 3"/>
          <p:cNvSpPr>
            <a:spLocks noGrp="1"/>
          </p:cNvSpPr>
          <p:nvPr>
            <p:ph type="sldNum" sz="quarter" idx="5"/>
          </p:nvPr>
        </p:nvSpPr>
        <p:spPr/>
        <p:txBody>
          <a:bodyPr/>
          <a:lstStyle/>
          <a:p>
            <a:fld id="{2409C4FB-DC9D-443A-B59A-674DF8005B57}" type="slidenum">
              <a:rPr lang="en-US" smtClean="0"/>
              <a:t>22</a:t>
            </a:fld>
            <a:endParaRPr lang="en-US"/>
          </a:p>
        </p:txBody>
      </p:sp>
    </p:spTree>
    <p:extLst>
      <p:ext uri="{BB962C8B-B14F-4D97-AF65-F5344CB8AC3E}">
        <p14:creationId xmlns:p14="http://schemas.microsoft.com/office/powerpoint/2010/main" val="1040362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a:t>
            </a:r>
            <a:r>
              <a:rPr lang="en-US" sz="1200" b="0" i="0" kern="1200" dirty="0">
                <a:solidFill>
                  <a:schemeClr val="tx1"/>
                </a:solidFill>
                <a:effectLst/>
                <a:latin typeface="+mn-lt"/>
                <a:ea typeface="+mn-ea"/>
                <a:cs typeface="+mn-cs"/>
              </a:rPr>
              <a:t>, A short, permissive software license. Basically, you can do whatever you want as long as you include the original copyright and license notice in any copy of the software/source.  There are many variations of this license in use.</a:t>
            </a:r>
          </a:p>
          <a:p>
            <a:r>
              <a:rPr lang="en-US" dirty="0">
                <a:hlinkClick r:id="rId3"/>
              </a:rPr>
              <a:t>https://tldrlegal.com/license/mit-license</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24</a:t>
            </a:fld>
            <a:endParaRPr lang="en-US"/>
          </a:p>
        </p:txBody>
      </p:sp>
    </p:spTree>
    <p:extLst>
      <p:ext uri="{BB962C8B-B14F-4D97-AF65-F5344CB8AC3E}">
        <p14:creationId xmlns:p14="http://schemas.microsoft.com/office/powerpoint/2010/main" val="30532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most important implementation decisions that has to be made at an early stage of a software project is whether or not you should buy or build the application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dirty="0"/>
              <a:t>When you develop an application in this way, the design process becomes concerned with how to use the configuration features of that system to deliver the system requirements. </a:t>
            </a:r>
          </a:p>
        </p:txBody>
      </p:sp>
      <p:sp>
        <p:nvSpPr>
          <p:cNvPr id="4" name="Slide Number Placeholder 3"/>
          <p:cNvSpPr>
            <a:spLocks noGrp="1"/>
          </p:cNvSpPr>
          <p:nvPr>
            <p:ph type="sldNum" sz="quarter" idx="5"/>
          </p:nvPr>
        </p:nvSpPr>
        <p:spPr/>
        <p:txBody>
          <a:bodyPr/>
          <a:lstStyle/>
          <a:p>
            <a:fld id="{2409C4FB-DC9D-443A-B59A-674DF8005B57}" type="slidenum">
              <a:rPr lang="en-US" smtClean="0"/>
              <a:t>4</a:t>
            </a:fld>
            <a:endParaRPr lang="en-US"/>
          </a:p>
        </p:txBody>
      </p:sp>
    </p:spTree>
    <p:extLst>
      <p:ext uri="{BB962C8B-B14F-4D97-AF65-F5344CB8AC3E}">
        <p14:creationId xmlns:p14="http://schemas.microsoft.com/office/powerpoint/2010/main" val="276320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of object-oriented design involves developing different models. Which they require lots of effort for developing and maintenance which for small systems, may not be cost effective, but, for larger systems it is an important communication mechanism for team members.</a:t>
            </a:r>
          </a:p>
        </p:txBody>
      </p:sp>
      <p:sp>
        <p:nvSpPr>
          <p:cNvPr id="4" name="Slide Number Placeholder 3"/>
          <p:cNvSpPr>
            <a:spLocks noGrp="1"/>
          </p:cNvSpPr>
          <p:nvPr>
            <p:ph type="sldNum" sz="quarter" idx="5"/>
          </p:nvPr>
        </p:nvSpPr>
        <p:spPr/>
        <p:txBody>
          <a:bodyPr/>
          <a:lstStyle/>
          <a:p>
            <a:fld id="{2409C4FB-DC9D-443A-B59A-674DF8005B57}" type="slidenum">
              <a:rPr lang="en-US" smtClean="0"/>
              <a:t>6</a:t>
            </a:fld>
            <a:endParaRPr lang="en-US"/>
          </a:p>
        </p:txBody>
      </p:sp>
    </p:spTree>
    <p:extLst>
      <p:ext uri="{BB962C8B-B14F-4D97-AF65-F5344CB8AC3E}">
        <p14:creationId xmlns:p14="http://schemas.microsoft.com/office/powerpoint/2010/main" val="177568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7</a:t>
            </a:fld>
            <a:endParaRPr lang="en-US"/>
          </a:p>
        </p:txBody>
      </p:sp>
    </p:spTree>
    <p:extLst>
      <p:ext uri="{BB962C8B-B14F-4D97-AF65-F5344CB8AC3E}">
        <p14:creationId xmlns:p14="http://schemas.microsoft.com/office/powerpoint/2010/main" val="379145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Design patterns were derived from ideas put forward by Christopher Alexander</a:t>
            </a:r>
          </a:p>
          <a:p>
            <a:r>
              <a:rPr lang="en-US" sz="1200" b="0" kern="1200" dirty="0">
                <a:solidFill>
                  <a:schemeClr val="tx1"/>
                </a:solidFill>
                <a:effectLst/>
                <a:latin typeface="+mn-lt"/>
                <a:ea typeface="+mn-ea"/>
                <a:cs typeface="+mn-cs"/>
              </a:rPr>
              <a:t>(Alexander et al., 1977), who suggested that there were certain common patterns of</a:t>
            </a:r>
          </a:p>
          <a:p>
            <a:r>
              <a:rPr lang="en-US" sz="1200" b="0" kern="1200" dirty="0">
                <a:solidFill>
                  <a:schemeClr val="tx1"/>
                </a:solidFill>
                <a:effectLst/>
                <a:latin typeface="+mn-lt"/>
                <a:ea typeface="+mn-ea"/>
                <a:cs typeface="+mn-cs"/>
              </a:rPr>
              <a:t>building design that were inherently pleasing and effective.</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9</a:t>
            </a:fld>
            <a:endParaRPr lang="en-US"/>
          </a:p>
        </p:txBody>
      </p:sp>
    </p:spTree>
    <p:extLst>
      <p:ext uri="{BB962C8B-B14F-4D97-AF65-F5344CB8AC3E}">
        <p14:creationId xmlns:p14="http://schemas.microsoft.com/office/powerpoint/2010/main" val="319370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10</a:t>
            </a:fld>
            <a:endParaRPr lang="en-US"/>
          </a:p>
        </p:txBody>
      </p:sp>
    </p:spTree>
    <p:extLst>
      <p:ext uri="{BB962C8B-B14F-4D97-AF65-F5344CB8AC3E}">
        <p14:creationId xmlns:p14="http://schemas.microsoft.com/office/powerpoint/2010/main" val="159586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Incompatablity</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13</a:t>
            </a:fld>
            <a:endParaRPr lang="en-US"/>
          </a:p>
        </p:txBody>
      </p:sp>
    </p:spTree>
    <p:extLst>
      <p:ext uri="{BB962C8B-B14F-4D97-AF65-F5344CB8AC3E}">
        <p14:creationId xmlns:p14="http://schemas.microsoft.com/office/powerpoint/2010/main" val="1921602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5"/>
          </p:nvPr>
        </p:nvSpPr>
        <p:spPr/>
        <p:txBody>
          <a:bodyPr/>
          <a:lstStyle/>
          <a:p>
            <a:fld id="{2409C4FB-DC9D-443A-B59A-674DF8005B57}" type="slidenum">
              <a:rPr lang="en-US" smtClean="0"/>
              <a:t>14</a:t>
            </a:fld>
            <a:endParaRPr lang="en-US"/>
          </a:p>
        </p:txBody>
      </p:sp>
    </p:spTree>
    <p:extLst>
      <p:ext uri="{BB962C8B-B14F-4D97-AF65-F5344CB8AC3E}">
        <p14:creationId xmlns:p14="http://schemas.microsoft.com/office/powerpoint/2010/main" val="59008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19</a:t>
            </a:fld>
            <a:endParaRPr lang="en-US"/>
          </a:p>
        </p:txBody>
      </p:sp>
    </p:spTree>
    <p:extLst>
      <p:ext uri="{BB962C8B-B14F-4D97-AF65-F5344CB8AC3E}">
        <p14:creationId xmlns:p14="http://schemas.microsoft.com/office/powerpoint/2010/main" val="410477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a:t>11/2/2019</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Technische Universität Ilmenau</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317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11/2/2019</a:t>
            </a:r>
            <a:endParaRPr lang="en-US" dirty="0"/>
          </a:p>
        </p:txBody>
      </p:sp>
      <p:sp>
        <p:nvSpPr>
          <p:cNvPr id="5" name="Footer Placeholder 4"/>
          <p:cNvSpPr>
            <a:spLocks noGrp="1"/>
          </p:cNvSpPr>
          <p:nvPr>
            <p:ph type="ftr" sz="quarter" idx="11"/>
          </p:nvPr>
        </p:nvSpPr>
        <p:spPr/>
        <p:txBody>
          <a:bodyPr/>
          <a:lstStyle/>
          <a:p>
            <a:r>
              <a:rPr lang="en-US"/>
              <a:t>Technische Universität Ilmenau</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1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r>
              <a:rPr lang="en-US"/>
              <a:t>11/2/2019</a:t>
            </a:r>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lang="en-US"/>
              <a:t>Technische Universität Ilmenau</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4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11/2/2019</a:t>
            </a:r>
            <a:endParaRPr lang="en-US" dirty="0"/>
          </a:p>
        </p:txBody>
      </p:sp>
      <p:sp>
        <p:nvSpPr>
          <p:cNvPr id="5" name="Footer Placeholder 4"/>
          <p:cNvSpPr>
            <a:spLocks noGrp="1"/>
          </p:cNvSpPr>
          <p:nvPr>
            <p:ph type="ftr" sz="quarter" idx="11"/>
          </p:nvPr>
        </p:nvSpPr>
        <p:spPr/>
        <p:txBody>
          <a:bodyPr/>
          <a:lstStyle/>
          <a:p>
            <a:r>
              <a:rPr lang="en-US"/>
              <a:t>Technische Universität Ilmenau</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8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a:t>11/2/2019</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Technische Universität Ilmenau</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3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11/2/2019</a:t>
            </a:r>
            <a:endParaRPr lang="en-US" dirty="0"/>
          </a:p>
        </p:txBody>
      </p:sp>
      <p:sp>
        <p:nvSpPr>
          <p:cNvPr id="6" name="Footer Placeholder 5"/>
          <p:cNvSpPr>
            <a:spLocks noGrp="1"/>
          </p:cNvSpPr>
          <p:nvPr>
            <p:ph type="ftr" sz="quarter" idx="11"/>
          </p:nvPr>
        </p:nvSpPr>
        <p:spPr/>
        <p:txBody>
          <a:bodyPr/>
          <a:lstStyle/>
          <a:p>
            <a:r>
              <a:rPr lang="en-US"/>
              <a:t>Technische Universität Ilmenau</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4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11/2/2019</a:t>
            </a:r>
            <a:endParaRPr lang="en-US" dirty="0"/>
          </a:p>
        </p:txBody>
      </p:sp>
      <p:sp>
        <p:nvSpPr>
          <p:cNvPr id="8" name="Footer Placeholder 7"/>
          <p:cNvSpPr>
            <a:spLocks noGrp="1"/>
          </p:cNvSpPr>
          <p:nvPr>
            <p:ph type="ftr" sz="quarter" idx="11"/>
          </p:nvPr>
        </p:nvSpPr>
        <p:spPr/>
        <p:txBody>
          <a:bodyPr/>
          <a:lstStyle/>
          <a:p>
            <a:r>
              <a:rPr lang="en-US"/>
              <a:t>Technische Universität Ilmenau</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9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11/2/2019</a:t>
            </a:r>
            <a:endParaRPr lang="en-US" dirty="0"/>
          </a:p>
        </p:txBody>
      </p:sp>
      <p:sp>
        <p:nvSpPr>
          <p:cNvPr id="4" name="Footer Placeholder 3"/>
          <p:cNvSpPr>
            <a:spLocks noGrp="1"/>
          </p:cNvSpPr>
          <p:nvPr>
            <p:ph type="ftr" sz="quarter" idx="11"/>
          </p:nvPr>
        </p:nvSpPr>
        <p:spPr/>
        <p:txBody>
          <a:bodyPr/>
          <a:lstStyle/>
          <a:p>
            <a:r>
              <a:rPr lang="en-US"/>
              <a:t>Technische Universität Ilmenau</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03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11/2/2019</a:t>
            </a:r>
            <a:endParaRPr lang="en-US" dirty="0"/>
          </a:p>
        </p:txBody>
      </p:sp>
      <p:sp>
        <p:nvSpPr>
          <p:cNvPr id="3" name="Footer Placeholder 2"/>
          <p:cNvSpPr>
            <a:spLocks noGrp="1"/>
          </p:cNvSpPr>
          <p:nvPr>
            <p:ph type="ftr" sz="quarter" idx="11"/>
          </p:nvPr>
        </p:nvSpPr>
        <p:spPr/>
        <p:txBody>
          <a:bodyPr/>
          <a:lstStyle/>
          <a:p>
            <a:r>
              <a:rPr lang="en-US"/>
              <a:t>Technische Universität Ilmenau</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806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a:t>11/2/2019</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Technische Universität Ilmenau</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79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11/2/2019</a:t>
            </a:r>
            <a:endParaRPr lang="en-US" dirty="0"/>
          </a:p>
        </p:txBody>
      </p:sp>
      <p:sp>
        <p:nvSpPr>
          <p:cNvPr id="6" name="Footer Placeholder 5"/>
          <p:cNvSpPr>
            <a:spLocks noGrp="1"/>
          </p:cNvSpPr>
          <p:nvPr>
            <p:ph type="ftr" sz="quarter" idx="11"/>
          </p:nvPr>
        </p:nvSpPr>
        <p:spPr/>
        <p:txBody>
          <a:bodyPr/>
          <a:lstStyle/>
          <a:p>
            <a:pPr algn="l"/>
            <a:r>
              <a:rPr lang="en-US"/>
              <a:t>Technische Universität Ilmenau</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003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r>
              <a:rPr lang="en-US"/>
              <a:t>11/2/2019</a:t>
            </a:r>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Technische Universität Ilmenau</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94472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yazdipour.github.io/notes/#/principles/design-patter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gists.com/singleton-design-pattern"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3">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5">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7">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l="26488" r="34179" b="1"/>
          <a:stretch/>
        </p:blipFill>
        <p:spPr>
          <a:xfrm>
            <a:off x="20" y="10"/>
            <a:ext cx="9143980" cy="6857990"/>
          </a:xfrm>
          <a:prstGeom prst="rect">
            <a:avLst/>
          </a:prstGeom>
        </p:spPr>
      </p:pic>
      <p:sp useBgFill="1">
        <p:nvSpPr>
          <p:cNvPr id="15" name="Rectangle 19">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21">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90230"/>
            <a:ext cx="8477720" cy="2020536"/>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title" idx="4294967295"/>
          </p:nvPr>
        </p:nvSpPr>
        <p:spPr>
          <a:xfrm>
            <a:off x="509700" y="4613395"/>
            <a:ext cx="2515074" cy="1336485"/>
          </a:xfrm>
          <a:prstGeom prst="rect">
            <a:avLst/>
          </a:prstGeom>
        </p:spPr>
        <p:txBody>
          <a:bodyPr vert="horz" lIns="91440" tIns="45720" rIns="91440" bIns="45720" rtlCol="0" anchor="ctr">
            <a:normAutofit/>
          </a:bodyPr>
          <a:lstStyle/>
          <a:p>
            <a:pPr>
              <a:lnSpc>
                <a:spcPct val="90000"/>
              </a:lnSpc>
            </a:pPr>
            <a:r>
              <a:rPr lang="en-US" sz="2200" dirty="0">
                <a:solidFill>
                  <a:schemeClr val="tx1"/>
                </a:solidFill>
                <a:effectLst>
                  <a:outerShdw blurRad="38100" dist="38100" dir="2700000" algn="tl">
                    <a:srgbClr val="000000">
                      <a:alpha val="43137"/>
                    </a:srgbClr>
                  </a:outerShdw>
                </a:effectLst>
              </a:rPr>
              <a:t>design and implementation</a:t>
            </a:r>
            <a:br>
              <a:rPr lang="en-US" sz="2200" dirty="0">
                <a:solidFill>
                  <a:schemeClr val="tx1"/>
                </a:solidFill>
                <a:effectLst>
                  <a:outerShdw blurRad="38100" dist="38100" dir="2700000" algn="tl">
                    <a:srgbClr val="000000">
                      <a:alpha val="43137"/>
                    </a:srgbClr>
                  </a:outerShdw>
                </a:effectLst>
              </a:rPr>
            </a:br>
            <a:r>
              <a:rPr lang="en-US" sz="1400" dirty="0">
                <a:solidFill>
                  <a:schemeClr val="tx1"/>
                </a:solidFill>
              </a:rPr>
              <a:t>Chapter 7</a:t>
            </a:r>
            <a:endParaRPr lang="en-US" sz="2200"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body" sz="half" idx="4294967295"/>
          </p:nvPr>
        </p:nvSpPr>
        <p:spPr>
          <a:xfrm>
            <a:off x="3203618" y="4613396"/>
            <a:ext cx="5430682" cy="1304114"/>
          </a:xfrm>
          <a:prstGeom prst="rect">
            <a:avLst/>
          </a:prstGeom>
        </p:spPr>
        <p:txBody>
          <a:bodyPr vert="horz" lIns="91440" tIns="45720" rIns="91440" bIns="45720" rtlCol="0" anchor="ctr">
            <a:normAutofit/>
          </a:bodyPr>
          <a:lstStyle/>
          <a:p>
            <a:pPr>
              <a:lnSpc>
                <a:spcPct val="90000"/>
              </a:lnSpc>
            </a:pPr>
            <a:r>
              <a:rPr lang="en-US" sz="1500" dirty="0">
                <a:solidFill>
                  <a:schemeClr val="tx1"/>
                </a:solidFill>
              </a:rPr>
              <a:t>Presented By Shahriar Yazdipour</a:t>
            </a:r>
          </a:p>
          <a:p>
            <a:pPr>
              <a:lnSpc>
                <a:spcPct val="90000"/>
              </a:lnSpc>
            </a:pPr>
            <a:r>
              <a:rPr lang="en-US" sz="1500" dirty="0">
                <a:solidFill>
                  <a:schemeClr val="tx1"/>
                </a:solidFill>
              </a:rPr>
              <a:t>November 2019</a:t>
            </a:r>
          </a:p>
          <a:p>
            <a:pPr>
              <a:lnSpc>
                <a:spcPct val="90000"/>
              </a:lnSpc>
            </a:pPr>
            <a:r>
              <a:rPr lang="en-US" sz="1500" dirty="0">
                <a:solidFill>
                  <a:schemeClr val="tx1"/>
                </a:solidFill>
              </a:rPr>
              <a:t>Software &amp; Systems Engineering Students Talk</a:t>
            </a:r>
          </a:p>
          <a:p>
            <a:pPr>
              <a:lnSpc>
                <a:spcPct val="90000"/>
              </a:lnSpc>
            </a:pPr>
            <a:r>
              <a:rPr lang="en-US" sz="1500" dirty="0">
                <a:solidFill>
                  <a:schemeClr val="tx1"/>
                </a:solidFill>
              </a:rPr>
              <a:t>Prof. Dr.-Ing. Armin Zimmermann</a:t>
            </a:r>
          </a:p>
        </p:txBody>
      </p:sp>
      <p:sp>
        <p:nvSpPr>
          <p:cNvPr id="7" name="Slide Number Placeholder 6">
            <a:extLst>
              <a:ext uri="{FF2B5EF4-FFF2-40B4-BE49-F238E27FC236}">
                <a16:creationId xmlns:a16="http://schemas.microsoft.com/office/drawing/2014/main" id="{678B1837-2FCD-4133-8D2F-B9F0312F2042}"/>
              </a:ext>
            </a:extLst>
          </p:cNvPr>
          <p:cNvSpPr>
            <a:spLocks noGrp="1"/>
          </p:cNvSpPr>
          <p:nvPr>
            <p:ph type="sldNum" sz="quarter" idx="12"/>
          </p:nvPr>
        </p:nvSpPr>
        <p:spPr>
          <a:xfrm>
            <a:off x="8225644" y="5981897"/>
            <a:ext cx="408656" cy="365125"/>
          </a:xfrm>
        </p:spPr>
        <p:txBody>
          <a:bodyPr vert="horz" lIns="91440" tIns="45720" rIns="91440" bIns="45720" rtlCol="0" anchor="ctr">
            <a:normAutofit/>
          </a:bodyPr>
          <a:lstStyle/>
          <a:p>
            <a:pPr>
              <a:spcAft>
                <a:spcPts val="600"/>
              </a:spcAft>
            </a:pPr>
            <a:fld id="{4AAAB602-881E-4051-9F44-1C2EB64B58B8}" type="slidenum">
              <a:rPr lang="en-US" smtClean="0">
                <a:solidFill>
                  <a:schemeClr val="tx2"/>
                </a:solidFill>
              </a:rPr>
              <a:pPr>
                <a:spcAft>
                  <a:spcPts val="600"/>
                </a:spcAft>
              </a:pPr>
              <a:t>1</a:t>
            </a:fld>
            <a:endParaRPr lang="en-US">
              <a:solidFill>
                <a:schemeClr val="tx2"/>
              </a:solidFill>
            </a:endParaRP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167-A459-44DB-BF5B-F04EDB94A6B4}"/>
              </a:ext>
            </a:extLst>
          </p:cNvPr>
          <p:cNvSpPr>
            <a:spLocks noGrp="1"/>
          </p:cNvSpPr>
          <p:nvPr>
            <p:ph type="title"/>
          </p:nvPr>
        </p:nvSpPr>
        <p:spPr/>
        <p:txBody>
          <a:bodyPr>
            <a:normAutofit/>
          </a:bodyPr>
          <a:lstStyle/>
          <a:p>
            <a:r>
              <a:rPr lang="en-US" dirty="0"/>
              <a:t>Design Patterns</a:t>
            </a:r>
          </a:p>
        </p:txBody>
      </p:sp>
      <p:sp>
        <p:nvSpPr>
          <p:cNvPr id="3" name="Content Placeholder 2">
            <a:extLst>
              <a:ext uri="{FF2B5EF4-FFF2-40B4-BE49-F238E27FC236}">
                <a16:creationId xmlns:a16="http://schemas.microsoft.com/office/drawing/2014/main" id="{5C917B9F-1DEB-46AB-836F-A668A8E969D6}"/>
              </a:ext>
            </a:extLst>
          </p:cNvPr>
          <p:cNvSpPr>
            <a:spLocks noGrp="1"/>
          </p:cNvSpPr>
          <p:nvPr>
            <p:ph idx="1"/>
          </p:nvPr>
        </p:nvSpPr>
        <p:spPr>
          <a:xfrm>
            <a:off x="581192" y="2228003"/>
            <a:ext cx="2409658" cy="3630795"/>
          </a:xfrm>
        </p:spPr>
        <p:txBody>
          <a:bodyPr numCol="1">
            <a:noAutofit/>
          </a:bodyPr>
          <a:lstStyle/>
          <a:p>
            <a:pPr marL="0" indent="0">
              <a:buNone/>
            </a:pPr>
            <a:r>
              <a:rPr lang="en-US" sz="1600" dirty="0"/>
              <a:t>Creational Patterns</a:t>
            </a:r>
          </a:p>
          <a:p>
            <a:r>
              <a:rPr lang="en-US" sz="1600" dirty="0"/>
              <a:t>Object Pool / Resource Pool</a:t>
            </a:r>
          </a:p>
          <a:p>
            <a:r>
              <a:rPr lang="en-US" sz="1600" dirty="0"/>
              <a:t>Prototype</a:t>
            </a:r>
          </a:p>
          <a:p>
            <a:r>
              <a:rPr lang="en-US" sz="1600" dirty="0"/>
              <a:t>Factory Method (Abstract Factory Similar)</a:t>
            </a:r>
          </a:p>
          <a:p>
            <a:r>
              <a:rPr lang="en-US" sz="1600" dirty="0"/>
              <a:t>Singleton</a:t>
            </a:r>
          </a:p>
          <a:p>
            <a:r>
              <a:rPr lang="en-US" sz="1600" dirty="0"/>
              <a:t>Builders</a:t>
            </a:r>
          </a:p>
        </p:txBody>
      </p:sp>
      <p:sp>
        <p:nvSpPr>
          <p:cNvPr id="4" name="Content Placeholder 2">
            <a:extLst>
              <a:ext uri="{FF2B5EF4-FFF2-40B4-BE49-F238E27FC236}">
                <a16:creationId xmlns:a16="http://schemas.microsoft.com/office/drawing/2014/main" id="{2D7AFB69-6BB1-4ABB-86A7-E6B67EC764CF}"/>
              </a:ext>
            </a:extLst>
          </p:cNvPr>
          <p:cNvSpPr txBox="1">
            <a:spLocks/>
          </p:cNvSpPr>
          <p:nvPr/>
        </p:nvSpPr>
        <p:spPr>
          <a:xfrm>
            <a:off x="2990850" y="2228003"/>
            <a:ext cx="2409658" cy="3630795"/>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t>Structural Patterns</a:t>
            </a:r>
          </a:p>
          <a:p>
            <a:r>
              <a:rPr lang="en-US" sz="1600" dirty="0"/>
              <a:t>Adapter</a:t>
            </a:r>
          </a:p>
          <a:p>
            <a:r>
              <a:rPr lang="en-US" sz="1600" dirty="0"/>
              <a:t>Decorator</a:t>
            </a:r>
          </a:p>
          <a:p>
            <a:r>
              <a:rPr lang="en-US" sz="1600" dirty="0"/>
              <a:t>Bridge (Handle-Body Pattern)</a:t>
            </a:r>
          </a:p>
          <a:p>
            <a:r>
              <a:rPr lang="en-US" sz="1600" dirty="0"/>
              <a:t>Composite</a:t>
            </a:r>
          </a:p>
          <a:p>
            <a:r>
              <a:rPr lang="en-US" sz="1600" dirty="0"/>
              <a:t>Facade</a:t>
            </a:r>
          </a:p>
          <a:p>
            <a:r>
              <a:rPr lang="en-US" sz="1600" dirty="0"/>
              <a:t>Flyweight</a:t>
            </a:r>
          </a:p>
          <a:p>
            <a:r>
              <a:rPr lang="en-US" sz="1600" dirty="0"/>
              <a:t>Proxy</a:t>
            </a:r>
          </a:p>
        </p:txBody>
      </p:sp>
      <p:sp>
        <p:nvSpPr>
          <p:cNvPr id="5" name="Content Placeholder 2">
            <a:extLst>
              <a:ext uri="{FF2B5EF4-FFF2-40B4-BE49-F238E27FC236}">
                <a16:creationId xmlns:a16="http://schemas.microsoft.com/office/drawing/2014/main" id="{26A9AF7C-2461-4AF8-A7E6-99E7F2C5A9D0}"/>
              </a:ext>
            </a:extLst>
          </p:cNvPr>
          <p:cNvSpPr txBox="1">
            <a:spLocks/>
          </p:cNvSpPr>
          <p:nvPr/>
        </p:nvSpPr>
        <p:spPr>
          <a:xfrm>
            <a:off x="5400508" y="2228003"/>
            <a:ext cx="2409658" cy="4134697"/>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dirty="0"/>
              <a:t>Behavioral Patterns</a:t>
            </a:r>
          </a:p>
          <a:p>
            <a:r>
              <a:rPr lang="en-US" sz="1400" dirty="0"/>
              <a:t>Chain of Responsibility</a:t>
            </a:r>
          </a:p>
          <a:p>
            <a:r>
              <a:rPr lang="en-US" sz="1400" dirty="0"/>
              <a:t>Command</a:t>
            </a:r>
          </a:p>
          <a:p>
            <a:r>
              <a:rPr lang="en-US" sz="1400" dirty="0"/>
              <a:t>Interpreter</a:t>
            </a:r>
          </a:p>
          <a:p>
            <a:r>
              <a:rPr lang="en-US" sz="1400" dirty="0"/>
              <a:t>Mediator</a:t>
            </a:r>
          </a:p>
          <a:p>
            <a:r>
              <a:rPr lang="en-US" sz="1400" dirty="0"/>
              <a:t>Memento</a:t>
            </a:r>
          </a:p>
          <a:p>
            <a:r>
              <a:rPr lang="en-US" sz="1400" dirty="0"/>
              <a:t>Template</a:t>
            </a:r>
          </a:p>
          <a:p>
            <a:r>
              <a:rPr lang="en-US" sz="1400" dirty="0"/>
              <a:t>Visitor</a:t>
            </a:r>
          </a:p>
          <a:p>
            <a:r>
              <a:rPr lang="en-US" sz="1400" dirty="0"/>
              <a:t>Null Object</a:t>
            </a:r>
          </a:p>
          <a:p>
            <a:r>
              <a:rPr lang="en-US" sz="1400" dirty="0"/>
              <a:t>Iterator/Collection</a:t>
            </a:r>
          </a:p>
          <a:p>
            <a:r>
              <a:rPr lang="en-US" sz="1400" dirty="0"/>
              <a:t>State</a:t>
            </a:r>
          </a:p>
          <a:p>
            <a:r>
              <a:rPr lang="en-US" sz="1400" dirty="0"/>
              <a:t>Observer</a:t>
            </a:r>
          </a:p>
          <a:p>
            <a:r>
              <a:rPr lang="en-US" sz="1400" dirty="0"/>
              <a:t>Strategy</a:t>
            </a:r>
          </a:p>
        </p:txBody>
      </p:sp>
      <p:sp>
        <p:nvSpPr>
          <p:cNvPr id="6" name="Rectangle 5">
            <a:extLst>
              <a:ext uri="{FF2B5EF4-FFF2-40B4-BE49-F238E27FC236}">
                <a16:creationId xmlns:a16="http://schemas.microsoft.com/office/drawing/2014/main" id="{5C45B71E-E281-4AC5-A725-D835C41C77D7}"/>
              </a:ext>
            </a:extLst>
          </p:cNvPr>
          <p:cNvSpPr/>
          <p:nvPr/>
        </p:nvSpPr>
        <p:spPr>
          <a:xfrm>
            <a:off x="581192" y="6362700"/>
            <a:ext cx="5924550" cy="307777"/>
          </a:xfrm>
          <a:prstGeom prst="rect">
            <a:avLst/>
          </a:prstGeom>
        </p:spPr>
        <p:txBody>
          <a:bodyPr wrap="square">
            <a:spAutoFit/>
          </a:bodyPr>
          <a:lstStyle/>
          <a:p>
            <a:r>
              <a:rPr lang="en-US" sz="1400" dirty="0">
                <a:hlinkClick r:id="rId3"/>
              </a:rPr>
              <a:t>https://yazdipour.github.io/notes/#/principles/design-patterns</a:t>
            </a:r>
            <a:endParaRPr lang="en-US" sz="1400" dirty="0"/>
          </a:p>
        </p:txBody>
      </p:sp>
      <p:sp>
        <p:nvSpPr>
          <p:cNvPr id="9" name="Slide Number Placeholder 8">
            <a:extLst>
              <a:ext uri="{FF2B5EF4-FFF2-40B4-BE49-F238E27FC236}">
                <a16:creationId xmlns:a16="http://schemas.microsoft.com/office/drawing/2014/main" id="{6EC74B5B-85D0-49F2-8415-CBD3C570075F}"/>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66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539BF1-049A-4C7E-BE4B-C7443235F5AE}"/>
              </a:ext>
            </a:extLst>
          </p:cNvPr>
          <p:cNvSpPr>
            <a:spLocks noGrp="1"/>
          </p:cNvSpPr>
          <p:nvPr>
            <p:ph type="title"/>
          </p:nvPr>
        </p:nvSpPr>
        <p:spPr>
          <a:xfrm>
            <a:off x="573082" y="826346"/>
            <a:ext cx="2378929" cy="1013800"/>
          </a:xfrm>
        </p:spPr>
        <p:txBody>
          <a:bodyPr>
            <a:normAutofit/>
          </a:bodyPr>
          <a:lstStyle/>
          <a:p>
            <a:r>
              <a:rPr lang="en-US" sz="2100" dirty="0">
                <a:solidFill>
                  <a:srgbClr val="FFFFFF"/>
                </a:solidFill>
              </a:rPr>
              <a:t>SINGLETON</a:t>
            </a:r>
          </a:p>
        </p:txBody>
      </p:sp>
      <p:grpSp>
        <p:nvGrpSpPr>
          <p:cNvPr id="77" name="Group 7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78" name="Rectangle 7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030" name="Content Placeholder 1029">
            <a:extLst>
              <a:ext uri="{FF2B5EF4-FFF2-40B4-BE49-F238E27FC236}">
                <a16:creationId xmlns:a16="http://schemas.microsoft.com/office/drawing/2014/main" id="{899D56E0-19EC-4E49-AD96-9DE2DE4C4BA2}"/>
              </a:ext>
            </a:extLst>
          </p:cNvPr>
          <p:cNvSpPr>
            <a:spLocks noGrp="1"/>
          </p:cNvSpPr>
          <p:nvPr>
            <p:ph idx="1"/>
          </p:nvPr>
        </p:nvSpPr>
        <p:spPr>
          <a:xfrm>
            <a:off x="573082" y="2052084"/>
            <a:ext cx="2274937" cy="3856229"/>
          </a:xfrm>
        </p:spPr>
        <p:txBody>
          <a:bodyPr anchor="t">
            <a:normAutofit/>
          </a:bodyPr>
          <a:lstStyle/>
          <a:p>
            <a:pPr marL="0" indent="0">
              <a:buNone/>
            </a:pPr>
            <a:r>
              <a:rPr lang="en-US" sz="1600" dirty="0">
                <a:solidFill>
                  <a:srgbClr val="FFFFFF"/>
                </a:solidFill>
              </a:rPr>
              <a:t>When? When the application needs an object frequently, and the object itself is very computationally expensive.</a:t>
            </a:r>
          </a:p>
          <a:p>
            <a:pPr marL="0" indent="0">
              <a:buNone/>
            </a:pPr>
            <a:endParaRPr lang="en-US" sz="1600" dirty="0">
              <a:solidFill>
                <a:srgbClr val="FFFFFF"/>
              </a:solidFill>
            </a:endParaRPr>
          </a:p>
          <a:p>
            <a:pPr marL="0" indent="0">
              <a:buNone/>
            </a:pPr>
            <a:r>
              <a:rPr lang="en-US" sz="1600" dirty="0">
                <a:solidFill>
                  <a:srgbClr val="FFFFFF"/>
                </a:solidFill>
              </a:rPr>
              <a:t>When not a good idea? When we using it in multi-thread scenario.</a:t>
            </a:r>
          </a:p>
        </p:txBody>
      </p:sp>
      <p:pic>
        <p:nvPicPr>
          <p:cNvPr id="1026" name="Picture 2" descr="https://i1.wp.com/www.javagists.com/wp-content/uploads/2017/09/singleton-pattern-Overview.png?resize=478%2C350&amp;ssl=1">
            <a:extLst>
              <a:ext uri="{FF2B5EF4-FFF2-40B4-BE49-F238E27FC236}">
                <a16:creationId xmlns:a16="http://schemas.microsoft.com/office/drawing/2014/main" id="{4CF7C723-AEA9-4347-8581-F9F79AF18B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61"/>
          <a:stretch/>
        </p:blipFill>
        <p:spPr bwMode="auto">
          <a:xfrm>
            <a:off x="3193311" y="826346"/>
            <a:ext cx="5615789" cy="36407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74F51D-9A7A-40FB-8E5A-8DDB4E4FC7E2}"/>
              </a:ext>
            </a:extLst>
          </p:cNvPr>
          <p:cNvSpPr/>
          <p:nvPr/>
        </p:nvSpPr>
        <p:spPr>
          <a:xfrm>
            <a:off x="4840546" y="6246911"/>
            <a:ext cx="3968554" cy="307777"/>
          </a:xfrm>
          <a:prstGeom prst="rect">
            <a:avLst/>
          </a:prstGeom>
        </p:spPr>
        <p:txBody>
          <a:bodyPr wrap="square">
            <a:spAutoFit/>
          </a:bodyPr>
          <a:lstStyle/>
          <a:p>
            <a:pPr algn="r"/>
            <a:r>
              <a:rPr lang="en-US" sz="1400" dirty="0">
                <a:hlinkClick r:id="rId3"/>
              </a:rPr>
              <a:t>javagists.com/singleton-design-pattern</a:t>
            </a:r>
            <a:endParaRPr lang="en-US" sz="1400" dirty="0"/>
          </a:p>
        </p:txBody>
      </p:sp>
      <p:pic>
        <p:nvPicPr>
          <p:cNvPr id="6" name="Picture 5">
            <a:extLst>
              <a:ext uri="{FF2B5EF4-FFF2-40B4-BE49-F238E27FC236}">
                <a16:creationId xmlns:a16="http://schemas.microsoft.com/office/drawing/2014/main" id="{24BA31ED-8040-4166-99CA-D5FAD679844C}"/>
              </a:ext>
            </a:extLst>
          </p:cNvPr>
          <p:cNvPicPr>
            <a:picLocks noChangeAspect="1"/>
          </p:cNvPicPr>
          <p:nvPr/>
        </p:nvPicPr>
        <p:blipFill>
          <a:blip r:embed="rId4"/>
          <a:stretch>
            <a:fillRect/>
          </a:stretch>
        </p:blipFill>
        <p:spPr>
          <a:xfrm>
            <a:off x="3105361" y="4482861"/>
            <a:ext cx="4686954" cy="1743318"/>
          </a:xfrm>
          <a:prstGeom prst="rect">
            <a:avLst/>
          </a:prstGeom>
        </p:spPr>
      </p:pic>
      <p:sp>
        <p:nvSpPr>
          <p:cNvPr id="7" name="Slide Number Placeholder 6">
            <a:extLst>
              <a:ext uri="{FF2B5EF4-FFF2-40B4-BE49-F238E27FC236}">
                <a16:creationId xmlns:a16="http://schemas.microsoft.com/office/drawing/2014/main" id="{13074CDE-1880-47E7-951F-CB4C855521E0}"/>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67404094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600" dirty="0">
                <a:solidFill>
                  <a:srgbClr val="242852"/>
                </a:solidFill>
                <a:latin typeface="Gill Sans MT" panose="020B0502020104020203"/>
              </a:rPr>
              <a:t>Design and implementation</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b="0" i="0" u="none" strike="noStrike" kern="1200" cap="all" spc="0" normalizeH="0" baseline="0" noProof="0" dirty="0">
                <a:ln>
                  <a:noFill/>
                </a:ln>
                <a:solidFill>
                  <a:srgbClr val="242852"/>
                </a:solidFill>
                <a:effectLst/>
                <a:uLnTx/>
                <a:uFillTx/>
                <a:latin typeface="Gill Sans MT" panose="020B0502020104020203"/>
                <a:ea typeface="+mj-ea"/>
                <a:cs typeface="+mj-cs"/>
              </a:rPr>
              <a:t>Object-oriented design</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b="0" i="0" u="none" strike="noStrike" kern="1200" cap="all" spc="0" normalizeH="0" baseline="0" noProof="0" dirty="0">
                <a:ln>
                  <a:noFill/>
                </a:ln>
                <a:solidFill>
                  <a:srgbClr val="242852"/>
                </a:solidFill>
                <a:effectLst/>
                <a:uLnTx/>
                <a:uFillTx/>
                <a:latin typeface="Gill Sans MT" panose="020B0502020104020203"/>
                <a:ea typeface="+mj-ea"/>
                <a:cs typeface="+mj-cs"/>
              </a:rPr>
              <a:t>Design patterns</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b="1" dirty="0">
                <a:solidFill>
                  <a:srgbClr val="242852"/>
                </a:solidFill>
                <a:latin typeface="Gill Sans MT" panose="020B0502020104020203"/>
              </a:rPr>
              <a:t>Implementation issues</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b="0" i="0" u="none" strike="noStrike" kern="1200" cap="all" spc="0" normalizeH="0" baseline="0" noProof="0" dirty="0">
                <a:ln>
                  <a:noFill/>
                </a:ln>
                <a:solidFill>
                  <a:srgbClr val="242852"/>
                </a:solidFill>
                <a:effectLst/>
                <a:uLnTx/>
                <a:uFillTx/>
                <a:latin typeface="Gill Sans MT" panose="020B0502020104020203"/>
                <a:ea typeface="+mj-ea"/>
                <a:cs typeface="+mj-cs"/>
              </a:rPr>
              <a:t>Open source development</a:t>
            </a:r>
          </a:p>
        </p:txBody>
      </p:sp>
      <p:sp>
        <p:nvSpPr>
          <p:cNvPr id="5" name="Slide Number Placeholder 4">
            <a:extLst>
              <a:ext uri="{FF2B5EF4-FFF2-40B4-BE49-F238E27FC236}">
                <a16:creationId xmlns:a16="http://schemas.microsoft.com/office/drawing/2014/main" id="{B62F40D7-7BDE-429E-AD78-582772F0D5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900" b="0" i="0" u="none" strike="noStrike" kern="1200" cap="none" spc="0" normalizeH="0" baseline="0" noProof="0" smtClean="0">
                <a:ln>
                  <a:noFill/>
                </a:ln>
                <a:solidFill>
                  <a:srgbClr val="629DD1"/>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srgbClr val="629DD1"/>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53594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CC6-CC6E-4280-8357-ECF4C6F27A04}"/>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E6B3CE25-FBD5-411E-8DBD-0DAD63840C1B}"/>
              </a:ext>
            </a:extLst>
          </p:cNvPr>
          <p:cNvSpPr>
            <a:spLocks noGrp="1"/>
          </p:cNvSpPr>
          <p:nvPr>
            <p:ph idx="1"/>
          </p:nvPr>
        </p:nvSpPr>
        <p:spPr/>
        <p:txBody>
          <a:bodyPr/>
          <a:lstStyle/>
          <a:p>
            <a:r>
              <a:rPr lang="en-US" b="1" dirty="0"/>
              <a:t>Reuse</a:t>
            </a:r>
          </a:p>
          <a:p>
            <a:pPr lvl="1"/>
            <a:r>
              <a:rPr lang="en-US" dirty="0"/>
              <a:t>Make as much use as possible of existing code.</a:t>
            </a:r>
          </a:p>
          <a:p>
            <a:r>
              <a:rPr lang="en-US" b="1" dirty="0"/>
              <a:t>Configuration management</a:t>
            </a:r>
          </a:p>
          <a:p>
            <a:pPr lvl="1"/>
            <a:r>
              <a:rPr lang="en-US" dirty="0"/>
              <a:t>During the development process, you have to keep track of the many different versions of each software component in a configuration management system.</a:t>
            </a:r>
          </a:p>
          <a:p>
            <a:r>
              <a:rPr lang="en-US" b="1" dirty="0"/>
              <a:t>Host-target development</a:t>
            </a:r>
            <a:r>
              <a:rPr lang="en-US" dirty="0"/>
              <a:t> </a:t>
            </a:r>
          </a:p>
          <a:p>
            <a:pPr lvl="1"/>
            <a:r>
              <a:rPr lang="en-US" dirty="0"/>
              <a:t>Production software does not usually execute on the same computer as the software development environment</a:t>
            </a:r>
          </a:p>
        </p:txBody>
      </p:sp>
      <p:sp>
        <p:nvSpPr>
          <p:cNvPr id="6" name="Slide Number Placeholder 5">
            <a:extLst>
              <a:ext uri="{FF2B5EF4-FFF2-40B4-BE49-F238E27FC236}">
                <a16:creationId xmlns:a16="http://schemas.microsoft.com/office/drawing/2014/main" id="{B826C732-9893-4E82-BF9D-5FF9E1FB1866}"/>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59930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013800"/>
          </a:xfrm>
        </p:spPr>
        <p:txBody>
          <a:bodyPr>
            <a:normAutofit/>
          </a:bodyPr>
          <a:lstStyle/>
          <a:p>
            <a:r>
              <a:rPr lang="en-US">
                <a:solidFill>
                  <a:srgbClr val="FFFEFF"/>
                </a:solidFill>
              </a:rPr>
              <a:t>Reuse levels</a:t>
            </a:r>
          </a:p>
        </p:txBody>
      </p:sp>
      <p:sp>
        <p:nvSpPr>
          <p:cNvPr id="6" name="Slide Number Placeholder 5">
            <a:extLst>
              <a:ext uri="{FF2B5EF4-FFF2-40B4-BE49-F238E27FC236}">
                <a16:creationId xmlns:a16="http://schemas.microsoft.com/office/drawing/2014/main" id="{62298D9C-A26D-4358-9599-53AE1A4481EB}"/>
              </a:ext>
            </a:extLst>
          </p:cNvPr>
          <p:cNvSpPr>
            <a:spLocks noGrp="1"/>
          </p:cNvSpPr>
          <p:nvPr>
            <p:ph type="sldNum" sz="quarter" idx="12"/>
          </p:nvPr>
        </p:nvSpPr>
        <p:spPr>
          <a:xfrm>
            <a:off x="7918725" y="5956137"/>
            <a:ext cx="789381" cy="365125"/>
          </a:xfrm>
        </p:spPr>
        <p:txBody>
          <a:bodyPr>
            <a:normAutofit/>
          </a:bodyPr>
          <a:lstStyle/>
          <a:p>
            <a:pPr>
              <a:spcAft>
                <a:spcPts val="600"/>
              </a:spcAft>
            </a:pPr>
            <a:fld id="{3A98EE3D-8CD1-4C3F-BD1C-C98C9596463C}" type="slidenum">
              <a:rPr lang="en-US" smtClean="0"/>
              <a:pPr>
                <a:spcAft>
                  <a:spcPts val="600"/>
                </a:spcAft>
              </a:pPr>
              <a:t>14</a:t>
            </a:fld>
            <a:endParaRPr lang="en-US" dirty="0"/>
          </a:p>
        </p:txBody>
      </p:sp>
      <p:graphicFrame>
        <p:nvGraphicFramePr>
          <p:cNvPr id="8" name="Content Placeholder 2">
            <a:extLst>
              <a:ext uri="{FF2B5EF4-FFF2-40B4-BE49-F238E27FC236}">
                <a16:creationId xmlns:a16="http://schemas.microsoft.com/office/drawing/2014/main" id="{8002C06C-D678-4AC0-B88C-6DDF4E71D30E}"/>
              </a:ext>
            </a:extLst>
          </p:cNvPr>
          <p:cNvGraphicFramePr>
            <a:graphicFrameLocks noGrp="1"/>
          </p:cNvGraphicFramePr>
          <p:nvPr>
            <p:ph idx="1"/>
            <p:extLst>
              <p:ext uri="{D42A27DB-BD31-4B8C-83A1-F6EECF244321}">
                <p14:modId xmlns:p14="http://schemas.microsoft.com/office/powerpoint/2010/main" val="1655296423"/>
              </p:ext>
            </p:extLst>
          </p:nvPr>
        </p:nvGraphicFramePr>
        <p:xfrm>
          <a:off x="435768" y="2181225"/>
          <a:ext cx="8272463"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b="0" i="0" u="none" strike="noStrike" kern="1200" cap="all" spc="0" normalizeH="0" baseline="0" noProof="0" dirty="0">
                <a:ln>
                  <a:noFill/>
                </a:ln>
                <a:solidFill>
                  <a:srgbClr val="242852"/>
                </a:solidFill>
                <a:effectLst/>
                <a:uLnTx/>
                <a:uFillTx/>
                <a:latin typeface="Gill Sans MT" panose="020B0502020104020203"/>
                <a:ea typeface="+mj-ea"/>
                <a:cs typeface="+mj-cs"/>
              </a:rPr>
              <a:t>Design and implementation</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b="0" i="0" u="none" strike="noStrike" kern="1200" cap="all" spc="0" normalizeH="0" baseline="0" noProof="0" dirty="0">
                <a:ln>
                  <a:noFill/>
                </a:ln>
                <a:solidFill>
                  <a:srgbClr val="242852"/>
                </a:solidFill>
                <a:effectLst/>
                <a:uLnTx/>
                <a:uFillTx/>
                <a:latin typeface="Gill Sans MT" panose="020B0502020104020203"/>
                <a:ea typeface="+mj-ea"/>
                <a:cs typeface="+mj-cs"/>
              </a:rPr>
              <a:t>Object-oriented design</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b="0" i="0" u="none" strike="noStrike" kern="1200" cap="all" spc="0" normalizeH="0" baseline="0" noProof="0" dirty="0">
                <a:ln>
                  <a:noFill/>
                </a:ln>
                <a:solidFill>
                  <a:srgbClr val="242852"/>
                </a:solidFill>
                <a:effectLst/>
                <a:uLnTx/>
                <a:uFillTx/>
                <a:latin typeface="Gill Sans MT" panose="020B0502020104020203"/>
                <a:ea typeface="+mj-ea"/>
                <a:cs typeface="+mj-cs"/>
              </a:rPr>
              <a:t>Design patterns</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600" dirty="0">
                <a:solidFill>
                  <a:srgbClr val="242852"/>
                </a:solidFill>
                <a:latin typeface="Gill Sans MT" panose="020B0502020104020203"/>
              </a:rPr>
              <a:t>Implementation issues</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b="1" dirty="0">
                <a:solidFill>
                  <a:srgbClr val="242852"/>
                </a:solidFill>
                <a:latin typeface="Gill Sans MT" panose="020B0502020104020203"/>
              </a:rPr>
              <a:t>Open source development</a:t>
            </a:r>
          </a:p>
        </p:txBody>
      </p:sp>
      <p:sp>
        <p:nvSpPr>
          <p:cNvPr id="5" name="Slide Number Placeholder 4">
            <a:extLst>
              <a:ext uri="{FF2B5EF4-FFF2-40B4-BE49-F238E27FC236}">
                <a16:creationId xmlns:a16="http://schemas.microsoft.com/office/drawing/2014/main" id="{B62F40D7-7BDE-429E-AD78-582772F0D5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900" b="0" i="0" u="none" strike="noStrike" kern="1200" cap="none" spc="0" normalizeH="0" baseline="0" noProof="0" smtClean="0">
                <a:ln>
                  <a:noFill/>
                </a:ln>
                <a:solidFill>
                  <a:srgbClr val="629DD1"/>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srgbClr val="629DD1"/>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4300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a:t>
            </a:r>
          </a:p>
        </p:txBody>
      </p:sp>
      <p:sp>
        <p:nvSpPr>
          <p:cNvPr id="3" name="Content Placeholder 2"/>
          <p:cNvSpPr>
            <a:spLocks noGrp="1"/>
          </p:cNvSpPr>
          <p:nvPr>
            <p:ph idx="1"/>
          </p:nvPr>
        </p:nvSpPr>
        <p:spPr>
          <a:xfrm>
            <a:off x="581192" y="2228003"/>
            <a:ext cx="7989752" cy="3942523"/>
          </a:xfrm>
        </p:spPr>
        <p:txBody>
          <a:bodyPr>
            <a:normAutofit lnSpcReduction="10000"/>
          </a:bodyPr>
          <a:lstStyle/>
          <a:p>
            <a:pPr marL="0" indent="0">
              <a:buNone/>
            </a:pPr>
            <a:r>
              <a:rPr lang="en-US" sz="2000" dirty="0"/>
              <a:t>Is an approach that we publish our source code and volunteers are invited to participate in the development process.</a:t>
            </a:r>
          </a:p>
          <a:p>
            <a:pPr marL="0" indent="0">
              <a:buNone/>
            </a:pPr>
            <a:endParaRPr lang="en-US" sz="2000" cap="all" dirty="0"/>
          </a:p>
          <a:p>
            <a:pPr marL="0" indent="0">
              <a:buNone/>
            </a:pPr>
            <a:r>
              <a:rPr lang="en-US" sz="2000" cap="all" dirty="0"/>
              <a:t>business</a:t>
            </a:r>
            <a:endParaRPr lang="en-US" sz="2000" dirty="0"/>
          </a:p>
          <a:p>
            <a:r>
              <a:rPr lang="en-US" sz="2000" dirty="0"/>
              <a:t>Open source projects business model is not reliant on selling a software product but on selling support for that product. </a:t>
            </a:r>
          </a:p>
          <a:p>
            <a:r>
              <a:rPr lang="en-US" sz="2000" dirty="0"/>
              <a:t>It is believed that involving the open source community will allow software to be developed more cheaply, more quickly and will create a community of users for the software. </a:t>
            </a:r>
          </a:p>
          <a:p>
            <a:endParaRPr lang="en-US" sz="2000" dirty="0"/>
          </a:p>
          <a:p>
            <a:pPr marL="0" indent="0">
              <a:buNone/>
            </a:pPr>
            <a:r>
              <a:rPr lang="en-US" sz="2000" dirty="0"/>
              <a:t>LICENSE: GPL, LGPL, BSD, …</a:t>
            </a:r>
            <a:endParaRPr lang="en-GB" sz="2000" dirty="0"/>
          </a:p>
        </p:txBody>
      </p:sp>
      <p:sp>
        <p:nvSpPr>
          <p:cNvPr id="6" name="Slide Number Placeholder 5">
            <a:extLst>
              <a:ext uri="{FF2B5EF4-FFF2-40B4-BE49-F238E27FC236}">
                <a16:creationId xmlns:a16="http://schemas.microsoft.com/office/drawing/2014/main" id="{9ABFA84A-041B-4969-95C9-AECAA9ACDE6D}"/>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41045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643053" y="1577339"/>
            <a:ext cx="4671712" cy="3991177"/>
          </a:xfrm>
        </p:spPr>
        <p:txBody>
          <a:bodyPr vert="horz" lIns="91440" tIns="45720" rIns="91440" bIns="45720" rtlCol="0" anchor="b">
            <a:normAutofit/>
          </a:bodyPr>
          <a:lstStyle/>
          <a:p>
            <a:pPr algn="ctr"/>
            <a:r>
              <a:rPr lang="en-US" sz="1800" dirty="0">
                <a:solidFill>
                  <a:schemeClr val="tx2"/>
                </a:solidFill>
              </a:rPr>
              <a:t>Software Engineering</a:t>
            </a:r>
            <a:br>
              <a:rPr lang="en-US" sz="1800" dirty="0">
                <a:solidFill>
                  <a:schemeClr val="tx2"/>
                </a:solidFill>
              </a:rPr>
            </a:br>
            <a:r>
              <a:rPr lang="en-US" sz="1800" dirty="0">
                <a:solidFill>
                  <a:schemeClr val="tx2"/>
                </a:solidFill>
              </a:rPr>
              <a:t>Sommerville</a:t>
            </a:r>
          </a:p>
        </p:txBody>
      </p:sp>
      <p:sp>
        <p:nvSpPr>
          <p:cNvPr id="5" name="Content Placeholder 4">
            <a:extLst>
              <a:ext uri="{FF2B5EF4-FFF2-40B4-BE49-F238E27FC236}">
                <a16:creationId xmlns:a16="http://schemas.microsoft.com/office/drawing/2014/main" id="{F2DC320D-BC45-4859-9136-1A26BE4DA136}"/>
              </a:ext>
            </a:extLst>
          </p:cNvPr>
          <p:cNvSpPr>
            <a:spLocks noGrp="1"/>
          </p:cNvSpPr>
          <p:nvPr>
            <p:ph idx="1"/>
          </p:nvPr>
        </p:nvSpPr>
        <p:spPr>
          <a:xfrm>
            <a:off x="1193898" y="1577340"/>
            <a:ext cx="2252003" cy="3703320"/>
          </a:xfrm>
          <a:ln w="57150">
            <a:noFill/>
          </a:ln>
        </p:spPr>
        <p:txBody>
          <a:bodyPr vert="horz" lIns="91440" tIns="45720" rIns="91440" bIns="45720" rtlCol="0" anchor="ctr">
            <a:normAutofit/>
          </a:bodyPr>
          <a:lstStyle/>
          <a:p>
            <a:pPr marL="0" indent="0">
              <a:buNone/>
            </a:pPr>
            <a:r>
              <a:rPr lang="en-US" sz="2400" b="1" cap="all" dirty="0">
                <a:solidFill>
                  <a:schemeClr val="tx1"/>
                </a:solidFill>
              </a:rPr>
              <a:t>Reference</a:t>
            </a:r>
            <a:endParaRPr lang="en-US" sz="2400" b="1" i="1" cap="all" dirty="0">
              <a:solidFill>
                <a:schemeClr val="tx1"/>
              </a:solidFill>
            </a:endParaRPr>
          </a:p>
        </p:txBody>
      </p:sp>
      <p:sp>
        <p:nvSpPr>
          <p:cNvPr id="20" name="Rectangle 1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oftware Engineering">
            <a:extLst>
              <a:ext uri="{FF2B5EF4-FFF2-40B4-BE49-F238E27FC236}">
                <a16:creationId xmlns:a16="http://schemas.microsoft.com/office/drawing/2014/main" id="{257DD15B-5EC2-49EE-90B4-E1681697F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90" y="1289483"/>
            <a:ext cx="2658839" cy="32825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Slide Number Placeholder 5">
            <a:extLst>
              <a:ext uri="{FF2B5EF4-FFF2-40B4-BE49-F238E27FC236}">
                <a16:creationId xmlns:a16="http://schemas.microsoft.com/office/drawing/2014/main" id="{9CE77CFD-90D4-46F4-9DA4-16C77F7EAE06}"/>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16591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549B84A-2811-4164-9E1B-32C45D22DCFB}"/>
              </a:ext>
            </a:extLst>
          </p:cNvPr>
          <p:cNvSpPr>
            <a:spLocks noGrp="1"/>
          </p:cNvSpPr>
          <p:nvPr>
            <p:ph type="title"/>
          </p:nvPr>
        </p:nvSpPr>
        <p:spPr>
          <a:xfrm>
            <a:off x="3643053" y="1577340"/>
            <a:ext cx="4671712" cy="3703320"/>
          </a:xfrm>
        </p:spPr>
        <p:txBody>
          <a:bodyPr vert="horz" lIns="91440" tIns="45720" rIns="91440" bIns="45720" rtlCol="0" anchor="ctr">
            <a:normAutofit/>
          </a:bodyPr>
          <a:lstStyle/>
          <a:p>
            <a:pPr>
              <a:spcBef>
                <a:spcPct val="20000"/>
              </a:spcBef>
              <a:spcAft>
                <a:spcPts val="600"/>
              </a:spcAft>
              <a:buClr>
                <a:schemeClr val="accent2"/>
              </a:buClr>
              <a:buSzPct val="92000"/>
            </a:pPr>
            <a:r>
              <a:rPr lang="en-US" sz="4000" dirty="0">
                <a:solidFill>
                  <a:schemeClr val="tx2"/>
                </a:solidFill>
                <a:latin typeface="+mn-lt"/>
                <a:ea typeface="+mn-ea"/>
                <a:cs typeface="+mn-cs"/>
              </a:rPr>
              <a:t>Thank You</a:t>
            </a:r>
            <a:br>
              <a:rPr lang="en-US" sz="4000" dirty="0">
                <a:solidFill>
                  <a:schemeClr val="tx2"/>
                </a:solidFill>
                <a:latin typeface="+mn-lt"/>
                <a:ea typeface="+mn-ea"/>
                <a:cs typeface="+mn-cs"/>
              </a:rPr>
            </a:br>
            <a:r>
              <a:rPr lang="en-US" sz="4000" dirty="0">
                <a:solidFill>
                  <a:schemeClr val="tx2"/>
                </a:solidFill>
                <a:latin typeface="+mn-lt"/>
                <a:ea typeface="+mn-ea"/>
                <a:cs typeface="+mn-cs"/>
              </a:rPr>
              <a:t>for</a:t>
            </a:r>
            <a:br>
              <a:rPr lang="en-US" sz="4000" dirty="0">
                <a:solidFill>
                  <a:schemeClr val="tx2"/>
                </a:solidFill>
                <a:latin typeface="+mn-lt"/>
                <a:ea typeface="+mn-ea"/>
                <a:cs typeface="+mn-cs"/>
              </a:rPr>
            </a:br>
            <a:r>
              <a:rPr lang="en-US" sz="4000" dirty="0">
                <a:solidFill>
                  <a:schemeClr val="tx2"/>
                </a:solidFill>
                <a:latin typeface="+mn-lt"/>
                <a:ea typeface="+mn-ea"/>
                <a:cs typeface="+mn-cs"/>
              </a:rPr>
              <a:t>your attention.</a:t>
            </a:r>
          </a:p>
        </p:txBody>
      </p:sp>
      <p:sp>
        <p:nvSpPr>
          <p:cNvPr id="44" name="Rectangle 43">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1783A870-030F-4240-8AE0-76797A4FF75B}"/>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2" name="Picture 1">
            <a:extLst>
              <a:ext uri="{FF2B5EF4-FFF2-40B4-BE49-F238E27FC236}">
                <a16:creationId xmlns:a16="http://schemas.microsoft.com/office/drawing/2014/main" id="{0C6F6111-8181-4E5B-ACA2-697D10A6A28F}"/>
              </a:ext>
            </a:extLst>
          </p:cNvPr>
          <p:cNvPicPr>
            <a:picLocks noChangeAspect="1"/>
          </p:cNvPicPr>
          <p:nvPr/>
        </p:nvPicPr>
        <p:blipFill rotWithShape="1">
          <a:blip r:embed="rId2"/>
          <a:srcRect l="30772" t="10870" r="31127" b="24870"/>
          <a:stretch/>
        </p:blipFill>
        <p:spPr>
          <a:xfrm>
            <a:off x="1255564" y="2618330"/>
            <a:ext cx="1716062" cy="1682975"/>
          </a:xfrm>
          <a:prstGeom prst="rect">
            <a:avLst/>
          </a:prstGeom>
        </p:spPr>
      </p:pic>
    </p:spTree>
    <p:extLst>
      <p:ext uri="{BB962C8B-B14F-4D97-AF65-F5344CB8AC3E}">
        <p14:creationId xmlns:p14="http://schemas.microsoft.com/office/powerpoint/2010/main" val="296415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p:txBody>
          <a:bodyPr vert="horz" lIns="91440" tIns="45720" rIns="91440" bIns="45720" rtlCol="0" anchor="ctr">
            <a:normAutofit/>
          </a:bodyPr>
          <a:lstStyle/>
          <a:p>
            <a:pPr>
              <a:lnSpc>
                <a:spcPct val="90000"/>
              </a:lnSpc>
            </a:pPr>
            <a:r>
              <a:rPr lang="en-US" sz="2700" dirty="0">
                <a:solidFill>
                  <a:schemeClr val="bg1"/>
                </a:solidFill>
              </a:rPr>
              <a:t>Object class</a:t>
            </a:r>
          </a:p>
        </p:txBody>
      </p:sp>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9559" y="1979608"/>
            <a:ext cx="5084882" cy="4268407"/>
          </a:xfrm>
          <a:prstGeom prst="rect">
            <a:avLst/>
          </a:prstGeom>
        </p:spPr>
      </p:pic>
      <p:sp>
        <p:nvSpPr>
          <p:cNvPr id="6" name="Slide Number Placeholder 5">
            <a:extLst>
              <a:ext uri="{FF2B5EF4-FFF2-40B4-BE49-F238E27FC236}">
                <a16:creationId xmlns:a16="http://schemas.microsoft.com/office/drawing/2014/main" id="{3DF23797-C1E8-4DC8-92CE-AF7CE3B3F6C7}"/>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51672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126993" y="2286000"/>
            <a:ext cx="2157120" cy="2286000"/>
          </a:xfrm>
        </p:spPr>
        <p:txBody>
          <a:bodyPr vert="horz" lIns="91440" tIns="45720" rIns="91440" bIns="45720" rtlCol="0" anchor="ctr">
            <a:normAutofit/>
          </a:bodyPr>
          <a:lstStyle/>
          <a:p>
            <a:r>
              <a:rPr lang="en-US" sz="3200">
                <a:solidFill>
                  <a:schemeClr val="tx2"/>
                </a:solidFill>
              </a:rPr>
              <a:t>Agenda</a:t>
            </a:r>
            <a:endParaRPr lang="en-US" sz="3200" dirty="0">
              <a:solidFill>
                <a:schemeClr val="tx2"/>
              </a:solidFill>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indent="-282575">
              <a:lnSpc>
                <a:spcPct val="150000"/>
              </a:lnSpc>
              <a:buFont typeface="Arial" panose="020B0604020202020204" pitchFamily="34" charset="0"/>
              <a:buChar char="•"/>
            </a:pPr>
            <a:r>
              <a:rPr lang="en-US" sz="2400" dirty="0">
                <a:solidFill>
                  <a:schemeClr val="tx2"/>
                </a:solidFill>
              </a:rPr>
              <a:t>Design and implementation</a:t>
            </a:r>
          </a:p>
          <a:p>
            <a:pPr marL="282575" indent="-282575">
              <a:lnSpc>
                <a:spcPct val="150000"/>
              </a:lnSpc>
              <a:buFont typeface="Arial" panose="020B0604020202020204" pitchFamily="34" charset="0"/>
              <a:buChar char="•"/>
            </a:pPr>
            <a:r>
              <a:rPr lang="en-US" sz="2400" dirty="0">
                <a:solidFill>
                  <a:schemeClr val="tx2"/>
                </a:solidFill>
              </a:rPr>
              <a:t>Object-oriented design </a:t>
            </a:r>
            <a:r>
              <a:rPr lang="en-US" sz="1800" dirty="0">
                <a:solidFill>
                  <a:schemeClr val="tx2"/>
                </a:solidFill>
              </a:rPr>
              <a:t>using UML</a:t>
            </a:r>
            <a:endParaRPr lang="en-US" sz="2400" dirty="0">
              <a:solidFill>
                <a:schemeClr val="tx2"/>
              </a:solidFill>
            </a:endParaRPr>
          </a:p>
          <a:p>
            <a:pPr marL="282575" indent="-282575">
              <a:lnSpc>
                <a:spcPct val="150000"/>
              </a:lnSpc>
              <a:buFont typeface="Arial" panose="020B0604020202020204" pitchFamily="34" charset="0"/>
              <a:buChar char="•"/>
            </a:pPr>
            <a:r>
              <a:rPr lang="en-US" sz="2400" dirty="0">
                <a:solidFill>
                  <a:schemeClr val="tx2"/>
                </a:solidFill>
              </a:rPr>
              <a:t>Design patterns</a:t>
            </a:r>
          </a:p>
          <a:p>
            <a:pPr marL="282575" indent="-282575">
              <a:lnSpc>
                <a:spcPct val="150000"/>
              </a:lnSpc>
              <a:buFont typeface="Arial" panose="020B0604020202020204" pitchFamily="34" charset="0"/>
              <a:buChar char="•"/>
            </a:pPr>
            <a:r>
              <a:rPr lang="en-US" sz="2400" dirty="0">
                <a:solidFill>
                  <a:schemeClr val="tx2"/>
                </a:solidFill>
              </a:rPr>
              <a:t>Implementation issues</a:t>
            </a:r>
          </a:p>
          <a:p>
            <a:pPr marL="282575" indent="-282575">
              <a:lnSpc>
                <a:spcPct val="150000"/>
              </a:lnSpc>
              <a:buFont typeface="Arial" panose="020B0604020202020204" pitchFamily="34" charset="0"/>
              <a:buChar char="•"/>
            </a:pPr>
            <a:r>
              <a:rPr lang="en-US" sz="2400" dirty="0">
                <a:solidFill>
                  <a:schemeClr val="tx2"/>
                </a:solidFill>
              </a:rPr>
              <a:t>Open source development</a:t>
            </a:r>
          </a:p>
        </p:txBody>
      </p:sp>
      <p:sp>
        <p:nvSpPr>
          <p:cNvPr id="5" name="Slide Number Placeholder 4">
            <a:extLst>
              <a:ext uri="{FF2B5EF4-FFF2-40B4-BE49-F238E27FC236}">
                <a16:creationId xmlns:a16="http://schemas.microsoft.com/office/drawing/2014/main" id="{B62F40D7-7BDE-429E-AD78-582772F0D56D}"/>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7408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p:txBody>
          <a:bodyPr vert="horz" lIns="91440" tIns="45720" rIns="91440" bIns="45720" rtlCol="0" anchor="ctr">
            <a:normAutofit/>
          </a:bodyPr>
          <a:lstStyle/>
          <a:p>
            <a:pPr>
              <a:lnSpc>
                <a:spcPct val="90000"/>
              </a:lnSpc>
            </a:pPr>
            <a:r>
              <a:rPr lang="en-US" sz="2700" dirty="0">
                <a:solidFill>
                  <a:schemeClr val="bg1"/>
                </a:solidFill>
              </a:rPr>
              <a:t>High-level architecture </a:t>
            </a:r>
          </a:p>
        </p:txBody>
      </p:sp>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679" y="2574252"/>
            <a:ext cx="6530642" cy="2962619"/>
          </a:xfrm>
          <a:prstGeom prst="rect">
            <a:avLst/>
          </a:prstGeom>
        </p:spPr>
      </p:pic>
      <p:sp>
        <p:nvSpPr>
          <p:cNvPr id="6" name="Slide Number Placeholder 5">
            <a:extLst>
              <a:ext uri="{FF2B5EF4-FFF2-40B4-BE49-F238E27FC236}">
                <a16:creationId xmlns:a16="http://schemas.microsoft.com/office/drawing/2014/main" id="{EAC9BF17-F9CE-4C34-9037-B085EE40090B}"/>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43774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17" y="704850"/>
            <a:ext cx="2901174" cy="4305301"/>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 </a:t>
            </a:r>
            <a:br>
              <a:rPr lang="en-US" sz="2700" dirty="0">
                <a:solidFill>
                  <a:schemeClr val="bg1"/>
                </a:solidFill>
              </a:rPr>
            </a:br>
            <a:r>
              <a:rPr lang="en-US" sz="2700" dirty="0">
                <a:solidFill>
                  <a:schemeClr val="bg1"/>
                </a:solidFill>
              </a:rPr>
              <a:t>use cases</a:t>
            </a:r>
          </a:p>
        </p:txBody>
      </p:sp>
      <p:pic>
        <p:nvPicPr>
          <p:cNvPr id="4" name="Content Placeholder 4">
            <a:extLst>
              <a:ext uri="{FF2B5EF4-FFF2-40B4-BE49-F238E27FC236}">
                <a16:creationId xmlns:a16="http://schemas.microsoft.com/office/drawing/2014/main" id="{44F3B676-930F-420D-BC3B-58F404D62324}"/>
              </a:ext>
            </a:extLst>
          </p:cNvPr>
          <p:cNvPicPr>
            <a:picLocks noChangeAspect="1"/>
          </p:cNvPicPr>
          <p:nvPr/>
        </p:nvPicPr>
        <p:blipFill rotWithShape="1">
          <a:blip r:embed="rId4">
            <a:extLst>
              <a:ext uri="{28A0092B-C50C-407E-A947-70E740481C1C}">
                <a14:useLocalDpi xmlns:a14="http://schemas.microsoft.com/office/drawing/2010/main" val="0"/>
              </a:ext>
            </a:extLst>
          </a:blip>
          <a:srcRect r="43281"/>
          <a:stretch/>
        </p:blipFill>
        <p:spPr>
          <a:xfrm>
            <a:off x="4268296" y="1278120"/>
            <a:ext cx="4412759" cy="3158760"/>
          </a:xfrm>
          <a:prstGeom prst="rect">
            <a:avLst/>
          </a:prstGeom>
        </p:spPr>
      </p:pic>
      <p:sp>
        <p:nvSpPr>
          <p:cNvPr id="7" name="Slide Number Placeholder 6">
            <a:extLst>
              <a:ext uri="{FF2B5EF4-FFF2-40B4-BE49-F238E27FC236}">
                <a16:creationId xmlns:a16="http://schemas.microsoft.com/office/drawing/2014/main" id="{1364A052-FBF7-4669-A2F6-7F412C78C5CF}"/>
              </a:ext>
            </a:extLst>
          </p:cNvPr>
          <p:cNvSpPr>
            <a:spLocks noGrp="1"/>
          </p:cNvSpPr>
          <p:nvPr>
            <p:ph type="sldNum" sz="quarter" idx="12"/>
          </p:nvPr>
        </p:nvSpPr>
        <p:spPr/>
        <p:txBody>
          <a:bodyPr/>
          <a:lstStyle/>
          <a:p>
            <a:fld id="{3A98EE3D-8CD1-4C3F-BD1C-C98C9596463C}" type="slidenum">
              <a:rPr lang="en-US" smtClean="0"/>
              <a:pPr/>
              <a:t>21</a:t>
            </a:fld>
            <a:endParaRPr lang="en-US" dirty="0"/>
          </a:p>
        </p:txBody>
      </p:sp>
    </p:spTree>
    <p:extLst>
      <p:ext uri="{BB962C8B-B14F-4D97-AF65-F5344CB8AC3E}">
        <p14:creationId xmlns:p14="http://schemas.microsoft.com/office/powerpoint/2010/main" val="225965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5249-B717-477F-91D9-C8A02637B904}"/>
              </a:ext>
            </a:extLst>
          </p:cNvPr>
          <p:cNvSpPr>
            <a:spLocks noGrp="1"/>
          </p:cNvSpPr>
          <p:nvPr>
            <p:ph type="title"/>
          </p:nvPr>
        </p:nvSpPr>
        <p:spPr/>
        <p:txBody>
          <a:bodyPr/>
          <a:lstStyle/>
          <a:p>
            <a:r>
              <a:rPr lang="en-US" dirty="0"/>
              <a:t>state diagram</a:t>
            </a:r>
          </a:p>
        </p:txBody>
      </p:sp>
      <p:pic>
        <p:nvPicPr>
          <p:cNvPr id="5" name="Content Placeholder 4">
            <a:extLst>
              <a:ext uri="{FF2B5EF4-FFF2-40B4-BE49-F238E27FC236}">
                <a16:creationId xmlns:a16="http://schemas.microsoft.com/office/drawing/2014/main" id="{CAFDDC29-1BE8-4731-B6B4-F0818B481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5894" y="1930313"/>
            <a:ext cx="6487937" cy="4240213"/>
          </a:xfrm>
        </p:spPr>
      </p:pic>
      <p:sp>
        <p:nvSpPr>
          <p:cNvPr id="6" name="Slide Number Placeholder 5">
            <a:extLst>
              <a:ext uri="{FF2B5EF4-FFF2-40B4-BE49-F238E27FC236}">
                <a16:creationId xmlns:a16="http://schemas.microsoft.com/office/drawing/2014/main" id="{9E3D6CF0-F1AF-455B-B0C7-A6705F3367E2}"/>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120914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a:t>
            </a:r>
          </a:p>
        </p:txBody>
      </p:sp>
      <p:sp>
        <p:nvSpPr>
          <p:cNvPr id="3" name="Content Placeholder 2"/>
          <p:cNvSpPr>
            <a:spLocks noGrp="1"/>
          </p:cNvSpPr>
          <p:nvPr>
            <p:ph idx="1"/>
          </p:nvPr>
        </p:nvSpPr>
        <p:spPr>
          <a:xfrm>
            <a:off x="581192" y="2228003"/>
            <a:ext cx="7989752" cy="3942523"/>
          </a:xfrm>
        </p:spPr>
        <p:txBody>
          <a:bodyPr>
            <a:normAutofit/>
          </a:bodyPr>
          <a:lstStyle/>
          <a:p>
            <a:pPr marL="0" indent="0">
              <a:buNone/>
            </a:pPr>
            <a:r>
              <a:rPr lang="en-US" sz="2000" dirty="0"/>
              <a:t>Is an approach that we publish our source code and volunteers are invited to participate in the development process.</a:t>
            </a:r>
          </a:p>
          <a:p>
            <a:pPr marL="0" indent="0">
              <a:buNone/>
            </a:pPr>
            <a:endParaRPr lang="en-US" sz="2000" dirty="0"/>
          </a:p>
          <a:p>
            <a:pPr marL="0" indent="0">
              <a:buNone/>
            </a:pPr>
            <a:r>
              <a:rPr lang="en-US" sz="2000" dirty="0"/>
              <a:t>Questions that you have to ask ourselves?</a:t>
            </a:r>
          </a:p>
          <a:p>
            <a:r>
              <a:rPr lang="en-US" sz="2000" dirty="0"/>
              <a:t>Should we make use of open source components?</a:t>
            </a:r>
            <a:endParaRPr lang="en-GB" sz="2000" dirty="0"/>
          </a:p>
          <a:p>
            <a:r>
              <a:rPr lang="en-US" sz="2000" dirty="0"/>
              <a:t>Should an open source approach be used for the software’s development?</a:t>
            </a:r>
          </a:p>
        </p:txBody>
      </p:sp>
      <p:sp>
        <p:nvSpPr>
          <p:cNvPr id="6" name="Slide Number Placeholder 5">
            <a:extLst>
              <a:ext uri="{FF2B5EF4-FFF2-40B4-BE49-F238E27FC236}">
                <a16:creationId xmlns:a16="http://schemas.microsoft.com/office/drawing/2014/main" id="{9ABFA84A-041B-4969-95C9-AECAA9ACDE6D}"/>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normAutofit fontScale="92500" lnSpcReduction="10000"/>
          </a:bodyPr>
          <a:lstStyle/>
          <a:p>
            <a:r>
              <a:rPr lang="en-US" sz="2200" dirty="0"/>
              <a:t>The GNU General Public License (GPL)</a:t>
            </a:r>
          </a:p>
          <a:p>
            <a:pPr lvl="1"/>
            <a:r>
              <a:rPr lang="en-US" sz="2000" dirty="0"/>
              <a:t>If you use open source software that is licensed under the GPL license, then </a:t>
            </a:r>
            <a:r>
              <a:rPr lang="en-US" sz="2000" b="1" dirty="0"/>
              <a:t>you must make that software open source. </a:t>
            </a:r>
            <a:endParaRPr lang="en-GB" sz="2000" b="1" dirty="0"/>
          </a:p>
          <a:p>
            <a:r>
              <a:rPr lang="en-US" sz="2200" dirty="0"/>
              <a:t>The GNU Lesser General Public License (LGPL)</a:t>
            </a:r>
          </a:p>
          <a:p>
            <a:pPr lvl="1"/>
            <a:r>
              <a:rPr lang="en-US" sz="2000" dirty="0"/>
              <a:t>You can write components that link to open source code </a:t>
            </a:r>
            <a:r>
              <a:rPr lang="en-US" sz="2000" b="1" dirty="0"/>
              <a:t>without having to publish </a:t>
            </a:r>
            <a:r>
              <a:rPr lang="en-US" sz="2000" dirty="0"/>
              <a:t>the source of these components. </a:t>
            </a:r>
            <a:endParaRPr lang="en-GB" sz="2000" dirty="0"/>
          </a:p>
          <a:p>
            <a:r>
              <a:rPr lang="en-US" sz="2200" dirty="0"/>
              <a:t>The Berkley Standard Distribution (BSD) License</a:t>
            </a:r>
          </a:p>
          <a:p>
            <a:pPr lvl="1"/>
            <a:r>
              <a:rPr lang="en-US" sz="2000" dirty="0"/>
              <a:t>You are not obliged to re-publish any changes or modifications made to open source code. You can include the code in proprietary systems that are sold.</a:t>
            </a:r>
            <a:endParaRPr lang="en-GB" sz="2000" dirty="0"/>
          </a:p>
        </p:txBody>
      </p:sp>
      <p:sp>
        <p:nvSpPr>
          <p:cNvPr id="6" name="Slide Number Placeholder 5">
            <a:extLst>
              <a:ext uri="{FF2B5EF4-FFF2-40B4-BE49-F238E27FC236}">
                <a16:creationId xmlns:a16="http://schemas.microsoft.com/office/drawing/2014/main" id="{E67B7CD4-0AB0-4DDD-A700-9430EC3637A4}"/>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160-1A94-4619-995A-575117A0B83C}"/>
              </a:ext>
            </a:extLst>
          </p:cNvPr>
          <p:cNvSpPr>
            <a:spLocks noGrp="1"/>
          </p:cNvSpPr>
          <p:nvPr>
            <p:ph type="title"/>
          </p:nvPr>
        </p:nvSpPr>
        <p:spPr/>
        <p:txBody>
          <a:bodyPr/>
          <a:lstStyle/>
          <a:p>
            <a:r>
              <a:rPr lang="en-US" dirty="0"/>
              <a:t>Design and implementation </a:t>
            </a:r>
          </a:p>
        </p:txBody>
      </p:sp>
      <p:sp>
        <p:nvSpPr>
          <p:cNvPr id="3" name="Content Placeholder 2">
            <a:extLst>
              <a:ext uri="{FF2B5EF4-FFF2-40B4-BE49-F238E27FC236}">
                <a16:creationId xmlns:a16="http://schemas.microsoft.com/office/drawing/2014/main" id="{D3578482-C799-4ABA-BBCE-8CCD75145585}"/>
              </a:ext>
            </a:extLst>
          </p:cNvPr>
          <p:cNvSpPr>
            <a:spLocks noGrp="1"/>
          </p:cNvSpPr>
          <p:nvPr>
            <p:ph idx="1"/>
          </p:nvPr>
        </p:nvSpPr>
        <p:spPr/>
        <p:txBody>
          <a:bodyPr>
            <a:normAutofit/>
          </a:bodyPr>
          <a:lstStyle/>
          <a:p>
            <a:pPr marL="0" indent="0">
              <a:buNone/>
            </a:pPr>
            <a:r>
              <a:rPr lang="en-US" sz="2000" b="1" dirty="0"/>
              <a:t>Software design &amp; implementation is </a:t>
            </a:r>
            <a:r>
              <a:rPr lang="en-US" sz="2000" dirty="0"/>
              <a:t>the stage in the software engineering process that an executable software system is developed.</a:t>
            </a:r>
          </a:p>
          <a:p>
            <a:endParaRPr lang="en-US" sz="2000" dirty="0"/>
          </a:p>
          <a:p>
            <a:r>
              <a:rPr lang="en-US" sz="2000" b="1" dirty="0"/>
              <a:t>Software design</a:t>
            </a:r>
            <a:r>
              <a:rPr lang="en-US" sz="2000" dirty="0"/>
              <a:t> is a creative activity in which you identify software components and their relationships, based on a customer’s requirements. </a:t>
            </a:r>
          </a:p>
          <a:p>
            <a:r>
              <a:rPr lang="en-US" sz="2000" b="1" dirty="0"/>
              <a:t>Implementation</a:t>
            </a:r>
            <a:r>
              <a:rPr lang="en-US" sz="2000" dirty="0"/>
              <a:t> is the process of realizing the design as a program. </a:t>
            </a:r>
          </a:p>
        </p:txBody>
      </p:sp>
      <p:sp>
        <p:nvSpPr>
          <p:cNvPr id="6" name="Slide Number Placeholder 5">
            <a:extLst>
              <a:ext uri="{FF2B5EF4-FFF2-40B4-BE49-F238E27FC236}">
                <a16:creationId xmlns:a16="http://schemas.microsoft.com/office/drawing/2014/main" id="{C89B60DC-3CF7-40C4-BADC-A0CF3AEAC0CC}"/>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07103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1043-04F8-4761-A5D3-1A9AF12BB31B}"/>
              </a:ext>
            </a:extLst>
          </p:cNvPr>
          <p:cNvSpPr>
            <a:spLocks noGrp="1"/>
          </p:cNvSpPr>
          <p:nvPr>
            <p:ph type="title"/>
          </p:nvPr>
        </p:nvSpPr>
        <p:spPr/>
        <p:txBody>
          <a:bodyPr/>
          <a:lstStyle/>
          <a:p>
            <a:r>
              <a:rPr lang="en-US" dirty="0"/>
              <a:t>Build or buy</a:t>
            </a:r>
          </a:p>
        </p:txBody>
      </p:sp>
      <p:sp>
        <p:nvSpPr>
          <p:cNvPr id="3" name="Content Placeholder 2">
            <a:extLst>
              <a:ext uri="{FF2B5EF4-FFF2-40B4-BE49-F238E27FC236}">
                <a16:creationId xmlns:a16="http://schemas.microsoft.com/office/drawing/2014/main" id="{0099D7A2-42EE-4DBB-8119-A9D482D960D8}"/>
              </a:ext>
            </a:extLst>
          </p:cNvPr>
          <p:cNvSpPr>
            <a:spLocks noGrp="1"/>
          </p:cNvSpPr>
          <p:nvPr>
            <p:ph idx="1"/>
          </p:nvPr>
        </p:nvSpPr>
        <p:spPr/>
        <p:txBody>
          <a:bodyPr>
            <a:normAutofit/>
          </a:bodyPr>
          <a:lstStyle/>
          <a:p>
            <a:r>
              <a:rPr lang="en-US" sz="2000" dirty="0"/>
              <a:t>In a wide range of domains, it is possible to buy off-the-shelf systems (COTS) that can be adapted and tailored to the users’ requirements. </a:t>
            </a:r>
          </a:p>
          <a:p>
            <a:pPr lvl="1"/>
            <a:r>
              <a:rPr lang="en-US" sz="2000" dirty="0"/>
              <a:t>For Example: To implement a medical records system, we can buy a package that is already used in hospitals vs developing a system. One can be cheaper and faster to access but may not be scalable for our system.</a:t>
            </a:r>
          </a:p>
        </p:txBody>
      </p:sp>
      <p:sp>
        <p:nvSpPr>
          <p:cNvPr id="5" name="Rectangle 4">
            <a:extLst>
              <a:ext uri="{FF2B5EF4-FFF2-40B4-BE49-F238E27FC236}">
                <a16:creationId xmlns:a16="http://schemas.microsoft.com/office/drawing/2014/main" id="{A4E08F83-8189-4793-B6AC-220A9A7E16D1}"/>
              </a:ext>
            </a:extLst>
          </p:cNvPr>
          <p:cNvSpPr/>
          <p:nvPr/>
        </p:nvSpPr>
        <p:spPr>
          <a:xfrm>
            <a:off x="581192" y="5801194"/>
            <a:ext cx="3150991" cy="338554"/>
          </a:xfrm>
          <a:prstGeom prst="rect">
            <a:avLst/>
          </a:prstGeom>
        </p:spPr>
        <p:txBody>
          <a:bodyPr wrap="none">
            <a:spAutoFit/>
          </a:bodyPr>
          <a:lstStyle/>
          <a:p>
            <a:r>
              <a:rPr lang="en-US" sz="1600" dirty="0">
                <a:solidFill>
                  <a:schemeClr val="tx2"/>
                </a:solidFill>
              </a:rPr>
              <a:t>* COTS = Commercial off-the-shelf</a:t>
            </a:r>
          </a:p>
        </p:txBody>
      </p:sp>
      <p:sp>
        <p:nvSpPr>
          <p:cNvPr id="7" name="Slide Number Placeholder 6">
            <a:extLst>
              <a:ext uri="{FF2B5EF4-FFF2-40B4-BE49-F238E27FC236}">
                <a16:creationId xmlns:a16="http://schemas.microsoft.com/office/drawing/2014/main" id="{251C0209-FCBF-4CDA-B74A-BBA6EB502054}"/>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4705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indent="-282575">
              <a:lnSpc>
                <a:spcPct val="150000"/>
              </a:lnSpc>
              <a:buFont typeface="Arial" panose="020B0604020202020204" pitchFamily="34" charset="0"/>
              <a:buChar char="•"/>
            </a:pPr>
            <a:r>
              <a:rPr lang="en-US" sz="1600" dirty="0">
                <a:solidFill>
                  <a:schemeClr val="tx2"/>
                </a:solidFill>
              </a:rPr>
              <a:t>Design and implementation</a:t>
            </a:r>
          </a:p>
          <a:p>
            <a:pPr marL="282575" indent="-282575">
              <a:lnSpc>
                <a:spcPct val="150000"/>
              </a:lnSpc>
              <a:buFont typeface="Arial" panose="020B0604020202020204" pitchFamily="34" charset="0"/>
              <a:buChar char="•"/>
            </a:pPr>
            <a:r>
              <a:rPr lang="en-US" b="1" dirty="0">
                <a:solidFill>
                  <a:schemeClr val="tx2"/>
                </a:solidFill>
              </a:rPr>
              <a:t>Object-oriented design</a:t>
            </a:r>
          </a:p>
          <a:p>
            <a:pPr marL="282575" indent="-282575">
              <a:lnSpc>
                <a:spcPct val="150000"/>
              </a:lnSpc>
              <a:buFont typeface="Arial" panose="020B0604020202020204" pitchFamily="34" charset="0"/>
              <a:buChar char="•"/>
            </a:pPr>
            <a:r>
              <a:rPr lang="en-US" sz="1600" dirty="0">
                <a:solidFill>
                  <a:schemeClr val="tx2"/>
                </a:solidFill>
              </a:rPr>
              <a:t>Design patterns</a:t>
            </a:r>
          </a:p>
          <a:p>
            <a:pPr marL="282575" indent="-282575">
              <a:lnSpc>
                <a:spcPct val="150000"/>
              </a:lnSpc>
              <a:buFont typeface="Arial" panose="020B0604020202020204" pitchFamily="34" charset="0"/>
              <a:buChar char="•"/>
            </a:pPr>
            <a:r>
              <a:rPr lang="en-US" sz="1600" dirty="0">
                <a:solidFill>
                  <a:schemeClr val="tx2"/>
                </a:solidFill>
              </a:rPr>
              <a:t>Implementation issues</a:t>
            </a:r>
          </a:p>
          <a:p>
            <a:pPr marL="282575" indent="-282575">
              <a:lnSpc>
                <a:spcPct val="150000"/>
              </a:lnSpc>
              <a:buFont typeface="Arial" panose="020B0604020202020204" pitchFamily="34" charset="0"/>
              <a:buChar char="•"/>
            </a:pPr>
            <a:r>
              <a:rPr lang="en-US" sz="1600" dirty="0">
                <a:solidFill>
                  <a:schemeClr val="tx2"/>
                </a:solidFill>
              </a:rPr>
              <a:t>Open source development</a:t>
            </a:r>
          </a:p>
        </p:txBody>
      </p:sp>
      <p:sp>
        <p:nvSpPr>
          <p:cNvPr id="5" name="Slide Number Placeholder 4">
            <a:extLst>
              <a:ext uri="{FF2B5EF4-FFF2-40B4-BE49-F238E27FC236}">
                <a16:creationId xmlns:a16="http://schemas.microsoft.com/office/drawing/2014/main" id="{B62F40D7-7BDE-429E-AD78-582772F0D56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12814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4E-9CC3-4397-A070-346746BE2E2E}"/>
              </a:ext>
            </a:extLst>
          </p:cNvPr>
          <p:cNvSpPr>
            <a:spLocks noGrp="1"/>
          </p:cNvSpPr>
          <p:nvPr>
            <p:ph type="title"/>
          </p:nvPr>
        </p:nvSpPr>
        <p:spPr/>
        <p:txBody>
          <a:bodyPr/>
          <a:lstStyle/>
          <a:p>
            <a:r>
              <a:rPr lang="en-US" dirty="0"/>
              <a:t>object-oriented design process</a:t>
            </a:r>
          </a:p>
        </p:txBody>
      </p:sp>
      <p:sp>
        <p:nvSpPr>
          <p:cNvPr id="3" name="Content Placeholder 2">
            <a:extLst>
              <a:ext uri="{FF2B5EF4-FFF2-40B4-BE49-F238E27FC236}">
                <a16:creationId xmlns:a16="http://schemas.microsoft.com/office/drawing/2014/main" id="{19EC3F72-3872-4737-90EC-F06FC7219533}"/>
              </a:ext>
            </a:extLst>
          </p:cNvPr>
          <p:cNvSpPr>
            <a:spLocks noGrp="1"/>
          </p:cNvSpPr>
          <p:nvPr>
            <p:ph idx="1"/>
          </p:nvPr>
        </p:nvSpPr>
        <p:spPr/>
        <p:txBody>
          <a:bodyPr>
            <a:normAutofit/>
          </a:bodyPr>
          <a:lstStyle/>
          <a:p>
            <a:r>
              <a:rPr lang="en-US" sz="2000" dirty="0"/>
              <a:t>It involves developing a number of different system models.</a:t>
            </a:r>
          </a:p>
          <a:p>
            <a:r>
              <a:rPr lang="en-US" sz="2000" dirty="0"/>
              <a:t>They require a lot of effort for development and maintenance which for </a:t>
            </a:r>
            <a:r>
              <a:rPr lang="en-US" sz="2000" b="1" dirty="0"/>
              <a:t>small systems</a:t>
            </a:r>
            <a:r>
              <a:rPr lang="en-US" sz="2000" dirty="0"/>
              <a:t> this may </a:t>
            </a:r>
            <a:r>
              <a:rPr lang="en-US" sz="2000" b="1" dirty="0"/>
              <a:t>not be cost-effective</a:t>
            </a:r>
            <a:r>
              <a:rPr lang="en-US" sz="2000" dirty="0"/>
              <a:t>. However, for </a:t>
            </a:r>
            <a:r>
              <a:rPr lang="en-US" sz="2000" b="1" dirty="0"/>
              <a:t>large systems </a:t>
            </a:r>
            <a:r>
              <a:rPr lang="en-US" sz="2000" dirty="0"/>
              <a:t>developed by different groups design models are an </a:t>
            </a:r>
            <a:r>
              <a:rPr lang="en-US" sz="2000" b="1" dirty="0"/>
              <a:t>important communication mechanism</a:t>
            </a:r>
            <a:r>
              <a:rPr lang="en-US" sz="2000" dirty="0"/>
              <a:t> for team members.</a:t>
            </a:r>
          </a:p>
        </p:txBody>
      </p:sp>
      <p:sp>
        <p:nvSpPr>
          <p:cNvPr id="6" name="Slide Number Placeholder 5">
            <a:extLst>
              <a:ext uri="{FF2B5EF4-FFF2-40B4-BE49-F238E27FC236}">
                <a16:creationId xmlns:a16="http://schemas.microsoft.com/office/drawing/2014/main" id="{BCB5A712-2783-429A-A8A7-B27D3F9BDC3C}"/>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931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060C921-241F-4CDA-A5BC-416FA9EE2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0" y="508281"/>
            <a:ext cx="3998608" cy="3358830"/>
          </a:xfrm>
          <a:prstGeom prst="rect">
            <a:avLst/>
          </a:prstGeom>
        </p:spPr>
      </p:pic>
      <p:sp useBgFill="1">
        <p:nvSpPr>
          <p:cNvPr id="16" name="Rectangle 1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59623"/>
            <a:ext cx="8477720" cy="2051143"/>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509700" y="4596992"/>
            <a:ext cx="2515074" cy="1607013"/>
          </a:xfrm>
        </p:spPr>
        <p:txBody>
          <a:bodyPr vert="horz" lIns="91440" tIns="45720" rIns="91440" bIns="45720" rtlCol="0" anchor="ctr">
            <a:normAutofit/>
          </a:bodyPr>
          <a:lstStyle/>
          <a:p>
            <a:r>
              <a:rPr lang="en-US" dirty="0">
                <a:solidFill>
                  <a:schemeClr val="tx2"/>
                </a:solidFill>
              </a:rPr>
              <a:t>Object class</a:t>
            </a:r>
          </a:p>
        </p:txBody>
      </p:sp>
      <p:sp>
        <p:nvSpPr>
          <p:cNvPr id="9" name="Content Placeholder 8">
            <a:extLst>
              <a:ext uri="{FF2B5EF4-FFF2-40B4-BE49-F238E27FC236}">
                <a16:creationId xmlns:a16="http://schemas.microsoft.com/office/drawing/2014/main" id="{D001BDFE-6430-49F3-A15C-09FAE054EA33}"/>
              </a:ext>
            </a:extLst>
          </p:cNvPr>
          <p:cNvSpPr>
            <a:spLocks noGrp="1"/>
          </p:cNvSpPr>
          <p:nvPr>
            <p:ph idx="1"/>
          </p:nvPr>
        </p:nvSpPr>
        <p:spPr>
          <a:xfrm>
            <a:off x="3203618" y="4596992"/>
            <a:ext cx="5430682" cy="1607012"/>
          </a:xfrm>
        </p:spPr>
        <p:txBody>
          <a:bodyPr>
            <a:normAutofit/>
          </a:bodyPr>
          <a:lstStyle/>
          <a:p>
            <a:pPr marL="0" indent="0" algn="r">
              <a:buNone/>
            </a:pPr>
            <a:r>
              <a:rPr lang="en-US" sz="2800" cap="all" dirty="0">
                <a:latin typeface="+mj-lt"/>
                <a:ea typeface="+mj-ea"/>
                <a:cs typeface="+mj-cs"/>
              </a:rPr>
              <a:t>state diagram</a:t>
            </a:r>
          </a:p>
        </p:txBody>
      </p:sp>
      <p:cxnSp>
        <p:nvCxnSpPr>
          <p:cNvPr id="6" name="Straight Connector 5">
            <a:extLst>
              <a:ext uri="{FF2B5EF4-FFF2-40B4-BE49-F238E27FC236}">
                <a16:creationId xmlns:a16="http://schemas.microsoft.com/office/drawing/2014/main" id="{F9F0E6EE-C108-4F2B-99CE-4F172AEEED97}"/>
              </a:ext>
            </a:extLst>
          </p:cNvPr>
          <p:cNvCxnSpPr/>
          <p:nvPr/>
        </p:nvCxnSpPr>
        <p:spPr>
          <a:xfrm flipH="1">
            <a:off x="4242816" y="4729174"/>
            <a:ext cx="329184" cy="1243584"/>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
        <p:nvSpPr>
          <p:cNvPr id="8" name="Slide Number Placeholder 7">
            <a:extLst>
              <a:ext uri="{FF2B5EF4-FFF2-40B4-BE49-F238E27FC236}">
                <a16:creationId xmlns:a16="http://schemas.microsoft.com/office/drawing/2014/main" id="{A959DE8C-0200-41D5-B43E-7390AD87196D}"/>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3" name="Content Placeholder 4">
            <a:extLst>
              <a:ext uri="{FF2B5EF4-FFF2-40B4-BE49-F238E27FC236}">
                <a16:creationId xmlns:a16="http://schemas.microsoft.com/office/drawing/2014/main" id="{7DEC06C3-BB6A-459C-9A5F-7B4ECC07C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692" y="735842"/>
            <a:ext cx="4176213" cy="2729378"/>
          </a:xfrm>
          <a:prstGeom prst="rect">
            <a:avLst/>
          </a:prstGeom>
        </p:spPr>
      </p:pic>
    </p:spTree>
    <p:extLst>
      <p:ext uri="{BB962C8B-B14F-4D97-AF65-F5344CB8AC3E}">
        <p14:creationId xmlns:p14="http://schemas.microsoft.com/office/powerpoint/2010/main" val="208988802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600" dirty="0">
                <a:solidFill>
                  <a:srgbClr val="242852"/>
                </a:solidFill>
                <a:latin typeface="Gill Sans MT" panose="020B0502020104020203"/>
              </a:rPr>
              <a:t>Design and implementation</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1600" dirty="0">
                <a:solidFill>
                  <a:srgbClr val="242852"/>
                </a:solidFill>
                <a:latin typeface="Gill Sans MT" panose="020B0502020104020203"/>
              </a:rPr>
              <a:t>Object-oriented design</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600" b="1" i="0" u="none" strike="noStrike" kern="1200" normalizeH="0" baseline="0" noProof="0" dirty="0">
                <a:solidFill>
                  <a:srgbClr val="242852"/>
                </a:solidFill>
                <a:uLnTx/>
                <a:uFillTx/>
                <a:latin typeface="Gill Sans MT" panose="020B0502020104020203"/>
                <a:ea typeface="+mj-ea"/>
                <a:cs typeface="+mj-cs"/>
              </a:rPr>
              <a:t>Design patterns</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i="0" u="none" strike="noStrike" kern="1200" normalizeH="0" baseline="0" noProof="0" dirty="0">
                <a:solidFill>
                  <a:srgbClr val="242852"/>
                </a:solidFill>
                <a:uLnTx/>
                <a:uFillTx/>
                <a:latin typeface="Gill Sans MT" panose="020B0502020104020203"/>
                <a:ea typeface="+mj-ea"/>
                <a:cs typeface="+mj-cs"/>
              </a:rPr>
              <a:t>Implementation issues</a:t>
            </a:r>
          </a:p>
          <a:p>
            <a:pPr marL="282575" marR="0" lvl="0" indent="-282575" algn="l" defTabSz="4572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1600" i="0" u="none" strike="noStrike" kern="1200" normalizeH="0" baseline="0" noProof="0" dirty="0">
                <a:solidFill>
                  <a:srgbClr val="242852"/>
                </a:solidFill>
                <a:uLnTx/>
                <a:uFillTx/>
                <a:latin typeface="Gill Sans MT" panose="020B0502020104020203"/>
                <a:ea typeface="+mj-ea"/>
                <a:cs typeface="+mj-cs"/>
              </a:rPr>
              <a:t>Open source development</a:t>
            </a:r>
          </a:p>
        </p:txBody>
      </p:sp>
      <p:sp>
        <p:nvSpPr>
          <p:cNvPr id="5" name="Slide Number Placeholder 4">
            <a:extLst>
              <a:ext uri="{FF2B5EF4-FFF2-40B4-BE49-F238E27FC236}">
                <a16:creationId xmlns:a16="http://schemas.microsoft.com/office/drawing/2014/main" id="{B62F40D7-7BDE-429E-AD78-582772F0D5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900" b="0" i="0" u="none" strike="noStrike" kern="1200" cap="none" spc="0" normalizeH="0" baseline="0" noProof="0" smtClean="0">
                <a:ln>
                  <a:noFill/>
                </a:ln>
                <a:solidFill>
                  <a:srgbClr val="629DD1"/>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srgbClr val="629DD1"/>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149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EE2-D61D-439C-B8FC-41B524FEA028}"/>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2B9F1572-67C4-4AF0-881F-8734379CD6A3}"/>
              </a:ext>
            </a:extLst>
          </p:cNvPr>
          <p:cNvSpPr>
            <a:spLocks noGrp="1"/>
          </p:cNvSpPr>
          <p:nvPr>
            <p:ph idx="1"/>
          </p:nvPr>
        </p:nvSpPr>
        <p:spPr/>
        <p:txBody>
          <a:bodyPr>
            <a:normAutofit/>
          </a:bodyPr>
          <a:lstStyle/>
          <a:p>
            <a:r>
              <a:rPr lang="en-GB" sz="2000" dirty="0"/>
              <a:t>A way of reusing abstract knowledge about a common problem and its solution.</a:t>
            </a:r>
          </a:p>
          <a:p>
            <a:r>
              <a:rPr lang="en-US" sz="2000" dirty="0"/>
              <a:t>Patterns are a great idea but you need experience of software design to use them effectively.</a:t>
            </a:r>
          </a:p>
          <a:p>
            <a:r>
              <a:rPr lang="en-US" sz="2000" dirty="0"/>
              <a:t>You have to recognize situations where a pattern can be applied.</a:t>
            </a:r>
            <a:endParaRPr lang="en-GB" sz="2000" dirty="0"/>
          </a:p>
        </p:txBody>
      </p:sp>
      <p:sp>
        <p:nvSpPr>
          <p:cNvPr id="6" name="Slide Number Placeholder 5">
            <a:extLst>
              <a:ext uri="{FF2B5EF4-FFF2-40B4-BE49-F238E27FC236}">
                <a16:creationId xmlns:a16="http://schemas.microsoft.com/office/drawing/2014/main" id="{A4DA9F96-A571-4DAC-B3BA-345614BE31A8}"/>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260861453"/>
      </p:ext>
    </p:extLst>
  </p:cSld>
  <p:clrMapOvr>
    <a:masterClrMapping/>
  </p:clrMapOvr>
</p:sld>
</file>

<file path=ppt/theme/theme1.xml><?xml version="1.0" encoding="utf-8"?>
<a:theme xmlns:a="http://schemas.openxmlformats.org/drawingml/2006/main" name="Dividend">
  <a:themeElements>
    <a:clrScheme name="Custom 3">
      <a:dk1>
        <a:sysClr val="windowText" lastClr="000000"/>
      </a:dk1>
      <a:lt1>
        <a:sysClr val="window" lastClr="FFFFFF"/>
      </a:lt1>
      <a:dk2>
        <a:srgbClr val="242852"/>
      </a:dk2>
      <a:lt2>
        <a:srgbClr val="ACCBF9"/>
      </a:lt2>
      <a:accent1>
        <a:srgbClr val="242852"/>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On-screen Show (4:3)</PresentationFormat>
  <Paragraphs>190</Paragraphs>
  <Slides>24</Slides>
  <Notes>13</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Dividend</vt:lpstr>
      <vt:lpstr>design and implementation Chapter 7</vt:lpstr>
      <vt:lpstr>Agenda</vt:lpstr>
      <vt:lpstr>Design and implementation </vt:lpstr>
      <vt:lpstr>Build or buy</vt:lpstr>
      <vt:lpstr>PowerPoint Presentation</vt:lpstr>
      <vt:lpstr>object-oriented design process</vt:lpstr>
      <vt:lpstr>Object class</vt:lpstr>
      <vt:lpstr>PowerPoint Presentation</vt:lpstr>
      <vt:lpstr>Design patterns</vt:lpstr>
      <vt:lpstr>Design Patterns</vt:lpstr>
      <vt:lpstr>SINGLETON</vt:lpstr>
      <vt:lpstr>PowerPoint Presentation</vt:lpstr>
      <vt:lpstr>Implementation issues</vt:lpstr>
      <vt:lpstr>Reuse levels</vt:lpstr>
      <vt:lpstr>PowerPoint Presentation</vt:lpstr>
      <vt:lpstr>Open source</vt:lpstr>
      <vt:lpstr>Software Engineering Sommerville</vt:lpstr>
      <vt:lpstr>Thank You for your attention.</vt:lpstr>
      <vt:lpstr>Object class</vt:lpstr>
      <vt:lpstr>High-level architecture </vt:lpstr>
      <vt:lpstr>Weather station  use cases</vt:lpstr>
      <vt:lpstr>state diagram</vt:lpstr>
      <vt:lpstr>Open source</vt:lpstr>
      <vt:lpstr>License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2019-11-26T18:29:57Z</dcterms:created>
  <dcterms:modified xsi:type="dcterms:W3CDTF">2019-11-26T18:57:10Z</dcterms:modified>
</cp:coreProperties>
</file>